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g172d4ffc8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 name="Google Shape;43;g172d4ffc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9b45755c_0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9b45755c_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72d4ffc84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72d4ffc84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72d4ffc84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72d4ffc84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72d4ffc84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72d4ffc84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b45755c_0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b45755c_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72d4ffc84_0_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72d4ffc8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72d4ffc84_0_1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72d4ffc8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72d4ffc84_0_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72d4ffc84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b45755c_0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9b45755c_0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72d4ffc84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72d4ffc84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9b45755c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9b45755c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2d4ffc84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72d4ffc84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b45755c_0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b45755c_0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b45755c_0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b45755c_0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9b45755c_01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9b45755c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9b45755c_0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9b45755c_0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b45755c_0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9b45755c_0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b45755c_0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9b45755c_0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b45755c_0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b45755c_0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9b45755c_0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9b45755c_0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b45755c_0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9b45755c_0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9b45755c_0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9b45755c_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9b45755c_0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9b45755c_0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72d4ffc84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72d4ffc84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5f0dd64b1d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5f0dd64b1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72d4ffc84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72d4ffc84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b45755c_0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b45755c_0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72d4ffc84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72d4ffc84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72d4ffc84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72d4ffc84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72d4ffc84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72d4ffc8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72d4ffc84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72d4ffc84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72d4ffc84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72d4ffc84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72d4ffc84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72d4ffc8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72d4ffc84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72d4ffc8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9b45755c_02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9b45755c_0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72d4ffc84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72d4ffc84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72d4ffc84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72d4ffc84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72d4ffc84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72d4ffc84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9b45755c_0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9b45755c_0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72d4ffc84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72d4ffc84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172d4ffc84_0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172d4ffc84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9b45755c_02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9b45755c_0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9b45755c_0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9b45755c_0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72d4ffc84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72d4ffc8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9b45755c_0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9b45755c_0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72d4ffc84_0_3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72d4ffc84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72d4ffc84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72d4ffc84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9b45755c_02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9b45755c_0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9b45755c_0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9b45755c_0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29b45755c_02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29b45755c_0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72d4ffc84_0_3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72d4ffc84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9b45755c_03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9b45755c_0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72d4ffc84_0_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72d4ffc84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9b45755c_03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9b45755c_0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72d4ffc84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72d4ffc84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72d4ffc84_0_3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72d4ffc84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9b45755c_03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9b45755c_0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72d4ffc84_0_3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72d4ffc84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72d4ffc84_0_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72d4ffc8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29b45755c_03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29b45755c_0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9b45755c_03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9b45755c_0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72d4ffc84_0_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72d4ffc84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72d4ffc84_0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72d4ffc84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72d4ffc84_0_3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72d4ffc84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5f0dd64b1d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5f0dd64b1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72d4ffc84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72d4ffc84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5f0dd64b1d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5f0dd64b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5f0dd64b1d_0_35: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5f0dd64b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5f0dd64b1d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5f0dd64b1d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5f0dd64b1d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5f0dd64b1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72d4ffc84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72d4ffc8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72d4ffc84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72d4ffc8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0" name="Google Shape;10;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3"/>
          <p:cNvSpPr txBox="1"/>
          <p:nvPr>
            <p:ph idx="1" type="body"/>
          </p:nvPr>
        </p:nvSpPr>
        <p:spPr>
          <a:xfrm>
            <a:off x="457200" y="5875079"/>
            <a:ext cx="8229600" cy="692700"/>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3" name="Google Shape;13;p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6" name="Google Shape;16;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7" name="Google Shape;17;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9"/>
          <p:cNvSpPr txBox="1"/>
          <p:nvPr>
            <p:ph type="ctrTitle"/>
          </p:nvPr>
        </p:nvSpPr>
        <p:spPr>
          <a:xfrm>
            <a:off x="685800" y="2111123"/>
            <a:ext cx="7772400" cy="15465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28" name="Google Shape;28;p9"/>
          <p:cNvSpPr txBox="1"/>
          <p:nvPr>
            <p:ph idx="1" type="subTitle"/>
          </p:nvPr>
        </p:nvSpPr>
        <p:spPr>
          <a:xfrm>
            <a:off x="685800" y="3786738"/>
            <a:ext cx="7772400" cy="1046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10"/>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1" name="Google Shape;31;p10"/>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34" name="Google Shape;34;p11"/>
          <p:cNvSpPr txBox="1"/>
          <p:nvPr>
            <p:ph idx="1" type="body"/>
          </p:nvPr>
        </p:nvSpPr>
        <p:spPr>
          <a:xfrm>
            <a:off x="457200"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5" name="Google Shape;35;p11"/>
          <p:cNvSpPr txBox="1"/>
          <p:nvPr>
            <p:ph idx="2" type="body"/>
          </p:nvPr>
        </p:nvSpPr>
        <p:spPr>
          <a:xfrm>
            <a:off x="4692274" y="1600200"/>
            <a:ext cx="3994500" cy="4967700"/>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slideLayout" Target="../slideLayouts/slideLayout8.xml"/><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600"/>
              <a:buNone/>
              <a:defRPr b="1" sz="3600">
                <a:solidFill>
                  <a:schemeClr val="dk1"/>
                </a:solidFill>
              </a:defRPr>
            </a:lvl1pPr>
            <a:lvl2pPr lvl="1">
              <a:spcBef>
                <a:spcPts val="0"/>
              </a:spcBef>
              <a:spcAft>
                <a:spcPts val="0"/>
              </a:spcAft>
              <a:buClr>
                <a:schemeClr val="dk1"/>
              </a:buClr>
              <a:buSzPts val="3600"/>
              <a:buNone/>
              <a:defRPr b="1" sz="3600">
                <a:solidFill>
                  <a:schemeClr val="dk1"/>
                </a:solidFill>
              </a:defRPr>
            </a:lvl2pPr>
            <a:lvl3pPr lvl="2">
              <a:spcBef>
                <a:spcPts val="0"/>
              </a:spcBef>
              <a:spcAft>
                <a:spcPts val="0"/>
              </a:spcAft>
              <a:buClr>
                <a:schemeClr val="dk1"/>
              </a:buClr>
              <a:buSzPts val="3600"/>
              <a:buNone/>
              <a:defRPr b="1" sz="3600">
                <a:solidFill>
                  <a:schemeClr val="dk1"/>
                </a:solidFill>
              </a:defRPr>
            </a:lvl3pPr>
            <a:lvl4pPr lvl="3">
              <a:spcBef>
                <a:spcPts val="0"/>
              </a:spcBef>
              <a:spcAft>
                <a:spcPts val="0"/>
              </a:spcAft>
              <a:buClr>
                <a:schemeClr val="dk1"/>
              </a:buClr>
              <a:buSzPts val="3600"/>
              <a:buNone/>
              <a:defRPr b="1" sz="3600">
                <a:solidFill>
                  <a:schemeClr val="dk1"/>
                </a:solidFill>
              </a:defRPr>
            </a:lvl4pPr>
            <a:lvl5pPr lvl="4">
              <a:spcBef>
                <a:spcPts val="0"/>
              </a:spcBef>
              <a:spcAft>
                <a:spcPts val="0"/>
              </a:spcAft>
              <a:buClr>
                <a:schemeClr val="dk1"/>
              </a:buClr>
              <a:buSzPts val="3600"/>
              <a:buNone/>
              <a:defRPr b="1" sz="3600">
                <a:solidFill>
                  <a:schemeClr val="dk1"/>
                </a:solidFill>
              </a:defRPr>
            </a:lvl5pPr>
            <a:lvl6pPr lvl="5">
              <a:spcBef>
                <a:spcPts val="0"/>
              </a:spcBef>
              <a:spcAft>
                <a:spcPts val="0"/>
              </a:spcAft>
              <a:buClr>
                <a:schemeClr val="dk1"/>
              </a:buClr>
              <a:buSzPts val="3600"/>
              <a:buNone/>
              <a:defRPr b="1" sz="3600">
                <a:solidFill>
                  <a:schemeClr val="dk1"/>
                </a:solidFill>
              </a:defRPr>
            </a:lvl6pPr>
            <a:lvl7pPr lvl="6">
              <a:spcBef>
                <a:spcPts val="0"/>
              </a:spcBef>
              <a:spcAft>
                <a:spcPts val="0"/>
              </a:spcAft>
              <a:buClr>
                <a:schemeClr val="dk1"/>
              </a:buClr>
              <a:buSzPts val="3600"/>
              <a:buNone/>
              <a:defRPr b="1" sz="3600">
                <a:solidFill>
                  <a:schemeClr val="dk1"/>
                </a:solidFill>
              </a:defRPr>
            </a:lvl7pPr>
            <a:lvl8pPr lvl="7">
              <a:spcBef>
                <a:spcPts val="0"/>
              </a:spcBef>
              <a:spcAft>
                <a:spcPts val="0"/>
              </a:spcAft>
              <a:buClr>
                <a:schemeClr val="dk1"/>
              </a:buClr>
              <a:buSzPts val="3600"/>
              <a:buNone/>
              <a:defRPr b="1" sz="3600">
                <a:solidFill>
                  <a:schemeClr val="dk1"/>
                </a:solidFill>
              </a:defRPr>
            </a:lvl8pPr>
            <a:lvl9pPr lvl="8">
              <a:spcBef>
                <a:spcPts val="0"/>
              </a:spcBef>
              <a:spcAft>
                <a:spcPts val="0"/>
              </a:spcAft>
              <a:buClr>
                <a:schemeClr val="dk1"/>
              </a:buClr>
              <a:buSzPts val="3600"/>
              <a:buNone/>
              <a:defRPr b="1" sz="3600">
                <a:solidFill>
                  <a:schemeClr val="dk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8"/>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25" name="Google Shape;25;p8"/>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6.png"/><Relationship Id="rId4" Type="http://schemas.openxmlformats.org/officeDocument/2006/relationships/image" Target="../media/image8.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1.png"/><Relationship Id="rId6"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6.xml"/><Relationship Id="rId3" Type="http://schemas.openxmlformats.org/officeDocument/2006/relationships/image" Target="../media/image14.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25.png"/><Relationship Id="rId5" Type="http://schemas.openxmlformats.org/officeDocument/2006/relationships/image" Target="../media/image2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 Id="rId3" Type="http://schemas.openxmlformats.org/officeDocument/2006/relationships/image" Target="../media/image14.png"/><Relationship Id="rId4"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9.xml"/><Relationship Id="rId3" Type="http://schemas.openxmlformats.org/officeDocument/2006/relationships/image" Target="../media/image14.png"/><Relationship Id="rId4"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image" Target="../media/image14.png"/><Relationship Id="rId4" Type="http://schemas.openxmlformats.org/officeDocument/2006/relationships/image" Target="../media/image25.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19.png"/><Relationship Id="rId8" Type="http://schemas.openxmlformats.org/officeDocument/2006/relationships/image" Target="../media/image2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 Id="rId3" Type="http://schemas.openxmlformats.org/officeDocument/2006/relationships/image" Target="../media/image24.png"/><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 Id="rId3" Type="http://schemas.openxmlformats.org/officeDocument/2006/relationships/image" Target="../media/image24.png"/><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0.xml"/><Relationship Id="rId3"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1.xml"/><Relationship Id="rId3" Type="http://schemas.openxmlformats.org/officeDocument/2006/relationships/image" Target="../media/image28.pn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2.xml"/><Relationship Id="rId3" Type="http://schemas.openxmlformats.org/officeDocument/2006/relationships/image" Target="../media/image28.png"/><Relationship Id="rId4" Type="http://schemas.openxmlformats.org/officeDocument/2006/relationships/image" Target="../media/image31.png"/><Relationship Id="rId5" Type="http://schemas.openxmlformats.org/officeDocument/2006/relationships/image" Target="../media/image3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4.xml"/><Relationship Id="rId3" Type="http://schemas.openxmlformats.org/officeDocument/2006/relationships/image" Target="../media/image2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4.xml"/><Relationship Id="rId3" Type="http://schemas.openxmlformats.org/officeDocument/2006/relationships/image" Target="../media/image3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6.xml"/><Relationship Id="rId3" Type="http://schemas.openxmlformats.org/officeDocument/2006/relationships/image" Target="../media/image33.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7.xml"/><Relationship Id="rId3" Type="http://schemas.openxmlformats.org/officeDocument/2006/relationships/image" Target="../media/image33.png"/><Relationship Id="rId4" Type="http://schemas.openxmlformats.org/officeDocument/2006/relationships/image" Target="../media/image3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8.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3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0.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2.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3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3.xml"/><Relationship Id="rId3" Type="http://schemas.openxmlformats.org/officeDocument/2006/relationships/image" Target="../media/image33.png"/><Relationship Id="rId4" Type="http://schemas.openxmlformats.org/officeDocument/2006/relationships/image" Target="../media/image30.png"/><Relationship Id="rId5" Type="http://schemas.openxmlformats.org/officeDocument/2006/relationships/image" Target="../media/image35.png"/><Relationship Id="rId6" Type="http://schemas.openxmlformats.org/officeDocument/2006/relationships/image" Target="../media/image3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pic>
        <p:nvPicPr>
          <p:cNvPr id="45" name="Google Shape;45;p15"/>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46" name="Google Shape;46;p15"/>
          <p:cNvSpPr txBox="1"/>
          <p:nvPr/>
        </p:nvSpPr>
        <p:spPr>
          <a:xfrm>
            <a:off x="683550" y="3132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47" name="Google Shape;47;p15"/>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4"/>
          <p:cNvSpPr txBox="1"/>
          <p:nvPr>
            <p:ph idx="1" type="body"/>
          </p:nvPr>
        </p:nvSpPr>
        <p:spPr>
          <a:xfrm flipH="1">
            <a:off x="457200" y="1143000"/>
            <a:ext cx="8229600" cy="51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The question from the prior slide asked for the probability of given number of successes, </a:t>
            </a:r>
            <a:r>
              <a:rPr i="1" lang="en" sz="2300">
                <a:solidFill>
                  <a:schemeClr val="accent1"/>
                </a:solidFill>
              </a:rPr>
              <a:t>k</a:t>
            </a:r>
            <a:r>
              <a:rPr lang="en" sz="2300">
                <a:solidFill>
                  <a:srgbClr val="000000"/>
                </a:solidFill>
              </a:rPr>
              <a:t>, in a given number of trials, </a:t>
            </a:r>
            <a:r>
              <a:rPr i="1" lang="en" sz="2300">
                <a:solidFill>
                  <a:schemeClr val="accent1"/>
                </a:solidFill>
              </a:rPr>
              <a:t>n</a:t>
            </a:r>
            <a:r>
              <a:rPr lang="en" sz="2300">
                <a:solidFill>
                  <a:srgbClr val="000000"/>
                </a:solidFill>
              </a:rPr>
              <a:t>, (</a:t>
            </a:r>
            <a:r>
              <a:rPr i="1" lang="en" sz="2300">
                <a:solidFill>
                  <a:srgbClr val="000000"/>
                </a:solidFill>
              </a:rPr>
              <a:t>k</a:t>
            </a:r>
            <a:r>
              <a:rPr lang="en" sz="2300">
                <a:solidFill>
                  <a:srgbClr val="000000"/>
                </a:solidFill>
              </a:rPr>
              <a:t> = 1 success in </a:t>
            </a:r>
            <a:r>
              <a:rPr i="1" lang="en" sz="2300">
                <a:solidFill>
                  <a:srgbClr val="000000"/>
                </a:solidFill>
              </a:rPr>
              <a:t>n</a:t>
            </a:r>
            <a:r>
              <a:rPr lang="en" sz="2300">
                <a:solidFill>
                  <a:srgbClr val="000000"/>
                </a:solidFill>
              </a:rPr>
              <a:t> = 4 trials), and we calculated this probability as</a:t>
            </a:r>
            <a:endParaRPr sz="2300">
              <a:solidFill>
                <a:srgbClr val="000000"/>
              </a:solidFill>
            </a:endParaRPr>
          </a:p>
          <a:p>
            <a:pPr indent="0" lvl="0" marL="0" rtl="0" algn="l">
              <a:spcBef>
                <a:spcPts val="0"/>
              </a:spcBef>
              <a:spcAft>
                <a:spcPts val="0"/>
              </a:spcAft>
              <a:buNone/>
            </a:pPr>
            <a:r>
              <a:t/>
            </a:r>
            <a:endParaRPr sz="1000">
              <a:solidFill>
                <a:srgbClr val="000000"/>
              </a:solidFill>
            </a:endParaRPr>
          </a:p>
          <a:p>
            <a:pPr indent="457200" lvl="0" marL="0" rtl="0" algn="l">
              <a:spcBef>
                <a:spcPts val="0"/>
              </a:spcBef>
              <a:spcAft>
                <a:spcPts val="0"/>
              </a:spcAft>
              <a:buNone/>
            </a:pPr>
            <a:r>
              <a:rPr i="1" lang="en" sz="2300">
                <a:solidFill>
                  <a:srgbClr val="000000"/>
                </a:solidFill>
              </a:rPr>
              <a:t>                # of scenarios x P(single scenario)</a:t>
            </a:r>
            <a:endParaRPr i="1" sz="2300">
              <a:solidFill>
                <a:srgbClr val="000000"/>
              </a:solidFill>
            </a:endParaRPr>
          </a:p>
          <a:p>
            <a:pPr indent="0" lvl="0" marL="0" rtl="0" algn="l">
              <a:spcBef>
                <a:spcPts val="0"/>
              </a:spcBef>
              <a:spcAft>
                <a:spcPts val="0"/>
              </a:spcAft>
              <a:buNone/>
            </a:pPr>
            <a:r>
              <a:t/>
            </a:r>
            <a:endParaRPr sz="1000">
              <a:solidFill>
                <a:srgbClr val="000000"/>
              </a:solidFill>
            </a:endParaRPr>
          </a:p>
          <a:p>
            <a:pPr indent="0" lvl="0" marL="0" rtl="0" algn="l">
              <a:spcBef>
                <a:spcPts val="600"/>
              </a:spcBef>
              <a:spcAft>
                <a:spcPts val="0"/>
              </a:spcAft>
              <a:buNone/>
            </a:pPr>
            <a:r>
              <a:t/>
            </a:r>
            <a:endParaRPr sz="2300">
              <a:solidFill>
                <a:srgbClr val="000000"/>
              </a:solidFill>
            </a:endParaRPr>
          </a:p>
        </p:txBody>
      </p:sp>
      <p:sp>
        <p:nvSpPr>
          <p:cNvPr id="109" name="Google Shape;109;p2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animEffect filter="fade" transition="in">
                                      <p:cBhvr>
                                        <p:cTn dur="1000"/>
                                        <p:tgtEl>
                                          <p:spTgt spid="1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animEffect filter="fade" transition="in">
                                      <p:cBhvr>
                                        <p:cTn dur="1000"/>
                                        <p:tgtEl>
                                          <p:spTgt spid="1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animEffect filter="fade" transition="in">
                                      <p:cBhvr>
                                        <p:cTn dur="1000"/>
                                        <p:tgtEl>
                                          <p:spTgt spid="1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animEffect filter="fade" transition="in">
                                      <p:cBhvr>
                                        <p:cTn dur="1000"/>
                                        <p:tgtEl>
                                          <p:spTgt spid="1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animEffect filter="fade" transition="in">
                                      <p:cBhvr>
                                        <p:cTn dur="1000"/>
                                        <p:tgtEl>
                                          <p:spTgt spid="10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5"/>
          <p:cNvSpPr txBox="1"/>
          <p:nvPr>
            <p:ph idx="1" type="body"/>
          </p:nvPr>
        </p:nvSpPr>
        <p:spPr>
          <a:xfrm flipH="1">
            <a:off x="457200" y="1143000"/>
            <a:ext cx="8229600" cy="51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The question from the prior slide asked for the probability of given number of successes, </a:t>
            </a:r>
            <a:r>
              <a:rPr i="1" lang="en" sz="2300">
                <a:solidFill>
                  <a:schemeClr val="accent1"/>
                </a:solidFill>
              </a:rPr>
              <a:t>k</a:t>
            </a:r>
            <a:r>
              <a:rPr lang="en" sz="2300">
                <a:solidFill>
                  <a:srgbClr val="000000"/>
                </a:solidFill>
              </a:rPr>
              <a:t>, in a given number of trials, </a:t>
            </a:r>
            <a:r>
              <a:rPr i="1" lang="en" sz="2300">
                <a:solidFill>
                  <a:schemeClr val="accent1"/>
                </a:solidFill>
              </a:rPr>
              <a:t>n</a:t>
            </a:r>
            <a:r>
              <a:rPr lang="en" sz="2300">
                <a:solidFill>
                  <a:srgbClr val="000000"/>
                </a:solidFill>
              </a:rPr>
              <a:t>, (</a:t>
            </a:r>
            <a:r>
              <a:rPr i="1" lang="en" sz="2300">
                <a:solidFill>
                  <a:srgbClr val="000000"/>
                </a:solidFill>
              </a:rPr>
              <a:t>k</a:t>
            </a:r>
            <a:r>
              <a:rPr lang="en" sz="2300">
                <a:solidFill>
                  <a:srgbClr val="000000"/>
                </a:solidFill>
              </a:rPr>
              <a:t> = 1 success in </a:t>
            </a:r>
            <a:r>
              <a:rPr i="1" lang="en" sz="2300">
                <a:solidFill>
                  <a:srgbClr val="000000"/>
                </a:solidFill>
              </a:rPr>
              <a:t>n</a:t>
            </a:r>
            <a:r>
              <a:rPr lang="en" sz="2300">
                <a:solidFill>
                  <a:srgbClr val="000000"/>
                </a:solidFill>
              </a:rPr>
              <a:t> = 4 trials), and we calculated this probability as</a:t>
            </a:r>
            <a:endParaRPr sz="2300">
              <a:solidFill>
                <a:srgbClr val="000000"/>
              </a:solidFill>
            </a:endParaRPr>
          </a:p>
          <a:p>
            <a:pPr indent="0" lvl="0" marL="0" rtl="0" algn="l">
              <a:spcBef>
                <a:spcPts val="0"/>
              </a:spcBef>
              <a:spcAft>
                <a:spcPts val="0"/>
              </a:spcAft>
              <a:buNone/>
            </a:pPr>
            <a:r>
              <a:t/>
            </a:r>
            <a:endParaRPr sz="1000">
              <a:solidFill>
                <a:srgbClr val="000000"/>
              </a:solidFill>
            </a:endParaRPr>
          </a:p>
          <a:p>
            <a:pPr indent="457200" lvl="0" marL="0" rtl="0" algn="l">
              <a:spcBef>
                <a:spcPts val="0"/>
              </a:spcBef>
              <a:spcAft>
                <a:spcPts val="0"/>
              </a:spcAft>
              <a:buNone/>
            </a:pPr>
            <a:r>
              <a:rPr i="1" lang="en" sz="2300">
                <a:solidFill>
                  <a:srgbClr val="000000"/>
                </a:solidFill>
              </a:rPr>
              <a:t>                # of scenarios x P(single scenario)</a:t>
            </a:r>
            <a:endParaRPr i="1" sz="2300">
              <a:solidFill>
                <a:srgbClr val="000000"/>
              </a:solidFill>
            </a:endParaRPr>
          </a:p>
          <a:p>
            <a:pPr indent="0" lvl="0" marL="0" rtl="0" algn="l">
              <a:spcBef>
                <a:spcPts val="0"/>
              </a:spcBef>
              <a:spcAft>
                <a:spcPts val="0"/>
              </a:spcAft>
              <a:buNone/>
            </a:pPr>
            <a:r>
              <a:t/>
            </a:r>
            <a:endParaRPr sz="10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 of scenarios: there is a less tedious way to figure this out, we'll get to that shortly...</a:t>
            </a:r>
            <a:endParaRPr sz="2300">
              <a:solidFill>
                <a:srgbClr val="000000"/>
              </a:solidFill>
            </a:endParaRPr>
          </a:p>
          <a:p>
            <a:pPr indent="0" lvl="0" marL="0" rtl="0" algn="l">
              <a:spcBef>
                <a:spcPts val="600"/>
              </a:spcBef>
              <a:spcAft>
                <a:spcPts val="0"/>
              </a:spcAft>
              <a:buNone/>
            </a:pPr>
            <a:r>
              <a:t/>
            </a:r>
            <a:endParaRPr sz="2300">
              <a:solidFill>
                <a:srgbClr val="000000"/>
              </a:solidFill>
            </a:endParaRPr>
          </a:p>
        </p:txBody>
      </p:sp>
      <p:sp>
        <p:nvSpPr>
          <p:cNvPr id="115" name="Google Shape;115;p2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0" st="0"/>
                                            </p:txEl>
                                          </p:spTgt>
                                        </p:tgtEl>
                                        <p:attrNameLst>
                                          <p:attrName>style.visibility</p:attrName>
                                        </p:attrNameLst>
                                      </p:cBhvr>
                                      <p:to>
                                        <p:strVal val="visible"/>
                                      </p:to>
                                    </p:set>
                                    <p:animEffect filter="fade" transition="in">
                                      <p:cBhvr>
                                        <p:cTn dur="1000"/>
                                        <p:tgtEl>
                                          <p:spTgt spid="11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1" st="1"/>
                                            </p:txEl>
                                          </p:spTgt>
                                        </p:tgtEl>
                                        <p:attrNameLst>
                                          <p:attrName>style.visibility</p:attrName>
                                        </p:attrNameLst>
                                      </p:cBhvr>
                                      <p:to>
                                        <p:strVal val="visible"/>
                                      </p:to>
                                    </p:set>
                                    <p:animEffect filter="fade" transition="in">
                                      <p:cBhvr>
                                        <p:cTn dur="1000"/>
                                        <p:tgtEl>
                                          <p:spTgt spid="11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2" st="2"/>
                                            </p:txEl>
                                          </p:spTgt>
                                        </p:tgtEl>
                                        <p:attrNameLst>
                                          <p:attrName>style.visibility</p:attrName>
                                        </p:attrNameLst>
                                      </p:cBhvr>
                                      <p:to>
                                        <p:strVal val="visible"/>
                                      </p:to>
                                    </p:set>
                                    <p:animEffect filter="fade" transition="in">
                                      <p:cBhvr>
                                        <p:cTn dur="1000"/>
                                        <p:tgtEl>
                                          <p:spTgt spid="11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3" st="3"/>
                                            </p:txEl>
                                          </p:spTgt>
                                        </p:tgtEl>
                                        <p:attrNameLst>
                                          <p:attrName>style.visibility</p:attrName>
                                        </p:attrNameLst>
                                      </p:cBhvr>
                                      <p:to>
                                        <p:strVal val="visible"/>
                                      </p:to>
                                    </p:set>
                                    <p:animEffect filter="fade" transition="in">
                                      <p:cBhvr>
                                        <p:cTn dur="1000"/>
                                        <p:tgtEl>
                                          <p:spTgt spid="11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4" st="4"/>
                                            </p:txEl>
                                          </p:spTgt>
                                        </p:tgtEl>
                                        <p:attrNameLst>
                                          <p:attrName>style.visibility</p:attrName>
                                        </p:attrNameLst>
                                      </p:cBhvr>
                                      <p:to>
                                        <p:strVal val="visible"/>
                                      </p:to>
                                    </p:set>
                                    <p:animEffect filter="fade" transition="in">
                                      <p:cBhvr>
                                        <p:cTn dur="1000"/>
                                        <p:tgtEl>
                                          <p:spTgt spid="11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xEl>
                                              <p:pRg end="5" st="5"/>
                                            </p:txEl>
                                          </p:spTgt>
                                        </p:tgtEl>
                                        <p:attrNameLst>
                                          <p:attrName>style.visibility</p:attrName>
                                        </p:attrNameLst>
                                      </p:cBhvr>
                                      <p:to>
                                        <p:strVal val="visible"/>
                                      </p:to>
                                    </p:set>
                                    <p:animEffect filter="fade" transition="in">
                                      <p:cBhvr>
                                        <p:cTn dur="1000"/>
                                        <p:tgtEl>
                                          <p:spTgt spid="114">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6"/>
          <p:cNvSpPr txBox="1"/>
          <p:nvPr>
            <p:ph idx="1" type="body"/>
          </p:nvPr>
        </p:nvSpPr>
        <p:spPr>
          <a:xfrm flipH="1">
            <a:off x="457200" y="1143000"/>
            <a:ext cx="8229600" cy="51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The question from the prior slide asked for the probability of given number of successes, </a:t>
            </a:r>
            <a:r>
              <a:rPr i="1" lang="en" sz="2300">
                <a:solidFill>
                  <a:schemeClr val="accent1"/>
                </a:solidFill>
              </a:rPr>
              <a:t>k</a:t>
            </a:r>
            <a:r>
              <a:rPr lang="en" sz="2300">
                <a:solidFill>
                  <a:srgbClr val="000000"/>
                </a:solidFill>
              </a:rPr>
              <a:t>, in a given number of trials, </a:t>
            </a:r>
            <a:r>
              <a:rPr i="1" lang="en" sz="2300">
                <a:solidFill>
                  <a:schemeClr val="accent1"/>
                </a:solidFill>
              </a:rPr>
              <a:t>n</a:t>
            </a:r>
            <a:r>
              <a:rPr lang="en" sz="2300">
                <a:solidFill>
                  <a:srgbClr val="000000"/>
                </a:solidFill>
              </a:rPr>
              <a:t>, (</a:t>
            </a:r>
            <a:r>
              <a:rPr i="1" lang="en" sz="2300">
                <a:solidFill>
                  <a:srgbClr val="000000"/>
                </a:solidFill>
              </a:rPr>
              <a:t>k</a:t>
            </a:r>
            <a:r>
              <a:rPr lang="en" sz="2300">
                <a:solidFill>
                  <a:srgbClr val="000000"/>
                </a:solidFill>
              </a:rPr>
              <a:t> = 1 success in </a:t>
            </a:r>
            <a:r>
              <a:rPr i="1" lang="en" sz="2300">
                <a:solidFill>
                  <a:srgbClr val="000000"/>
                </a:solidFill>
              </a:rPr>
              <a:t>n</a:t>
            </a:r>
            <a:r>
              <a:rPr lang="en" sz="2300">
                <a:solidFill>
                  <a:srgbClr val="000000"/>
                </a:solidFill>
              </a:rPr>
              <a:t> = 4 trials), and we calculated this probability as</a:t>
            </a:r>
            <a:endParaRPr sz="2300">
              <a:solidFill>
                <a:srgbClr val="000000"/>
              </a:solidFill>
            </a:endParaRPr>
          </a:p>
          <a:p>
            <a:pPr indent="0" lvl="0" marL="0" rtl="0" algn="l">
              <a:spcBef>
                <a:spcPts val="0"/>
              </a:spcBef>
              <a:spcAft>
                <a:spcPts val="0"/>
              </a:spcAft>
              <a:buNone/>
            </a:pPr>
            <a:r>
              <a:t/>
            </a:r>
            <a:endParaRPr sz="1000">
              <a:solidFill>
                <a:srgbClr val="000000"/>
              </a:solidFill>
            </a:endParaRPr>
          </a:p>
          <a:p>
            <a:pPr indent="457200" lvl="0" marL="0" rtl="0" algn="l">
              <a:spcBef>
                <a:spcPts val="0"/>
              </a:spcBef>
              <a:spcAft>
                <a:spcPts val="0"/>
              </a:spcAft>
              <a:buNone/>
            </a:pPr>
            <a:r>
              <a:rPr i="1" lang="en" sz="2300">
                <a:solidFill>
                  <a:srgbClr val="000000"/>
                </a:solidFill>
              </a:rPr>
              <a:t>                # of scenarios x P(single scenario)</a:t>
            </a:r>
            <a:endParaRPr i="1" sz="2300">
              <a:solidFill>
                <a:srgbClr val="000000"/>
              </a:solidFill>
            </a:endParaRPr>
          </a:p>
          <a:p>
            <a:pPr indent="0" lvl="0" marL="0" rtl="0" algn="l">
              <a:spcBef>
                <a:spcPts val="0"/>
              </a:spcBef>
              <a:spcAft>
                <a:spcPts val="0"/>
              </a:spcAft>
              <a:buNone/>
            </a:pPr>
            <a:r>
              <a:t/>
            </a:r>
            <a:endParaRPr sz="10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 of scenarios: there is a less tedious way to figure this out, we'll get to that shortly...</a:t>
            </a:r>
            <a:endParaRPr sz="23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P(single scenario) = p</a:t>
            </a:r>
            <a:r>
              <a:rPr baseline="30000" lang="en" sz="2300">
                <a:solidFill>
                  <a:srgbClr val="000000"/>
                </a:solidFill>
              </a:rPr>
              <a:t>k</a:t>
            </a:r>
            <a:r>
              <a:rPr lang="en" sz="2300">
                <a:solidFill>
                  <a:srgbClr val="000000"/>
                </a:solidFill>
              </a:rPr>
              <a:t>(1-p)</a:t>
            </a:r>
            <a:r>
              <a:rPr baseline="30000" lang="en" sz="2300">
                <a:solidFill>
                  <a:srgbClr val="000000"/>
                </a:solidFill>
              </a:rPr>
              <a:t>n-k</a:t>
            </a:r>
            <a:br>
              <a:rPr lang="en" sz="2300">
                <a:solidFill>
                  <a:srgbClr val="000000"/>
                </a:solidFill>
              </a:rPr>
            </a:br>
            <a:r>
              <a:rPr i="1" lang="en" sz="1400">
                <a:solidFill>
                  <a:srgbClr val="000000"/>
                </a:solidFill>
              </a:rPr>
              <a:t>where p is the probability of success to the power of number of successes, probability of failure to the power of number of failures</a:t>
            </a:r>
            <a:endParaRPr i="1" sz="1400">
              <a:solidFill>
                <a:srgbClr val="000000"/>
              </a:solidFill>
            </a:endParaRPr>
          </a:p>
          <a:p>
            <a:pPr indent="0" lvl="0" marL="0" rtl="0" algn="l">
              <a:spcBef>
                <a:spcPts val="600"/>
              </a:spcBef>
              <a:spcAft>
                <a:spcPts val="0"/>
              </a:spcAft>
              <a:buNone/>
            </a:pPr>
            <a:r>
              <a:t/>
            </a:r>
            <a:endParaRPr sz="2300">
              <a:solidFill>
                <a:srgbClr val="000000"/>
              </a:solidFill>
            </a:endParaRPr>
          </a:p>
        </p:txBody>
      </p:sp>
      <p:sp>
        <p:nvSpPr>
          <p:cNvPr id="121" name="Google Shape;121;p2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animEffect filter="fade" transition="in">
                                      <p:cBhvr>
                                        <p:cTn dur="1000"/>
                                        <p:tgtEl>
                                          <p:spTgt spid="1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animEffect filter="fade" transition="in">
                                      <p:cBhvr>
                                        <p:cTn dur="1000"/>
                                        <p:tgtEl>
                                          <p:spTgt spid="1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animEffect filter="fade" transition="in">
                                      <p:cBhvr>
                                        <p:cTn dur="1000"/>
                                        <p:tgtEl>
                                          <p:spTgt spid="1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animEffect filter="fade" transition="in">
                                      <p:cBhvr>
                                        <p:cTn dur="1000"/>
                                        <p:tgtEl>
                                          <p:spTgt spid="1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animEffect filter="fade" transition="in">
                                      <p:cBhvr>
                                        <p:cTn dur="1000"/>
                                        <p:tgtEl>
                                          <p:spTgt spid="12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animEffect filter="fade" transition="in">
                                      <p:cBhvr>
                                        <p:cTn dur="1000"/>
                                        <p:tgtEl>
                                          <p:spTgt spid="12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animEffect filter="fade" transition="in">
                                      <p:cBhvr>
                                        <p:cTn dur="1000"/>
                                        <p:tgtEl>
                                          <p:spTgt spid="12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7"/>
          <p:cNvSpPr txBox="1"/>
          <p:nvPr>
            <p:ph idx="1" type="body"/>
          </p:nvPr>
        </p:nvSpPr>
        <p:spPr>
          <a:xfrm flipH="1">
            <a:off x="457200" y="1143000"/>
            <a:ext cx="8229600" cy="512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0000"/>
                </a:solidFill>
              </a:rPr>
              <a:t>The question from the prior slide asked for the probability of given number of successes, </a:t>
            </a:r>
            <a:r>
              <a:rPr i="1" lang="en" sz="2300">
                <a:solidFill>
                  <a:schemeClr val="accent1"/>
                </a:solidFill>
              </a:rPr>
              <a:t>k</a:t>
            </a:r>
            <a:r>
              <a:rPr lang="en" sz="2300">
                <a:solidFill>
                  <a:srgbClr val="000000"/>
                </a:solidFill>
              </a:rPr>
              <a:t>, in a given number of trials, </a:t>
            </a:r>
            <a:r>
              <a:rPr i="1" lang="en" sz="2300">
                <a:solidFill>
                  <a:schemeClr val="accent1"/>
                </a:solidFill>
              </a:rPr>
              <a:t>n</a:t>
            </a:r>
            <a:r>
              <a:rPr lang="en" sz="2300">
                <a:solidFill>
                  <a:srgbClr val="000000"/>
                </a:solidFill>
              </a:rPr>
              <a:t>, (</a:t>
            </a:r>
            <a:r>
              <a:rPr i="1" lang="en" sz="2300">
                <a:solidFill>
                  <a:srgbClr val="000000"/>
                </a:solidFill>
              </a:rPr>
              <a:t>k</a:t>
            </a:r>
            <a:r>
              <a:rPr lang="en" sz="2300">
                <a:solidFill>
                  <a:srgbClr val="000000"/>
                </a:solidFill>
              </a:rPr>
              <a:t> = 1 success in </a:t>
            </a:r>
            <a:r>
              <a:rPr i="1" lang="en" sz="2300">
                <a:solidFill>
                  <a:srgbClr val="000000"/>
                </a:solidFill>
              </a:rPr>
              <a:t>n</a:t>
            </a:r>
            <a:r>
              <a:rPr lang="en" sz="2300">
                <a:solidFill>
                  <a:srgbClr val="000000"/>
                </a:solidFill>
              </a:rPr>
              <a:t> = 4 trials), and we calculated this probability as</a:t>
            </a:r>
            <a:endParaRPr sz="2300">
              <a:solidFill>
                <a:srgbClr val="000000"/>
              </a:solidFill>
            </a:endParaRPr>
          </a:p>
          <a:p>
            <a:pPr indent="0" lvl="0" marL="0" rtl="0" algn="l">
              <a:spcBef>
                <a:spcPts val="0"/>
              </a:spcBef>
              <a:spcAft>
                <a:spcPts val="0"/>
              </a:spcAft>
              <a:buNone/>
            </a:pPr>
            <a:r>
              <a:t/>
            </a:r>
            <a:endParaRPr sz="1000">
              <a:solidFill>
                <a:srgbClr val="000000"/>
              </a:solidFill>
            </a:endParaRPr>
          </a:p>
          <a:p>
            <a:pPr indent="457200" lvl="0" marL="0" rtl="0" algn="l">
              <a:spcBef>
                <a:spcPts val="0"/>
              </a:spcBef>
              <a:spcAft>
                <a:spcPts val="0"/>
              </a:spcAft>
              <a:buNone/>
            </a:pPr>
            <a:r>
              <a:rPr i="1" lang="en" sz="2300">
                <a:solidFill>
                  <a:srgbClr val="000000"/>
                </a:solidFill>
              </a:rPr>
              <a:t>                # of scenarios x P(single scenario)</a:t>
            </a:r>
            <a:endParaRPr i="1" sz="2300">
              <a:solidFill>
                <a:srgbClr val="000000"/>
              </a:solidFill>
            </a:endParaRPr>
          </a:p>
          <a:p>
            <a:pPr indent="0" lvl="0" marL="0" rtl="0" algn="l">
              <a:spcBef>
                <a:spcPts val="0"/>
              </a:spcBef>
              <a:spcAft>
                <a:spcPts val="0"/>
              </a:spcAft>
              <a:buNone/>
            </a:pPr>
            <a:r>
              <a:t/>
            </a:r>
            <a:endParaRPr sz="10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 of scenarios: there is a less tedious way to figure this out, we'll get to that shortly...</a:t>
            </a:r>
            <a:endParaRPr sz="2300">
              <a:solidFill>
                <a:srgbClr val="000000"/>
              </a:solidFill>
            </a:endParaRPr>
          </a:p>
          <a:p>
            <a:pPr indent="-374650" lvl="0" marL="457200" rtl="0" algn="l">
              <a:spcBef>
                <a:spcPts val="0"/>
              </a:spcBef>
              <a:spcAft>
                <a:spcPts val="0"/>
              </a:spcAft>
              <a:buClr>
                <a:srgbClr val="000000"/>
              </a:buClr>
              <a:buSzPts val="2300"/>
              <a:buChar char="●"/>
            </a:pPr>
            <a:r>
              <a:rPr lang="en" sz="2300">
                <a:solidFill>
                  <a:srgbClr val="000000"/>
                </a:solidFill>
              </a:rPr>
              <a:t>P(single scenario) = p</a:t>
            </a:r>
            <a:r>
              <a:rPr baseline="30000" lang="en" sz="2300">
                <a:solidFill>
                  <a:srgbClr val="000000"/>
                </a:solidFill>
              </a:rPr>
              <a:t>k</a:t>
            </a:r>
            <a:r>
              <a:rPr lang="en" sz="2300">
                <a:solidFill>
                  <a:srgbClr val="000000"/>
                </a:solidFill>
              </a:rPr>
              <a:t>(1-p)</a:t>
            </a:r>
            <a:r>
              <a:rPr baseline="30000" lang="en" sz="2300">
                <a:solidFill>
                  <a:srgbClr val="000000"/>
                </a:solidFill>
              </a:rPr>
              <a:t>n-k</a:t>
            </a:r>
            <a:br>
              <a:rPr lang="en" sz="2300">
                <a:solidFill>
                  <a:srgbClr val="000000"/>
                </a:solidFill>
              </a:rPr>
            </a:br>
            <a:r>
              <a:rPr i="1" lang="en" sz="1400">
                <a:solidFill>
                  <a:srgbClr val="000000"/>
                </a:solidFill>
              </a:rPr>
              <a:t>where p is the probability of success to the power of number of successes, probability of failure to the power of number of failures</a:t>
            </a:r>
            <a:endParaRPr i="1" sz="1400">
              <a:solidFill>
                <a:srgbClr val="000000"/>
              </a:solidFill>
            </a:endParaRPr>
          </a:p>
          <a:p>
            <a:pPr indent="0" lvl="0" marL="0" rtl="0" algn="l">
              <a:spcBef>
                <a:spcPts val="600"/>
              </a:spcBef>
              <a:spcAft>
                <a:spcPts val="0"/>
              </a:spcAft>
              <a:buNone/>
            </a:pPr>
            <a:r>
              <a:rPr lang="en" sz="2300">
                <a:solidFill>
                  <a:srgbClr val="000000"/>
                </a:solidFill>
              </a:rPr>
              <a:t>The </a:t>
            </a:r>
            <a:r>
              <a:rPr i="1" lang="en" sz="2300">
                <a:solidFill>
                  <a:schemeClr val="accent1"/>
                </a:solidFill>
              </a:rPr>
              <a:t>Binomial distribution</a:t>
            </a:r>
            <a:r>
              <a:rPr lang="en" sz="2300">
                <a:solidFill>
                  <a:srgbClr val="000000"/>
                </a:solidFill>
              </a:rPr>
              <a:t> describes the probability of having exactly </a:t>
            </a:r>
            <a:r>
              <a:rPr i="1" lang="en" sz="2300">
                <a:solidFill>
                  <a:srgbClr val="000000"/>
                </a:solidFill>
              </a:rPr>
              <a:t>k</a:t>
            </a:r>
            <a:r>
              <a:rPr lang="en" sz="2300">
                <a:solidFill>
                  <a:srgbClr val="000000"/>
                </a:solidFill>
              </a:rPr>
              <a:t> successes in </a:t>
            </a:r>
            <a:r>
              <a:rPr i="1" lang="en" sz="2300">
                <a:solidFill>
                  <a:srgbClr val="000000"/>
                </a:solidFill>
              </a:rPr>
              <a:t>n</a:t>
            </a:r>
            <a:r>
              <a:rPr lang="en" sz="2300">
                <a:solidFill>
                  <a:srgbClr val="000000"/>
                </a:solidFill>
              </a:rPr>
              <a:t> independent Bernoulli trials with probability of success </a:t>
            </a:r>
            <a:r>
              <a:rPr i="1" lang="en" sz="2300">
                <a:solidFill>
                  <a:srgbClr val="000000"/>
                </a:solidFill>
              </a:rPr>
              <a:t>p</a:t>
            </a:r>
            <a:r>
              <a:rPr lang="en" sz="2300">
                <a:solidFill>
                  <a:srgbClr val="000000"/>
                </a:solidFill>
              </a:rPr>
              <a:t>.</a:t>
            </a:r>
            <a:endParaRPr sz="2300">
              <a:solidFill>
                <a:srgbClr val="000000"/>
              </a:solidFill>
            </a:endParaRPr>
          </a:p>
        </p:txBody>
      </p:sp>
      <p:sp>
        <p:nvSpPr>
          <p:cNvPr id="127" name="Google Shape;127;p2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8"/>
          <p:cNvSpPr txBox="1"/>
          <p:nvPr>
            <p:ph idx="1" type="body"/>
          </p:nvPr>
        </p:nvSpPr>
        <p:spPr>
          <a:xfrm flipH="1">
            <a:off x="457200" y="1143000"/>
            <a:ext cx="8229600" cy="177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Earlier we wrote out all possible scenarios that fit the condition of exactly one person refusing to administer the shock. If </a:t>
            </a:r>
            <a:r>
              <a:rPr i="1" lang="en" sz="2300">
                <a:solidFill>
                  <a:srgbClr val="000000"/>
                </a:solidFill>
              </a:rPr>
              <a:t>n</a:t>
            </a:r>
            <a:r>
              <a:rPr lang="en" sz="2300">
                <a:solidFill>
                  <a:srgbClr val="000000"/>
                </a:solidFill>
              </a:rPr>
              <a:t> was larger and/or </a:t>
            </a:r>
            <a:r>
              <a:rPr i="1" lang="en" sz="2300">
                <a:solidFill>
                  <a:srgbClr val="000000"/>
                </a:solidFill>
              </a:rPr>
              <a:t>k</a:t>
            </a:r>
            <a:r>
              <a:rPr lang="en" sz="2300">
                <a:solidFill>
                  <a:srgbClr val="000000"/>
                </a:solidFill>
              </a:rPr>
              <a:t> was different than 1, for example, </a:t>
            </a:r>
            <a:r>
              <a:rPr i="1" lang="en" sz="2300">
                <a:solidFill>
                  <a:srgbClr val="000000"/>
                </a:solidFill>
              </a:rPr>
              <a:t>n </a:t>
            </a:r>
            <a:r>
              <a:rPr lang="en" sz="2300">
                <a:solidFill>
                  <a:srgbClr val="000000"/>
                </a:solidFill>
              </a:rPr>
              <a:t>= 9 and </a:t>
            </a:r>
            <a:r>
              <a:rPr i="1" lang="en" sz="2300">
                <a:solidFill>
                  <a:srgbClr val="000000"/>
                </a:solidFill>
              </a:rPr>
              <a:t>k</a:t>
            </a:r>
            <a:r>
              <a:rPr lang="en" sz="2300">
                <a:solidFill>
                  <a:srgbClr val="000000"/>
                </a:solidFill>
              </a:rPr>
              <a:t> = 2:</a:t>
            </a:r>
            <a:endParaRPr sz="2300">
              <a:solidFill>
                <a:srgbClr val="000000"/>
              </a:solidFill>
            </a:endParaRPr>
          </a:p>
        </p:txBody>
      </p:sp>
      <p:sp>
        <p:nvSpPr>
          <p:cNvPr id="133" name="Google Shape;133;p2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9"/>
          <p:cNvSpPr txBox="1"/>
          <p:nvPr>
            <p:ph idx="1" type="body"/>
          </p:nvPr>
        </p:nvSpPr>
        <p:spPr>
          <a:xfrm flipH="1">
            <a:off x="457200" y="1143000"/>
            <a:ext cx="8229600" cy="177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Earlier we wrote out all possible scenarios that fit the condition of exactly one person refusing to administer the shock. If </a:t>
            </a:r>
            <a:r>
              <a:rPr i="1" lang="en" sz="2300">
                <a:solidFill>
                  <a:srgbClr val="000000"/>
                </a:solidFill>
              </a:rPr>
              <a:t>n</a:t>
            </a:r>
            <a:r>
              <a:rPr lang="en" sz="2300">
                <a:solidFill>
                  <a:srgbClr val="000000"/>
                </a:solidFill>
              </a:rPr>
              <a:t> was larger and/or </a:t>
            </a:r>
            <a:r>
              <a:rPr i="1" lang="en" sz="2300">
                <a:solidFill>
                  <a:srgbClr val="000000"/>
                </a:solidFill>
              </a:rPr>
              <a:t>k</a:t>
            </a:r>
            <a:r>
              <a:rPr lang="en" sz="2300">
                <a:solidFill>
                  <a:srgbClr val="000000"/>
                </a:solidFill>
              </a:rPr>
              <a:t> was different than 1, for example, </a:t>
            </a:r>
            <a:r>
              <a:rPr i="1" lang="en" sz="2300">
                <a:solidFill>
                  <a:srgbClr val="000000"/>
                </a:solidFill>
              </a:rPr>
              <a:t>n </a:t>
            </a:r>
            <a:r>
              <a:rPr lang="en" sz="2300">
                <a:solidFill>
                  <a:srgbClr val="000000"/>
                </a:solidFill>
              </a:rPr>
              <a:t>= 9 and </a:t>
            </a:r>
            <a:r>
              <a:rPr i="1" lang="en" sz="2300">
                <a:solidFill>
                  <a:srgbClr val="000000"/>
                </a:solidFill>
              </a:rPr>
              <a:t>k</a:t>
            </a:r>
            <a:r>
              <a:rPr lang="en" sz="2300">
                <a:solidFill>
                  <a:srgbClr val="000000"/>
                </a:solidFill>
              </a:rPr>
              <a:t> = 2:</a:t>
            </a:r>
            <a:endParaRPr sz="2300">
              <a:solidFill>
                <a:srgbClr val="000000"/>
              </a:solidFill>
            </a:endParaRPr>
          </a:p>
        </p:txBody>
      </p:sp>
      <p:sp>
        <p:nvSpPr>
          <p:cNvPr id="139" name="Google Shape;139;p2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pic>
        <p:nvPicPr>
          <p:cNvPr id="140" name="Google Shape;140;p29"/>
          <p:cNvPicPr preferRelativeResize="0"/>
          <p:nvPr/>
        </p:nvPicPr>
        <p:blipFill>
          <a:blip r:embed="rId3">
            <a:alphaModFix/>
          </a:blip>
          <a:stretch>
            <a:fillRect/>
          </a:stretch>
        </p:blipFill>
        <p:spPr>
          <a:xfrm>
            <a:off x="2990188" y="2824513"/>
            <a:ext cx="1857375" cy="37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idx="1" type="body"/>
          </p:nvPr>
        </p:nvSpPr>
        <p:spPr>
          <a:xfrm flipH="1">
            <a:off x="457200" y="1143000"/>
            <a:ext cx="8229600" cy="177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Earlier we wrote out all possible scenarios that fit the condition of exactly one person refusing to administer the shock. If </a:t>
            </a:r>
            <a:r>
              <a:rPr i="1" lang="en" sz="2300">
                <a:solidFill>
                  <a:srgbClr val="000000"/>
                </a:solidFill>
              </a:rPr>
              <a:t>n</a:t>
            </a:r>
            <a:r>
              <a:rPr lang="en" sz="2300">
                <a:solidFill>
                  <a:srgbClr val="000000"/>
                </a:solidFill>
              </a:rPr>
              <a:t> was larger and/or </a:t>
            </a:r>
            <a:r>
              <a:rPr i="1" lang="en" sz="2300">
                <a:solidFill>
                  <a:srgbClr val="000000"/>
                </a:solidFill>
              </a:rPr>
              <a:t>k</a:t>
            </a:r>
            <a:r>
              <a:rPr lang="en" sz="2300">
                <a:solidFill>
                  <a:srgbClr val="000000"/>
                </a:solidFill>
              </a:rPr>
              <a:t> was different than 1, for example, </a:t>
            </a:r>
            <a:r>
              <a:rPr i="1" lang="en" sz="2300">
                <a:solidFill>
                  <a:srgbClr val="000000"/>
                </a:solidFill>
              </a:rPr>
              <a:t>n </a:t>
            </a:r>
            <a:r>
              <a:rPr lang="en" sz="2300">
                <a:solidFill>
                  <a:srgbClr val="000000"/>
                </a:solidFill>
              </a:rPr>
              <a:t>= 9 and </a:t>
            </a:r>
            <a:r>
              <a:rPr i="1" lang="en" sz="2300">
                <a:solidFill>
                  <a:srgbClr val="000000"/>
                </a:solidFill>
              </a:rPr>
              <a:t>k</a:t>
            </a:r>
            <a:r>
              <a:rPr lang="en" sz="2300">
                <a:solidFill>
                  <a:srgbClr val="000000"/>
                </a:solidFill>
              </a:rPr>
              <a:t> = 2:</a:t>
            </a:r>
            <a:endParaRPr sz="2300">
              <a:solidFill>
                <a:srgbClr val="000000"/>
              </a:solidFill>
            </a:endParaRPr>
          </a:p>
        </p:txBody>
      </p:sp>
      <p:sp>
        <p:nvSpPr>
          <p:cNvPr id="146" name="Google Shape;146;p3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pic>
        <p:nvPicPr>
          <p:cNvPr id="147" name="Google Shape;147;p30"/>
          <p:cNvPicPr preferRelativeResize="0"/>
          <p:nvPr/>
        </p:nvPicPr>
        <p:blipFill>
          <a:blip r:embed="rId3">
            <a:alphaModFix/>
          </a:blip>
          <a:stretch>
            <a:fillRect/>
          </a:stretch>
        </p:blipFill>
        <p:spPr>
          <a:xfrm>
            <a:off x="2990188" y="2824513"/>
            <a:ext cx="1857375" cy="371475"/>
          </a:xfrm>
          <a:prstGeom prst="rect">
            <a:avLst/>
          </a:prstGeom>
          <a:noFill/>
          <a:ln>
            <a:noFill/>
          </a:ln>
        </p:spPr>
      </p:pic>
      <p:pic>
        <p:nvPicPr>
          <p:cNvPr id="148" name="Google Shape;148;p30"/>
          <p:cNvPicPr preferRelativeResize="0"/>
          <p:nvPr/>
        </p:nvPicPr>
        <p:blipFill>
          <a:blip r:embed="rId4">
            <a:alphaModFix/>
          </a:blip>
          <a:stretch>
            <a:fillRect/>
          </a:stretch>
        </p:blipFill>
        <p:spPr>
          <a:xfrm>
            <a:off x="2990188" y="3196000"/>
            <a:ext cx="1857375" cy="400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1"/>
          <p:cNvSpPr txBox="1"/>
          <p:nvPr>
            <p:ph idx="1" type="body"/>
          </p:nvPr>
        </p:nvSpPr>
        <p:spPr>
          <a:xfrm flipH="1">
            <a:off x="457200" y="1143000"/>
            <a:ext cx="8229600" cy="1770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Earlier we wrote out all possible scenarios that fit the condition of exactly one person refusing to administer the shock. If </a:t>
            </a:r>
            <a:r>
              <a:rPr i="1" lang="en" sz="2300">
                <a:solidFill>
                  <a:srgbClr val="000000"/>
                </a:solidFill>
              </a:rPr>
              <a:t>n</a:t>
            </a:r>
            <a:r>
              <a:rPr lang="en" sz="2300">
                <a:solidFill>
                  <a:srgbClr val="000000"/>
                </a:solidFill>
              </a:rPr>
              <a:t> was larger and/or </a:t>
            </a:r>
            <a:r>
              <a:rPr i="1" lang="en" sz="2300">
                <a:solidFill>
                  <a:srgbClr val="000000"/>
                </a:solidFill>
              </a:rPr>
              <a:t>k</a:t>
            </a:r>
            <a:r>
              <a:rPr lang="en" sz="2300">
                <a:solidFill>
                  <a:srgbClr val="000000"/>
                </a:solidFill>
              </a:rPr>
              <a:t> was different than 1, for example, </a:t>
            </a:r>
            <a:r>
              <a:rPr i="1" lang="en" sz="2300">
                <a:solidFill>
                  <a:srgbClr val="000000"/>
                </a:solidFill>
              </a:rPr>
              <a:t>n </a:t>
            </a:r>
            <a:r>
              <a:rPr lang="en" sz="2300">
                <a:solidFill>
                  <a:srgbClr val="000000"/>
                </a:solidFill>
              </a:rPr>
              <a:t>= 9 and </a:t>
            </a:r>
            <a:r>
              <a:rPr i="1" lang="en" sz="2300">
                <a:solidFill>
                  <a:srgbClr val="000000"/>
                </a:solidFill>
              </a:rPr>
              <a:t>k</a:t>
            </a:r>
            <a:r>
              <a:rPr lang="en" sz="2300">
                <a:solidFill>
                  <a:srgbClr val="000000"/>
                </a:solidFill>
              </a:rPr>
              <a:t> = 2:</a:t>
            </a:r>
            <a:endParaRPr sz="2300">
              <a:solidFill>
                <a:srgbClr val="000000"/>
              </a:solidFill>
            </a:endParaRPr>
          </a:p>
        </p:txBody>
      </p:sp>
      <p:sp>
        <p:nvSpPr>
          <p:cNvPr id="154" name="Google Shape;154;p3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sp>
        <p:nvSpPr>
          <p:cNvPr id="155" name="Google Shape;155;p31"/>
          <p:cNvSpPr txBox="1"/>
          <p:nvPr>
            <p:ph idx="1" type="body"/>
          </p:nvPr>
        </p:nvSpPr>
        <p:spPr>
          <a:xfrm flipH="1">
            <a:off x="457200" y="5482000"/>
            <a:ext cx="8229600" cy="1221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writing out all possible scenarios would be incredibly tedious and prone to errors.</a:t>
            </a:r>
            <a:endParaRPr sz="2300">
              <a:solidFill>
                <a:srgbClr val="000000"/>
              </a:solidFill>
            </a:endParaRPr>
          </a:p>
        </p:txBody>
      </p:sp>
      <p:pic>
        <p:nvPicPr>
          <p:cNvPr id="156" name="Google Shape;156;p31"/>
          <p:cNvPicPr preferRelativeResize="0"/>
          <p:nvPr/>
        </p:nvPicPr>
        <p:blipFill>
          <a:blip r:embed="rId3">
            <a:alphaModFix/>
          </a:blip>
          <a:stretch>
            <a:fillRect/>
          </a:stretch>
        </p:blipFill>
        <p:spPr>
          <a:xfrm>
            <a:off x="2990188" y="2824513"/>
            <a:ext cx="1857375" cy="371475"/>
          </a:xfrm>
          <a:prstGeom prst="rect">
            <a:avLst/>
          </a:prstGeom>
          <a:noFill/>
          <a:ln>
            <a:noFill/>
          </a:ln>
        </p:spPr>
      </p:pic>
      <p:pic>
        <p:nvPicPr>
          <p:cNvPr id="157" name="Google Shape;157;p31"/>
          <p:cNvPicPr preferRelativeResize="0"/>
          <p:nvPr/>
        </p:nvPicPr>
        <p:blipFill>
          <a:blip r:embed="rId4">
            <a:alphaModFix/>
          </a:blip>
          <a:stretch>
            <a:fillRect/>
          </a:stretch>
        </p:blipFill>
        <p:spPr>
          <a:xfrm>
            <a:off x="2990188" y="3196000"/>
            <a:ext cx="1857375" cy="400050"/>
          </a:xfrm>
          <a:prstGeom prst="rect">
            <a:avLst/>
          </a:prstGeom>
          <a:noFill/>
          <a:ln>
            <a:noFill/>
          </a:ln>
        </p:spPr>
      </p:pic>
      <p:pic>
        <p:nvPicPr>
          <p:cNvPr id="158" name="Google Shape;158;p31"/>
          <p:cNvPicPr preferRelativeResize="0"/>
          <p:nvPr/>
        </p:nvPicPr>
        <p:blipFill>
          <a:blip r:embed="rId5">
            <a:alphaModFix/>
          </a:blip>
          <a:stretch>
            <a:fillRect/>
          </a:stretch>
        </p:blipFill>
        <p:spPr>
          <a:xfrm>
            <a:off x="2975913" y="3596050"/>
            <a:ext cx="1885950" cy="1885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idx="1" type="body"/>
          </p:nvPr>
        </p:nvSpPr>
        <p:spPr>
          <a:xfrm flipH="1">
            <a:off x="457200" y="1143000"/>
            <a:ext cx="8229600" cy="137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Choose function</a:t>
            </a:r>
            <a:endParaRPr sz="2300">
              <a:solidFill>
                <a:schemeClr val="accent1"/>
              </a:solidFill>
            </a:endParaRPr>
          </a:p>
          <a:p>
            <a:pPr indent="0" lvl="0" marL="0" rtl="0" algn="l">
              <a:spcBef>
                <a:spcPts val="600"/>
              </a:spcBef>
              <a:spcAft>
                <a:spcPts val="0"/>
              </a:spcAft>
              <a:buNone/>
            </a:pPr>
            <a:r>
              <a:rPr lang="en" sz="2300">
                <a:solidFill>
                  <a:srgbClr val="000000"/>
                </a:solidFill>
              </a:rPr>
              <a:t>The </a:t>
            </a:r>
            <a:r>
              <a:rPr i="1" lang="en" sz="2300">
                <a:solidFill>
                  <a:schemeClr val="accent1"/>
                </a:solidFill>
              </a:rPr>
              <a:t>choose function</a:t>
            </a:r>
            <a:r>
              <a:rPr lang="en" sz="2300">
                <a:solidFill>
                  <a:srgbClr val="000000"/>
                </a:solidFill>
              </a:rPr>
              <a:t> is useful for calculating the number of ways to choose </a:t>
            </a:r>
            <a:r>
              <a:rPr i="1" lang="en" sz="2300">
                <a:solidFill>
                  <a:srgbClr val="000000"/>
                </a:solidFill>
              </a:rPr>
              <a:t>k</a:t>
            </a:r>
            <a:r>
              <a:rPr lang="en" sz="2300">
                <a:solidFill>
                  <a:srgbClr val="000000"/>
                </a:solidFill>
              </a:rPr>
              <a:t> successes in </a:t>
            </a:r>
            <a:r>
              <a:rPr i="1" lang="en" sz="2300">
                <a:solidFill>
                  <a:srgbClr val="000000"/>
                </a:solidFill>
              </a:rPr>
              <a:t>n</a:t>
            </a:r>
            <a:r>
              <a:rPr lang="en" sz="2300">
                <a:solidFill>
                  <a:srgbClr val="000000"/>
                </a:solidFill>
              </a:rPr>
              <a:t> trials.</a:t>
            </a:r>
            <a:endParaRPr sz="2300">
              <a:solidFill>
                <a:srgbClr val="000000"/>
              </a:solidFill>
            </a:endParaRPr>
          </a:p>
        </p:txBody>
      </p:sp>
      <p:sp>
        <p:nvSpPr>
          <p:cNvPr id="164" name="Google Shape;164;p3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pic>
        <p:nvPicPr>
          <p:cNvPr id="165" name="Google Shape;165;p32"/>
          <p:cNvPicPr preferRelativeResize="0"/>
          <p:nvPr/>
        </p:nvPicPr>
        <p:blipFill>
          <a:blip r:embed="rId3">
            <a:alphaModFix/>
          </a:blip>
          <a:stretch>
            <a:fillRect/>
          </a:stretch>
        </p:blipFill>
        <p:spPr>
          <a:xfrm>
            <a:off x="2734350" y="2519400"/>
            <a:ext cx="2114550" cy="876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ph idx="1" type="body"/>
          </p:nvPr>
        </p:nvSpPr>
        <p:spPr>
          <a:xfrm flipH="1">
            <a:off x="457200" y="1143000"/>
            <a:ext cx="8229600" cy="137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Choose function</a:t>
            </a:r>
            <a:endParaRPr sz="2300">
              <a:solidFill>
                <a:schemeClr val="accent1"/>
              </a:solidFill>
            </a:endParaRPr>
          </a:p>
          <a:p>
            <a:pPr indent="0" lvl="0" marL="0" rtl="0" algn="l">
              <a:spcBef>
                <a:spcPts val="600"/>
              </a:spcBef>
              <a:spcAft>
                <a:spcPts val="0"/>
              </a:spcAft>
              <a:buNone/>
            </a:pPr>
            <a:r>
              <a:rPr lang="en" sz="2300">
                <a:solidFill>
                  <a:srgbClr val="000000"/>
                </a:solidFill>
              </a:rPr>
              <a:t>The </a:t>
            </a:r>
            <a:r>
              <a:rPr i="1" lang="en" sz="2300">
                <a:solidFill>
                  <a:schemeClr val="accent1"/>
                </a:solidFill>
              </a:rPr>
              <a:t>choose function</a:t>
            </a:r>
            <a:r>
              <a:rPr lang="en" sz="2300">
                <a:solidFill>
                  <a:srgbClr val="000000"/>
                </a:solidFill>
              </a:rPr>
              <a:t> is useful for calculating the number of ways to choose </a:t>
            </a:r>
            <a:r>
              <a:rPr i="1" lang="en" sz="2300">
                <a:solidFill>
                  <a:srgbClr val="000000"/>
                </a:solidFill>
              </a:rPr>
              <a:t>k</a:t>
            </a:r>
            <a:r>
              <a:rPr lang="en" sz="2300">
                <a:solidFill>
                  <a:srgbClr val="000000"/>
                </a:solidFill>
              </a:rPr>
              <a:t> successes in </a:t>
            </a:r>
            <a:r>
              <a:rPr i="1" lang="en" sz="2300">
                <a:solidFill>
                  <a:srgbClr val="000000"/>
                </a:solidFill>
              </a:rPr>
              <a:t>n</a:t>
            </a:r>
            <a:r>
              <a:rPr lang="en" sz="2300">
                <a:solidFill>
                  <a:srgbClr val="000000"/>
                </a:solidFill>
              </a:rPr>
              <a:t> trials.</a:t>
            </a:r>
            <a:endParaRPr sz="2300">
              <a:solidFill>
                <a:srgbClr val="000000"/>
              </a:solidFill>
            </a:endParaRPr>
          </a:p>
        </p:txBody>
      </p:sp>
      <p:sp>
        <p:nvSpPr>
          <p:cNvPr id="171" name="Google Shape;171;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pic>
        <p:nvPicPr>
          <p:cNvPr id="172" name="Google Shape;172;p33"/>
          <p:cNvPicPr preferRelativeResize="0"/>
          <p:nvPr/>
        </p:nvPicPr>
        <p:blipFill>
          <a:blip r:embed="rId3">
            <a:alphaModFix/>
          </a:blip>
          <a:stretch>
            <a:fillRect/>
          </a:stretch>
        </p:blipFill>
        <p:spPr>
          <a:xfrm>
            <a:off x="2734350" y="2519400"/>
            <a:ext cx="2114550" cy="876300"/>
          </a:xfrm>
          <a:prstGeom prst="rect">
            <a:avLst/>
          </a:prstGeom>
          <a:noFill/>
          <a:ln>
            <a:noFill/>
          </a:ln>
        </p:spPr>
      </p:pic>
      <p:pic>
        <p:nvPicPr>
          <p:cNvPr id="173" name="Google Shape;173;p33"/>
          <p:cNvPicPr preferRelativeResize="0"/>
          <p:nvPr/>
        </p:nvPicPr>
        <p:blipFill>
          <a:blip r:embed="rId4">
            <a:alphaModFix/>
          </a:blip>
          <a:stretch>
            <a:fillRect/>
          </a:stretch>
        </p:blipFill>
        <p:spPr>
          <a:xfrm>
            <a:off x="896025" y="3750825"/>
            <a:ext cx="5791200" cy="590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6"/>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4"/>
          <p:cNvSpPr txBox="1"/>
          <p:nvPr>
            <p:ph idx="1" type="body"/>
          </p:nvPr>
        </p:nvSpPr>
        <p:spPr>
          <a:xfrm flipH="1">
            <a:off x="457200" y="1143000"/>
            <a:ext cx="8229600" cy="137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Choose function</a:t>
            </a:r>
            <a:endParaRPr sz="2300">
              <a:solidFill>
                <a:schemeClr val="accent1"/>
              </a:solidFill>
            </a:endParaRPr>
          </a:p>
          <a:p>
            <a:pPr indent="0" lvl="0" marL="0" rtl="0" algn="l">
              <a:spcBef>
                <a:spcPts val="600"/>
              </a:spcBef>
              <a:spcAft>
                <a:spcPts val="0"/>
              </a:spcAft>
              <a:buNone/>
            </a:pPr>
            <a:r>
              <a:rPr lang="en" sz="2300">
                <a:solidFill>
                  <a:srgbClr val="000000"/>
                </a:solidFill>
              </a:rPr>
              <a:t>The </a:t>
            </a:r>
            <a:r>
              <a:rPr i="1" lang="en" sz="2300">
                <a:solidFill>
                  <a:schemeClr val="accent1"/>
                </a:solidFill>
              </a:rPr>
              <a:t>choose function</a:t>
            </a:r>
            <a:r>
              <a:rPr lang="en" sz="2300">
                <a:solidFill>
                  <a:srgbClr val="000000"/>
                </a:solidFill>
              </a:rPr>
              <a:t> is useful for calculating the number of ways to choose </a:t>
            </a:r>
            <a:r>
              <a:rPr i="1" lang="en" sz="2300">
                <a:solidFill>
                  <a:srgbClr val="000000"/>
                </a:solidFill>
              </a:rPr>
              <a:t>k</a:t>
            </a:r>
            <a:r>
              <a:rPr lang="en" sz="2300">
                <a:solidFill>
                  <a:srgbClr val="000000"/>
                </a:solidFill>
              </a:rPr>
              <a:t> successes in </a:t>
            </a:r>
            <a:r>
              <a:rPr i="1" lang="en" sz="2300">
                <a:solidFill>
                  <a:srgbClr val="000000"/>
                </a:solidFill>
              </a:rPr>
              <a:t>n</a:t>
            </a:r>
            <a:r>
              <a:rPr lang="en" sz="2300">
                <a:solidFill>
                  <a:srgbClr val="000000"/>
                </a:solidFill>
              </a:rPr>
              <a:t> trials.</a:t>
            </a:r>
            <a:endParaRPr sz="2300">
              <a:solidFill>
                <a:srgbClr val="000000"/>
              </a:solidFill>
            </a:endParaRPr>
          </a:p>
        </p:txBody>
      </p:sp>
      <p:sp>
        <p:nvSpPr>
          <p:cNvPr id="179" name="Google Shape;179;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Computing the # of scenarios</a:t>
            </a:r>
            <a:endParaRPr>
              <a:solidFill>
                <a:schemeClr val="accent1"/>
              </a:solidFill>
            </a:endParaRPr>
          </a:p>
        </p:txBody>
      </p:sp>
      <p:pic>
        <p:nvPicPr>
          <p:cNvPr id="180" name="Google Shape;180;p34"/>
          <p:cNvPicPr preferRelativeResize="0"/>
          <p:nvPr/>
        </p:nvPicPr>
        <p:blipFill>
          <a:blip r:embed="rId3">
            <a:alphaModFix/>
          </a:blip>
          <a:stretch>
            <a:fillRect/>
          </a:stretch>
        </p:blipFill>
        <p:spPr>
          <a:xfrm>
            <a:off x="2734350" y="2519400"/>
            <a:ext cx="2114550" cy="876300"/>
          </a:xfrm>
          <a:prstGeom prst="rect">
            <a:avLst/>
          </a:prstGeom>
          <a:noFill/>
          <a:ln>
            <a:noFill/>
          </a:ln>
        </p:spPr>
      </p:pic>
      <p:pic>
        <p:nvPicPr>
          <p:cNvPr id="181" name="Google Shape;181;p34"/>
          <p:cNvPicPr preferRelativeResize="0"/>
          <p:nvPr/>
        </p:nvPicPr>
        <p:blipFill>
          <a:blip r:embed="rId4">
            <a:alphaModFix/>
          </a:blip>
          <a:stretch>
            <a:fillRect/>
          </a:stretch>
        </p:blipFill>
        <p:spPr>
          <a:xfrm>
            <a:off x="896025" y="3750825"/>
            <a:ext cx="5791200" cy="590550"/>
          </a:xfrm>
          <a:prstGeom prst="rect">
            <a:avLst/>
          </a:prstGeom>
          <a:noFill/>
          <a:ln>
            <a:noFill/>
          </a:ln>
        </p:spPr>
      </p:pic>
      <p:pic>
        <p:nvPicPr>
          <p:cNvPr id="182" name="Google Shape;182;p34"/>
          <p:cNvPicPr preferRelativeResize="0"/>
          <p:nvPr/>
        </p:nvPicPr>
        <p:blipFill>
          <a:blip r:embed="rId5">
            <a:alphaModFix/>
          </a:blip>
          <a:stretch>
            <a:fillRect/>
          </a:stretch>
        </p:blipFill>
        <p:spPr>
          <a:xfrm>
            <a:off x="457200" y="5211600"/>
            <a:ext cx="7965799" cy="1228050"/>
          </a:xfrm>
          <a:prstGeom prst="rect">
            <a:avLst/>
          </a:prstGeom>
          <a:noFill/>
          <a:ln>
            <a:noFill/>
          </a:ln>
        </p:spPr>
      </p:pic>
      <p:pic>
        <p:nvPicPr>
          <p:cNvPr id="183" name="Google Shape;183;p34"/>
          <p:cNvPicPr preferRelativeResize="0"/>
          <p:nvPr/>
        </p:nvPicPr>
        <p:blipFill>
          <a:blip r:embed="rId6">
            <a:alphaModFix/>
          </a:blip>
          <a:stretch>
            <a:fillRect/>
          </a:stretch>
        </p:blipFill>
        <p:spPr>
          <a:xfrm>
            <a:off x="896025" y="4341373"/>
            <a:ext cx="5791202" cy="6753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idx="1" type="body"/>
          </p:nvPr>
        </p:nvSpPr>
        <p:spPr>
          <a:xfrm flipH="1">
            <a:off x="457200" y="1244775"/>
            <a:ext cx="8229600" cy="71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Which of the following is false?</a:t>
            </a:r>
            <a:endParaRPr sz="2300">
              <a:solidFill>
                <a:schemeClr val="accent1"/>
              </a:solidFill>
            </a:endParaRPr>
          </a:p>
        </p:txBody>
      </p:sp>
      <p:sp>
        <p:nvSpPr>
          <p:cNvPr id="189" name="Google Shape;189;p3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190" name="Google Shape;190;p35"/>
          <p:cNvPicPr preferRelativeResize="0"/>
          <p:nvPr/>
        </p:nvPicPr>
        <p:blipFill>
          <a:blip r:embed="rId3">
            <a:alphaModFix/>
          </a:blip>
          <a:stretch>
            <a:fillRect/>
          </a:stretch>
        </p:blipFill>
        <p:spPr>
          <a:xfrm>
            <a:off x="704850" y="2166938"/>
            <a:ext cx="7734300" cy="2524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idx="1" type="body"/>
          </p:nvPr>
        </p:nvSpPr>
        <p:spPr>
          <a:xfrm flipH="1">
            <a:off x="457200" y="1244775"/>
            <a:ext cx="8229600" cy="714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Which of the following is false?</a:t>
            </a:r>
            <a:endParaRPr sz="2300">
              <a:solidFill>
                <a:schemeClr val="accent1"/>
              </a:solidFill>
            </a:endParaRPr>
          </a:p>
        </p:txBody>
      </p:sp>
      <p:sp>
        <p:nvSpPr>
          <p:cNvPr id="196" name="Google Shape;196;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197" name="Google Shape;197;p36"/>
          <p:cNvPicPr preferRelativeResize="0"/>
          <p:nvPr/>
        </p:nvPicPr>
        <p:blipFill>
          <a:blip r:embed="rId3">
            <a:alphaModFix/>
          </a:blip>
          <a:stretch>
            <a:fillRect/>
          </a:stretch>
        </p:blipFill>
        <p:spPr>
          <a:xfrm>
            <a:off x="695325" y="2133600"/>
            <a:ext cx="7753350" cy="24384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idx="1" type="body"/>
          </p:nvPr>
        </p:nvSpPr>
        <p:spPr>
          <a:xfrm flipH="1">
            <a:off x="457200" y="1244775"/>
            <a:ext cx="8229600" cy="249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Binomial probabilities</a:t>
            </a:r>
            <a:endParaRPr sz="2300">
              <a:solidFill>
                <a:schemeClr val="accent1"/>
              </a:solidFill>
            </a:endParaRPr>
          </a:p>
          <a:p>
            <a:pPr indent="0" lvl="0" marL="0" rtl="0" algn="l">
              <a:spcBef>
                <a:spcPts val="600"/>
              </a:spcBef>
              <a:spcAft>
                <a:spcPts val="0"/>
              </a:spcAft>
              <a:buNone/>
            </a:pPr>
            <a:r>
              <a:rPr lang="en" sz="2300">
                <a:solidFill>
                  <a:srgbClr val="000000"/>
                </a:solidFill>
              </a:rPr>
              <a:t>If p represents probability of success, (1-p) represents probability of failure, n represents number of independent trials, and k represents number of successes</a:t>
            </a:r>
            <a:endParaRPr sz="2300">
              <a:solidFill>
                <a:srgbClr val="000000"/>
              </a:solidFill>
            </a:endParaRPr>
          </a:p>
        </p:txBody>
      </p:sp>
      <p:sp>
        <p:nvSpPr>
          <p:cNvPr id="203" name="Google Shape;203;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Binomial distribution (cont.)</a:t>
            </a:r>
            <a:endParaRPr>
              <a:solidFill>
                <a:schemeClr val="accent1"/>
              </a:solidFill>
            </a:endParaRPr>
          </a:p>
        </p:txBody>
      </p:sp>
      <p:pic>
        <p:nvPicPr>
          <p:cNvPr id="204" name="Google Shape;204;p37"/>
          <p:cNvPicPr preferRelativeResize="0"/>
          <p:nvPr/>
        </p:nvPicPr>
        <p:blipFill>
          <a:blip r:embed="rId3">
            <a:alphaModFix/>
          </a:blip>
          <a:stretch>
            <a:fillRect/>
          </a:stretch>
        </p:blipFill>
        <p:spPr>
          <a:xfrm>
            <a:off x="1196613" y="3223250"/>
            <a:ext cx="5800725" cy="1085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8"/>
          <p:cNvSpPr txBox="1"/>
          <p:nvPr>
            <p:ph idx="1" type="body"/>
          </p:nvPr>
        </p:nvSpPr>
        <p:spPr>
          <a:xfrm flipH="1">
            <a:off x="457200" y="1244775"/>
            <a:ext cx="8229600" cy="249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Which of the following is not a condition that needs to be met for the binomial distribution to be applicable?</a:t>
            </a:r>
            <a:endParaRPr sz="2300">
              <a:solidFill>
                <a:schemeClr val="accent1"/>
              </a:solidFill>
            </a:endParaRPr>
          </a:p>
          <a:p>
            <a:pPr indent="0" lvl="0" marL="0" rtl="0" algn="l">
              <a:spcBef>
                <a:spcPts val="600"/>
              </a:spcBef>
              <a:spcAft>
                <a:spcPts val="0"/>
              </a:spcAft>
              <a:buNone/>
            </a:pPr>
            <a:r>
              <a:t/>
            </a:r>
            <a:endParaRPr sz="2300">
              <a:solidFill>
                <a:schemeClr val="accent1"/>
              </a:solidFill>
            </a:endParaRPr>
          </a:p>
          <a:p>
            <a:pPr indent="-374650" lvl="0" marL="457200" rtl="0" algn="l">
              <a:spcBef>
                <a:spcPts val="600"/>
              </a:spcBef>
              <a:spcAft>
                <a:spcPts val="0"/>
              </a:spcAft>
              <a:buClr>
                <a:srgbClr val="000000"/>
              </a:buClr>
              <a:buSzPts val="2300"/>
              <a:buAutoNum type="alphaLcParenBoth"/>
            </a:pPr>
            <a:r>
              <a:rPr lang="en" sz="2300">
                <a:solidFill>
                  <a:srgbClr val="000000"/>
                </a:solidFill>
              </a:rPr>
              <a:t>the trials must be independent</a:t>
            </a:r>
            <a:endParaRPr sz="2300">
              <a:solidFill>
                <a:srgbClr val="000000"/>
              </a:solidFill>
            </a:endParaRPr>
          </a:p>
          <a:p>
            <a:pPr indent="-374650" lvl="0" marL="457200" rtl="0" algn="l">
              <a:spcBef>
                <a:spcPts val="0"/>
              </a:spcBef>
              <a:spcAft>
                <a:spcPts val="0"/>
              </a:spcAft>
              <a:buClr>
                <a:srgbClr val="000000"/>
              </a:buClr>
              <a:buSzPts val="2300"/>
              <a:buAutoNum type="alphaLcParenBoth"/>
            </a:pPr>
            <a:r>
              <a:rPr lang="en" sz="2300">
                <a:solidFill>
                  <a:srgbClr val="000000"/>
                </a:solidFill>
              </a:rPr>
              <a:t>the number of trials, </a:t>
            </a:r>
            <a:r>
              <a:rPr i="1" lang="en" sz="2300">
                <a:solidFill>
                  <a:srgbClr val="000000"/>
                </a:solidFill>
              </a:rPr>
              <a:t>n</a:t>
            </a:r>
            <a:r>
              <a:rPr lang="en" sz="2300">
                <a:solidFill>
                  <a:srgbClr val="000000"/>
                </a:solidFill>
              </a:rPr>
              <a:t>, must be fixed</a:t>
            </a:r>
            <a:endParaRPr sz="2300">
              <a:solidFill>
                <a:srgbClr val="000000"/>
              </a:solidFill>
            </a:endParaRPr>
          </a:p>
          <a:p>
            <a:pPr indent="-374650" lvl="0" marL="457200" rtl="0" algn="l">
              <a:spcBef>
                <a:spcPts val="0"/>
              </a:spcBef>
              <a:spcAft>
                <a:spcPts val="0"/>
              </a:spcAft>
              <a:buClr>
                <a:srgbClr val="000000"/>
              </a:buClr>
              <a:buSzPts val="2300"/>
              <a:buAutoNum type="alphaLcParenBoth"/>
            </a:pPr>
            <a:r>
              <a:rPr lang="en" sz="2300">
                <a:solidFill>
                  <a:srgbClr val="000000"/>
                </a:solidFill>
              </a:rPr>
              <a:t>each trial outcome must be classified as a </a:t>
            </a:r>
            <a:r>
              <a:rPr i="1" lang="en" sz="2300">
                <a:solidFill>
                  <a:srgbClr val="000000"/>
                </a:solidFill>
              </a:rPr>
              <a:t>success</a:t>
            </a:r>
            <a:br>
              <a:rPr lang="en" sz="2300">
                <a:solidFill>
                  <a:srgbClr val="000000"/>
                </a:solidFill>
              </a:rPr>
            </a:br>
            <a:r>
              <a:rPr lang="en" sz="2300">
                <a:solidFill>
                  <a:srgbClr val="000000"/>
                </a:solidFill>
              </a:rPr>
              <a:t>or a </a:t>
            </a:r>
            <a:r>
              <a:rPr i="1" lang="en" sz="2300">
                <a:solidFill>
                  <a:srgbClr val="000000"/>
                </a:solidFill>
              </a:rPr>
              <a:t>failure</a:t>
            </a:r>
            <a:endParaRPr i="1" sz="2300">
              <a:solidFill>
                <a:srgbClr val="000000"/>
              </a:solidFill>
            </a:endParaRPr>
          </a:p>
          <a:p>
            <a:pPr indent="-374650" lvl="0" marL="457200" rtl="0" algn="l">
              <a:spcBef>
                <a:spcPts val="0"/>
              </a:spcBef>
              <a:spcAft>
                <a:spcPts val="0"/>
              </a:spcAft>
              <a:buClr>
                <a:srgbClr val="000000"/>
              </a:buClr>
              <a:buSzPts val="2300"/>
              <a:buAutoNum type="alphaLcParenBoth"/>
            </a:pPr>
            <a:r>
              <a:rPr lang="en" sz="2300">
                <a:solidFill>
                  <a:srgbClr val="000000"/>
                </a:solidFill>
              </a:rPr>
              <a:t>the number of desired successes, </a:t>
            </a:r>
            <a:r>
              <a:rPr i="1" lang="en" sz="2300">
                <a:solidFill>
                  <a:srgbClr val="000000"/>
                </a:solidFill>
              </a:rPr>
              <a:t>k</a:t>
            </a:r>
            <a:r>
              <a:rPr lang="en" sz="2300">
                <a:solidFill>
                  <a:srgbClr val="000000"/>
                </a:solidFill>
              </a:rPr>
              <a:t>, must be greater than the number of trials</a:t>
            </a:r>
            <a:endParaRPr sz="2300">
              <a:solidFill>
                <a:srgbClr val="000000"/>
              </a:solidFill>
            </a:endParaRPr>
          </a:p>
          <a:p>
            <a:pPr indent="-374650" lvl="0" marL="457200" rtl="0" algn="l">
              <a:spcBef>
                <a:spcPts val="0"/>
              </a:spcBef>
              <a:spcAft>
                <a:spcPts val="0"/>
              </a:spcAft>
              <a:buClr>
                <a:srgbClr val="000000"/>
              </a:buClr>
              <a:buSzPts val="2300"/>
              <a:buAutoNum type="alphaLcParenBoth"/>
            </a:pPr>
            <a:r>
              <a:rPr lang="en" sz="2300">
                <a:solidFill>
                  <a:srgbClr val="000000"/>
                </a:solidFill>
              </a:rPr>
              <a:t>the probability of success, </a:t>
            </a:r>
            <a:r>
              <a:rPr i="1" lang="en" sz="2300">
                <a:solidFill>
                  <a:srgbClr val="000000"/>
                </a:solidFill>
              </a:rPr>
              <a:t>p</a:t>
            </a:r>
            <a:r>
              <a:rPr lang="en" sz="2300">
                <a:solidFill>
                  <a:srgbClr val="000000"/>
                </a:solidFill>
              </a:rPr>
              <a:t>, must be the same for each trial</a:t>
            </a:r>
            <a:endParaRPr sz="2300">
              <a:solidFill>
                <a:srgbClr val="000000"/>
              </a:solidFill>
            </a:endParaRPr>
          </a:p>
        </p:txBody>
      </p:sp>
      <p:sp>
        <p:nvSpPr>
          <p:cNvPr id="210" name="Google Shape;210;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idx="1" type="body"/>
          </p:nvPr>
        </p:nvSpPr>
        <p:spPr>
          <a:xfrm flipH="1">
            <a:off x="457200" y="1244775"/>
            <a:ext cx="8229600" cy="249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Which of the following is not a condition that needs to be met for the binomial distribution to be applicable?</a:t>
            </a:r>
            <a:endParaRPr sz="2300">
              <a:solidFill>
                <a:schemeClr val="accent1"/>
              </a:solidFill>
            </a:endParaRPr>
          </a:p>
          <a:p>
            <a:pPr indent="0" lvl="0" marL="0" rtl="0" algn="l">
              <a:spcBef>
                <a:spcPts val="600"/>
              </a:spcBef>
              <a:spcAft>
                <a:spcPts val="0"/>
              </a:spcAft>
              <a:buNone/>
            </a:pPr>
            <a:r>
              <a:t/>
            </a:r>
            <a:endParaRPr sz="2300">
              <a:solidFill>
                <a:schemeClr val="accent1"/>
              </a:solidFill>
            </a:endParaRPr>
          </a:p>
          <a:p>
            <a:pPr indent="-374650" lvl="0" marL="457200" rtl="0" algn="l">
              <a:spcBef>
                <a:spcPts val="600"/>
              </a:spcBef>
              <a:spcAft>
                <a:spcPts val="0"/>
              </a:spcAft>
              <a:buClr>
                <a:srgbClr val="000000"/>
              </a:buClr>
              <a:buSzPts val="2300"/>
              <a:buAutoNum type="alphaLcParenBoth"/>
            </a:pPr>
            <a:r>
              <a:rPr lang="en" sz="2300">
                <a:solidFill>
                  <a:srgbClr val="000000"/>
                </a:solidFill>
              </a:rPr>
              <a:t>the trials must be independent</a:t>
            </a:r>
            <a:endParaRPr sz="2300">
              <a:solidFill>
                <a:srgbClr val="000000"/>
              </a:solidFill>
            </a:endParaRPr>
          </a:p>
          <a:p>
            <a:pPr indent="-374650" lvl="0" marL="457200" rtl="0" algn="l">
              <a:spcBef>
                <a:spcPts val="0"/>
              </a:spcBef>
              <a:spcAft>
                <a:spcPts val="0"/>
              </a:spcAft>
              <a:buClr>
                <a:srgbClr val="000000"/>
              </a:buClr>
              <a:buSzPts val="2300"/>
              <a:buAutoNum type="alphaLcParenBoth"/>
            </a:pPr>
            <a:r>
              <a:rPr lang="en" sz="2300">
                <a:solidFill>
                  <a:srgbClr val="000000"/>
                </a:solidFill>
              </a:rPr>
              <a:t>the number of trials, </a:t>
            </a:r>
            <a:r>
              <a:rPr i="1" lang="en" sz="2300">
                <a:solidFill>
                  <a:srgbClr val="000000"/>
                </a:solidFill>
              </a:rPr>
              <a:t>n</a:t>
            </a:r>
            <a:r>
              <a:rPr lang="en" sz="2300">
                <a:solidFill>
                  <a:srgbClr val="000000"/>
                </a:solidFill>
              </a:rPr>
              <a:t>, must be fixed</a:t>
            </a:r>
            <a:endParaRPr sz="2300">
              <a:solidFill>
                <a:srgbClr val="000000"/>
              </a:solidFill>
            </a:endParaRPr>
          </a:p>
          <a:p>
            <a:pPr indent="-374650" lvl="0" marL="457200" rtl="0" algn="l">
              <a:spcBef>
                <a:spcPts val="0"/>
              </a:spcBef>
              <a:spcAft>
                <a:spcPts val="0"/>
              </a:spcAft>
              <a:buClr>
                <a:srgbClr val="000000"/>
              </a:buClr>
              <a:buSzPts val="2300"/>
              <a:buAutoNum type="alphaLcParenBoth"/>
            </a:pPr>
            <a:r>
              <a:rPr lang="en" sz="2300">
                <a:solidFill>
                  <a:srgbClr val="000000"/>
                </a:solidFill>
              </a:rPr>
              <a:t>each trial outcome must be classified as a </a:t>
            </a:r>
            <a:r>
              <a:rPr i="1" lang="en" sz="2300">
                <a:solidFill>
                  <a:srgbClr val="000000"/>
                </a:solidFill>
              </a:rPr>
              <a:t>success</a:t>
            </a:r>
            <a:br>
              <a:rPr lang="en" sz="2300">
                <a:solidFill>
                  <a:srgbClr val="000000"/>
                </a:solidFill>
              </a:rPr>
            </a:br>
            <a:r>
              <a:rPr lang="en" sz="2300">
                <a:solidFill>
                  <a:srgbClr val="000000"/>
                </a:solidFill>
              </a:rPr>
              <a:t>or a </a:t>
            </a:r>
            <a:r>
              <a:rPr i="1" lang="en" sz="2300">
                <a:solidFill>
                  <a:srgbClr val="000000"/>
                </a:solidFill>
              </a:rPr>
              <a:t>failure</a:t>
            </a:r>
            <a:endParaRPr i="1" sz="2300">
              <a:solidFill>
                <a:srgbClr val="000000"/>
              </a:solidFill>
            </a:endParaRPr>
          </a:p>
          <a:p>
            <a:pPr indent="-374650" lvl="0" marL="457200" rtl="0" algn="l">
              <a:spcBef>
                <a:spcPts val="0"/>
              </a:spcBef>
              <a:spcAft>
                <a:spcPts val="0"/>
              </a:spcAft>
              <a:buClr>
                <a:schemeClr val="accent2"/>
              </a:buClr>
              <a:buSzPts val="2300"/>
              <a:buAutoNum type="alphaLcParenBoth"/>
            </a:pPr>
            <a:r>
              <a:rPr i="1" lang="en" sz="2300">
                <a:solidFill>
                  <a:schemeClr val="accent2"/>
                </a:solidFill>
              </a:rPr>
              <a:t>the number of desired successes, k, must be greater than the number of trials</a:t>
            </a:r>
            <a:endParaRPr i="1" sz="2300">
              <a:solidFill>
                <a:schemeClr val="accent2"/>
              </a:solidFill>
            </a:endParaRPr>
          </a:p>
          <a:p>
            <a:pPr indent="-374650" lvl="0" marL="457200" rtl="0" algn="l">
              <a:spcBef>
                <a:spcPts val="0"/>
              </a:spcBef>
              <a:spcAft>
                <a:spcPts val="0"/>
              </a:spcAft>
              <a:buClr>
                <a:srgbClr val="000000"/>
              </a:buClr>
              <a:buSzPts val="2300"/>
              <a:buAutoNum type="alphaLcParenBoth"/>
            </a:pPr>
            <a:r>
              <a:rPr lang="en" sz="2300">
                <a:solidFill>
                  <a:srgbClr val="000000"/>
                </a:solidFill>
              </a:rPr>
              <a:t>the probability of success, </a:t>
            </a:r>
            <a:r>
              <a:rPr i="1" lang="en" sz="2300">
                <a:solidFill>
                  <a:srgbClr val="000000"/>
                </a:solidFill>
              </a:rPr>
              <a:t>p</a:t>
            </a:r>
            <a:r>
              <a:rPr lang="en" sz="2300">
                <a:solidFill>
                  <a:srgbClr val="000000"/>
                </a:solidFill>
              </a:rPr>
              <a:t>, must be the same for each trial</a:t>
            </a:r>
            <a:endParaRPr sz="2300">
              <a:solidFill>
                <a:srgbClr val="000000"/>
              </a:solidFill>
            </a:endParaRPr>
          </a:p>
        </p:txBody>
      </p:sp>
      <p:sp>
        <p:nvSpPr>
          <p:cNvPr id="216" name="Google Shape;216;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0"/>
          <p:cNvSpPr txBox="1"/>
          <p:nvPr>
            <p:ph idx="1" type="body"/>
          </p:nvPr>
        </p:nvSpPr>
        <p:spPr>
          <a:xfrm flipH="1">
            <a:off x="457200" y="1244775"/>
            <a:ext cx="8229600" cy="249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a:p>
            <a:pPr indent="0" lvl="0" marL="0" rtl="0" algn="l">
              <a:spcBef>
                <a:spcPts val="600"/>
              </a:spcBef>
              <a:spcAft>
                <a:spcPts val="0"/>
              </a:spcAft>
              <a:buNone/>
            </a:pPr>
            <a:r>
              <a:t/>
            </a:r>
            <a:endParaRPr sz="2300">
              <a:solidFill>
                <a:srgbClr val="000000"/>
              </a:solidFill>
            </a:endParaRPr>
          </a:p>
          <a:p>
            <a:pPr indent="-374650" lvl="0" marL="457200" rtl="0" algn="l">
              <a:spcBef>
                <a:spcPts val="600"/>
              </a:spcBef>
              <a:spcAft>
                <a:spcPts val="0"/>
              </a:spcAft>
              <a:buClr>
                <a:srgbClr val="000000"/>
              </a:buClr>
              <a:buSzPts val="2300"/>
              <a:buAutoNum type="alphaLcParenBoth"/>
            </a:pPr>
            <a:r>
              <a:rPr lang="en" sz="2300">
                <a:solidFill>
                  <a:srgbClr val="000000"/>
                </a:solidFill>
              </a:rPr>
              <a:t>pretty high</a:t>
            </a:r>
            <a:endParaRPr sz="2300">
              <a:solidFill>
                <a:srgbClr val="000000"/>
              </a:solidFill>
            </a:endParaRPr>
          </a:p>
          <a:p>
            <a:pPr indent="-374650" lvl="0" marL="457200" rtl="0" algn="l">
              <a:spcBef>
                <a:spcPts val="0"/>
              </a:spcBef>
              <a:spcAft>
                <a:spcPts val="0"/>
              </a:spcAft>
              <a:buClr>
                <a:srgbClr val="000000"/>
              </a:buClr>
              <a:buSzPts val="2300"/>
              <a:buAutoNum type="alphaLcParenBoth"/>
            </a:pPr>
            <a:r>
              <a:rPr lang="en" sz="2300">
                <a:solidFill>
                  <a:srgbClr val="000000"/>
                </a:solidFill>
              </a:rPr>
              <a:t>pretty low</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t/>
            </a:r>
            <a:endParaRPr sz="2300">
              <a:solidFill>
                <a:srgbClr val="000000"/>
              </a:solidFill>
            </a:endParaRPr>
          </a:p>
          <a:p>
            <a:pPr indent="0" lvl="0" marL="0" rtl="0" algn="l">
              <a:spcBef>
                <a:spcPts val="600"/>
              </a:spcBef>
              <a:spcAft>
                <a:spcPts val="0"/>
              </a:spcAft>
              <a:buClr>
                <a:srgbClr val="000000"/>
              </a:buClr>
              <a:buSzPts val="1100"/>
              <a:buFont typeface="Arial"/>
              <a:buNone/>
            </a:pPr>
            <a:r>
              <a:rPr lang="en" sz="1400">
                <a:solidFill>
                  <a:srgbClr val="000000"/>
                </a:solidFill>
              </a:rPr>
              <a:t>Gallup: http://www.gallup.com/poll/160061/obesity-rate-stable-2012.aspx, January 23, 2013.</a:t>
            </a:r>
            <a:endParaRPr sz="1400">
              <a:solidFill>
                <a:srgbClr val="000000"/>
              </a:solidFill>
            </a:endParaRPr>
          </a:p>
          <a:p>
            <a:pPr indent="0" lvl="0" marL="0" rtl="0" algn="l">
              <a:spcBef>
                <a:spcPts val="600"/>
              </a:spcBef>
              <a:spcAft>
                <a:spcPts val="0"/>
              </a:spcAft>
              <a:buNone/>
            </a:pPr>
            <a:r>
              <a:t/>
            </a:r>
            <a:endParaRPr sz="2300">
              <a:solidFill>
                <a:srgbClr val="000000"/>
              </a:solidFill>
            </a:endParaRPr>
          </a:p>
        </p:txBody>
      </p:sp>
      <p:sp>
        <p:nvSpPr>
          <p:cNvPr id="222" name="Google Shape;222;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idx="1" type="body"/>
          </p:nvPr>
        </p:nvSpPr>
        <p:spPr>
          <a:xfrm flipH="1">
            <a:off x="457200" y="1244775"/>
            <a:ext cx="8229600" cy="2496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a:p>
            <a:pPr indent="0" lvl="0" marL="0" rtl="0" algn="l">
              <a:spcBef>
                <a:spcPts val="600"/>
              </a:spcBef>
              <a:spcAft>
                <a:spcPts val="0"/>
              </a:spcAft>
              <a:buNone/>
            </a:pPr>
            <a:r>
              <a:t/>
            </a:r>
            <a:endParaRPr sz="2300">
              <a:solidFill>
                <a:srgbClr val="000000"/>
              </a:solidFill>
            </a:endParaRPr>
          </a:p>
          <a:p>
            <a:pPr indent="-374650" lvl="0" marL="457200" rtl="0" algn="l">
              <a:spcBef>
                <a:spcPts val="600"/>
              </a:spcBef>
              <a:spcAft>
                <a:spcPts val="0"/>
              </a:spcAft>
              <a:buClr>
                <a:srgbClr val="000000"/>
              </a:buClr>
              <a:buSzPts val="2300"/>
              <a:buAutoNum type="alphaLcParenBoth"/>
            </a:pPr>
            <a:r>
              <a:rPr lang="en" sz="2300">
                <a:solidFill>
                  <a:srgbClr val="000000"/>
                </a:solidFill>
              </a:rPr>
              <a:t>pretty high</a:t>
            </a:r>
            <a:endParaRPr sz="2300">
              <a:solidFill>
                <a:srgbClr val="000000"/>
              </a:solidFill>
            </a:endParaRPr>
          </a:p>
          <a:p>
            <a:pPr indent="-374650" lvl="0" marL="457200" rtl="0" algn="l">
              <a:spcBef>
                <a:spcPts val="0"/>
              </a:spcBef>
              <a:spcAft>
                <a:spcPts val="0"/>
              </a:spcAft>
              <a:buClr>
                <a:schemeClr val="accent2"/>
              </a:buClr>
              <a:buSzPts val="2300"/>
              <a:buAutoNum type="alphaLcParenBoth"/>
            </a:pPr>
            <a:r>
              <a:rPr i="1" lang="en" sz="2300">
                <a:solidFill>
                  <a:schemeClr val="accent2"/>
                </a:solidFill>
              </a:rPr>
              <a:t>pretty low</a:t>
            </a:r>
            <a:endParaRPr i="1" sz="2300">
              <a:solidFill>
                <a:schemeClr val="accent2"/>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t/>
            </a:r>
            <a:endParaRPr i="1" sz="2300">
              <a:solidFill>
                <a:srgbClr val="FF2447"/>
              </a:solidFill>
            </a:endParaRPr>
          </a:p>
          <a:p>
            <a:pPr indent="0" lvl="0" marL="0" rtl="0" algn="l">
              <a:spcBef>
                <a:spcPts val="600"/>
              </a:spcBef>
              <a:spcAft>
                <a:spcPts val="0"/>
              </a:spcAft>
              <a:buNone/>
            </a:pPr>
            <a:r>
              <a:rPr lang="en" sz="1400">
                <a:solidFill>
                  <a:srgbClr val="000000"/>
                </a:solidFill>
              </a:rPr>
              <a:t>Gallup: http://www.gallup.com/poll/160061/obesity-rate-stable-2012.aspx, January 23, 2013.</a:t>
            </a:r>
            <a:endParaRPr sz="1400">
              <a:solidFill>
                <a:srgbClr val="000000"/>
              </a:solidFill>
            </a:endParaRPr>
          </a:p>
        </p:txBody>
      </p:sp>
      <p:sp>
        <p:nvSpPr>
          <p:cNvPr id="228" name="Google Shape;228;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2"/>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p:txBody>
      </p:sp>
      <p:sp>
        <p:nvSpPr>
          <p:cNvPr id="234" name="Google Shape;234;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235" name="Google Shape;235;p42"/>
          <p:cNvPicPr preferRelativeResize="0"/>
          <p:nvPr/>
        </p:nvPicPr>
        <p:blipFill>
          <a:blip r:embed="rId3">
            <a:alphaModFix/>
          </a:blip>
          <a:stretch>
            <a:fillRect/>
          </a:stretch>
        </p:blipFill>
        <p:spPr>
          <a:xfrm>
            <a:off x="601300" y="2896375"/>
            <a:ext cx="3654500" cy="2294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 2012 Gallup survey suggests that 26.2% of Americans are obese. Among a random sample of 10 Americans, what is the probability that exactly 8 are obese?</a:t>
            </a:r>
            <a:endParaRPr sz="2300">
              <a:solidFill>
                <a:schemeClr val="accent1"/>
              </a:solidFill>
            </a:endParaRPr>
          </a:p>
        </p:txBody>
      </p:sp>
      <p:sp>
        <p:nvSpPr>
          <p:cNvPr id="241" name="Google Shape;241;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242" name="Google Shape;242;p43"/>
          <p:cNvPicPr preferRelativeResize="0"/>
          <p:nvPr/>
        </p:nvPicPr>
        <p:blipFill>
          <a:blip r:embed="rId3">
            <a:alphaModFix/>
          </a:blip>
          <a:stretch>
            <a:fillRect/>
          </a:stretch>
        </p:blipFill>
        <p:spPr>
          <a:xfrm>
            <a:off x="622125" y="2937425"/>
            <a:ext cx="7709849" cy="231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7"/>
          <p:cNvSpPr txBox="1"/>
          <p:nvPr>
            <p:ph idx="1" type="body"/>
          </p:nvPr>
        </p:nvSpPr>
        <p:spPr>
          <a:xfrm flipH="1">
            <a:off x="457187"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t/>
            </a:r>
            <a:endParaRPr sz="19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4"/>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What is the probability that 2 randomly chosen people share a birthday?</a:t>
            </a:r>
            <a:endParaRPr sz="2200">
              <a:solidFill>
                <a:schemeClr val="accent1"/>
              </a:solidFill>
            </a:endParaRPr>
          </a:p>
          <a:p>
            <a:pPr indent="45720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t/>
            </a:r>
            <a:endParaRPr sz="2200">
              <a:solidFill>
                <a:srgbClr val="000000"/>
              </a:solidFill>
            </a:endParaRPr>
          </a:p>
        </p:txBody>
      </p:sp>
      <p:sp>
        <p:nvSpPr>
          <p:cNvPr id="248" name="Google Shape;248;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10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animEffect filter="fade" transition="in">
                                      <p:cBhvr>
                                        <p:cTn dur="1000"/>
                                        <p:tgtEl>
                                          <p:spTgt spid="2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animEffect filter="fade" transition="in">
                                      <p:cBhvr>
                                        <p:cTn dur="1000"/>
                                        <p:tgtEl>
                                          <p:spTgt spid="2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animEffect filter="fade" transition="in">
                                      <p:cBhvr>
                                        <p:cTn dur="1000"/>
                                        <p:tgtEl>
                                          <p:spTgt spid="2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animEffect filter="fade" transition="in">
                                      <p:cBhvr>
                                        <p:cTn dur="1000"/>
                                        <p:tgtEl>
                                          <p:spTgt spid="24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5"/>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What is the probability that 2 randomly chosen people share a birthday?</a:t>
            </a:r>
            <a:endParaRPr sz="2200">
              <a:solidFill>
                <a:schemeClr val="accent1"/>
              </a:solidFill>
            </a:endParaRPr>
          </a:p>
          <a:p>
            <a:pPr indent="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rPr lang="en" sz="2200">
                <a:solidFill>
                  <a:srgbClr val="000000"/>
                </a:solidFill>
              </a:rPr>
              <a:t>Pretty low, 1 / 365 ≈ 0.0027</a:t>
            </a:r>
            <a:endParaRPr sz="2200">
              <a:solidFill>
                <a:srgbClr val="000000"/>
              </a:solidFill>
            </a:endParaRPr>
          </a:p>
          <a:p>
            <a:pPr indent="457200" lvl="0" marL="0" rtl="0" algn="l">
              <a:spcBef>
                <a:spcPts val="600"/>
              </a:spcBef>
              <a:spcAft>
                <a:spcPts val="0"/>
              </a:spcAft>
              <a:buNone/>
            </a:pPr>
            <a:r>
              <a:t/>
            </a:r>
            <a:endParaRPr sz="2200">
              <a:solidFill>
                <a:srgbClr val="000000"/>
              </a:solidFill>
            </a:endParaRPr>
          </a:p>
        </p:txBody>
      </p:sp>
      <p:sp>
        <p:nvSpPr>
          <p:cNvPr id="254" name="Google Shape;254;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animEffect filter="fade" transition="in">
                                      <p:cBhvr>
                                        <p:cTn dur="1000"/>
                                        <p:tgtEl>
                                          <p:spTgt spid="2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animEffect filter="fade" transition="in">
                                      <p:cBhvr>
                                        <p:cTn dur="1000"/>
                                        <p:tgtEl>
                                          <p:spTgt spid="2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animEffect filter="fade" transition="in">
                                      <p:cBhvr>
                                        <p:cTn dur="1000"/>
                                        <p:tgtEl>
                                          <p:spTgt spid="2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animEffect filter="fade" transition="in">
                                      <p:cBhvr>
                                        <p:cTn dur="1000"/>
                                        <p:tgtEl>
                                          <p:spTgt spid="253">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What is the probability that 2 randomly chosen people share a birthday?</a:t>
            </a:r>
            <a:endParaRPr sz="2200">
              <a:solidFill>
                <a:schemeClr val="accent1"/>
              </a:solidFill>
            </a:endParaRPr>
          </a:p>
          <a:p>
            <a:pPr indent="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rPr lang="en" sz="2200">
                <a:solidFill>
                  <a:srgbClr val="000000"/>
                </a:solidFill>
              </a:rPr>
              <a:t>Pretty low, 1 / 365 ≈ 0.0027</a:t>
            </a:r>
            <a:endParaRPr sz="2200">
              <a:solidFill>
                <a:srgbClr val="000000"/>
              </a:solidFill>
            </a:endParaRPr>
          </a:p>
          <a:p>
            <a:pPr indent="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rPr lang="en" sz="2200">
                <a:solidFill>
                  <a:schemeClr val="accent1"/>
                </a:solidFill>
              </a:rPr>
              <a:t>What is the probability that at least 2 people out of 366 people share a birthday?</a:t>
            </a:r>
            <a:endParaRPr sz="2200">
              <a:solidFill>
                <a:schemeClr val="accent1"/>
              </a:solidFill>
            </a:endParaRPr>
          </a:p>
          <a:p>
            <a:pPr indent="457200" lvl="0" marL="0" rtl="0" algn="l">
              <a:spcBef>
                <a:spcPts val="600"/>
              </a:spcBef>
              <a:spcAft>
                <a:spcPts val="0"/>
              </a:spcAft>
              <a:buNone/>
            </a:pPr>
            <a:r>
              <a:t/>
            </a:r>
            <a:endParaRPr sz="2200">
              <a:solidFill>
                <a:srgbClr val="000000"/>
              </a:solidFill>
            </a:endParaRPr>
          </a:p>
        </p:txBody>
      </p:sp>
      <p:sp>
        <p:nvSpPr>
          <p:cNvPr id="260" name="Google Shape;260;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0" st="0"/>
                                            </p:txEl>
                                          </p:spTgt>
                                        </p:tgtEl>
                                        <p:attrNameLst>
                                          <p:attrName>style.visibility</p:attrName>
                                        </p:attrNameLst>
                                      </p:cBhvr>
                                      <p:to>
                                        <p:strVal val="visible"/>
                                      </p:to>
                                    </p:set>
                                    <p:animEffect filter="fade" transition="in">
                                      <p:cBhvr>
                                        <p:cTn dur="1000"/>
                                        <p:tgtEl>
                                          <p:spTgt spid="2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1" st="1"/>
                                            </p:txEl>
                                          </p:spTgt>
                                        </p:tgtEl>
                                        <p:attrNameLst>
                                          <p:attrName>style.visibility</p:attrName>
                                        </p:attrNameLst>
                                      </p:cBhvr>
                                      <p:to>
                                        <p:strVal val="visible"/>
                                      </p:to>
                                    </p:set>
                                    <p:animEffect filter="fade" transition="in">
                                      <p:cBhvr>
                                        <p:cTn dur="1000"/>
                                        <p:tgtEl>
                                          <p:spTgt spid="2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2" st="2"/>
                                            </p:txEl>
                                          </p:spTgt>
                                        </p:tgtEl>
                                        <p:attrNameLst>
                                          <p:attrName>style.visibility</p:attrName>
                                        </p:attrNameLst>
                                      </p:cBhvr>
                                      <p:to>
                                        <p:strVal val="visible"/>
                                      </p:to>
                                    </p:set>
                                    <p:animEffect filter="fade" transition="in">
                                      <p:cBhvr>
                                        <p:cTn dur="1000"/>
                                        <p:tgtEl>
                                          <p:spTgt spid="25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3" st="3"/>
                                            </p:txEl>
                                          </p:spTgt>
                                        </p:tgtEl>
                                        <p:attrNameLst>
                                          <p:attrName>style.visibility</p:attrName>
                                        </p:attrNameLst>
                                      </p:cBhvr>
                                      <p:to>
                                        <p:strVal val="visible"/>
                                      </p:to>
                                    </p:set>
                                    <p:animEffect filter="fade" transition="in">
                                      <p:cBhvr>
                                        <p:cTn dur="1000"/>
                                        <p:tgtEl>
                                          <p:spTgt spid="25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4" st="4"/>
                                            </p:txEl>
                                          </p:spTgt>
                                        </p:tgtEl>
                                        <p:attrNameLst>
                                          <p:attrName>style.visibility</p:attrName>
                                        </p:attrNameLst>
                                      </p:cBhvr>
                                      <p:to>
                                        <p:strVal val="visible"/>
                                      </p:to>
                                    </p:set>
                                    <p:animEffect filter="fade" transition="in">
                                      <p:cBhvr>
                                        <p:cTn dur="1000"/>
                                        <p:tgtEl>
                                          <p:spTgt spid="25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xEl>
                                              <p:pRg end="5" st="5"/>
                                            </p:txEl>
                                          </p:spTgt>
                                        </p:tgtEl>
                                        <p:attrNameLst>
                                          <p:attrName>style.visibility</p:attrName>
                                        </p:attrNameLst>
                                      </p:cBhvr>
                                      <p:to>
                                        <p:strVal val="visible"/>
                                      </p:to>
                                    </p:set>
                                    <p:animEffect filter="fade" transition="in">
                                      <p:cBhvr>
                                        <p:cTn dur="1000"/>
                                        <p:tgtEl>
                                          <p:spTgt spid="25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What is the probability that 2 randomly chosen people share a birthday?</a:t>
            </a:r>
            <a:endParaRPr sz="2200">
              <a:solidFill>
                <a:schemeClr val="accent1"/>
              </a:solidFill>
            </a:endParaRPr>
          </a:p>
          <a:p>
            <a:pPr indent="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rPr lang="en" sz="2200">
                <a:solidFill>
                  <a:srgbClr val="000000"/>
                </a:solidFill>
              </a:rPr>
              <a:t>Pretty low, 1 / 365 ≈ 0.0027</a:t>
            </a:r>
            <a:endParaRPr sz="2200">
              <a:solidFill>
                <a:srgbClr val="000000"/>
              </a:solidFill>
            </a:endParaRPr>
          </a:p>
          <a:p>
            <a:pPr indent="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rPr lang="en" sz="2200">
                <a:solidFill>
                  <a:schemeClr val="accent1"/>
                </a:solidFill>
              </a:rPr>
              <a:t>What is the probability that at least 2 people out of 366 people share a birthday?</a:t>
            </a:r>
            <a:endParaRPr sz="2200">
              <a:solidFill>
                <a:schemeClr val="accent1"/>
              </a:solidFill>
            </a:endParaRPr>
          </a:p>
          <a:p>
            <a:pPr indent="0" lvl="0" marL="0" rtl="0" algn="l">
              <a:spcBef>
                <a:spcPts val="600"/>
              </a:spcBef>
              <a:spcAft>
                <a:spcPts val="0"/>
              </a:spcAft>
              <a:buNone/>
            </a:pPr>
            <a:r>
              <a:t/>
            </a:r>
            <a:endParaRPr sz="2200">
              <a:solidFill>
                <a:srgbClr val="000000"/>
              </a:solidFill>
            </a:endParaRPr>
          </a:p>
          <a:p>
            <a:pPr indent="457200" lvl="0" marL="0" rtl="0" algn="l">
              <a:spcBef>
                <a:spcPts val="600"/>
              </a:spcBef>
              <a:spcAft>
                <a:spcPts val="0"/>
              </a:spcAft>
              <a:buNone/>
            </a:pPr>
            <a:r>
              <a:rPr lang="en" sz="2200">
                <a:solidFill>
                  <a:srgbClr val="000000"/>
                </a:solidFill>
              </a:rPr>
              <a:t>Exactly 1! (Excluding the possibility of a leap year birthday.)</a:t>
            </a:r>
            <a:endParaRPr sz="2200">
              <a:solidFill>
                <a:srgbClr val="000000"/>
              </a:solidFill>
            </a:endParaRPr>
          </a:p>
        </p:txBody>
      </p:sp>
      <p:sp>
        <p:nvSpPr>
          <p:cNvPr id="266" name="Google Shape;266;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000"/>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000"/>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000"/>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000"/>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000"/>
                                        <p:tgtEl>
                                          <p:spTgt spid="2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1000"/>
                                        <p:tgtEl>
                                          <p:spTgt spid="2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Effect filter="fade" transition="in">
                                      <p:cBhvr>
                                        <p:cTn dur="1000"/>
                                        <p:tgtEl>
                                          <p:spTgt spid="26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sp>
        <p:nvSpPr>
          <p:cNvPr id="272" name="Google Shape;272;p48"/>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10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1000"/>
                                        <p:tgtEl>
                                          <p:spTgt spid="27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278" name="Google Shape;278;p49"/>
          <p:cNvPicPr preferRelativeResize="0"/>
          <p:nvPr/>
        </p:nvPicPr>
        <p:blipFill>
          <a:blip r:embed="rId3">
            <a:alphaModFix/>
          </a:blip>
          <a:stretch>
            <a:fillRect/>
          </a:stretch>
        </p:blipFill>
        <p:spPr>
          <a:xfrm>
            <a:off x="561975" y="2871413"/>
            <a:ext cx="8020050" cy="828675"/>
          </a:xfrm>
          <a:prstGeom prst="rect">
            <a:avLst/>
          </a:prstGeom>
          <a:noFill/>
          <a:ln>
            <a:noFill/>
          </a:ln>
        </p:spPr>
      </p:pic>
      <p:sp>
        <p:nvSpPr>
          <p:cNvPr id="279" name="Google Shape;279;p49"/>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animEffect filter="fade" transition="in">
                                      <p:cBhvr>
                                        <p:cTn dur="1000"/>
                                        <p:tgtEl>
                                          <p:spTgt spid="27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animEffect filter="fade" transition="in">
                                      <p:cBhvr>
                                        <p:cTn dur="1000"/>
                                        <p:tgtEl>
                                          <p:spTgt spid="27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285" name="Google Shape;285;p50"/>
          <p:cNvPicPr preferRelativeResize="0"/>
          <p:nvPr/>
        </p:nvPicPr>
        <p:blipFill>
          <a:blip r:embed="rId3">
            <a:alphaModFix/>
          </a:blip>
          <a:stretch>
            <a:fillRect/>
          </a:stretch>
        </p:blipFill>
        <p:spPr>
          <a:xfrm>
            <a:off x="561975" y="2871413"/>
            <a:ext cx="8020050" cy="828675"/>
          </a:xfrm>
          <a:prstGeom prst="rect">
            <a:avLst/>
          </a:prstGeom>
          <a:noFill/>
          <a:ln>
            <a:noFill/>
          </a:ln>
        </p:spPr>
      </p:pic>
      <p:pic>
        <p:nvPicPr>
          <p:cNvPr id="286" name="Google Shape;286;p50"/>
          <p:cNvPicPr preferRelativeResize="0"/>
          <p:nvPr/>
        </p:nvPicPr>
        <p:blipFill>
          <a:blip r:embed="rId4">
            <a:alphaModFix/>
          </a:blip>
          <a:stretch>
            <a:fillRect/>
          </a:stretch>
        </p:blipFill>
        <p:spPr>
          <a:xfrm>
            <a:off x="2562225" y="3700100"/>
            <a:ext cx="6019800" cy="742950"/>
          </a:xfrm>
          <a:prstGeom prst="rect">
            <a:avLst/>
          </a:prstGeom>
          <a:noFill/>
          <a:ln>
            <a:noFill/>
          </a:ln>
        </p:spPr>
      </p:pic>
      <p:sp>
        <p:nvSpPr>
          <p:cNvPr id="287" name="Google Shape;287;p50"/>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0" st="0"/>
                                            </p:txEl>
                                          </p:spTgt>
                                        </p:tgtEl>
                                        <p:attrNameLst>
                                          <p:attrName>style.visibility</p:attrName>
                                        </p:attrNameLst>
                                      </p:cBhvr>
                                      <p:to>
                                        <p:strVal val="visible"/>
                                      </p:to>
                                    </p:set>
                                    <p:animEffect filter="fade" transition="in">
                                      <p:cBhvr>
                                        <p:cTn dur="1000"/>
                                        <p:tgtEl>
                                          <p:spTgt spid="2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xEl>
                                              <p:pRg end="1" st="1"/>
                                            </p:txEl>
                                          </p:spTgt>
                                        </p:tgtEl>
                                        <p:attrNameLst>
                                          <p:attrName>style.visibility</p:attrName>
                                        </p:attrNameLst>
                                      </p:cBhvr>
                                      <p:to>
                                        <p:strVal val="visible"/>
                                      </p:to>
                                    </p:set>
                                    <p:animEffect filter="fade" transition="in">
                                      <p:cBhvr>
                                        <p:cTn dur="1000"/>
                                        <p:tgtEl>
                                          <p:spTgt spid="2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293" name="Google Shape;293;p51"/>
          <p:cNvPicPr preferRelativeResize="0"/>
          <p:nvPr/>
        </p:nvPicPr>
        <p:blipFill>
          <a:blip r:embed="rId3">
            <a:alphaModFix/>
          </a:blip>
          <a:stretch>
            <a:fillRect/>
          </a:stretch>
        </p:blipFill>
        <p:spPr>
          <a:xfrm>
            <a:off x="561975" y="2871413"/>
            <a:ext cx="8020050" cy="828675"/>
          </a:xfrm>
          <a:prstGeom prst="rect">
            <a:avLst/>
          </a:prstGeom>
          <a:noFill/>
          <a:ln>
            <a:noFill/>
          </a:ln>
        </p:spPr>
      </p:pic>
      <p:pic>
        <p:nvPicPr>
          <p:cNvPr id="294" name="Google Shape;294;p51"/>
          <p:cNvPicPr preferRelativeResize="0"/>
          <p:nvPr/>
        </p:nvPicPr>
        <p:blipFill>
          <a:blip r:embed="rId4">
            <a:alphaModFix/>
          </a:blip>
          <a:stretch>
            <a:fillRect/>
          </a:stretch>
        </p:blipFill>
        <p:spPr>
          <a:xfrm>
            <a:off x="2562225" y="3700100"/>
            <a:ext cx="6019800" cy="742950"/>
          </a:xfrm>
          <a:prstGeom prst="rect">
            <a:avLst/>
          </a:prstGeom>
          <a:noFill/>
          <a:ln>
            <a:noFill/>
          </a:ln>
        </p:spPr>
      </p:pic>
      <p:pic>
        <p:nvPicPr>
          <p:cNvPr id="295" name="Google Shape;295;p51"/>
          <p:cNvPicPr preferRelativeResize="0"/>
          <p:nvPr/>
        </p:nvPicPr>
        <p:blipFill>
          <a:blip r:embed="rId5">
            <a:alphaModFix/>
          </a:blip>
          <a:stretch>
            <a:fillRect/>
          </a:stretch>
        </p:blipFill>
        <p:spPr>
          <a:xfrm>
            <a:off x="2562213" y="4443050"/>
            <a:ext cx="3324225" cy="800100"/>
          </a:xfrm>
          <a:prstGeom prst="rect">
            <a:avLst/>
          </a:prstGeom>
          <a:noFill/>
          <a:ln>
            <a:noFill/>
          </a:ln>
        </p:spPr>
      </p:pic>
      <p:sp>
        <p:nvSpPr>
          <p:cNvPr id="296" name="Google Shape;296;p51"/>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0" st="0"/>
                                            </p:txEl>
                                          </p:spTgt>
                                        </p:tgtEl>
                                        <p:attrNameLst>
                                          <p:attrName>style.visibility</p:attrName>
                                        </p:attrNameLst>
                                      </p:cBhvr>
                                      <p:to>
                                        <p:strVal val="visible"/>
                                      </p:to>
                                    </p:set>
                                    <p:animEffect filter="fade" transition="in">
                                      <p:cBhvr>
                                        <p:cTn dur="1000"/>
                                        <p:tgtEl>
                                          <p:spTgt spid="2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xEl>
                                              <p:pRg end="1" st="1"/>
                                            </p:txEl>
                                          </p:spTgt>
                                        </p:tgtEl>
                                        <p:attrNameLst>
                                          <p:attrName>style.visibility</p:attrName>
                                        </p:attrNameLst>
                                      </p:cBhvr>
                                      <p:to>
                                        <p:strVal val="visible"/>
                                      </p:to>
                                    </p:set>
                                    <p:animEffect filter="fade" transition="in">
                                      <p:cBhvr>
                                        <p:cTn dur="1000"/>
                                        <p:tgtEl>
                                          <p:spTgt spid="2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302" name="Google Shape;302;p52"/>
          <p:cNvPicPr preferRelativeResize="0"/>
          <p:nvPr/>
        </p:nvPicPr>
        <p:blipFill>
          <a:blip r:embed="rId3">
            <a:alphaModFix/>
          </a:blip>
          <a:stretch>
            <a:fillRect/>
          </a:stretch>
        </p:blipFill>
        <p:spPr>
          <a:xfrm>
            <a:off x="561975" y="2871413"/>
            <a:ext cx="8020050" cy="828675"/>
          </a:xfrm>
          <a:prstGeom prst="rect">
            <a:avLst/>
          </a:prstGeom>
          <a:noFill/>
          <a:ln>
            <a:noFill/>
          </a:ln>
        </p:spPr>
      </p:pic>
      <p:pic>
        <p:nvPicPr>
          <p:cNvPr id="303" name="Google Shape;303;p52"/>
          <p:cNvPicPr preferRelativeResize="0"/>
          <p:nvPr/>
        </p:nvPicPr>
        <p:blipFill>
          <a:blip r:embed="rId4">
            <a:alphaModFix/>
          </a:blip>
          <a:stretch>
            <a:fillRect/>
          </a:stretch>
        </p:blipFill>
        <p:spPr>
          <a:xfrm>
            <a:off x="2562225" y="3700100"/>
            <a:ext cx="6019800" cy="742950"/>
          </a:xfrm>
          <a:prstGeom prst="rect">
            <a:avLst/>
          </a:prstGeom>
          <a:noFill/>
          <a:ln>
            <a:noFill/>
          </a:ln>
        </p:spPr>
      </p:pic>
      <p:pic>
        <p:nvPicPr>
          <p:cNvPr id="304" name="Google Shape;304;p52"/>
          <p:cNvPicPr preferRelativeResize="0"/>
          <p:nvPr/>
        </p:nvPicPr>
        <p:blipFill>
          <a:blip r:embed="rId5">
            <a:alphaModFix/>
          </a:blip>
          <a:stretch>
            <a:fillRect/>
          </a:stretch>
        </p:blipFill>
        <p:spPr>
          <a:xfrm>
            <a:off x="2562213" y="4443050"/>
            <a:ext cx="3324225" cy="800100"/>
          </a:xfrm>
          <a:prstGeom prst="rect">
            <a:avLst/>
          </a:prstGeom>
          <a:noFill/>
          <a:ln>
            <a:noFill/>
          </a:ln>
        </p:spPr>
      </p:pic>
      <p:pic>
        <p:nvPicPr>
          <p:cNvPr id="305" name="Google Shape;305;p52"/>
          <p:cNvPicPr preferRelativeResize="0"/>
          <p:nvPr/>
        </p:nvPicPr>
        <p:blipFill>
          <a:blip r:embed="rId6">
            <a:alphaModFix/>
          </a:blip>
          <a:stretch>
            <a:fillRect/>
          </a:stretch>
        </p:blipFill>
        <p:spPr>
          <a:xfrm>
            <a:off x="2486013" y="5228850"/>
            <a:ext cx="2105025" cy="981075"/>
          </a:xfrm>
          <a:prstGeom prst="rect">
            <a:avLst/>
          </a:prstGeom>
          <a:noFill/>
          <a:ln>
            <a:noFill/>
          </a:ln>
        </p:spPr>
      </p:pic>
      <p:sp>
        <p:nvSpPr>
          <p:cNvPr id="306" name="Google Shape;306;p52"/>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animEffect filter="fade" transition="in">
                                      <p:cBhvr>
                                        <p:cTn dur="1000"/>
                                        <p:tgtEl>
                                          <p:spTgt spid="30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animEffect filter="fade" transition="in">
                                      <p:cBhvr>
                                        <p:cTn dur="1000"/>
                                        <p:tgtEl>
                                          <p:spTgt spid="30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53"/>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312" name="Google Shape;312;p53"/>
          <p:cNvPicPr preferRelativeResize="0"/>
          <p:nvPr/>
        </p:nvPicPr>
        <p:blipFill>
          <a:blip r:embed="rId3">
            <a:alphaModFix/>
          </a:blip>
          <a:stretch>
            <a:fillRect/>
          </a:stretch>
        </p:blipFill>
        <p:spPr>
          <a:xfrm>
            <a:off x="561975" y="2871413"/>
            <a:ext cx="8020050" cy="828675"/>
          </a:xfrm>
          <a:prstGeom prst="rect">
            <a:avLst/>
          </a:prstGeom>
          <a:noFill/>
          <a:ln>
            <a:noFill/>
          </a:ln>
        </p:spPr>
      </p:pic>
      <p:pic>
        <p:nvPicPr>
          <p:cNvPr id="313" name="Google Shape;313;p53"/>
          <p:cNvPicPr preferRelativeResize="0"/>
          <p:nvPr/>
        </p:nvPicPr>
        <p:blipFill>
          <a:blip r:embed="rId4">
            <a:alphaModFix/>
          </a:blip>
          <a:stretch>
            <a:fillRect/>
          </a:stretch>
        </p:blipFill>
        <p:spPr>
          <a:xfrm>
            <a:off x="2562225" y="3700100"/>
            <a:ext cx="6019800" cy="742950"/>
          </a:xfrm>
          <a:prstGeom prst="rect">
            <a:avLst/>
          </a:prstGeom>
          <a:noFill/>
          <a:ln>
            <a:noFill/>
          </a:ln>
        </p:spPr>
      </p:pic>
      <p:pic>
        <p:nvPicPr>
          <p:cNvPr id="314" name="Google Shape;314;p53"/>
          <p:cNvPicPr preferRelativeResize="0"/>
          <p:nvPr/>
        </p:nvPicPr>
        <p:blipFill>
          <a:blip r:embed="rId5">
            <a:alphaModFix/>
          </a:blip>
          <a:stretch>
            <a:fillRect/>
          </a:stretch>
        </p:blipFill>
        <p:spPr>
          <a:xfrm>
            <a:off x="2562213" y="4443050"/>
            <a:ext cx="3324225" cy="800100"/>
          </a:xfrm>
          <a:prstGeom prst="rect">
            <a:avLst/>
          </a:prstGeom>
          <a:noFill/>
          <a:ln>
            <a:noFill/>
          </a:ln>
        </p:spPr>
      </p:pic>
      <p:pic>
        <p:nvPicPr>
          <p:cNvPr id="315" name="Google Shape;315;p53"/>
          <p:cNvPicPr preferRelativeResize="0"/>
          <p:nvPr/>
        </p:nvPicPr>
        <p:blipFill>
          <a:blip r:embed="rId6">
            <a:alphaModFix/>
          </a:blip>
          <a:stretch>
            <a:fillRect/>
          </a:stretch>
        </p:blipFill>
        <p:spPr>
          <a:xfrm>
            <a:off x="2486013" y="5228850"/>
            <a:ext cx="2105025" cy="981075"/>
          </a:xfrm>
          <a:prstGeom prst="rect">
            <a:avLst/>
          </a:prstGeom>
          <a:noFill/>
          <a:ln>
            <a:noFill/>
          </a:ln>
        </p:spPr>
      </p:pic>
      <p:pic>
        <p:nvPicPr>
          <p:cNvPr id="316" name="Google Shape;316;p53"/>
          <p:cNvPicPr preferRelativeResize="0"/>
          <p:nvPr/>
        </p:nvPicPr>
        <p:blipFill>
          <a:blip r:embed="rId7">
            <a:alphaModFix/>
          </a:blip>
          <a:stretch>
            <a:fillRect/>
          </a:stretch>
        </p:blipFill>
        <p:spPr>
          <a:xfrm>
            <a:off x="4591050" y="5383100"/>
            <a:ext cx="1295400" cy="952500"/>
          </a:xfrm>
          <a:prstGeom prst="rect">
            <a:avLst/>
          </a:prstGeom>
          <a:noFill/>
          <a:ln>
            <a:noFill/>
          </a:ln>
        </p:spPr>
      </p:pic>
      <p:sp>
        <p:nvSpPr>
          <p:cNvPr id="317" name="Google Shape;317;p53"/>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10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10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8"/>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4"/>
          <p:cNvSpPr txBox="1"/>
          <p:nvPr>
            <p:ph type="title"/>
          </p:nvPr>
        </p:nvSpPr>
        <p:spPr>
          <a:xfrm>
            <a:off x="457200" y="-13996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birthday problem (cont.)</a:t>
            </a:r>
            <a:endParaRPr>
              <a:solidFill>
                <a:schemeClr val="accent1"/>
              </a:solidFill>
            </a:endParaRPr>
          </a:p>
        </p:txBody>
      </p:sp>
      <p:pic>
        <p:nvPicPr>
          <p:cNvPr id="323" name="Google Shape;323;p54"/>
          <p:cNvPicPr preferRelativeResize="0"/>
          <p:nvPr/>
        </p:nvPicPr>
        <p:blipFill>
          <a:blip r:embed="rId3">
            <a:alphaModFix/>
          </a:blip>
          <a:stretch>
            <a:fillRect/>
          </a:stretch>
        </p:blipFill>
        <p:spPr>
          <a:xfrm>
            <a:off x="561975" y="2871413"/>
            <a:ext cx="8020050" cy="828675"/>
          </a:xfrm>
          <a:prstGeom prst="rect">
            <a:avLst/>
          </a:prstGeom>
          <a:noFill/>
          <a:ln>
            <a:noFill/>
          </a:ln>
        </p:spPr>
      </p:pic>
      <p:pic>
        <p:nvPicPr>
          <p:cNvPr id="324" name="Google Shape;324;p54"/>
          <p:cNvPicPr preferRelativeResize="0"/>
          <p:nvPr/>
        </p:nvPicPr>
        <p:blipFill>
          <a:blip r:embed="rId4">
            <a:alphaModFix/>
          </a:blip>
          <a:stretch>
            <a:fillRect/>
          </a:stretch>
        </p:blipFill>
        <p:spPr>
          <a:xfrm>
            <a:off x="2562225" y="3700100"/>
            <a:ext cx="6019800" cy="742950"/>
          </a:xfrm>
          <a:prstGeom prst="rect">
            <a:avLst/>
          </a:prstGeom>
          <a:noFill/>
          <a:ln>
            <a:noFill/>
          </a:ln>
        </p:spPr>
      </p:pic>
      <p:pic>
        <p:nvPicPr>
          <p:cNvPr id="325" name="Google Shape;325;p54"/>
          <p:cNvPicPr preferRelativeResize="0"/>
          <p:nvPr/>
        </p:nvPicPr>
        <p:blipFill>
          <a:blip r:embed="rId5">
            <a:alphaModFix/>
          </a:blip>
          <a:stretch>
            <a:fillRect/>
          </a:stretch>
        </p:blipFill>
        <p:spPr>
          <a:xfrm>
            <a:off x="2562213" y="4443050"/>
            <a:ext cx="3324225" cy="800100"/>
          </a:xfrm>
          <a:prstGeom prst="rect">
            <a:avLst/>
          </a:prstGeom>
          <a:noFill/>
          <a:ln>
            <a:noFill/>
          </a:ln>
        </p:spPr>
      </p:pic>
      <p:pic>
        <p:nvPicPr>
          <p:cNvPr id="326" name="Google Shape;326;p54"/>
          <p:cNvPicPr preferRelativeResize="0"/>
          <p:nvPr/>
        </p:nvPicPr>
        <p:blipFill>
          <a:blip r:embed="rId6">
            <a:alphaModFix/>
          </a:blip>
          <a:stretch>
            <a:fillRect/>
          </a:stretch>
        </p:blipFill>
        <p:spPr>
          <a:xfrm>
            <a:off x="2486013" y="5228850"/>
            <a:ext cx="2105025" cy="981075"/>
          </a:xfrm>
          <a:prstGeom prst="rect">
            <a:avLst/>
          </a:prstGeom>
          <a:noFill/>
          <a:ln>
            <a:noFill/>
          </a:ln>
        </p:spPr>
      </p:pic>
      <p:pic>
        <p:nvPicPr>
          <p:cNvPr id="327" name="Google Shape;327;p54"/>
          <p:cNvPicPr preferRelativeResize="0"/>
          <p:nvPr/>
        </p:nvPicPr>
        <p:blipFill>
          <a:blip r:embed="rId7">
            <a:alphaModFix/>
          </a:blip>
          <a:stretch>
            <a:fillRect/>
          </a:stretch>
        </p:blipFill>
        <p:spPr>
          <a:xfrm>
            <a:off x="4591050" y="5383100"/>
            <a:ext cx="1295400" cy="952500"/>
          </a:xfrm>
          <a:prstGeom prst="rect">
            <a:avLst/>
          </a:prstGeom>
          <a:noFill/>
          <a:ln>
            <a:noFill/>
          </a:ln>
        </p:spPr>
      </p:pic>
      <p:pic>
        <p:nvPicPr>
          <p:cNvPr id="328" name="Google Shape;328;p54"/>
          <p:cNvPicPr preferRelativeResize="0"/>
          <p:nvPr/>
        </p:nvPicPr>
        <p:blipFill>
          <a:blip r:embed="rId8">
            <a:alphaModFix/>
          </a:blip>
          <a:stretch>
            <a:fillRect/>
          </a:stretch>
        </p:blipFill>
        <p:spPr>
          <a:xfrm>
            <a:off x="561975" y="6209925"/>
            <a:ext cx="3371850" cy="514350"/>
          </a:xfrm>
          <a:prstGeom prst="rect">
            <a:avLst/>
          </a:prstGeom>
          <a:noFill/>
          <a:ln>
            <a:noFill/>
          </a:ln>
        </p:spPr>
      </p:pic>
      <p:sp>
        <p:nvSpPr>
          <p:cNvPr id="329" name="Google Shape;329;p54"/>
          <p:cNvSpPr txBox="1"/>
          <p:nvPr>
            <p:ph idx="1" type="body"/>
          </p:nvPr>
        </p:nvSpPr>
        <p:spPr>
          <a:xfrm flipH="1">
            <a:off x="457200" y="939425"/>
            <a:ext cx="8229600" cy="19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100">
                <a:solidFill>
                  <a:schemeClr val="accent1"/>
                </a:solidFill>
              </a:rPr>
              <a:t>What is the probability that at least 2 people (1 match) out of 121 people share a birthday?</a:t>
            </a:r>
            <a:endParaRPr sz="2100">
              <a:solidFill>
                <a:schemeClr val="accent1"/>
              </a:solidFill>
            </a:endParaRPr>
          </a:p>
          <a:p>
            <a:pPr indent="0" lvl="0" marL="0" rtl="0" algn="l">
              <a:spcBef>
                <a:spcPts val="600"/>
              </a:spcBef>
              <a:spcAft>
                <a:spcPts val="0"/>
              </a:spcAft>
              <a:buNone/>
            </a:pPr>
            <a:r>
              <a:rPr lang="en" sz="2100">
                <a:solidFill>
                  <a:srgbClr val="000000"/>
                </a:solidFill>
              </a:rPr>
              <a:t>Somewhat complicated to calculate, but we can think of it as the complement of the probability that there are no matches in 121 people.</a:t>
            </a:r>
            <a:endParaRPr sz="21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0" st="0"/>
                                            </p:txEl>
                                          </p:spTgt>
                                        </p:tgtEl>
                                        <p:attrNameLst>
                                          <p:attrName>style.visibility</p:attrName>
                                        </p:attrNameLst>
                                      </p:cBhvr>
                                      <p:to>
                                        <p:strVal val="visible"/>
                                      </p:to>
                                    </p:set>
                                    <p:animEffect filter="fade" transition="in">
                                      <p:cBhvr>
                                        <p:cTn dur="1000"/>
                                        <p:tgtEl>
                                          <p:spTgt spid="32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xEl>
                                              <p:pRg end="1" st="1"/>
                                            </p:txEl>
                                          </p:spTgt>
                                        </p:tgtEl>
                                        <p:attrNameLst>
                                          <p:attrName>style.visibility</p:attrName>
                                        </p:attrNameLst>
                                      </p:cBhvr>
                                      <p:to>
                                        <p:strVal val="visible"/>
                                      </p:to>
                                    </p:set>
                                    <p:animEffect filter="fade" transition="in">
                                      <p:cBhvr>
                                        <p:cTn dur="1000"/>
                                        <p:tgtEl>
                                          <p:spTgt spid="32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000"/>
                                        <p:tgtEl>
                                          <p:spTgt spid="3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5"/>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chemeClr val="accent1"/>
                </a:solidFill>
              </a:rPr>
              <a:t>A 2012 Gallup survey suggests that 26.2% of Americans are obese. </a:t>
            </a:r>
            <a:endParaRPr sz="2200">
              <a:solidFill>
                <a:schemeClr val="accent1"/>
              </a:solidFill>
            </a:endParaRPr>
          </a:p>
          <a:p>
            <a:pPr indent="0" lvl="0" marL="0" rtl="0" algn="l">
              <a:lnSpc>
                <a:spcPct val="115000"/>
              </a:lnSpc>
              <a:spcBef>
                <a:spcPts val="600"/>
              </a:spcBef>
              <a:spcAft>
                <a:spcPts val="0"/>
              </a:spcAft>
              <a:buNone/>
            </a:pPr>
            <a:r>
              <a:rPr lang="en" sz="2200">
                <a:solidFill>
                  <a:schemeClr val="accent1"/>
                </a:solidFill>
              </a:rPr>
              <a:t>Among a random sample of 100 Americans, how many would you expect to be obese?</a:t>
            </a:r>
            <a:endParaRPr sz="2200">
              <a:solidFill>
                <a:schemeClr val="accent1"/>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35" name="Google Shape;335;p5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0" st="0"/>
                                            </p:txEl>
                                          </p:spTgt>
                                        </p:tgtEl>
                                        <p:attrNameLst>
                                          <p:attrName>style.visibility</p:attrName>
                                        </p:attrNameLst>
                                      </p:cBhvr>
                                      <p:to>
                                        <p:strVal val="visible"/>
                                      </p:to>
                                    </p:set>
                                    <p:animEffect filter="fade" transition="in">
                                      <p:cBhvr>
                                        <p:cTn dur="1000"/>
                                        <p:tgtEl>
                                          <p:spTgt spid="33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1" st="1"/>
                                            </p:txEl>
                                          </p:spTgt>
                                        </p:tgtEl>
                                        <p:attrNameLst>
                                          <p:attrName>style.visibility</p:attrName>
                                        </p:attrNameLst>
                                      </p:cBhvr>
                                      <p:to>
                                        <p:strVal val="visible"/>
                                      </p:to>
                                    </p:set>
                                    <p:animEffect filter="fade" transition="in">
                                      <p:cBhvr>
                                        <p:cTn dur="1000"/>
                                        <p:tgtEl>
                                          <p:spTgt spid="33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xEl>
                                              <p:pRg end="2" st="2"/>
                                            </p:txEl>
                                          </p:spTgt>
                                        </p:tgtEl>
                                        <p:attrNameLst>
                                          <p:attrName>style.visibility</p:attrName>
                                        </p:attrNameLst>
                                      </p:cBhvr>
                                      <p:to>
                                        <p:strVal val="visible"/>
                                      </p:to>
                                    </p:set>
                                    <p:animEffect filter="fade" transition="in">
                                      <p:cBhvr>
                                        <p:cTn dur="1000"/>
                                        <p:tgtEl>
                                          <p:spTgt spid="33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6"/>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chemeClr val="accent1"/>
                </a:solidFill>
              </a:rPr>
              <a:t>A 2012 Gallup survey suggests that 26.2% of Americans are obese. </a:t>
            </a:r>
            <a:endParaRPr sz="2200">
              <a:solidFill>
                <a:schemeClr val="accent1"/>
              </a:solidFill>
            </a:endParaRPr>
          </a:p>
          <a:p>
            <a:pPr indent="0" lvl="0" marL="0" rtl="0" algn="l">
              <a:lnSpc>
                <a:spcPct val="115000"/>
              </a:lnSpc>
              <a:spcBef>
                <a:spcPts val="600"/>
              </a:spcBef>
              <a:spcAft>
                <a:spcPts val="0"/>
              </a:spcAft>
              <a:buNone/>
            </a:pPr>
            <a:r>
              <a:rPr lang="en" sz="2200">
                <a:solidFill>
                  <a:schemeClr val="accent1"/>
                </a:solidFill>
              </a:rPr>
              <a:t>Among a random sample of 100 Americans, how many would you expect to be obese?</a:t>
            </a:r>
            <a:endParaRPr sz="2200">
              <a:solidFill>
                <a:schemeClr val="accent1"/>
              </a:solidFill>
            </a:endParaRPr>
          </a:p>
          <a:p>
            <a:pPr indent="-368300" lvl="0" marL="457200" rtl="0" algn="l">
              <a:lnSpc>
                <a:spcPct val="115000"/>
              </a:lnSpc>
              <a:spcBef>
                <a:spcPts val="600"/>
              </a:spcBef>
              <a:spcAft>
                <a:spcPts val="0"/>
              </a:spcAft>
              <a:buClr>
                <a:srgbClr val="000000"/>
              </a:buClr>
              <a:buSzPts val="2200"/>
              <a:buChar char="●"/>
            </a:pPr>
            <a:r>
              <a:rPr lang="en" sz="2200">
                <a:solidFill>
                  <a:srgbClr val="000000"/>
                </a:solidFill>
              </a:rPr>
              <a:t>Easy enough, 100 x 0.262 = 26.2.</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41" name="Google Shape;341;p5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1000"/>
                                        <p:tgtEl>
                                          <p:spTgt spid="3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animEffect filter="fade" transition="in">
                                      <p:cBhvr>
                                        <p:cTn dur="1000"/>
                                        <p:tgtEl>
                                          <p:spTgt spid="3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animEffect filter="fade" transition="in">
                                      <p:cBhvr>
                                        <p:cTn dur="1000"/>
                                        <p:tgtEl>
                                          <p:spTgt spid="3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animEffect filter="fade" transition="in">
                                      <p:cBhvr>
                                        <p:cTn dur="1000"/>
                                        <p:tgtEl>
                                          <p:spTgt spid="34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chemeClr val="accent1"/>
                </a:solidFill>
              </a:rPr>
              <a:t>A 2012 Gallup survey suggests that 26.2% of Americans are obese. </a:t>
            </a:r>
            <a:endParaRPr sz="2200">
              <a:solidFill>
                <a:schemeClr val="accent1"/>
              </a:solidFill>
            </a:endParaRPr>
          </a:p>
          <a:p>
            <a:pPr indent="0" lvl="0" marL="0" rtl="0" algn="l">
              <a:lnSpc>
                <a:spcPct val="115000"/>
              </a:lnSpc>
              <a:spcBef>
                <a:spcPts val="600"/>
              </a:spcBef>
              <a:spcAft>
                <a:spcPts val="0"/>
              </a:spcAft>
              <a:buNone/>
            </a:pPr>
            <a:r>
              <a:rPr lang="en" sz="2200">
                <a:solidFill>
                  <a:schemeClr val="accent1"/>
                </a:solidFill>
              </a:rPr>
              <a:t>Among a random sample of 100 Americans, how many would you expect to be obese?</a:t>
            </a:r>
            <a:endParaRPr sz="2200">
              <a:solidFill>
                <a:schemeClr val="accent1"/>
              </a:solidFill>
            </a:endParaRPr>
          </a:p>
          <a:p>
            <a:pPr indent="-368300" lvl="0" marL="457200" rtl="0" algn="l">
              <a:lnSpc>
                <a:spcPct val="115000"/>
              </a:lnSpc>
              <a:spcBef>
                <a:spcPts val="600"/>
              </a:spcBef>
              <a:spcAft>
                <a:spcPts val="0"/>
              </a:spcAft>
              <a:buClr>
                <a:srgbClr val="000000"/>
              </a:buClr>
              <a:buSzPts val="2200"/>
              <a:buChar char="●"/>
            </a:pPr>
            <a:r>
              <a:rPr lang="en" sz="2200">
                <a:solidFill>
                  <a:srgbClr val="000000"/>
                </a:solidFill>
              </a:rPr>
              <a:t>Easy enough, 100 x 0.262 = 26.2.</a:t>
            </a:r>
            <a:endParaRPr sz="2200">
              <a:solidFill>
                <a:srgbClr val="000000"/>
              </a:solidFill>
            </a:endParaRPr>
          </a:p>
          <a:p>
            <a:pPr indent="-368300" lvl="0" marL="457200" rtl="0" algn="l">
              <a:lnSpc>
                <a:spcPct val="115000"/>
              </a:lnSpc>
              <a:spcBef>
                <a:spcPts val="0"/>
              </a:spcBef>
              <a:spcAft>
                <a:spcPts val="0"/>
              </a:spcAft>
              <a:buClr>
                <a:srgbClr val="000000"/>
              </a:buClr>
              <a:buSzPts val="2200"/>
              <a:buChar char="●"/>
            </a:pPr>
            <a:r>
              <a:rPr lang="en" sz="2200">
                <a:solidFill>
                  <a:srgbClr val="000000"/>
                </a:solidFill>
              </a:rPr>
              <a:t>Or more formally, </a:t>
            </a:r>
            <a:r>
              <a:rPr i="1" lang="en" sz="2200">
                <a:solidFill>
                  <a:srgbClr val="000000"/>
                </a:solidFill>
              </a:rPr>
              <a:t>µ</a:t>
            </a:r>
            <a:r>
              <a:rPr lang="en" sz="2200">
                <a:solidFill>
                  <a:srgbClr val="000000"/>
                </a:solidFill>
              </a:rPr>
              <a:t> = </a:t>
            </a:r>
            <a:r>
              <a:rPr i="1" lang="en" sz="2200">
                <a:solidFill>
                  <a:srgbClr val="000000"/>
                </a:solidFill>
              </a:rPr>
              <a:t>np</a:t>
            </a:r>
            <a:r>
              <a:rPr lang="en" sz="2200">
                <a:solidFill>
                  <a:srgbClr val="000000"/>
                </a:solidFill>
              </a:rPr>
              <a:t> = 100 x 0.262 = 26.2.</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47" name="Google Shape;347;p5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animEffect filter="fade" transition="in">
                                      <p:cBhvr>
                                        <p:cTn dur="1000"/>
                                        <p:tgtEl>
                                          <p:spTgt spid="34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animEffect filter="fade" transition="in">
                                      <p:cBhvr>
                                        <p:cTn dur="1000"/>
                                        <p:tgtEl>
                                          <p:spTgt spid="34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animEffect filter="fade" transition="in">
                                      <p:cBhvr>
                                        <p:cTn dur="1000"/>
                                        <p:tgtEl>
                                          <p:spTgt spid="34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animEffect filter="fade" transition="in">
                                      <p:cBhvr>
                                        <p:cTn dur="1000"/>
                                        <p:tgtEl>
                                          <p:spTgt spid="34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animEffect filter="fade" transition="in">
                                      <p:cBhvr>
                                        <p:cTn dur="1000"/>
                                        <p:tgtEl>
                                          <p:spTgt spid="34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chemeClr val="accent1"/>
                </a:solidFill>
              </a:rPr>
              <a:t>A 2012 Gallup survey suggests that 26.2% of Americans are obese. </a:t>
            </a:r>
            <a:endParaRPr sz="2200">
              <a:solidFill>
                <a:schemeClr val="accent1"/>
              </a:solidFill>
            </a:endParaRPr>
          </a:p>
          <a:p>
            <a:pPr indent="0" lvl="0" marL="0" rtl="0" algn="l">
              <a:lnSpc>
                <a:spcPct val="115000"/>
              </a:lnSpc>
              <a:spcBef>
                <a:spcPts val="600"/>
              </a:spcBef>
              <a:spcAft>
                <a:spcPts val="0"/>
              </a:spcAft>
              <a:buNone/>
            </a:pPr>
            <a:r>
              <a:rPr lang="en" sz="2200">
                <a:solidFill>
                  <a:schemeClr val="accent1"/>
                </a:solidFill>
              </a:rPr>
              <a:t>Among a random sample of 100 Americans, how many would you expect to be obese?</a:t>
            </a:r>
            <a:endParaRPr sz="2200">
              <a:solidFill>
                <a:schemeClr val="accent1"/>
              </a:solidFill>
            </a:endParaRPr>
          </a:p>
          <a:p>
            <a:pPr indent="-368300" lvl="0" marL="457200" rtl="0" algn="l">
              <a:lnSpc>
                <a:spcPct val="115000"/>
              </a:lnSpc>
              <a:spcBef>
                <a:spcPts val="600"/>
              </a:spcBef>
              <a:spcAft>
                <a:spcPts val="0"/>
              </a:spcAft>
              <a:buClr>
                <a:srgbClr val="000000"/>
              </a:buClr>
              <a:buSzPts val="2200"/>
              <a:buChar char="●"/>
            </a:pPr>
            <a:r>
              <a:rPr lang="en" sz="2200">
                <a:solidFill>
                  <a:srgbClr val="000000"/>
                </a:solidFill>
              </a:rPr>
              <a:t>Easy enough, 100 x 0.262 = 26.2.</a:t>
            </a:r>
            <a:endParaRPr sz="2200">
              <a:solidFill>
                <a:srgbClr val="000000"/>
              </a:solidFill>
            </a:endParaRPr>
          </a:p>
          <a:p>
            <a:pPr indent="-368300" lvl="0" marL="457200" rtl="0" algn="l">
              <a:lnSpc>
                <a:spcPct val="115000"/>
              </a:lnSpc>
              <a:spcBef>
                <a:spcPts val="0"/>
              </a:spcBef>
              <a:spcAft>
                <a:spcPts val="0"/>
              </a:spcAft>
              <a:buClr>
                <a:srgbClr val="000000"/>
              </a:buClr>
              <a:buSzPts val="2200"/>
              <a:buChar char="●"/>
            </a:pPr>
            <a:r>
              <a:rPr lang="en" sz="2200">
                <a:solidFill>
                  <a:srgbClr val="000000"/>
                </a:solidFill>
              </a:rPr>
              <a:t>Or more formally, </a:t>
            </a:r>
            <a:r>
              <a:rPr i="1" lang="en" sz="2200">
                <a:solidFill>
                  <a:srgbClr val="000000"/>
                </a:solidFill>
              </a:rPr>
              <a:t>µ</a:t>
            </a:r>
            <a:r>
              <a:rPr lang="en" sz="2200">
                <a:solidFill>
                  <a:srgbClr val="000000"/>
                </a:solidFill>
              </a:rPr>
              <a:t> = </a:t>
            </a:r>
            <a:r>
              <a:rPr i="1" lang="en" sz="2200">
                <a:solidFill>
                  <a:srgbClr val="000000"/>
                </a:solidFill>
              </a:rPr>
              <a:t>np</a:t>
            </a:r>
            <a:r>
              <a:rPr lang="en" sz="2200">
                <a:solidFill>
                  <a:srgbClr val="000000"/>
                </a:solidFill>
              </a:rPr>
              <a:t> = 100 x 0.262 = 26.2.</a:t>
            </a:r>
            <a:endParaRPr sz="2200">
              <a:solidFill>
                <a:srgbClr val="000000"/>
              </a:solidFill>
            </a:endParaRPr>
          </a:p>
          <a:p>
            <a:pPr indent="-368300" lvl="0" marL="457200" rtl="0" algn="l">
              <a:lnSpc>
                <a:spcPct val="115000"/>
              </a:lnSpc>
              <a:spcBef>
                <a:spcPts val="0"/>
              </a:spcBef>
              <a:spcAft>
                <a:spcPts val="0"/>
              </a:spcAft>
              <a:buClr>
                <a:srgbClr val="000000"/>
              </a:buClr>
              <a:buSzPts val="2200"/>
              <a:buChar char="●"/>
            </a:pPr>
            <a:r>
              <a:rPr lang="en" sz="2200">
                <a:solidFill>
                  <a:srgbClr val="000000"/>
                </a:solidFill>
              </a:rPr>
              <a:t>But this doesn't mean in every random sample of 100 people exactly 26.2 will be obese. In fact, that's not even possible. In some samples this value will be less, and in others more. How much would we expect this value to vary?</a:t>
            </a:r>
            <a:endParaRPr sz="2200">
              <a:solidFill>
                <a:srgbClr val="000000"/>
              </a:solidFill>
            </a:endParaRPr>
          </a:p>
        </p:txBody>
      </p:sp>
      <p:sp>
        <p:nvSpPr>
          <p:cNvPr id="353" name="Google Shape;353;p5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0" st="0"/>
                                            </p:txEl>
                                          </p:spTgt>
                                        </p:tgtEl>
                                        <p:attrNameLst>
                                          <p:attrName>style.visibility</p:attrName>
                                        </p:attrNameLst>
                                      </p:cBhvr>
                                      <p:to>
                                        <p:strVal val="visible"/>
                                      </p:to>
                                    </p:set>
                                    <p:animEffect filter="fade" transition="in">
                                      <p:cBhvr>
                                        <p:cTn dur="1000"/>
                                        <p:tgtEl>
                                          <p:spTgt spid="3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1" st="1"/>
                                            </p:txEl>
                                          </p:spTgt>
                                        </p:tgtEl>
                                        <p:attrNameLst>
                                          <p:attrName>style.visibility</p:attrName>
                                        </p:attrNameLst>
                                      </p:cBhvr>
                                      <p:to>
                                        <p:strVal val="visible"/>
                                      </p:to>
                                    </p:set>
                                    <p:animEffect filter="fade" transition="in">
                                      <p:cBhvr>
                                        <p:cTn dur="1000"/>
                                        <p:tgtEl>
                                          <p:spTgt spid="3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2" st="2"/>
                                            </p:txEl>
                                          </p:spTgt>
                                        </p:tgtEl>
                                        <p:attrNameLst>
                                          <p:attrName>style.visibility</p:attrName>
                                        </p:attrNameLst>
                                      </p:cBhvr>
                                      <p:to>
                                        <p:strVal val="visible"/>
                                      </p:to>
                                    </p:set>
                                    <p:animEffect filter="fade" transition="in">
                                      <p:cBhvr>
                                        <p:cTn dur="1000"/>
                                        <p:tgtEl>
                                          <p:spTgt spid="3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3" st="3"/>
                                            </p:txEl>
                                          </p:spTgt>
                                        </p:tgtEl>
                                        <p:attrNameLst>
                                          <p:attrName>style.visibility</p:attrName>
                                        </p:attrNameLst>
                                      </p:cBhvr>
                                      <p:to>
                                        <p:strVal val="visible"/>
                                      </p:to>
                                    </p:set>
                                    <p:animEffect filter="fade" transition="in">
                                      <p:cBhvr>
                                        <p:cTn dur="1000"/>
                                        <p:tgtEl>
                                          <p:spTgt spid="3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2">
                                            <p:txEl>
                                              <p:pRg end="4" st="4"/>
                                            </p:txEl>
                                          </p:spTgt>
                                        </p:tgtEl>
                                        <p:attrNameLst>
                                          <p:attrName>style.visibility</p:attrName>
                                        </p:attrNameLst>
                                      </p:cBhvr>
                                      <p:to>
                                        <p:strVal val="visible"/>
                                      </p:to>
                                    </p:set>
                                    <p:animEffect filter="fade" transition="in">
                                      <p:cBhvr>
                                        <p:cTn dur="1000"/>
                                        <p:tgtEl>
                                          <p:spTgt spid="35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idx="1" type="body"/>
          </p:nvPr>
        </p:nvSpPr>
        <p:spPr>
          <a:xfrm flipH="1">
            <a:off x="457200" y="1244775"/>
            <a:ext cx="8229600" cy="676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Mean and standard deviation of binomial distribution</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59" name="Google Shape;359;p5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 and its variability</a:t>
            </a:r>
            <a:endParaRPr>
              <a:solidFill>
                <a:schemeClr val="accent1"/>
              </a:solidFill>
            </a:endParaRPr>
          </a:p>
        </p:txBody>
      </p:sp>
      <p:pic>
        <p:nvPicPr>
          <p:cNvPr id="360" name="Google Shape;360;p59"/>
          <p:cNvPicPr preferRelativeResize="0"/>
          <p:nvPr/>
        </p:nvPicPr>
        <p:blipFill>
          <a:blip r:embed="rId3">
            <a:alphaModFix/>
          </a:blip>
          <a:stretch>
            <a:fillRect/>
          </a:stretch>
        </p:blipFill>
        <p:spPr>
          <a:xfrm>
            <a:off x="2447313" y="1921263"/>
            <a:ext cx="4391025" cy="733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0"/>
          <p:cNvSpPr txBox="1"/>
          <p:nvPr>
            <p:ph idx="1" type="body"/>
          </p:nvPr>
        </p:nvSpPr>
        <p:spPr>
          <a:xfrm flipH="1">
            <a:off x="457200" y="1244775"/>
            <a:ext cx="8229600" cy="676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Mean and standard deviation of binomial distribution</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66" name="Google Shape;366;p6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 and its variability</a:t>
            </a:r>
            <a:endParaRPr>
              <a:solidFill>
                <a:schemeClr val="accent1"/>
              </a:solidFill>
            </a:endParaRPr>
          </a:p>
        </p:txBody>
      </p:sp>
      <p:sp>
        <p:nvSpPr>
          <p:cNvPr id="367" name="Google Shape;367;p60"/>
          <p:cNvSpPr txBox="1"/>
          <p:nvPr>
            <p:ph idx="1" type="body"/>
          </p:nvPr>
        </p:nvSpPr>
        <p:spPr>
          <a:xfrm flipH="1">
            <a:off x="457200" y="2654700"/>
            <a:ext cx="8229600" cy="676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Going back to the obesity rate:</a:t>
            </a:r>
            <a:endParaRPr sz="2200">
              <a:solidFill>
                <a:srgbClr val="000000"/>
              </a:solidFill>
            </a:endParaRPr>
          </a:p>
        </p:txBody>
      </p:sp>
      <p:pic>
        <p:nvPicPr>
          <p:cNvPr id="368" name="Google Shape;368;p60"/>
          <p:cNvPicPr preferRelativeResize="0"/>
          <p:nvPr/>
        </p:nvPicPr>
        <p:blipFill>
          <a:blip r:embed="rId3">
            <a:alphaModFix/>
          </a:blip>
          <a:stretch>
            <a:fillRect/>
          </a:stretch>
        </p:blipFill>
        <p:spPr>
          <a:xfrm>
            <a:off x="2447313" y="1921263"/>
            <a:ext cx="4391025" cy="733425"/>
          </a:xfrm>
          <a:prstGeom prst="rect">
            <a:avLst/>
          </a:prstGeom>
          <a:noFill/>
          <a:ln>
            <a:noFill/>
          </a:ln>
        </p:spPr>
      </p:pic>
      <p:pic>
        <p:nvPicPr>
          <p:cNvPr id="369" name="Google Shape;369;p60"/>
          <p:cNvPicPr preferRelativeResize="0"/>
          <p:nvPr/>
        </p:nvPicPr>
        <p:blipFill>
          <a:blip r:embed="rId4">
            <a:alphaModFix/>
          </a:blip>
          <a:stretch>
            <a:fillRect/>
          </a:stretch>
        </p:blipFill>
        <p:spPr>
          <a:xfrm>
            <a:off x="1462075" y="3331188"/>
            <a:ext cx="6219825" cy="714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000"/>
                                        <p:tgtEl>
                                          <p:spTgt spid="3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0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1"/>
          <p:cNvSpPr txBox="1"/>
          <p:nvPr/>
        </p:nvSpPr>
        <p:spPr>
          <a:xfrm>
            <a:off x="457200" y="5076700"/>
            <a:ext cx="8229600" cy="10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_________</a:t>
            </a:r>
            <a:endParaRPr sz="2200"/>
          </a:p>
          <a:p>
            <a:pPr indent="0" lvl="0" marL="0" rtl="0" algn="l">
              <a:spcBef>
                <a:spcPts val="0"/>
              </a:spcBef>
              <a:spcAft>
                <a:spcPts val="0"/>
              </a:spcAft>
              <a:buNone/>
            </a:pPr>
            <a:r>
              <a:rPr lang="en" sz="1900">
                <a:solidFill>
                  <a:srgbClr val="FF0000"/>
                </a:solidFill>
              </a:rPr>
              <a:t>Note</a:t>
            </a:r>
            <a:r>
              <a:rPr lang="en" sz="1900"/>
              <a:t>: Mean and standard deviation of a binomial might not always be whole numbers, and that is alright, these values represent what we would expect to see on average.</a:t>
            </a:r>
            <a:endParaRPr sz="1900"/>
          </a:p>
        </p:txBody>
      </p:sp>
      <p:sp>
        <p:nvSpPr>
          <p:cNvPr id="375" name="Google Shape;375;p61"/>
          <p:cNvSpPr txBox="1"/>
          <p:nvPr>
            <p:ph idx="1" type="body"/>
          </p:nvPr>
        </p:nvSpPr>
        <p:spPr>
          <a:xfrm flipH="1">
            <a:off x="457200" y="1244775"/>
            <a:ext cx="8229600" cy="676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Mean and standard deviation of binomial distribution</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p:txBody>
      </p:sp>
      <p:sp>
        <p:nvSpPr>
          <p:cNvPr id="376" name="Google Shape;376;p6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Expected value and its variability</a:t>
            </a:r>
            <a:endParaRPr>
              <a:solidFill>
                <a:schemeClr val="accent1"/>
              </a:solidFill>
            </a:endParaRPr>
          </a:p>
        </p:txBody>
      </p:sp>
      <p:sp>
        <p:nvSpPr>
          <p:cNvPr id="377" name="Google Shape;377;p61"/>
          <p:cNvSpPr txBox="1"/>
          <p:nvPr>
            <p:ph idx="1" type="body"/>
          </p:nvPr>
        </p:nvSpPr>
        <p:spPr>
          <a:xfrm flipH="1">
            <a:off x="457200" y="2654700"/>
            <a:ext cx="8229600" cy="676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Going back to the obesity rate:</a:t>
            </a:r>
            <a:endParaRPr sz="2200">
              <a:solidFill>
                <a:srgbClr val="000000"/>
              </a:solidFill>
            </a:endParaRPr>
          </a:p>
        </p:txBody>
      </p:sp>
      <p:pic>
        <p:nvPicPr>
          <p:cNvPr id="378" name="Google Shape;378;p61"/>
          <p:cNvPicPr preferRelativeResize="0"/>
          <p:nvPr/>
        </p:nvPicPr>
        <p:blipFill>
          <a:blip r:embed="rId3">
            <a:alphaModFix/>
          </a:blip>
          <a:stretch>
            <a:fillRect/>
          </a:stretch>
        </p:blipFill>
        <p:spPr>
          <a:xfrm>
            <a:off x="2447313" y="1921263"/>
            <a:ext cx="4391025" cy="733425"/>
          </a:xfrm>
          <a:prstGeom prst="rect">
            <a:avLst/>
          </a:prstGeom>
          <a:noFill/>
          <a:ln>
            <a:noFill/>
          </a:ln>
        </p:spPr>
      </p:pic>
      <p:pic>
        <p:nvPicPr>
          <p:cNvPr id="379" name="Google Shape;379;p61"/>
          <p:cNvPicPr preferRelativeResize="0"/>
          <p:nvPr/>
        </p:nvPicPr>
        <p:blipFill>
          <a:blip r:embed="rId4">
            <a:alphaModFix/>
          </a:blip>
          <a:stretch>
            <a:fillRect/>
          </a:stretch>
        </p:blipFill>
        <p:spPr>
          <a:xfrm>
            <a:off x="1462075" y="3331188"/>
            <a:ext cx="6219825" cy="714375"/>
          </a:xfrm>
          <a:prstGeom prst="rect">
            <a:avLst/>
          </a:prstGeom>
          <a:noFill/>
          <a:ln>
            <a:noFill/>
          </a:ln>
        </p:spPr>
      </p:pic>
      <p:sp>
        <p:nvSpPr>
          <p:cNvPr id="380" name="Google Shape;380;p61"/>
          <p:cNvSpPr txBox="1"/>
          <p:nvPr/>
        </p:nvSpPr>
        <p:spPr>
          <a:xfrm>
            <a:off x="457200" y="4211500"/>
            <a:ext cx="8229600" cy="86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t>We would expect 26.2 out of 100 randomly sampled Americans to be obese, with a standard deviation of 4.4.</a:t>
            </a:r>
            <a:endParaRPr sz="2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000"/>
                                        <p:tgtEl>
                                          <p:spTgt spid="3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000"/>
                                        <p:tgtEl>
                                          <p:spTgt spid="3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000"/>
                                        <p:tgtEl>
                                          <p:spTgt spid="3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000"/>
                                        <p:tgtEl>
                                          <p:spTgt spid="3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2"/>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300">
                <a:solidFill>
                  <a:srgbClr val="000000"/>
                </a:solidFill>
              </a:rPr>
              <a:t>Using the notion that </a:t>
            </a:r>
            <a:r>
              <a:rPr i="1" lang="en" sz="2300">
                <a:solidFill>
                  <a:schemeClr val="accent1"/>
                </a:solidFill>
              </a:rPr>
              <a:t>observations that are more than 2 standard deviations away from the mean are considered unusual</a:t>
            </a:r>
            <a:r>
              <a:rPr lang="en" sz="2300">
                <a:solidFill>
                  <a:srgbClr val="000000"/>
                </a:solidFill>
              </a:rPr>
              <a:t> and the mean and the standard deviation we just computed, we can calculate a range for the plausible number of obese Americans in random samples of 100.</a:t>
            </a:r>
            <a:endParaRPr sz="2300">
              <a:solidFill>
                <a:srgbClr val="000000"/>
              </a:solidFill>
            </a:endParaRPr>
          </a:p>
          <a:p>
            <a:pPr indent="0" lvl="0" marL="0" rtl="0" algn="l">
              <a:lnSpc>
                <a:spcPct val="115000"/>
              </a:lnSpc>
              <a:spcBef>
                <a:spcPts val="600"/>
              </a:spcBef>
              <a:spcAft>
                <a:spcPts val="0"/>
              </a:spcAft>
              <a:buNone/>
            </a:pPr>
            <a:r>
              <a:t/>
            </a:r>
            <a:endParaRPr sz="2300">
              <a:solidFill>
                <a:srgbClr val="000000"/>
              </a:solidFill>
            </a:endParaRPr>
          </a:p>
          <a:p>
            <a:pPr indent="0" lvl="0" marL="0" rtl="0" algn="l">
              <a:lnSpc>
                <a:spcPct val="115000"/>
              </a:lnSpc>
              <a:spcBef>
                <a:spcPts val="600"/>
              </a:spcBef>
              <a:spcAft>
                <a:spcPts val="0"/>
              </a:spcAft>
              <a:buNone/>
            </a:pPr>
            <a:r>
              <a:rPr lang="en" sz="2300">
                <a:solidFill>
                  <a:srgbClr val="000000"/>
                </a:solidFill>
              </a:rPr>
              <a:t>	                     26.2 ± (2 x 4.4) → (17.4, 35.0)</a:t>
            </a:r>
            <a:endParaRPr sz="2300">
              <a:solidFill>
                <a:srgbClr val="000000"/>
              </a:solidFill>
            </a:endParaRPr>
          </a:p>
        </p:txBody>
      </p:sp>
      <p:sp>
        <p:nvSpPr>
          <p:cNvPr id="386" name="Google Shape;386;p6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Unusual observations</a:t>
            </a:r>
            <a:endParaRPr>
              <a:solidFill>
                <a:schemeClr val="accen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3"/>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indent="0" lvl="0" marL="0" rtl="0" algn="l">
              <a:spcBef>
                <a:spcPts val="600"/>
              </a:spcBef>
              <a:spcAft>
                <a:spcPts val="0"/>
              </a:spcAft>
              <a:buNone/>
            </a:pPr>
            <a:r>
              <a:rPr lang="en" sz="2300">
                <a:solidFill>
                  <a:srgbClr val="000000"/>
                </a:solidFill>
              </a:rPr>
              <a:t>                		(a) Yes					(b) No</a:t>
            </a:r>
            <a:endParaRPr sz="2300">
              <a:solidFill>
                <a:srgbClr val="000000"/>
              </a:solidFill>
            </a:endParaRPr>
          </a:p>
        </p:txBody>
      </p:sp>
      <p:sp>
        <p:nvSpPr>
          <p:cNvPr id="392" name="Google Shape;392;p6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393" name="Google Shape;393;p63"/>
          <p:cNvPicPr preferRelativeResize="0"/>
          <p:nvPr/>
        </p:nvPicPr>
        <p:blipFill>
          <a:blip r:embed="rId3">
            <a:alphaModFix/>
          </a:blip>
          <a:stretch>
            <a:fillRect/>
          </a:stretch>
        </p:blipFill>
        <p:spPr>
          <a:xfrm>
            <a:off x="1143153" y="3496054"/>
            <a:ext cx="6695675" cy="2539725"/>
          </a:xfrm>
          <a:prstGeom prst="rect">
            <a:avLst/>
          </a:prstGeom>
          <a:noFill/>
          <a:ln>
            <a:noFill/>
          </a:ln>
        </p:spPr>
      </p:pic>
      <p:sp>
        <p:nvSpPr>
          <p:cNvPr id="394" name="Google Shape;394;p63"/>
          <p:cNvSpPr txBox="1"/>
          <p:nvPr/>
        </p:nvSpPr>
        <p:spPr>
          <a:xfrm>
            <a:off x="457200" y="6336300"/>
            <a:ext cx="82296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http://www.gallup.com/poll/156974/private-schools-top-marks-educating-children.aspx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9"/>
          <p:cNvPicPr preferRelativeResize="0"/>
          <p:nvPr/>
        </p:nvPicPr>
        <p:blipFill>
          <a:blip r:embed="rId3">
            <a:alphaModFix/>
          </a:blip>
          <a:stretch>
            <a:fillRect/>
          </a:stretch>
        </p:blipFill>
        <p:spPr>
          <a:xfrm>
            <a:off x="580037" y="2744875"/>
            <a:ext cx="7851275" cy="608775"/>
          </a:xfrm>
          <a:prstGeom prst="rect">
            <a:avLst/>
          </a:prstGeom>
          <a:noFill/>
          <a:ln>
            <a:noFill/>
          </a:ln>
        </p:spPr>
      </p:pic>
      <p:sp>
        <p:nvSpPr>
          <p:cNvPr id="68" name="Google Shape;68;p19"/>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4"/>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indent="0" lvl="0" marL="0" rtl="0" algn="l">
              <a:spcBef>
                <a:spcPts val="600"/>
              </a:spcBef>
              <a:spcAft>
                <a:spcPts val="0"/>
              </a:spcAft>
              <a:buNone/>
            </a:pPr>
            <a:r>
              <a:rPr i="1" lang="en" sz="2300">
                <a:solidFill>
                  <a:srgbClr val="FF2447"/>
                </a:solidFill>
              </a:rPr>
              <a:t>                     </a:t>
            </a:r>
            <a:r>
              <a:rPr i="1" lang="en" sz="2300">
                <a:solidFill>
                  <a:schemeClr val="accent2"/>
                </a:solidFill>
              </a:rPr>
              <a:t> </a:t>
            </a:r>
            <a:r>
              <a:rPr i="1" lang="en" sz="2300">
                <a:solidFill>
                  <a:srgbClr val="FF9900"/>
                </a:solidFill>
              </a:rPr>
              <a:t>(a)</a:t>
            </a:r>
            <a:r>
              <a:rPr i="1" lang="en" sz="2300">
                <a:solidFill>
                  <a:srgbClr val="FF9900"/>
                </a:solidFill>
              </a:rPr>
              <a:t> Yes</a:t>
            </a:r>
            <a:r>
              <a:rPr lang="en" sz="2300">
                <a:solidFill>
                  <a:schemeClr val="accent2"/>
                </a:solidFill>
              </a:rPr>
              <a:t>	</a:t>
            </a:r>
            <a:r>
              <a:rPr lang="en" sz="2300">
                <a:solidFill>
                  <a:srgbClr val="000000"/>
                </a:solidFill>
              </a:rPr>
              <a:t>		</a:t>
            </a:r>
            <a:r>
              <a:rPr lang="en" sz="2300">
                <a:solidFill>
                  <a:srgbClr val="000000"/>
                </a:solidFill>
              </a:rPr>
              <a:t>	</a:t>
            </a:r>
            <a:r>
              <a:rPr lang="en" sz="2300">
                <a:solidFill>
                  <a:srgbClr val="000000"/>
                </a:solidFill>
              </a:rPr>
              <a:t>		(b) No</a:t>
            </a:r>
            <a:endParaRPr sz="2300">
              <a:solidFill>
                <a:srgbClr val="000000"/>
              </a:solidFill>
            </a:endParaRPr>
          </a:p>
        </p:txBody>
      </p:sp>
      <p:sp>
        <p:nvSpPr>
          <p:cNvPr id="400" name="Google Shape;400;p6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01" name="Google Shape;401;p64"/>
          <p:cNvSpPr txBox="1"/>
          <p:nvPr/>
        </p:nvSpPr>
        <p:spPr>
          <a:xfrm>
            <a:off x="457200" y="6336300"/>
            <a:ext cx="82296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http://www.gallup.com/poll/156974/private-schools-top-marks-educating-children.aspx</a:t>
            </a:r>
            <a:endParaRPr/>
          </a:p>
        </p:txBody>
      </p:sp>
      <p:pic>
        <p:nvPicPr>
          <p:cNvPr id="402" name="Google Shape;402;p64"/>
          <p:cNvPicPr preferRelativeResize="0"/>
          <p:nvPr/>
        </p:nvPicPr>
        <p:blipFill>
          <a:blip r:embed="rId3">
            <a:alphaModFix/>
          </a:blip>
          <a:stretch>
            <a:fillRect/>
          </a:stretch>
        </p:blipFill>
        <p:spPr>
          <a:xfrm>
            <a:off x="1786363" y="3398500"/>
            <a:ext cx="5762625" cy="8858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08" name="Google Shape;408;p65"/>
          <p:cNvSpPr txBox="1"/>
          <p:nvPr/>
        </p:nvSpPr>
        <p:spPr>
          <a:xfrm>
            <a:off x="457200" y="6336300"/>
            <a:ext cx="82296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http://www.gallup.com/poll/156974/private-schools-top-marks-educating-children.aspx</a:t>
            </a:r>
            <a:endParaRPr/>
          </a:p>
        </p:txBody>
      </p:sp>
      <p:pic>
        <p:nvPicPr>
          <p:cNvPr id="409" name="Google Shape;409;p65"/>
          <p:cNvPicPr preferRelativeResize="0"/>
          <p:nvPr/>
        </p:nvPicPr>
        <p:blipFill>
          <a:blip r:embed="rId3">
            <a:alphaModFix/>
          </a:blip>
          <a:stretch>
            <a:fillRect/>
          </a:stretch>
        </p:blipFill>
        <p:spPr>
          <a:xfrm>
            <a:off x="1786363" y="3398500"/>
            <a:ext cx="5762625" cy="885825"/>
          </a:xfrm>
          <a:prstGeom prst="rect">
            <a:avLst/>
          </a:prstGeom>
          <a:noFill/>
          <a:ln>
            <a:noFill/>
          </a:ln>
        </p:spPr>
      </p:pic>
      <p:pic>
        <p:nvPicPr>
          <p:cNvPr id="410" name="Google Shape;410;p65"/>
          <p:cNvPicPr preferRelativeResize="0"/>
          <p:nvPr/>
        </p:nvPicPr>
        <p:blipFill>
          <a:blip r:embed="rId4">
            <a:alphaModFix/>
          </a:blip>
          <a:stretch>
            <a:fillRect/>
          </a:stretch>
        </p:blipFill>
        <p:spPr>
          <a:xfrm>
            <a:off x="457199" y="4352749"/>
            <a:ext cx="8029425" cy="626900"/>
          </a:xfrm>
          <a:prstGeom prst="rect">
            <a:avLst/>
          </a:prstGeom>
          <a:noFill/>
          <a:ln>
            <a:noFill/>
          </a:ln>
        </p:spPr>
      </p:pic>
      <p:sp>
        <p:nvSpPr>
          <p:cNvPr id="411" name="Google Shape;411;p65"/>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indent="0" lvl="0" marL="0" rtl="0" algn="l">
              <a:spcBef>
                <a:spcPts val="600"/>
              </a:spcBef>
              <a:spcAft>
                <a:spcPts val="0"/>
              </a:spcAft>
              <a:buNone/>
            </a:pPr>
            <a:r>
              <a:rPr i="1" lang="en" sz="2300">
                <a:solidFill>
                  <a:srgbClr val="FF2447"/>
                </a:solidFill>
              </a:rPr>
              <a:t>                     </a:t>
            </a:r>
            <a:r>
              <a:rPr i="1" lang="en" sz="2300">
                <a:solidFill>
                  <a:schemeClr val="accent2"/>
                </a:solidFill>
              </a:rPr>
              <a:t> </a:t>
            </a:r>
            <a:r>
              <a:rPr i="1" lang="en" sz="2300">
                <a:solidFill>
                  <a:srgbClr val="FF9900"/>
                </a:solidFill>
              </a:rPr>
              <a:t>(a) Yes</a:t>
            </a:r>
            <a:r>
              <a:rPr lang="en" sz="2300">
                <a:solidFill>
                  <a:schemeClr val="accent2"/>
                </a:solidFill>
              </a:rPr>
              <a:t>	</a:t>
            </a:r>
            <a:r>
              <a:rPr lang="en" sz="2300">
                <a:solidFill>
                  <a:srgbClr val="000000"/>
                </a:solidFill>
              </a:rPr>
              <a:t>					(b) No</a:t>
            </a:r>
            <a:endParaRPr sz="23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17" name="Google Shape;417;p66"/>
          <p:cNvSpPr txBox="1"/>
          <p:nvPr/>
        </p:nvSpPr>
        <p:spPr>
          <a:xfrm>
            <a:off x="457200" y="6336300"/>
            <a:ext cx="8229600" cy="5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http://www.gallup.com/poll/156974/private-schools-top-marks-educating-children.aspx</a:t>
            </a:r>
            <a:endParaRPr/>
          </a:p>
        </p:txBody>
      </p:sp>
      <p:pic>
        <p:nvPicPr>
          <p:cNvPr id="418" name="Google Shape;418;p66"/>
          <p:cNvPicPr preferRelativeResize="0"/>
          <p:nvPr/>
        </p:nvPicPr>
        <p:blipFill>
          <a:blip r:embed="rId3">
            <a:alphaModFix/>
          </a:blip>
          <a:stretch>
            <a:fillRect/>
          </a:stretch>
        </p:blipFill>
        <p:spPr>
          <a:xfrm>
            <a:off x="1786363" y="3398500"/>
            <a:ext cx="5762625" cy="885825"/>
          </a:xfrm>
          <a:prstGeom prst="rect">
            <a:avLst/>
          </a:prstGeom>
          <a:noFill/>
          <a:ln>
            <a:noFill/>
          </a:ln>
        </p:spPr>
      </p:pic>
      <p:pic>
        <p:nvPicPr>
          <p:cNvPr id="419" name="Google Shape;419;p66"/>
          <p:cNvPicPr preferRelativeResize="0"/>
          <p:nvPr/>
        </p:nvPicPr>
        <p:blipFill>
          <a:blip r:embed="rId4">
            <a:alphaModFix/>
          </a:blip>
          <a:stretch>
            <a:fillRect/>
          </a:stretch>
        </p:blipFill>
        <p:spPr>
          <a:xfrm>
            <a:off x="457199" y="4352749"/>
            <a:ext cx="8029425" cy="626900"/>
          </a:xfrm>
          <a:prstGeom prst="rect">
            <a:avLst/>
          </a:prstGeom>
          <a:noFill/>
          <a:ln>
            <a:noFill/>
          </a:ln>
        </p:spPr>
      </p:pic>
      <p:pic>
        <p:nvPicPr>
          <p:cNvPr id="420" name="Google Shape;420;p66"/>
          <p:cNvPicPr preferRelativeResize="0"/>
          <p:nvPr/>
        </p:nvPicPr>
        <p:blipFill>
          <a:blip r:embed="rId5">
            <a:alphaModFix/>
          </a:blip>
          <a:stretch>
            <a:fillRect/>
          </a:stretch>
        </p:blipFill>
        <p:spPr>
          <a:xfrm>
            <a:off x="495375" y="5179313"/>
            <a:ext cx="8029426" cy="957323"/>
          </a:xfrm>
          <a:prstGeom prst="rect">
            <a:avLst/>
          </a:prstGeom>
          <a:noFill/>
          <a:ln>
            <a:noFill/>
          </a:ln>
        </p:spPr>
      </p:pic>
      <p:sp>
        <p:nvSpPr>
          <p:cNvPr id="421" name="Google Shape;421;p66"/>
          <p:cNvSpPr txBox="1"/>
          <p:nvPr>
            <p:ph idx="1" type="body"/>
          </p:nvPr>
        </p:nvSpPr>
        <p:spPr>
          <a:xfrm flipH="1">
            <a:off x="457200" y="1244775"/>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An August 2012 Gallup poll suggests that 13% of Americans think home schooling provides an excellent education for children.  Would a random sample of 1,000 Americans where only 100 share this opinion be considered unusual?</a:t>
            </a:r>
            <a:endParaRPr sz="2300">
              <a:solidFill>
                <a:schemeClr val="accent1"/>
              </a:solidFill>
            </a:endParaRPr>
          </a:p>
          <a:p>
            <a:pPr indent="0" lvl="0" marL="0" rtl="0" algn="l">
              <a:spcBef>
                <a:spcPts val="600"/>
              </a:spcBef>
              <a:spcAft>
                <a:spcPts val="0"/>
              </a:spcAft>
              <a:buNone/>
            </a:pPr>
            <a:r>
              <a:rPr i="1" lang="en" sz="2300">
                <a:solidFill>
                  <a:srgbClr val="FF2447"/>
                </a:solidFill>
              </a:rPr>
              <a:t>                     </a:t>
            </a:r>
            <a:r>
              <a:rPr i="1" lang="en" sz="2300">
                <a:solidFill>
                  <a:schemeClr val="accent2"/>
                </a:solidFill>
              </a:rPr>
              <a:t> </a:t>
            </a:r>
            <a:r>
              <a:rPr i="1" lang="en" sz="2300">
                <a:solidFill>
                  <a:srgbClr val="FF9900"/>
                </a:solidFill>
              </a:rPr>
              <a:t>(a) Yes</a:t>
            </a:r>
            <a:r>
              <a:rPr lang="en" sz="2300">
                <a:solidFill>
                  <a:schemeClr val="accent2"/>
                </a:solidFill>
              </a:rPr>
              <a:t>	</a:t>
            </a:r>
            <a:r>
              <a:rPr lang="en" sz="2300">
                <a:solidFill>
                  <a:srgbClr val="000000"/>
                </a:solidFill>
              </a:rPr>
              <a:t>					(b) No</a:t>
            </a:r>
            <a:endParaRPr sz="23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000"/>
                                        <p:tgtEl>
                                          <p:spTgt spid="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7"/>
          <p:cNvSpPr txBox="1"/>
          <p:nvPr>
            <p:ph idx="1" type="body"/>
          </p:nvPr>
        </p:nvSpPr>
        <p:spPr>
          <a:xfrm flipH="1">
            <a:off x="457200" y="1282950"/>
            <a:ext cx="8229600" cy="14271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2000">
                <a:solidFill>
                  <a:srgbClr val="000000"/>
                </a:solidFill>
              </a:rPr>
              <a:t>For this activity you will use a web applet. Go to http://socr.stat.ucla.edu/htmls/SOCR_Experiments.html and choose Binomial coin experiment in the drop down menu on the left.</a:t>
            </a:r>
            <a:endParaRPr sz="2000">
              <a:solidFill>
                <a:srgbClr val="000000"/>
              </a:solidFill>
            </a:endParaRPr>
          </a:p>
          <a:p>
            <a:pPr indent="-355600" lvl="0" marL="457200" rtl="0" algn="l">
              <a:spcBef>
                <a:spcPts val="600"/>
              </a:spcBef>
              <a:spcAft>
                <a:spcPts val="0"/>
              </a:spcAft>
              <a:buSzPts val="2000"/>
              <a:buChar char="●"/>
            </a:pPr>
            <a:r>
              <a:rPr lang="en" sz="2000">
                <a:solidFill>
                  <a:srgbClr val="000000"/>
                </a:solidFill>
              </a:rPr>
              <a:t>Set the number of trials to 20 and the probability of success to 0.15. Describe the shape of the distribution of number of successes. </a:t>
            </a:r>
            <a:endParaRPr sz="2000">
              <a:solidFill>
                <a:srgbClr val="000000"/>
              </a:solidFill>
            </a:endParaRPr>
          </a:p>
          <a:p>
            <a:pPr indent="-355600" lvl="0" marL="457200" rtl="0" algn="l">
              <a:spcBef>
                <a:spcPts val="0"/>
              </a:spcBef>
              <a:spcAft>
                <a:spcPts val="0"/>
              </a:spcAft>
              <a:buSzPts val="2000"/>
              <a:buChar char="●"/>
            </a:pPr>
            <a:r>
              <a:rPr lang="en" sz="2000">
                <a:solidFill>
                  <a:srgbClr val="000000"/>
                </a:solidFill>
              </a:rPr>
              <a:t>Keeping </a:t>
            </a:r>
            <a:r>
              <a:rPr i="1" lang="en" sz="2000">
                <a:solidFill>
                  <a:srgbClr val="000000"/>
                </a:solidFill>
              </a:rPr>
              <a:t>p</a:t>
            </a:r>
            <a:r>
              <a:rPr lang="en" sz="2000">
                <a:solidFill>
                  <a:srgbClr val="000000"/>
                </a:solidFill>
              </a:rPr>
              <a:t> constant at 0.15, determine the minimum sample size required to obtain a unimodal and symmetric distribution of number of successes. Please submit only one response per team.</a:t>
            </a:r>
            <a:endParaRPr sz="2000">
              <a:solidFill>
                <a:srgbClr val="000000"/>
              </a:solidFill>
            </a:endParaRPr>
          </a:p>
          <a:p>
            <a:pPr indent="-355600" lvl="0" marL="457200" rtl="0" algn="l">
              <a:spcBef>
                <a:spcPts val="0"/>
              </a:spcBef>
              <a:spcAft>
                <a:spcPts val="0"/>
              </a:spcAft>
              <a:buSzPts val="2000"/>
              <a:buChar char="●"/>
            </a:pPr>
            <a:r>
              <a:rPr lang="en" sz="2000">
                <a:solidFill>
                  <a:srgbClr val="000000"/>
                </a:solidFill>
              </a:rPr>
              <a:t>Further considerations:</a:t>
            </a:r>
            <a:endParaRPr sz="2000">
              <a:solidFill>
                <a:srgbClr val="000000"/>
              </a:solidFill>
            </a:endParaRPr>
          </a:p>
          <a:p>
            <a:pPr indent="-355600" lvl="1" marL="914400" rtl="0" algn="l">
              <a:spcBef>
                <a:spcPts val="0"/>
              </a:spcBef>
              <a:spcAft>
                <a:spcPts val="0"/>
              </a:spcAft>
              <a:buSzPts val="2000"/>
              <a:buChar char="○"/>
            </a:pPr>
            <a:r>
              <a:rPr lang="en" sz="2000">
                <a:solidFill>
                  <a:srgbClr val="000000"/>
                </a:solidFill>
              </a:rPr>
              <a:t>What happens to the shape of the distribution as </a:t>
            </a:r>
            <a:r>
              <a:rPr i="1" lang="en" sz="2000">
                <a:solidFill>
                  <a:srgbClr val="000000"/>
                </a:solidFill>
              </a:rPr>
              <a:t>n</a:t>
            </a:r>
            <a:r>
              <a:rPr lang="en" sz="2000">
                <a:solidFill>
                  <a:srgbClr val="000000"/>
                </a:solidFill>
              </a:rPr>
              <a:t> stays constant and </a:t>
            </a:r>
            <a:r>
              <a:rPr i="1" lang="en" sz="2000">
                <a:solidFill>
                  <a:srgbClr val="000000"/>
                </a:solidFill>
              </a:rPr>
              <a:t>p</a:t>
            </a:r>
            <a:r>
              <a:rPr lang="en" sz="2000">
                <a:solidFill>
                  <a:srgbClr val="000000"/>
                </a:solidFill>
              </a:rPr>
              <a:t> changes?</a:t>
            </a:r>
            <a:endParaRPr sz="2000">
              <a:solidFill>
                <a:srgbClr val="000000"/>
              </a:solidFill>
            </a:endParaRPr>
          </a:p>
          <a:p>
            <a:pPr indent="-355600" lvl="1" marL="914400" rtl="0" algn="l">
              <a:spcBef>
                <a:spcPts val="0"/>
              </a:spcBef>
              <a:spcAft>
                <a:spcPts val="0"/>
              </a:spcAft>
              <a:buSzPts val="2000"/>
              <a:buChar char="○"/>
            </a:pPr>
            <a:r>
              <a:rPr lang="en" sz="2000">
                <a:solidFill>
                  <a:srgbClr val="000000"/>
                </a:solidFill>
              </a:rPr>
              <a:t>What happens to the shape of the distribution as </a:t>
            </a:r>
            <a:r>
              <a:rPr i="1" lang="en" sz="2000">
                <a:solidFill>
                  <a:srgbClr val="000000"/>
                </a:solidFill>
              </a:rPr>
              <a:t>p</a:t>
            </a:r>
            <a:r>
              <a:rPr lang="en" sz="2000">
                <a:solidFill>
                  <a:srgbClr val="000000"/>
                </a:solidFill>
              </a:rPr>
              <a:t> stays constant and </a:t>
            </a:r>
            <a:r>
              <a:rPr i="1" lang="en" sz="2000">
                <a:solidFill>
                  <a:srgbClr val="000000"/>
                </a:solidFill>
              </a:rPr>
              <a:t>n</a:t>
            </a:r>
            <a:r>
              <a:rPr lang="en" sz="2000">
                <a:solidFill>
                  <a:srgbClr val="000000"/>
                </a:solidFill>
              </a:rPr>
              <a:t> changes?</a:t>
            </a:r>
            <a:endParaRPr sz="2000">
              <a:solidFill>
                <a:srgbClr val="000000"/>
              </a:solidFill>
            </a:endParaRPr>
          </a:p>
        </p:txBody>
      </p:sp>
      <p:sp>
        <p:nvSpPr>
          <p:cNvPr id="427" name="Google Shape;427;p6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Shapes of binomial distributions</a:t>
            </a:r>
            <a:endParaRPr>
              <a:solidFill>
                <a:schemeClr val="accen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8"/>
          <p:cNvSpPr txBox="1"/>
          <p:nvPr>
            <p:ph idx="1" type="body"/>
          </p:nvPr>
        </p:nvSpPr>
        <p:spPr>
          <a:xfrm flipH="1">
            <a:off x="457200" y="1359300"/>
            <a:ext cx="8229600" cy="1261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Hollow histograms of samples from the binomial model where </a:t>
            </a:r>
            <a:r>
              <a:rPr i="1" lang="en" sz="2300">
                <a:solidFill>
                  <a:schemeClr val="accent1"/>
                </a:solidFill>
              </a:rPr>
              <a:t>p</a:t>
            </a:r>
            <a:r>
              <a:rPr lang="en" sz="2300">
                <a:solidFill>
                  <a:schemeClr val="accent1"/>
                </a:solidFill>
              </a:rPr>
              <a:t> = 0.10 and </a:t>
            </a:r>
            <a:r>
              <a:rPr i="1" lang="en" sz="2300">
                <a:solidFill>
                  <a:schemeClr val="accent1"/>
                </a:solidFill>
              </a:rPr>
              <a:t>n</a:t>
            </a:r>
            <a:r>
              <a:rPr lang="en" sz="2300">
                <a:solidFill>
                  <a:schemeClr val="accent1"/>
                </a:solidFill>
              </a:rPr>
              <a:t> = 10, 30, 100, and 300. What happens as </a:t>
            </a:r>
            <a:r>
              <a:rPr i="1" lang="en" sz="2300">
                <a:solidFill>
                  <a:schemeClr val="accent1"/>
                </a:solidFill>
              </a:rPr>
              <a:t>n</a:t>
            </a:r>
            <a:r>
              <a:rPr lang="en" sz="2300">
                <a:solidFill>
                  <a:schemeClr val="accent1"/>
                </a:solidFill>
              </a:rPr>
              <a:t> increases?</a:t>
            </a:r>
            <a:endParaRPr sz="2300">
              <a:solidFill>
                <a:schemeClr val="accent1"/>
              </a:solidFill>
            </a:endParaRPr>
          </a:p>
        </p:txBody>
      </p:sp>
      <p:sp>
        <p:nvSpPr>
          <p:cNvPr id="433" name="Google Shape;433;p68"/>
          <p:cNvSpPr txBox="1"/>
          <p:nvPr>
            <p:ph type="title"/>
          </p:nvPr>
        </p:nvSpPr>
        <p:spPr>
          <a:xfrm>
            <a:off x="457200" y="2162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Distributions of number</a:t>
            </a:r>
            <a:endParaRPr>
              <a:solidFill>
                <a:schemeClr val="accent1"/>
              </a:solidFill>
            </a:endParaRPr>
          </a:p>
          <a:p>
            <a:pPr indent="0" lvl="0" marL="0" rtl="0" algn="l">
              <a:spcBef>
                <a:spcPts val="0"/>
              </a:spcBef>
              <a:spcAft>
                <a:spcPts val="0"/>
              </a:spcAft>
              <a:buNone/>
            </a:pPr>
            <a:r>
              <a:rPr lang="en">
                <a:solidFill>
                  <a:schemeClr val="accent1"/>
                </a:solidFill>
              </a:rPr>
              <a:t>of successes</a:t>
            </a:r>
            <a:endParaRPr>
              <a:solidFill>
                <a:schemeClr val="accent1"/>
              </a:solidFill>
            </a:endParaRPr>
          </a:p>
        </p:txBody>
      </p:sp>
      <p:pic>
        <p:nvPicPr>
          <p:cNvPr id="434" name="Google Shape;434;p68"/>
          <p:cNvPicPr preferRelativeResize="0"/>
          <p:nvPr/>
        </p:nvPicPr>
        <p:blipFill>
          <a:blip r:embed="rId3">
            <a:alphaModFix/>
          </a:blip>
          <a:stretch>
            <a:fillRect/>
          </a:stretch>
        </p:blipFill>
        <p:spPr>
          <a:xfrm>
            <a:off x="2093400" y="2621099"/>
            <a:ext cx="5016780" cy="3862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9"/>
          <p:cNvSpPr txBox="1"/>
          <p:nvPr>
            <p:ph idx="1" type="body"/>
          </p:nvPr>
        </p:nvSpPr>
        <p:spPr>
          <a:xfrm flipH="1">
            <a:off x="457200" y="1244775"/>
            <a:ext cx="8229600" cy="1338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300">
                <a:solidFill>
                  <a:srgbClr val="000000"/>
                </a:solidFill>
              </a:rPr>
              <a:t>The sample size is considered large enough if the expected number of successes and failures are both at least 10.</a:t>
            </a:r>
            <a:endParaRPr sz="2300">
              <a:solidFill>
                <a:srgbClr val="000000"/>
              </a:solidFill>
            </a:endParaRPr>
          </a:p>
        </p:txBody>
      </p:sp>
      <p:sp>
        <p:nvSpPr>
          <p:cNvPr id="440" name="Google Shape;440;p6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Low large is large enough?</a:t>
            </a:r>
            <a:endParaRPr>
              <a:solidFill>
                <a:schemeClr val="accent1"/>
              </a:solidFill>
            </a:endParaRPr>
          </a:p>
        </p:txBody>
      </p:sp>
      <p:sp>
        <p:nvSpPr>
          <p:cNvPr id="441" name="Google Shape;441;p69"/>
          <p:cNvSpPr txBox="1"/>
          <p:nvPr/>
        </p:nvSpPr>
        <p:spPr>
          <a:xfrm>
            <a:off x="457200" y="2582775"/>
            <a:ext cx="8229600" cy="34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300">
                <a:solidFill>
                  <a:schemeClr val="dk1"/>
                </a:solidFill>
              </a:rPr>
              <a:t>		           </a:t>
            </a:r>
            <a:r>
              <a:rPr i="1" lang="en" sz="2300">
                <a:solidFill>
                  <a:schemeClr val="dk1"/>
                </a:solidFill>
              </a:rPr>
              <a:t>np</a:t>
            </a:r>
            <a:r>
              <a:rPr lang="en" sz="2300">
                <a:solidFill>
                  <a:schemeClr val="dk1"/>
                </a:solidFill>
              </a:rPr>
              <a:t> ≥ 10		and		</a:t>
            </a:r>
            <a:r>
              <a:rPr i="1" lang="en" sz="2300">
                <a:solidFill>
                  <a:schemeClr val="dk1"/>
                </a:solidFill>
              </a:rPr>
              <a:t>n(1 - p) </a:t>
            </a:r>
            <a:r>
              <a:rPr lang="en" sz="2300">
                <a:solidFill>
                  <a:schemeClr val="dk1"/>
                </a:solidFill>
              </a:rPr>
              <a:t>≥ 10</a:t>
            </a:r>
            <a:endParaRPr sz="23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23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23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0" st="0"/>
                                            </p:txEl>
                                          </p:spTgt>
                                        </p:tgtEl>
                                        <p:attrNameLst>
                                          <p:attrName>style.visibility</p:attrName>
                                        </p:attrNameLst>
                                      </p:cBhvr>
                                      <p:to>
                                        <p:strVal val="visible"/>
                                      </p:to>
                                    </p:set>
                                    <p:animEffect filter="fade" transition="in">
                                      <p:cBhvr>
                                        <p:cTn dur="1000"/>
                                        <p:tgtEl>
                                          <p:spTgt spid="4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1" st="1"/>
                                            </p:txEl>
                                          </p:spTgt>
                                        </p:tgtEl>
                                        <p:attrNameLst>
                                          <p:attrName>style.visibility</p:attrName>
                                        </p:attrNameLst>
                                      </p:cBhvr>
                                      <p:to>
                                        <p:strVal val="visible"/>
                                      </p:to>
                                    </p:set>
                                    <p:animEffect filter="fade" transition="in">
                                      <p:cBhvr>
                                        <p:cTn dur="1000"/>
                                        <p:tgtEl>
                                          <p:spTgt spid="4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2" st="2"/>
                                            </p:txEl>
                                          </p:spTgt>
                                        </p:tgtEl>
                                        <p:attrNameLst>
                                          <p:attrName>style.visibility</p:attrName>
                                        </p:attrNameLst>
                                      </p:cBhvr>
                                      <p:to>
                                        <p:strVal val="visible"/>
                                      </p:to>
                                    </p:set>
                                    <p:animEffect filter="fade" transition="in">
                                      <p:cBhvr>
                                        <p:cTn dur="1000"/>
                                        <p:tgtEl>
                                          <p:spTgt spid="4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1">
                                            <p:txEl>
                                              <p:pRg end="3" st="3"/>
                                            </p:txEl>
                                          </p:spTgt>
                                        </p:tgtEl>
                                        <p:attrNameLst>
                                          <p:attrName>style.visibility</p:attrName>
                                        </p:attrNameLst>
                                      </p:cBhvr>
                                      <p:to>
                                        <p:strVal val="visible"/>
                                      </p:to>
                                    </p:set>
                                    <p:animEffect filter="fade" transition="in">
                                      <p:cBhvr>
                                        <p:cTn dur="1000"/>
                                        <p:tgtEl>
                                          <p:spTgt spid="4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0"/>
          <p:cNvSpPr txBox="1"/>
          <p:nvPr>
            <p:ph idx="1" type="body"/>
          </p:nvPr>
        </p:nvSpPr>
        <p:spPr>
          <a:xfrm flipH="1">
            <a:off x="457200" y="1244775"/>
            <a:ext cx="8229600" cy="1338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300">
                <a:solidFill>
                  <a:srgbClr val="000000"/>
                </a:solidFill>
              </a:rPr>
              <a:t>The sample size is considered large enough if the expected number of successes and failures are both at least 10.</a:t>
            </a:r>
            <a:endParaRPr sz="2300">
              <a:solidFill>
                <a:srgbClr val="000000"/>
              </a:solidFill>
            </a:endParaRPr>
          </a:p>
        </p:txBody>
      </p:sp>
      <p:sp>
        <p:nvSpPr>
          <p:cNvPr id="447" name="Google Shape;447;p7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Low large is large enough?</a:t>
            </a:r>
            <a:endParaRPr>
              <a:solidFill>
                <a:schemeClr val="accent1"/>
              </a:solidFill>
            </a:endParaRPr>
          </a:p>
        </p:txBody>
      </p:sp>
      <p:sp>
        <p:nvSpPr>
          <p:cNvPr id="448" name="Google Shape;448;p70"/>
          <p:cNvSpPr txBox="1"/>
          <p:nvPr/>
        </p:nvSpPr>
        <p:spPr>
          <a:xfrm>
            <a:off x="457200" y="2582775"/>
            <a:ext cx="8229600" cy="346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600"/>
              </a:spcBef>
              <a:spcAft>
                <a:spcPts val="0"/>
              </a:spcAft>
              <a:buClr>
                <a:schemeClr val="dk1"/>
              </a:buClr>
              <a:buSzPts val="1100"/>
              <a:buFont typeface="Arial"/>
              <a:buNone/>
            </a:pPr>
            <a:r>
              <a:rPr lang="en" sz="2300">
                <a:solidFill>
                  <a:schemeClr val="dk1"/>
                </a:solidFill>
              </a:rPr>
              <a:t>		           </a:t>
            </a:r>
            <a:r>
              <a:rPr i="1" lang="en" sz="2300">
                <a:solidFill>
                  <a:schemeClr val="dk1"/>
                </a:solidFill>
              </a:rPr>
              <a:t>np</a:t>
            </a:r>
            <a:r>
              <a:rPr lang="en" sz="2300">
                <a:solidFill>
                  <a:schemeClr val="dk1"/>
                </a:solidFill>
              </a:rPr>
              <a:t> ≥ 10		and		</a:t>
            </a:r>
            <a:r>
              <a:rPr i="1" lang="en" sz="2300">
                <a:solidFill>
                  <a:schemeClr val="dk1"/>
                </a:solidFill>
              </a:rPr>
              <a:t>n(1 - p) </a:t>
            </a:r>
            <a:r>
              <a:rPr lang="en" sz="2300">
                <a:solidFill>
                  <a:schemeClr val="dk1"/>
                </a:solidFill>
              </a:rPr>
              <a:t>≥ 10</a:t>
            </a:r>
            <a:endParaRPr sz="2300">
              <a:solidFill>
                <a:schemeClr val="dk1"/>
              </a:solidFill>
            </a:endParaRPr>
          </a:p>
          <a:p>
            <a:pPr indent="0" lvl="0" marL="0" rtl="0" algn="l">
              <a:lnSpc>
                <a:spcPct val="115000"/>
              </a:lnSpc>
              <a:spcBef>
                <a:spcPts val="600"/>
              </a:spcBef>
              <a:spcAft>
                <a:spcPts val="0"/>
              </a:spcAft>
              <a:buClr>
                <a:schemeClr val="dk1"/>
              </a:buClr>
              <a:buSzPts val="1100"/>
              <a:buFont typeface="Arial"/>
              <a:buNone/>
            </a:pPr>
            <a:r>
              <a:t/>
            </a:r>
            <a:endParaRPr sz="2300">
              <a:solidFill>
                <a:schemeClr val="dk1"/>
              </a:solidFill>
            </a:endParaRPr>
          </a:p>
          <a:p>
            <a:pPr indent="0" lvl="0" marL="0" rtl="0" algn="ctr">
              <a:lnSpc>
                <a:spcPct val="115000"/>
              </a:lnSpc>
              <a:spcBef>
                <a:spcPts val="600"/>
              </a:spcBef>
              <a:spcAft>
                <a:spcPts val="0"/>
              </a:spcAft>
              <a:buClr>
                <a:schemeClr val="dk1"/>
              </a:buClr>
              <a:buSzPts val="1100"/>
              <a:buFont typeface="Arial"/>
              <a:buNone/>
            </a:pPr>
            <a:r>
              <a:rPr lang="en" sz="2300">
                <a:solidFill>
                  <a:schemeClr val="dk1"/>
                </a:solidFill>
              </a:rPr>
              <a:t>10 x 0.13 ≈ 1.3</a:t>
            </a:r>
            <a:endParaRPr sz="2300">
              <a:solidFill>
                <a:schemeClr val="dk1"/>
              </a:solidFill>
            </a:endParaRPr>
          </a:p>
          <a:p>
            <a:pPr indent="0" lvl="0" marL="0" rtl="0" algn="ctr">
              <a:lnSpc>
                <a:spcPct val="115000"/>
              </a:lnSpc>
              <a:spcBef>
                <a:spcPts val="600"/>
              </a:spcBef>
              <a:spcAft>
                <a:spcPts val="0"/>
              </a:spcAft>
              <a:buClr>
                <a:schemeClr val="dk1"/>
              </a:buClr>
              <a:buSzPts val="1100"/>
              <a:buFont typeface="Arial"/>
              <a:buNone/>
            </a:pPr>
            <a:r>
              <a:rPr lang="en" sz="2300">
                <a:solidFill>
                  <a:schemeClr val="dk1"/>
                </a:solidFill>
              </a:rPr>
              <a:t>10 x (1 - 0.13) = 8.7</a:t>
            </a:r>
            <a:endParaRPr sz="23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0" st="0"/>
                                            </p:txEl>
                                          </p:spTgt>
                                        </p:tgtEl>
                                        <p:attrNameLst>
                                          <p:attrName>style.visibility</p:attrName>
                                        </p:attrNameLst>
                                      </p:cBhvr>
                                      <p:to>
                                        <p:strVal val="visible"/>
                                      </p:to>
                                    </p:set>
                                    <p:animEffect filter="fade" transition="in">
                                      <p:cBhvr>
                                        <p:cTn dur="1000"/>
                                        <p:tgtEl>
                                          <p:spTgt spid="4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1" st="1"/>
                                            </p:txEl>
                                          </p:spTgt>
                                        </p:tgtEl>
                                        <p:attrNameLst>
                                          <p:attrName>style.visibility</p:attrName>
                                        </p:attrNameLst>
                                      </p:cBhvr>
                                      <p:to>
                                        <p:strVal val="visible"/>
                                      </p:to>
                                    </p:set>
                                    <p:animEffect filter="fade" transition="in">
                                      <p:cBhvr>
                                        <p:cTn dur="1000"/>
                                        <p:tgtEl>
                                          <p:spTgt spid="4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2" st="2"/>
                                            </p:txEl>
                                          </p:spTgt>
                                        </p:tgtEl>
                                        <p:attrNameLst>
                                          <p:attrName>style.visibility</p:attrName>
                                        </p:attrNameLst>
                                      </p:cBhvr>
                                      <p:to>
                                        <p:strVal val="visible"/>
                                      </p:to>
                                    </p:set>
                                    <p:animEffect filter="fade" transition="in">
                                      <p:cBhvr>
                                        <p:cTn dur="1000"/>
                                        <p:tgtEl>
                                          <p:spTgt spid="4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3" st="3"/>
                                            </p:txEl>
                                          </p:spTgt>
                                        </p:tgtEl>
                                        <p:attrNameLst>
                                          <p:attrName>style.visibility</p:attrName>
                                        </p:attrNameLst>
                                      </p:cBhvr>
                                      <p:to>
                                        <p:strVal val="visible"/>
                                      </p:to>
                                    </p:set>
                                    <p:animEffect filter="fade" transition="in">
                                      <p:cBhvr>
                                        <p:cTn dur="1000"/>
                                        <p:tgtEl>
                                          <p:spTgt spid="4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xEl>
                                              <p:pRg end="4" st="4"/>
                                            </p:txEl>
                                          </p:spTgt>
                                        </p:tgtEl>
                                        <p:attrNameLst>
                                          <p:attrName>style.visibility</p:attrName>
                                        </p:attrNameLst>
                                      </p:cBhvr>
                                      <p:to>
                                        <p:strVal val="visible"/>
                                      </p:to>
                                    </p:set>
                                    <p:animEffect filter="fade" transition="in">
                                      <p:cBhvr>
                                        <p:cTn dur="1000"/>
                                        <p:tgtEl>
                                          <p:spTgt spid="44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1"/>
          <p:cNvSpPr txBox="1"/>
          <p:nvPr>
            <p:ph idx="1" type="body"/>
          </p:nvPr>
        </p:nvSpPr>
        <p:spPr>
          <a:xfrm flipH="1">
            <a:off x="457200" y="1244775"/>
            <a:ext cx="8229600" cy="42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Below are four pairs of Binomial distribution parameters. Which distribution can be approximated by the normal distribution?</a:t>
            </a:r>
            <a:endParaRPr sz="2300">
              <a:solidFill>
                <a:srgbClr val="000000"/>
              </a:solidFill>
            </a:endParaRPr>
          </a:p>
          <a:p>
            <a:pPr indent="-374650" lvl="0" marL="457200" rtl="0" algn="l">
              <a:spcBef>
                <a:spcPts val="600"/>
              </a:spcBef>
              <a:spcAft>
                <a:spcPts val="0"/>
              </a:spcAft>
              <a:buClr>
                <a:srgbClr val="000000"/>
              </a:buClr>
              <a:buSzPts val="2300"/>
              <a:buAutoNum type="arabicPeriod"/>
            </a:pPr>
            <a:r>
              <a:rPr lang="en" sz="2300">
                <a:solidFill>
                  <a:srgbClr val="000000"/>
                </a:solidFill>
              </a:rPr>
              <a:t>n = 100, p = 0.95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25, p = 0.45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150, p = 0.05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500, p = 0.015</a:t>
            </a:r>
            <a:endParaRPr sz="2300">
              <a:solidFill>
                <a:srgbClr val="000000"/>
              </a:solidFill>
            </a:endParaRPr>
          </a:p>
        </p:txBody>
      </p:sp>
      <p:sp>
        <p:nvSpPr>
          <p:cNvPr id="454" name="Google Shape;454;p7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55" name="Google Shape;455;p71"/>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Below are four pairs of Binomial distribution parameters. Which distribution can be approximated by the normal distribution?</a:t>
            </a:r>
            <a:endParaRPr sz="2300">
              <a:solidFill>
                <a:schemeClr val="accent1"/>
              </a:solidFill>
            </a:endParaRPr>
          </a:p>
          <a:p>
            <a:pPr indent="0" lvl="0" marL="0" rtl="0" algn="l">
              <a:spcBef>
                <a:spcPts val="600"/>
              </a:spcBef>
              <a:spcAft>
                <a:spcPts val="0"/>
              </a:spcAft>
              <a:buNone/>
            </a:pPr>
            <a:r>
              <a:t/>
            </a:r>
            <a:endParaRPr sz="2300">
              <a:solidFill>
                <a:schemeClr val="accent1"/>
              </a:solidFill>
            </a:endParaRPr>
          </a:p>
          <a:p>
            <a:pPr indent="-374650" lvl="0" marL="457200" rtl="0" algn="l">
              <a:spcBef>
                <a:spcPts val="600"/>
              </a:spcBef>
              <a:spcAft>
                <a:spcPts val="0"/>
              </a:spcAft>
              <a:buClr>
                <a:srgbClr val="000000"/>
              </a:buClr>
              <a:buSzPts val="2300"/>
              <a:buAutoNum type="alphaLcParenBoth"/>
            </a:pPr>
            <a:r>
              <a:rPr i="1" lang="en" sz="2300">
                <a:solidFill>
                  <a:srgbClr val="000000"/>
                </a:solidFill>
              </a:rPr>
              <a:t>n</a:t>
            </a:r>
            <a:r>
              <a:rPr lang="en" sz="2300">
                <a:solidFill>
                  <a:srgbClr val="000000"/>
                </a:solidFill>
              </a:rPr>
              <a:t> = 100, </a:t>
            </a:r>
            <a:r>
              <a:rPr i="1" lang="en" sz="2300">
                <a:solidFill>
                  <a:srgbClr val="000000"/>
                </a:solidFill>
              </a:rPr>
              <a:t>p</a:t>
            </a:r>
            <a:r>
              <a:rPr lang="en" sz="2300">
                <a:solidFill>
                  <a:srgbClr val="000000"/>
                </a:solidFill>
              </a:rPr>
              <a:t> = 0.95</a:t>
            </a:r>
            <a:endParaRPr sz="2300">
              <a:solidFill>
                <a:srgbClr val="000000"/>
              </a:solidFill>
            </a:endParaRPr>
          </a:p>
          <a:p>
            <a:pPr indent="-374650" lvl="0" marL="457200" rtl="0" algn="l">
              <a:spcBef>
                <a:spcPts val="0"/>
              </a:spcBef>
              <a:spcAft>
                <a:spcPts val="0"/>
              </a:spcAft>
              <a:buClr>
                <a:srgbClr val="000000"/>
              </a:buClr>
              <a:buSzPts val="2300"/>
              <a:buAutoNum type="alphaLcParenBoth"/>
            </a:pPr>
            <a:r>
              <a:rPr i="1" lang="en" sz="2300">
                <a:solidFill>
                  <a:srgbClr val="000000"/>
                </a:solidFill>
              </a:rPr>
              <a:t>n</a:t>
            </a:r>
            <a:r>
              <a:rPr lang="en" sz="2300">
                <a:solidFill>
                  <a:srgbClr val="000000"/>
                </a:solidFill>
              </a:rPr>
              <a:t> = 25, </a:t>
            </a:r>
            <a:r>
              <a:rPr i="1" lang="en" sz="2300">
                <a:solidFill>
                  <a:srgbClr val="000000"/>
                </a:solidFill>
              </a:rPr>
              <a:t>p</a:t>
            </a:r>
            <a:r>
              <a:rPr lang="en" sz="2300">
                <a:solidFill>
                  <a:srgbClr val="000000"/>
                </a:solidFill>
              </a:rPr>
              <a:t> = 0.45 </a:t>
            </a:r>
            <a:endParaRPr sz="2300">
              <a:solidFill>
                <a:srgbClr val="000000"/>
              </a:solidFill>
            </a:endParaRPr>
          </a:p>
          <a:p>
            <a:pPr indent="-374650" lvl="0" marL="457200" rtl="0" algn="l">
              <a:spcBef>
                <a:spcPts val="0"/>
              </a:spcBef>
              <a:spcAft>
                <a:spcPts val="0"/>
              </a:spcAft>
              <a:buClr>
                <a:srgbClr val="000000"/>
              </a:buClr>
              <a:buSzPts val="2300"/>
              <a:buAutoNum type="alphaLcParenBoth"/>
            </a:pPr>
            <a:r>
              <a:rPr i="1" lang="en" sz="2300">
                <a:solidFill>
                  <a:srgbClr val="000000"/>
                </a:solidFill>
              </a:rPr>
              <a:t>n</a:t>
            </a:r>
            <a:r>
              <a:rPr lang="en" sz="2300">
                <a:solidFill>
                  <a:srgbClr val="000000"/>
                </a:solidFill>
              </a:rPr>
              <a:t> = 150, </a:t>
            </a:r>
            <a:r>
              <a:rPr i="1" lang="en" sz="2300">
                <a:solidFill>
                  <a:srgbClr val="000000"/>
                </a:solidFill>
              </a:rPr>
              <a:t>p</a:t>
            </a:r>
            <a:r>
              <a:rPr lang="en" sz="2300">
                <a:solidFill>
                  <a:srgbClr val="000000"/>
                </a:solidFill>
              </a:rPr>
              <a:t> = 0.05</a:t>
            </a:r>
            <a:endParaRPr sz="2300">
              <a:solidFill>
                <a:srgbClr val="000000"/>
              </a:solidFill>
            </a:endParaRPr>
          </a:p>
          <a:p>
            <a:pPr indent="-374650" lvl="0" marL="457200" rtl="0" algn="l">
              <a:spcBef>
                <a:spcPts val="0"/>
              </a:spcBef>
              <a:spcAft>
                <a:spcPts val="0"/>
              </a:spcAft>
              <a:buClr>
                <a:srgbClr val="000000"/>
              </a:buClr>
              <a:buSzPts val="2300"/>
              <a:buAutoNum type="alphaLcParenBoth"/>
            </a:pPr>
            <a:r>
              <a:rPr i="1" lang="en" sz="2300">
                <a:solidFill>
                  <a:srgbClr val="000000"/>
                </a:solidFill>
              </a:rPr>
              <a:t>n</a:t>
            </a:r>
            <a:r>
              <a:rPr lang="en" sz="2300">
                <a:solidFill>
                  <a:srgbClr val="000000"/>
                </a:solidFill>
              </a:rPr>
              <a:t> = 500, </a:t>
            </a:r>
            <a:r>
              <a:rPr i="1" lang="en" sz="2300">
                <a:solidFill>
                  <a:srgbClr val="000000"/>
                </a:solidFill>
              </a:rPr>
              <a:t>p</a:t>
            </a:r>
            <a:r>
              <a:rPr lang="en" sz="2300">
                <a:solidFill>
                  <a:srgbClr val="000000"/>
                </a:solidFill>
              </a:rPr>
              <a:t> = 0.015</a:t>
            </a:r>
            <a:endParaRPr sz="23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2"/>
          <p:cNvSpPr txBox="1"/>
          <p:nvPr>
            <p:ph idx="1" type="body"/>
          </p:nvPr>
        </p:nvSpPr>
        <p:spPr>
          <a:xfrm flipH="1">
            <a:off x="457200" y="1244775"/>
            <a:ext cx="8229600" cy="42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rgbClr val="000000"/>
                </a:solidFill>
              </a:rPr>
              <a:t>Below are four pairs of Binomial distribution parameters. Which distribution can be approximated by the normal distribution?</a:t>
            </a:r>
            <a:endParaRPr sz="2300">
              <a:solidFill>
                <a:srgbClr val="000000"/>
              </a:solidFill>
            </a:endParaRPr>
          </a:p>
          <a:p>
            <a:pPr indent="-374650" lvl="0" marL="457200" rtl="0" algn="l">
              <a:spcBef>
                <a:spcPts val="600"/>
              </a:spcBef>
              <a:spcAft>
                <a:spcPts val="0"/>
              </a:spcAft>
              <a:buClr>
                <a:srgbClr val="000000"/>
              </a:buClr>
              <a:buSzPts val="2300"/>
              <a:buAutoNum type="arabicPeriod"/>
            </a:pPr>
            <a:r>
              <a:rPr lang="en" sz="2300">
                <a:solidFill>
                  <a:srgbClr val="000000"/>
                </a:solidFill>
              </a:rPr>
              <a:t>n = 100, p = 0.95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25, p = 0.45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150, p = 0.05</a:t>
            </a:r>
            <a:endParaRPr sz="2300">
              <a:solidFill>
                <a:srgbClr val="000000"/>
              </a:solidFill>
            </a:endParaRPr>
          </a:p>
          <a:p>
            <a:pPr indent="-374650" lvl="0" marL="457200" rtl="0" algn="l">
              <a:spcBef>
                <a:spcPts val="0"/>
              </a:spcBef>
              <a:spcAft>
                <a:spcPts val="0"/>
              </a:spcAft>
              <a:buClr>
                <a:srgbClr val="000000"/>
              </a:buClr>
              <a:buSzPts val="2300"/>
              <a:buAutoNum type="arabicPeriod"/>
            </a:pPr>
            <a:r>
              <a:rPr lang="en" sz="2300">
                <a:solidFill>
                  <a:srgbClr val="000000"/>
                </a:solidFill>
              </a:rPr>
              <a:t>n = 500, p = 0.015</a:t>
            </a:r>
            <a:endParaRPr sz="2300">
              <a:solidFill>
                <a:srgbClr val="000000"/>
              </a:solidFill>
            </a:endParaRPr>
          </a:p>
        </p:txBody>
      </p:sp>
      <p:sp>
        <p:nvSpPr>
          <p:cNvPr id="461" name="Google Shape;461;p7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62" name="Google Shape;462;p72"/>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Below are four pairs of Binomial distribution parameters. Which distribution can be approximated by the normal distribution?</a:t>
            </a:r>
            <a:endParaRPr sz="2300">
              <a:solidFill>
                <a:schemeClr val="accent1"/>
              </a:solidFill>
            </a:endParaRPr>
          </a:p>
          <a:p>
            <a:pPr indent="0" lvl="0" marL="0" rtl="0" algn="l">
              <a:spcBef>
                <a:spcPts val="600"/>
              </a:spcBef>
              <a:spcAft>
                <a:spcPts val="0"/>
              </a:spcAft>
              <a:buNone/>
            </a:pPr>
            <a:r>
              <a:t/>
            </a:r>
            <a:endParaRPr sz="2300">
              <a:solidFill>
                <a:schemeClr val="accent1"/>
              </a:solidFill>
            </a:endParaRPr>
          </a:p>
          <a:p>
            <a:pPr indent="-374650" lvl="0" marL="457200" rtl="0" algn="l">
              <a:spcBef>
                <a:spcPts val="600"/>
              </a:spcBef>
              <a:spcAft>
                <a:spcPts val="0"/>
              </a:spcAft>
              <a:buClr>
                <a:srgbClr val="000000"/>
              </a:buClr>
              <a:buSzPts val="2300"/>
              <a:buAutoNum type="alphaLcParenBoth"/>
            </a:pPr>
            <a:r>
              <a:rPr i="1" lang="en" sz="2300">
                <a:solidFill>
                  <a:srgbClr val="000000"/>
                </a:solidFill>
              </a:rPr>
              <a:t>n</a:t>
            </a:r>
            <a:r>
              <a:rPr lang="en" sz="2300">
                <a:solidFill>
                  <a:srgbClr val="000000"/>
                </a:solidFill>
              </a:rPr>
              <a:t> = 100, </a:t>
            </a:r>
            <a:r>
              <a:rPr i="1" lang="en" sz="2300">
                <a:solidFill>
                  <a:srgbClr val="000000"/>
                </a:solidFill>
              </a:rPr>
              <a:t>p</a:t>
            </a:r>
            <a:r>
              <a:rPr lang="en" sz="2300">
                <a:solidFill>
                  <a:srgbClr val="000000"/>
                </a:solidFill>
              </a:rPr>
              <a:t> = 0.95</a:t>
            </a:r>
            <a:endParaRPr sz="2300">
              <a:solidFill>
                <a:srgbClr val="000000"/>
              </a:solidFill>
            </a:endParaRPr>
          </a:p>
          <a:p>
            <a:pPr indent="-374650" lvl="0" marL="457200" rtl="0" algn="l">
              <a:spcBef>
                <a:spcPts val="0"/>
              </a:spcBef>
              <a:spcAft>
                <a:spcPts val="0"/>
              </a:spcAft>
              <a:buClr>
                <a:srgbClr val="FF9900"/>
              </a:buClr>
              <a:buSzPts val="2300"/>
              <a:buAutoNum type="alphaLcParenBoth"/>
            </a:pPr>
            <a:r>
              <a:rPr i="1" lang="en" sz="2300">
                <a:solidFill>
                  <a:srgbClr val="FF9900"/>
                </a:solidFill>
              </a:rPr>
              <a:t>n = 25, p = 0.45 → 25 x 0.45 = 11.25, 25 x 0.55 = 13.75</a:t>
            </a:r>
            <a:endParaRPr i="1" sz="2300">
              <a:solidFill>
                <a:srgbClr val="FF9900"/>
              </a:solidFill>
            </a:endParaRPr>
          </a:p>
          <a:p>
            <a:pPr indent="-374650" lvl="0" marL="457200" rtl="0" algn="l">
              <a:spcBef>
                <a:spcPts val="0"/>
              </a:spcBef>
              <a:spcAft>
                <a:spcPts val="0"/>
              </a:spcAft>
              <a:buClr>
                <a:srgbClr val="000000"/>
              </a:buClr>
              <a:buSzPts val="2300"/>
              <a:buAutoNum type="alphaLcParenBoth"/>
            </a:pPr>
            <a:r>
              <a:rPr i="1" lang="en" sz="2300">
                <a:solidFill>
                  <a:srgbClr val="000000"/>
                </a:solidFill>
              </a:rPr>
              <a:t>n</a:t>
            </a:r>
            <a:r>
              <a:rPr lang="en" sz="2300">
                <a:solidFill>
                  <a:srgbClr val="000000"/>
                </a:solidFill>
              </a:rPr>
              <a:t> = 150, </a:t>
            </a:r>
            <a:r>
              <a:rPr i="1" lang="en" sz="2300">
                <a:solidFill>
                  <a:srgbClr val="000000"/>
                </a:solidFill>
              </a:rPr>
              <a:t>p</a:t>
            </a:r>
            <a:r>
              <a:rPr lang="en" sz="2300">
                <a:solidFill>
                  <a:srgbClr val="000000"/>
                </a:solidFill>
              </a:rPr>
              <a:t> = 0.05</a:t>
            </a:r>
            <a:endParaRPr sz="2300">
              <a:solidFill>
                <a:srgbClr val="000000"/>
              </a:solidFill>
            </a:endParaRPr>
          </a:p>
          <a:p>
            <a:pPr indent="-374650" lvl="0" marL="457200" rtl="0" algn="l">
              <a:spcBef>
                <a:spcPts val="0"/>
              </a:spcBef>
              <a:spcAft>
                <a:spcPts val="0"/>
              </a:spcAft>
              <a:buClr>
                <a:srgbClr val="000000"/>
              </a:buClr>
              <a:buSzPts val="2300"/>
              <a:buAutoNum type="alphaLcParenBoth"/>
            </a:pPr>
            <a:r>
              <a:rPr i="1" lang="en" sz="2300">
                <a:solidFill>
                  <a:srgbClr val="000000"/>
                </a:solidFill>
              </a:rPr>
              <a:t>n</a:t>
            </a:r>
            <a:r>
              <a:rPr lang="en" sz="2300">
                <a:solidFill>
                  <a:srgbClr val="000000"/>
                </a:solidFill>
              </a:rPr>
              <a:t> = 500, </a:t>
            </a:r>
            <a:r>
              <a:rPr i="1" lang="en" sz="2300">
                <a:solidFill>
                  <a:srgbClr val="000000"/>
                </a:solidFill>
              </a:rPr>
              <a:t>p</a:t>
            </a:r>
            <a:r>
              <a:rPr lang="en" sz="2300">
                <a:solidFill>
                  <a:srgbClr val="000000"/>
                </a:solidFill>
              </a:rPr>
              <a:t> = 0.015</a:t>
            </a:r>
            <a:endParaRPr sz="23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3"/>
          <p:cNvSpPr txBox="1"/>
          <p:nvPr>
            <p:ph idx="1" type="body"/>
          </p:nvPr>
        </p:nvSpPr>
        <p:spPr>
          <a:xfrm flipH="1">
            <a:off x="457200" y="5420300"/>
            <a:ext cx="8229600" cy="122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sz="2200">
              <a:solidFill>
                <a:srgbClr val="000000"/>
              </a:solidFill>
            </a:endParaRPr>
          </a:p>
          <a:p>
            <a:pPr indent="0" lvl="0" marL="0" rtl="0" algn="l">
              <a:spcBef>
                <a:spcPts val="600"/>
              </a:spcBef>
              <a:spcAft>
                <a:spcPts val="0"/>
              </a:spcAft>
              <a:buNone/>
            </a:pPr>
            <a:r>
              <a:t/>
            </a:r>
            <a:endParaRPr sz="1400">
              <a:solidFill>
                <a:srgbClr val="000000"/>
              </a:solidFill>
            </a:endParaRPr>
          </a:p>
          <a:p>
            <a:pPr indent="0" lvl="0" marL="0" rtl="0" algn="l">
              <a:spcBef>
                <a:spcPts val="600"/>
              </a:spcBef>
              <a:spcAft>
                <a:spcPts val="0"/>
              </a:spcAft>
              <a:buNone/>
            </a:pPr>
            <a:r>
              <a:rPr lang="en" sz="1400">
                <a:solidFill>
                  <a:srgbClr val="000000"/>
                </a:solidFill>
              </a:rPr>
              <a:t>http://www.pewinternet.org/Reports/2012/Facebook-users/Summary.aspx</a:t>
            </a:r>
            <a:endParaRPr sz="1400">
              <a:solidFill>
                <a:srgbClr val="000000"/>
              </a:solidFill>
            </a:endParaRPr>
          </a:p>
        </p:txBody>
      </p:sp>
      <p:sp>
        <p:nvSpPr>
          <p:cNvPr id="468" name="Google Shape;468;p7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An analysis of Facebook users</a:t>
            </a:r>
            <a:endParaRPr>
              <a:solidFill>
                <a:schemeClr val="accent1"/>
              </a:solidFill>
            </a:endParaRPr>
          </a:p>
        </p:txBody>
      </p:sp>
      <p:sp>
        <p:nvSpPr>
          <p:cNvPr id="469" name="Google Shape;469;p73"/>
          <p:cNvSpPr txBox="1"/>
          <p:nvPr>
            <p:ph idx="1" type="body"/>
          </p:nvPr>
        </p:nvSpPr>
        <p:spPr>
          <a:xfrm flipH="1">
            <a:off x="457200" y="1244775"/>
            <a:ext cx="8229600" cy="42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A recent study found that “Facebook users get more than they give”. For example:</a:t>
            </a:r>
            <a:endParaRPr sz="2200">
              <a:solidFill>
                <a:schemeClr val="accent1"/>
              </a:solidFill>
            </a:endParaRPr>
          </a:p>
          <a:p>
            <a:pPr indent="-368300" lvl="0" marL="914400" rtl="0" algn="l">
              <a:spcBef>
                <a:spcPts val="600"/>
              </a:spcBef>
              <a:spcAft>
                <a:spcPts val="0"/>
              </a:spcAft>
              <a:buClr>
                <a:srgbClr val="000000"/>
              </a:buClr>
              <a:buSzPts val="2200"/>
              <a:buAutoNum type="arabicPeriod"/>
            </a:pPr>
            <a:r>
              <a:rPr lang="en" sz="2200">
                <a:solidFill>
                  <a:srgbClr val="000000"/>
                </a:solidFill>
              </a:rPr>
              <a:t>40% of Facebook users in our sample made a friend request, but 63% received at least one request</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Users in our sample pressed the like button next to friends' content an average of 14 times, but had their content ``liked" an average of 20 times</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Users sent 9 personal messages, but received 12</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12% of users tagged a friend in a photo, but 35% were themselves tagged in a photo</a:t>
            </a:r>
            <a:endParaRPr sz="2200">
              <a:solidFill>
                <a:srgbClr val="000000"/>
              </a:solidFill>
            </a:endParaRPr>
          </a:p>
          <a:p>
            <a:pPr indent="0" lvl="0" marL="0" rtl="0" algn="l">
              <a:spcBef>
                <a:spcPts val="600"/>
              </a:spcBef>
              <a:spcAft>
                <a:spcPts val="0"/>
              </a:spcAft>
              <a:buNone/>
            </a:pPr>
            <a:r>
              <a:rPr lang="en" sz="2200">
                <a:solidFill>
                  <a:srgbClr val="000000"/>
                </a:solidFill>
              </a:rPr>
              <a:t>Any guesses for how this pattern can be explained?</a:t>
            </a:r>
            <a:endParaRPr sz="2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20"/>
          <p:cNvPicPr preferRelativeResize="0"/>
          <p:nvPr/>
        </p:nvPicPr>
        <p:blipFill>
          <a:blip r:embed="rId3">
            <a:alphaModFix/>
          </a:blip>
          <a:stretch>
            <a:fillRect/>
          </a:stretch>
        </p:blipFill>
        <p:spPr>
          <a:xfrm>
            <a:off x="580037" y="2744875"/>
            <a:ext cx="7851275" cy="608775"/>
          </a:xfrm>
          <a:prstGeom prst="rect">
            <a:avLst/>
          </a:prstGeom>
          <a:noFill/>
          <a:ln>
            <a:noFill/>
          </a:ln>
        </p:spPr>
      </p:pic>
      <p:pic>
        <p:nvPicPr>
          <p:cNvPr id="74" name="Google Shape;74;p20"/>
          <p:cNvPicPr preferRelativeResize="0"/>
          <p:nvPr/>
        </p:nvPicPr>
        <p:blipFill>
          <a:blip r:embed="rId4">
            <a:alphaModFix/>
          </a:blip>
          <a:stretch>
            <a:fillRect/>
          </a:stretch>
        </p:blipFill>
        <p:spPr>
          <a:xfrm>
            <a:off x="457200" y="3353650"/>
            <a:ext cx="8229600" cy="573514"/>
          </a:xfrm>
          <a:prstGeom prst="rect">
            <a:avLst/>
          </a:prstGeom>
          <a:noFill/>
          <a:ln>
            <a:noFill/>
          </a:ln>
        </p:spPr>
      </p:pic>
      <p:sp>
        <p:nvSpPr>
          <p:cNvPr id="75" name="Google Shape;75;p20"/>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4"/>
          <p:cNvSpPr txBox="1"/>
          <p:nvPr>
            <p:ph idx="1" type="body"/>
          </p:nvPr>
        </p:nvSpPr>
        <p:spPr>
          <a:xfrm flipH="1">
            <a:off x="457200" y="5420300"/>
            <a:ext cx="8229600" cy="12213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i="1" lang="en" sz="2200">
                <a:solidFill>
                  <a:srgbClr val="FF0000"/>
                </a:solidFill>
              </a:rPr>
              <a:t>Power users contribute much more content than the typical user.</a:t>
            </a:r>
            <a:endParaRPr i="1" sz="2200">
              <a:solidFill>
                <a:srgbClr val="FF0000"/>
              </a:solidFill>
            </a:endParaRPr>
          </a:p>
          <a:p>
            <a:pPr indent="0" lvl="0" marL="0" rtl="0" algn="l">
              <a:spcBef>
                <a:spcPts val="600"/>
              </a:spcBef>
              <a:spcAft>
                <a:spcPts val="0"/>
              </a:spcAft>
              <a:buNone/>
            </a:pPr>
            <a:r>
              <a:t/>
            </a:r>
            <a:endParaRPr sz="1400">
              <a:solidFill>
                <a:srgbClr val="000000"/>
              </a:solidFill>
            </a:endParaRPr>
          </a:p>
          <a:p>
            <a:pPr indent="0" lvl="0" marL="0" rtl="0" algn="l">
              <a:spcBef>
                <a:spcPts val="600"/>
              </a:spcBef>
              <a:spcAft>
                <a:spcPts val="0"/>
              </a:spcAft>
              <a:buNone/>
            </a:pPr>
            <a:r>
              <a:rPr lang="en" sz="1400">
                <a:solidFill>
                  <a:srgbClr val="000000"/>
                </a:solidFill>
              </a:rPr>
              <a:t>http://www.pewinternet.org/Reports/2012/Facebook-users/Summary.aspx</a:t>
            </a:r>
            <a:endParaRPr sz="1400">
              <a:solidFill>
                <a:srgbClr val="000000"/>
              </a:solidFill>
            </a:endParaRPr>
          </a:p>
        </p:txBody>
      </p:sp>
      <p:sp>
        <p:nvSpPr>
          <p:cNvPr id="475" name="Google Shape;475;p7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An analysis of Facebook users</a:t>
            </a:r>
            <a:endParaRPr>
              <a:solidFill>
                <a:schemeClr val="accent1"/>
              </a:solidFill>
            </a:endParaRPr>
          </a:p>
        </p:txBody>
      </p:sp>
      <p:sp>
        <p:nvSpPr>
          <p:cNvPr id="476" name="Google Shape;476;p74"/>
          <p:cNvSpPr txBox="1"/>
          <p:nvPr>
            <p:ph idx="1" type="body"/>
          </p:nvPr>
        </p:nvSpPr>
        <p:spPr>
          <a:xfrm flipH="1">
            <a:off x="457200" y="1244775"/>
            <a:ext cx="8229600" cy="4251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200">
                <a:solidFill>
                  <a:schemeClr val="accent1"/>
                </a:solidFill>
              </a:rPr>
              <a:t>A recent study found that “Facebook users get more than they give”. For example:</a:t>
            </a:r>
            <a:endParaRPr sz="2200">
              <a:solidFill>
                <a:schemeClr val="accent1"/>
              </a:solidFill>
            </a:endParaRPr>
          </a:p>
          <a:p>
            <a:pPr indent="-368300" lvl="0" marL="914400" rtl="0" algn="l">
              <a:spcBef>
                <a:spcPts val="600"/>
              </a:spcBef>
              <a:spcAft>
                <a:spcPts val="0"/>
              </a:spcAft>
              <a:buClr>
                <a:srgbClr val="000000"/>
              </a:buClr>
              <a:buSzPts val="2200"/>
              <a:buAutoNum type="arabicPeriod"/>
            </a:pPr>
            <a:r>
              <a:rPr lang="en" sz="2200">
                <a:solidFill>
                  <a:srgbClr val="000000"/>
                </a:solidFill>
              </a:rPr>
              <a:t>40% of Facebook users in our sample made a friend request, but 63% received at least one request</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Users in our sample pressed the like button next to friends' content an average of 14 times, but had their content ``liked" an average of 20 times</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Users sent 9 personal messages, but received 12</a:t>
            </a:r>
            <a:endParaRPr sz="2200">
              <a:solidFill>
                <a:srgbClr val="000000"/>
              </a:solidFill>
            </a:endParaRPr>
          </a:p>
          <a:p>
            <a:pPr indent="-368300" lvl="0" marL="914400" rtl="0" algn="l">
              <a:spcBef>
                <a:spcPts val="0"/>
              </a:spcBef>
              <a:spcAft>
                <a:spcPts val="0"/>
              </a:spcAft>
              <a:buClr>
                <a:srgbClr val="000000"/>
              </a:buClr>
              <a:buSzPts val="2200"/>
              <a:buAutoNum type="arabicPeriod"/>
            </a:pPr>
            <a:r>
              <a:rPr lang="en" sz="2200">
                <a:solidFill>
                  <a:srgbClr val="000000"/>
                </a:solidFill>
              </a:rPr>
              <a:t>12% of users tagged a friend in a photo, but 35% were themselves tagged in a photo</a:t>
            </a:r>
            <a:endParaRPr sz="2200">
              <a:solidFill>
                <a:srgbClr val="000000"/>
              </a:solidFill>
            </a:endParaRPr>
          </a:p>
          <a:p>
            <a:pPr indent="0" lvl="0" marL="0" rtl="0" algn="l">
              <a:spcBef>
                <a:spcPts val="600"/>
              </a:spcBef>
              <a:spcAft>
                <a:spcPts val="0"/>
              </a:spcAft>
              <a:buNone/>
            </a:pPr>
            <a:r>
              <a:rPr lang="en" sz="2200">
                <a:solidFill>
                  <a:srgbClr val="000000"/>
                </a:solidFill>
              </a:rPr>
              <a:t>Any guesses for how this pattern can be explained?</a:t>
            </a:r>
            <a:endParaRPr sz="22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82" name="Google Shape;482;p75"/>
          <p:cNvSpPr txBox="1"/>
          <p:nvPr>
            <p:ph idx="1" type="body"/>
          </p:nvPr>
        </p:nvSpPr>
        <p:spPr>
          <a:xfrm flipH="1">
            <a:off x="457200" y="1244775"/>
            <a:ext cx="8229600" cy="31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indent="0" lvl="0" marL="0" rtl="0" algn="l">
              <a:spcBef>
                <a:spcPts val="1000"/>
              </a:spcBef>
              <a:spcAft>
                <a:spcPts val="0"/>
              </a:spcAft>
              <a:buNone/>
            </a:pPr>
            <a:r>
              <a:rPr lang="en" sz="2000">
                <a:solidFill>
                  <a:srgbClr val="000000"/>
                </a:solidFill>
              </a:rPr>
              <a:t>We are given that </a:t>
            </a:r>
            <a:r>
              <a:rPr i="1" lang="en" sz="2000">
                <a:solidFill>
                  <a:srgbClr val="000000"/>
                </a:solidFill>
              </a:rPr>
              <a:t>n</a:t>
            </a:r>
            <a:r>
              <a:rPr lang="en" sz="2000">
                <a:solidFill>
                  <a:srgbClr val="000000"/>
                </a:solidFill>
              </a:rPr>
              <a:t> = 245, </a:t>
            </a:r>
            <a:r>
              <a:rPr i="1" lang="en" sz="2000">
                <a:solidFill>
                  <a:srgbClr val="000000"/>
                </a:solidFill>
              </a:rPr>
              <a:t>p</a:t>
            </a:r>
            <a:r>
              <a:rPr lang="en" sz="2000">
                <a:solidFill>
                  <a:srgbClr val="000000"/>
                </a:solidFill>
              </a:rPr>
              <a:t> = 0.25, and we are asked for the probability </a:t>
            </a:r>
            <a:r>
              <a:rPr i="1" lang="en" sz="2000">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76"/>
          <p:cNvSpPr txBox="1"/>
          <p:nvPr>
            <p:ph idx="1" type="body"/>
          </p:nvPr>
        </p:nvSpPr>
        <p:spPr>
          <a:xfrm flipH="1">
            <a:off x="457200" y="4478550"/>
            <a:ext cx="8229600" cy="16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00000"/>
                </a:solidFill>
              </a:rPr>
              <a:t>P(X ≥ 70) = P(K = 70 or K = 71 or K = 72 or … or K = 245)</a:t>
            </a:r>
            <a:br>
              <a:rPr lang="en" sz="2000">
                <a:solidFill>
                  <a:srgbClr val="000000"/>
                </a:solidFill>
              </a:rPr>
            </a:br>
            <a:r>
              <a:rPr lang="en" sz="2000">
                <a:solidFill>
                  <a:srgbClr val="000000"/>
                </a:solidFill>
              </a:rPr>
              <a:t>		    = </a:t>
            </a:r>
            <a:r>
              <a:rPr lang="en" sz="2000"/>
              <a:t>P(K = 70) + P(K = 71) + P(K = 72) + … + P(K = 245)</a:t>
            </a:r>
            <a:endParaRPr sz="2000">
              <a:solidFill>
                <a:srgbClr val="000000"/>
              </a:solidFill>
            </a:endParaRPr>
          </a:p>
          <a:p>
            <a:pPr indent="0" lvl="0" marL="0" rtl="0" algn="l">
              <a:spcBef>
                <a:spcPts val="600"/>
              </a:spcBef>
              <a:spcAft>
                <a:spcPts val="0"/>
              </a:spcAft>
              <a:buNone/>
            </a:pPr>
            <a:r>
              <a:t/>
            </a:r>
            <a:endParaRPr sz="2000">
              <a:solidFill>
                <a:srgbClr val="000000"/>
              </a:solidFill>
            </a:endParaRPr>
          </a:p>
          <a:p>
            <a:pPr indent="0" lvl="0" marL="0" rtl="0" algn="l">
              <a:spcBef>
                <a:spcPts val="600"/>
              </a:spcBef>
              <a:spcAft>
                <a:spcPts val="0"/>
              </a:spcAft>
              <a:buNone/>
            </a:pPr>
            <a:r>
              <a:t/>
            </a:r>
            <a:endParaRPr sz="2000">
              <a:solidFill>
                <a:srgbClr val="000000"/>
              </a:solidFill>
            </a:endParaRPr>
          </a:p>
        </p:txBody>
      </p:sp>
      <p:sp>
        <p:nvSpPr>
          <p:cNvPr id="488" name="Google Shape;488;p7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89" name="Google Shape;489;p76"/>
          <p:cNvSpPr txBox="1"/>
          <p:nvPr>
            <p:ph idx="1" type="body"/>
          </p:nvPr>
        </p:nvSpPr>
        <p:spPr>
          <a:xfrm flipH="1">
            <a:off x="457200" y="1244775"/>
            <a:ext cx="8229600" cy="31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indent="0" lvl="0" marL="0" rtl="0" algn="l">
              <a:spcBef>
                <a:spcPts val="1000"/>
              </a:spcBef>
              <a:spcAft>
                <a:spcPts val="0"/>
              </a:spcAft>
              <a:buNone/>
            </a:pPr>
            <a:r>
              <a:rPr lang="en" sz="2000">
                <a:solidFill>
                  <a:srgbClr val="000000"/>
                </a:solidFill>
              </a:rPr>
              <a:t>We are given that </a:t>
            </a:r>
            <a:r>
              <a:rPr i="1" lang="en" sz="2000">
                <a:solidFill>
                  <a:srgbClr val="000000"/>
                </a:solidFill>
              </a:rPr>
              <a:t>n</a:t>
            </a:r>
            <a:r>
              <a:rPr lang="en" sz="2000">
                <a:solidFill>
                  <a:srgbClr val="000000"/>
                </a:solidFill>
              </a:rPr>
              <a:t> = 245, </a:t>
            </a:r>
            <a:r>
              <a:rPr i="1" lang="en" sz="2000">
                <a:solidFill>
                  <a:srgbClr val="000000"/>
                </a:solidFill>
              </a:rPr>
              <a:t>p</a:t>
            </a:r>
            <a:r>
              <a:rPr lang="en" sz="2000">
                <a:solidFill>
                  <a:srgbClr val="000000"/>
                </a:solidFill>
              </a:rPr>
              <a:t> = 0.25, and we are asked for the probability </a:t>
            </a:r>
            <a:r>
              <a:rPr i="1" lang="en" sz="2000">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000"/>
                                        <p:tgtEl>
                                          <p:spTgt spid="4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7"/>
          <p:cNvSpPr txBox="1"/>
          <p:nvPr>
            <p:ph idx="1" type="body"/>
          </p:nvPr>
        </p:nvSpPr>
        <p:spPr>
          <a:xfrm flipH="1">
            <a:off x="457200" y="4478550"/>
            <a:ext cx="8229600" cy="1654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000000"/>
                </a:solidFill>
              </a:rPr>
              <a:t>P(X ≥ 70) = P(K = 70 or K = 71 or K = 72 or … or K = 245)</a:t>
            </a:r>
            <a:br>
              <a:rPr lang="en" sz="2000">
                <a:solidFill>
                  <a:srgbClr val="000000"/>
                </a:solidFill>
              </a:rPr>
            </a:br>
            <a:r>
              <a:rPr lang="en" sz="2000">
                <a:solidFill>
                  <a:srgbClr val="000000"/>
                </a:solidFill>
              </a:rPr>
              <a:t>		    = </a:t>
            </a:r>
            <a:r>
              <a:rPr lang="en" sz="2000"/>
              <a:t>P(K = 70) + P(K = 71) + P(K = 72) + … + P(K = 245)</a:t>
            </a:r>
            <a:endParaRPr sz="2000">
              <a:solidFill>
                <a:srgbClr val="000000"/>
              </a:solidFill>
            </a:endParaRPr>
          </a:p>
          <a:p>
            <a:pPr indent="0" lvl="0" marL="0" rtl="0" algn="l">
              <a:spcBef>
                <a:spcPts val="600"/>
              </a:spcBef>
              <a:spcAft>
                <a:spcPts val="0"/>
              </a:spcAft>
              <a:buNone/>
            </a:pPr>
            <a:r>
              <a:t/>
            </a:r>
            <a:endParaRPr sz="2000">
              <a:solidFill>
                <a:srgbClr val="000000"/>
              </a:solidFill>
            </a:endParaRPr>
          </a:p>
          <a:p>
            <a:pPr indent="0" lvl="0" marL="0" rtl="0" algn="l">
              <a:spcBef>
                <a:spcPts val="600"/>
              </a:spcBef>
              <a:spcAft>
                <a:spcPts val="0"/>
              </a:spcAft>
              <a:buNone/>
            </a:pPr>
            <a:r>
              <a:rPr lang="en" sz="2000">
                <a:solidFill>
                  <a:srgbClr val="000000"/>
                </a:solidFill>
              </a:rPr>
              <a:t>This seems like an awful lot of work...</a:t>
            </a:r>
            <a:endParaRPr sz="2000">
              <a:solidFill>
                <a:srgbClr val="000000"/>
              </a:solidFill>
            </a:endParaRPr>
          </a:p>
        </p:txBody>
      </p:sp>
      <p:sp>
        <p:nvSpPr>
          <p:cNvPr id="495" name="Google Shape;495;p7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496" name="Google Shape;496;p77"/>
          <p:cNvSpPr txBox="1"/>
          <p:nvPr>
            <p:ph idx="1" type="body"/>
          </p:nvPr>
        </p:nvSpPr>
        <p:spPr>
          <a:xfrm flipH="1">
            <a:off x="457200" y="1244775"/>
            <a:ext cx="8229600" cy="313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chemeClr val="accent1"/>
                </a:solidFill>
              </a:rPr>
              <a:t>This study also found that approximately 25% of Facebook users are considered power users. The same study found that the average Facebook user has 245 friends. What is the probability that the average Facebook user with 245 friends has 70 or more friends who would be considered power users? Note any assumptions you must make.</a:t>
            </a:r>
            <a:endParaRPr sz="2000">
              <a:solidFill>
                <a:schemeClr val="accent1"/>
              </a:solidFill>
            </a:endParaRPr>
          </a:p>
          <a:p>
            <a:pPr indent="0" lvl="0" marL="0" rtl="0" algn="l">
              <a:spcBef>
                <a:spcPts val="1000"/>
              </a:spcBef>
              <a:spcAft>
                <a:spcPts val="0"/>
              </a:spcAft>
              <a:buNone/>
            </a:pPr>
            <a:r>
              <a:rPr lang="en" sz="2000">
                <a:solidFill>
                  <a:srgbClr val="000000"/>
                </a:solidFill>
              </a:rPr>
              <a:t>We are given that </a:t>
            </a:r>
            <a:r>
              <a:rPr i="1" lang="en" sz="2000">
                <a:solidFill>
                  <a:srgbClr val="000000"/>
                </a:solidFill>
              </a:rPr>
              <a:t>n</a:t>
            </a:r>
            <a:r>
              <a:rPr lang="en" sz="2000">
                <a:solidFill>
                  <a:srgbClr val="000000"/>
                </a:solidFill>
              </a:rPr>
              <a:t> = 245, </a:t>
            </a:r>
            <a:r>
              <a:rPr i="1" lang="en" sz="2000">
                <a:solidFill>
                  <a:srgbClr val="000000"/>
                </a:solidFill>
              </a:rPr>
              <a:t>p</a:t>
            </a:r>
            <a:r>
              <a:rPr lang="en" sz="2000">
                <a:solidFill>
                  <a:srgbClr val="000000"/>
                </a:solidFill>
              </a:rPr>
              <a:t> = 0.25, and we are asked for the probability </a:t>
            </a:r>
            <a:r>
              <a:rPr i="1" lang="en" sz="2000">
                <a:solidFill>
                  <a:srgbClr val="000000"/>
                </a:solidFill>
              </a:rPr>
              <a:t>P(K ≥70)</a:t>
            </a:r>
            <a:r>
              <a:rPr lang="en" sz="2000">
                <a:solidFill>
                  <a:srgbClr val="000000"/>
                </a:solidFill>
              </a:rPr>
              <a:t>. To proceed, we need independence, which we'll assume but could check if we had access to more Facebook data.</a:t>
            </a:r>
            <a:endParaRPr sz="20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0" st="0"/>
                                            </p:txEl>
                                          </p:spTgt>
                                        </p:tgtEl>
                                        <p:attrNameLst>
                                          <p:attrName>style.visibility</p:attrName>
                                        </p:attrNameLst>
                                      </p:cBhvr>
                                      <p:to>
                                        <p:strVal val="visible"/>
                                      </p:to>
                                    </p:set>
                                    <p:animEffect filter="fade" transition="in">
                                      <p:cBhvr>
                                        <p:cTn dur="1000"/>
                                        <p:tgtEl>
                                          <p:spTgt spid="4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1" st="1"/>
                                            </p:txEl>
                                          </p:spTgt>
                                        </p:tgtEl>
                                        <p:attrNameLst>
                                          <p:attrName>style.visibility</p:attrName>
                                        </p:attrNameLst>
                                      </p:cBhvr>
                                      <p:to>
                                        <p:strVal val="visible"/>
                                      </p:to>
                                    </p:set>
                                    <p:animEffect filter="fade" transition="in">
                                      <p:cBhvr>
                                        <p:cTn dur="1000"/>
                                        <p:tgtEl>
                                          <p:spTgt spid="4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xEl>
                                              <p:pRg end="2" st="2"/>
                                            </p:txEl>
                                          </p:spTgt>
                                        </p:tgtEl>
                                        <p:attrNameLst>
                                          <p:attrName>style.visibility</p:attrName>
                                        </p:attrNameLst>
                                      </p:cBhvr>
                                      <p:to>
                                        <p:strVal val="visible"/>
                                      </p:to>
                                    </p:set>
                                    <p:animEffect filter="fade" transition="in">
                                      <p:cBhvr>
                                        <p:cTn dur="1000"/>
                                        <p:tgtEl>
                                          <p:spTgt spid="49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8"/>
          <p:cNvSpPr txBox="1"/>
          <p:nvPr>
            <p:ph type="title"/>
          </p:nvPr>
        </p:nvSpPr>
        <p:spPr>
          <a:xfrm>
            <a:off x="457200" y="2035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Normal approximation</a:t>
            </a:r>
            <a:endParaRPr>
              <a:solidFill>
                <a:schemeClr val="accent1"/>
              </a:solidFill>
            </a:endParaRPr>
          </a:p>
          <a:p>
            <a:pPr indent="0" lvl="0" marL="0" rtl="0" algn="l">
              <a:spcBef>
                <a:spcPts val="0"/>
              </a:spcBef>
              <a:spcAft>
                <a:spcPts val="0"/>
              </a:spcAft>
              <a:buNone/>
            </a:pPr>
            <a:r>
              <a:rPr lang="en">
                <a:solidFill>
                  <a:schemeClr val="accent1"/>
                </a:solidFill>
              </a:rPr>
              <a:t>to the binomial</a:t>
            </a:r>
            <a:endParaRPr>
              <a:solidFill>
                <a:schemeClr val="accent1"/>
              </a:solidFill>
            </a:endParaRPr>
          </a:p>
        </p:txBody>
      </p:sp>
      <p:pic>
        <p:nvPicPr>
          <p:cNvPr id="502" name="Google Shape;502;p78"/>
          <p:cNvPicPr preferRelativeResize="0"/>
          <p:nvPr/>
        </p:nvPicPr>
        <p:blipFill>
          <a:blip r:embed="rId3">
            <a:alphaModFix/>
          </a:blip>
          <a:stretch>
            <a:fillRect/>
          </a:stretch>
        </p:blipFill>
        <p:spPr>
          <a:xfrm>
            <a:off x="368150" y="1346574"/>
            <a:ext cx="7902601" cy="51020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08" name="Google Shape;508;p79"/>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14" name="Google Shape;514;p80"/>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15" name="Google Shape;515;p80"/>
          <p:cNvPicPr preferRelativeResize="0"/>
          <p:nvPr/>
        </p:nvPicPr>
        <p:blipFill>
          <a:blip r:embed="rId3">
            <a:alphaModFix/>
          </a:blip>
          <a:stretch>
            <a:fillRect/>
          </a:stretch>
        </p:blipFill>
        <p:spPr>
          <a:xfrm>
            <a:off x="317263" y="2705363"/>
            <a:ext cx="4276725" cy="3419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5"/>
                                        </p:tgtEl>
                                        <p:attrNameLst>
                                          <p:attrName>style.visibility</p:attrName>
                                        </p:attrNameLst>
                                      </p:cBhvr>
                                      <p:to>
                                        <p:strVal val="visible"/>
                                      </p:to>
                                    </p:set>
                                    <p:animEffect filter="fade" transition="in">
                                      <p:cBhvr>
                                        <p:cTn dur="1000"/>
                                        <p:tgtEl>
                                          <p:spTgt spid="5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21" name="Google Shape;521;p81"/>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22" name="Google Shape;522;p81"/>
          <p:cNvPicPr preferRelativeResize="0"/>
          <p:nvPr/>
        </p:nvPicPr>
        <p:blipFill>
          <a:blip r:embed="rId3">
            <a:alphaModFix/>
          </a:blip>
          <a:stretch>
            <a:fillRect/>
          </a:stretch>
        </p:blipFill>
        <p:spPr>
          <a:xfrm>
            <a:off x="317263" y="2705363"/>
            <a:ext cx="4276725" cy="3419475"/>
          </a:xfrm>
          <a:prstGeom prst="rect">
            <a:avLst/>
          </a:prstGeom>
          <a:noFill/>
          <a:ln>
            <a:noFill/>
          </a:ln>
        </p:spPr>
      </p:pic>
      <p:pic>
        <p:nvPicPr>
          <p:cNvPr id="523" name="Google Shape;523;p81"/>
          <p:cNvPicPr preferRelativeResize="0"/>
          <p:nvPr/>
        </p:nvPicPr>
        <p:blipFill>
          <a:blip r:embed="rId4">
            <a:alphaModFix/>
          </a:blip>
          <a:stretch>
            <a:fillRect/>
          </a:stretch>
        </p:blipFill>
        <p:spPr>
          <a:xfrm>
            <a:off x="4293873" y="2705373"/>
            <a:ext cx="4392925" cy="878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2"/>
                                        </p:tgtEl>
                                        <p:attrNameLst>
                                          <p:attrName>style.visibility</p:attrName>
                                        </p:attrNameLst>
                                      </p:cBhvr>
                                      <p:to>
                                        <p:strVal val="visible"/>
                                      </p:to>
                                    </p:set>
                                    <p:animEffect filter="fade" transition="in">
                                      <p:cBhvr>
                                        <p:cTn dur="1000"/>
                                        <p:tgtEl>
                                          <p:spTgt spid="5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23"/>
                                        </p:tgtEl>
                                        <p:attrNameLst>
                                          <p:attrName>style.visibility</p:attrName>
                                        </p:attrNameLst>
                                      </p:cBhvr>
                                      <p:to>
                                        <p:strVal val="visible"/>
                                      </p:to>
                                    </p:set>
                                    <p:animEffect filter="fade" transition="in">
                                      <p:cBhvr>
                                        <p:cTn dur="1000"/>
                                        <p:tgtEl>
                                          <p:spTgt spid="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29" name="Google Shape;529;p82"/>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30" name="Google Shape;530;p82"/>
          <p:cNvPicPr preferRelativeResize="0"/>
          <p:nvPr/>
        </p:nvPicPr>
        <p:blipFill>
          <a:blip r:embed="rId3">
            <a:alphaModFix/>
          </a:blip>
          <a:stretch>
            <a:fillRect/>
          </a:stretch>
        </p:blipFill>
        <p:spPr>
          <a:xfrm>
            <a:off x="317263" y="2705363"/>
            <a:ext cx="4276725" cy="3419475"/>
          </a:xfrm>
          <a:prstGeom prst="rect">
            <a:avLst/>
          </a:prstGeom>
          <a:noFill/>
          <a:ln>
            <a:noFill/>
          </a:ln>
        </p:spPr>
      </p:pic>
      <p:pic>
        <p:nvPicPr>
          <p:cNvPr id="531" name="Google Shape;531;p82"/>
          <p:cNvPicPr preferRelativeResize="0"/>
          <p:nvPr/>
        </p:nvPicPr>
        <p:blipFill>
          <a:blip r:embed="rId4">
            <a:alphaModFix/>
          </a:blip>
          <a:stretch>
            <a:fillRect/>
          </a:stretch>
        </p:blipFill>
        <p:spPr>
          <a:xfrm>
            <a:off x="4293873" y="2705373"/>
            <a:ext cx="4392925" cy="878575"/>
          </a:xfrm>
          <a:prstGeom prst="rect">
            <a:avLst/>
          </a:prstGeom>
          <a:noFill/>
          <a:ln>
            <a:noFill/>
          </a:ln>
        </p:spPr>
      </p:pic>
      <p:pic>
        <p:nvPicPr>
          <p:cNvPr id="532" name="Google Shape;532;p82"/>
          <p:cNvPicPr preferRelativeResize="0"/>
          <p:nvPr/>
        </p:nvPicPr>
        <p:blipFill>
          <a:blip r:embed="rId5">
            <a:alphaModFix/>
          </a:blip>
          <a:stretch>
            <a:fillRect/>
          </a:stretch>
        </p:blipFill>
        <p:spPr>
          <a:xfrm>
            <a:off x="4408925" y="3744076"/>
            <a:ext cx="4720800" cy="106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10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1"/>
                                        </p:tgtEl>
                                        <p:attrNameLst>
                                          <p:attrName>style.visibility</p:attrName>
                                        </p:attrNameLst>
                                      </p:cBhvr>
                                      <p:to>
                                        <p:strVal val="visible"/>
                                      </p:to>
                                    </p:set>
                                    <p:animEffect filter="fade" transition="in">
                                      <p:cBhvr>
                                        <p:cTn dur="1000"/>
                                        <p:tgtEl>
                                          <p:spTgt spid="5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2"/>
                                        </p:tgtEl>
                                        <p:attrNameLst>
                                          <p:attrName>style.visibility</p:attrName>
                                        </p:attrNameLst>
                                      </p:cBhvr>
                                      <p:to>
                                        <p:strVal val="visible"/>
                                      </p:to>
                                    </p:set>
                                    <p:animEffect filter="fade" transition="in">
                                      <p:cBhvr>
                                        <p:cTn dur="1000"/>
                                        <p:tgtEl>
                                          <p:spTgt spid="5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3"/>
          <p:cNvSpPr txBox="1"/>
          <p:nvPr>
            <p:ph type="title"/>
          </p:nvPr>
        </p:nvSpPr>
        <p:spPr>
          <a:xfrm>
            <a:off x="457200" y="53338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The normal approximation breaks down on small intervals</a:t>
            </a:r>
            <a:endParaRPr>
              <a:solidFill>
                <a:schemeClr val="accent1"/>
              </a:solidFill>
            </a:endParaRPr>
          </a:p>
        </p:txBody>
      </p:sp>
      <p:sp>
        <p:nvSpPr>
          <p:cNvPr id="538" name="Google Shape;538;p83"/>
          <p:cNvSpPr txBox="1"/>
          <p:nvPr>
            <p:ph idx="1" type="body"/>
          </p:nvPr>
        </p:nvSpPr>
        <p:spPr>
          <a:xfrm flipH="1">
            <a:off x="457200" y="1778175"/>
            <a:ext cx="8229600" cy="31320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Clr>
                <a:srgbClr val="000000"/>
              </a:buClr>
              <a:buSzPts val="2200"/>
              <a:buChar char="●"/>
            </a:pPr>
            <a:r>
              <a:rPr lang="en" sz="2200">
                <a:solidFill>
                  <a:srgbClr val="000000"/>
                </a:solidFill>
              </a:rPr>
              <a:t>The normal approximation to the binomial distribution tends to perform poorly when estimating the probability of a small range of counts, even when the conditions are met.</a:t>
            </a:r>
            <a:br>
              <a:rPr lang="en" sz="2200">
                <a:solidFill>
                  <a:srgbClr val="000000"/>
                </a:solidFill>
              </a:rPr>
            </a:b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This approximation for intervals of values is usually improved if cutoff values are extended by 0.5 in both directions.</a:t>
            </a:r>
            <a:br>
              <a:rPr lang="en" sz="2200">
                <a:solidFill>
                  <a:srgbClr val="000000"/>
                </a:solidFill>
              </a:rPr>
            </a:br>
            <a:endParaRPr sz="2200">
              <a:solidFill>
                <a:srgbClr val="000000"/>
              </a:solidFill>
            </a:endParaRPr>
          </a:p>
          <a:p>
            <a:pPr indent="-368300" lvl="0" marL="457200" rtl="0" algn="l">
              <a:spcBef>
                <a:spcPts val="0"/>
              </a:spcBef>
              <a:spcAft>
                <a:spcPts val="0"/>
              </a:spcAft>
              <a:buClr>
                <a:srgbClr val="000000"/>
              </a:buClr>
              <a:buSzPts val="2200"/>
              <a:buChar char="●"/>
            </a:pPr>
            <a:r>
              <a:rPr lang="en" sz="2200">
                <a:solidFill>
                  <a:srgbClr val="000000"/>
                </a:solidFill>
              </a:rPr>
              <a:t>The tip to add extra area when applying the normal approximation is most often useful when examining a range of observations. While it is possible to also apply this correction when computing a tail area, the benefit of the modification usually disappears since the total interval is typically quite wide.</a:t>
            </a:r>
            <a:endParaRPr sz="22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id="80" name="Google Shape;80;p21"/>
          <p:cNvPicPr preferRelativeResize="0"/>
          <p:nvPr/>
        </p:nvPicPr>
        <p:blipFill>
          <a:blip r:embed="rId3">
            <a:alphaModFix/>
          </a:blip>
          <a:stretch>
            <a:fillRect/>
          </a:stretch>
        </p:blipFill>
        <p:spPr>
          <a:xfrm>
            <a:off x="580037" y="2744875"/>
            <a:ext cx="7851275" cy="608775"/>
          </a:xfrm>
          <a:prstGeom prst="rect">
            <a:avLst/>
          </a:prstGeom>
          <a:noFill/>
          <a:ln>
            <a:noFill/>
          </a:ln>
        </p:spPr>
      </p:pic>
      <p:pic>
        <p:nvPicPr>
          <p:cNvPr id="81" name="Google Shape;81;p21"/>
          <p:cNvPicPr preferRelativeResize="0"/>
          <p:nvPr/>
        </p:nvPicPr>
        <p:blipFill>
          <a:blip r:embed="rId4">
            <a:alphaModFix/>
          </a:blip>
          <a:stretch>
            <a:fillRect/>
          </a:stretch>
        </p:blipFill>
        <p:spPr>
          <a:xfrm>
            <a:off x="457200" y="3353650"/>
            <a:ext cx="8229600" cy="573514"/>
          </a:xfrm>
          <a:prstGeom prst="rect">
            <a:avLst/>
          </a:prstGeom>
          <a:noFill/>
          <a:ln>
            <a:noFill/>
          </a:ln>
        </p:spPr>
      </p:pic>
      <p:pic>
        <p:nvPicPr>
          <p:cNvPr id="82" name="Google Shape;82;p21"/>
          <p:cNvPicPr preferRelativeResize="0"/>
          <p:nvPr/>
        </p:nvPicPr>
        <p:blipFill>
          <a:blip r:embed="rId5">
            <a:alphaModFix/>
          </a:blip>
          <a:stretch>
            <a:fillRect/>
          </a:stretch>
        </p:blipFill>
        <p:spPr>
          <a:xfrm>
            <a:off x="510413" y="3927175"/>
            <a:ext cx="8123186" cy="608775"/>
          </a:xfrm>
          <a:prstGeom prst="rect">
            <a:avLst/>
          </a:prstGeom>
          <a:noFill/>
          <a:ln>
            <a:noFill/>
          </a:ln>
        </p:spPr>
      </p:pic>
      <p:sp>
        <p:nvSpPr>
          <p:cNvPr id="83" name="Google Shape;83;p21"/>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4"/>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5"/>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Appendix</a:t>
            </a:r>
            <a:endParaRPr/>
          </a:p>
        </p:txBody>
      </p:sp>
      <p:sp>
        <p:nvSpPr>
          <p:cNvPr id="549" name="Google Shape;549;p85"/>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Probability Tables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55" name="Google Shape;555;p86"/>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56" name="Google Shape;556;p86"/>
          <p:cNvPicPr preferRelativeResize="0"/>
          <p:nvPr/>
        </p:nvPicPr>
        <p:blipFill>
          <a:blip r:embed="rId3">
            <a:alphaModFix/>
          </a:blip>
          <a:stretch>
            <a:fillRect/>
          </a:stretch>
        </p:blipFill>
        <p:spPr>
          <a:xfrm>
            <a:off x="317263" y="2705363"/>
            <a:ext cx="4276725" cy="3419475"/>
          </a:xfrm>
          <a:prstGeom prst="rect">
            <a:avLst/>
          </a:prstGeom>
          <a:noFill/>
          <a:ln>
            <a:noFill/>
          </a:ln>
        </p:spPr>
      </p:pic>
      <p:pic>
        <p:nvPicPr>
          <p:cNvPr id="557" name="Google Shape;557;p86"/>
          <p:cNvPicPr preferRelativeResize="0"/>
          <p:nvPr/>
        </p:nvPicPr>
        <p:blipFill>
          <a:blip r:embed="rId4">
            <a:alphaModFix/>
          </a:blip>
          <a:stretch>
            <a:fillRect/>
          </a:stretch>
        </p:blipFill>
        <p:spPr>
          <a:xfrm>
            <a:off x="4293873" y="2705373"/>
            <a:ext cx="4392925" cy="878575"/>
          </a:xfrm>
          <a:prstGeom prst="rect">
            <a:avLst/>
          </a:prstGeom>
          <a:noFill/>
          <a:ln>
            <a:noFill/>
          </a:ln>
        </p:spPr>
      </p:pic>
      <p:pic>
        <p:nvPicPr>
          <p:cNvPr id="558" name="Google Shape;558;p86"/>
          <p:cNvPicPr preferRelativeResize="0"/>
          <p:nvPr/>
        </p:nvPicPr>
        <p:blipFill>
          <a:blip r:embed="rId5">
            <a:alphaModFix/>
          </a:blip>
          <a:stretch>
            <a:fillRect/>
          </a:stretch>
        </p:blipFill>
        <p:spPr>
          <a:xfrm>
            <a:off x="4408925" y="3511662"/>
            <a:ext cx="4392924" cy="19850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000"/>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0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000"/>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8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
        <p:nvSpPr>
          <p:cNvPr id="564" name="Google Shape;564;p87"/>
          <p:cNvSpPr txBox="1"/>
          <p:nvPr>
            <p:ph idx="1" type="body"/>
          </p:nvPr>
        </p:nvSpPr>
        <p:spPr>
          <a:xfrm flipH="1">
            <a:off x="457200" y="1244775"/>
            <a:ext cx="8229600" cy="4251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600"/>
              </a:spcBef>
              <a:spcAft>
                <a:spcPts val="0"/>
              </a:spcAft>
              <a:buNone/>
            </a:pPr>
            <a:r>
              <a:rPr lang="en" sz="2300">
                <a:solidFill>
                  <a:schemeClr val="accent1"/>
                </a:solidFill>
              </a:rPr>
              <a:t>What is the probability that the average Facebook user with 245 friends has 70 or more friends who would be considered power users?</a:t>
            </a:r>
            <a:endParaRPr sz="2300">
              <a:solidFill>
                <a:schemeClr val="accent1"/>
              </a:solidFill>
            </a:endParaRPr>
          </a:p>
        </p:txBody>
      </p:sp>
      <p:pic>
        <p:nvPicPr>
          <p:cNvPr id="565" name="Google Shape;565;p87"/>
          <p:cNvPicPr preferRelativeResize="0"/>
          <p:nvPr/>
        </p:nvPicPr>
        <p:blipFill>
          <a:blip r:embed="rId3">
            <a:alphaModFix/>
          </a:blip>
          <a:stretch>
            <a:fillRect/>
          </a:stretch>
        </p:blipFill>
        <p:spPr>
          <a:xfrm>
            <a:off x="317263" y="2705363"/>
            <a:ext cx="4276725" cy="3419475"/>
          </a:xfrm>
          <a:prstGeom prst="rect">
            <a:avLst/>
          </a:prstGeom>
          <a:noFill/>
          <a:ln>
            <a:noFill/>
          </a:ln>
        </p:spPr>
      </p:pic>
      <p:pic>
        <p:nvPicPr>
          <p:cNvPr id="566" name="Google Shape;566;p87"/>
          <p:cNvPicPr preferRelativeResize="0"/>
          <p:nvPr/>
        </p:nvPicPr>
        <p:blipFill>
          <a:blip r:embed="rId4">
            <a:alphaModFix/>
          </a:blip>
          <a:stretch>
            <a:fillRect/>
          </a:stretch>
        </p:blipFill>
        <p:spPr>
          <a:xfrm>
            <a:off x="4293873" y="2705373"/>
            <a:ext cx="4392925" cy="878575"/>
          </a:xfrm>
          <a:prstGeom prst="rect">
            <a:avLst/>
          </a:prstGeom>
          <a:noFill/>
          <a:ln>
            <a:noFill/>
          </a:ln>
        </p:spPr>
      </p:pic>
      <p:pic>
        <p:nvPicPr>
          <p:cNvPr id="567" name="Google Shape;567;p87"/>
          <p:cNvPicPr preferRelativeResize="0"/>
          <p:nvPr/>
        </p:nvPicPr>
        <p:blipFill>
          <a:blip r:embed="rId5">
            <a:alphaModFix/>
          </a:blip>
          <a:stretch>
            <a:fillRect/>
          </a:stretch>
        </p:blipFill>
        <p:spPr>
          <a:xfrm>
            <a:off x="4408925" y="3511662"/>
            <a:ext cx="4392924" cy="1985013"/>
          </a:xfrm>
          <a:prstGeom prst="rect">
            <a:avLst/>
          </a:prstGeom>
          <a:noFill/>
          <a:ln>
            <a:noFill/>
          </a:ln>
        </p:spPr>
      </p:pic>
      <p:pic>
        <p:nvPicPr>
          <p:cNvPr id="568" name="Google Shape;568;p87"/>
          <p:cNvPicPr preferRelativeResize="0"/>
          <p:nvPr/>
        </p:nvPicPr>
        <p:blipFill>
          <a:blip r:embed="rId6">
            <a:alphaModFix/>
          </a:blip>
          <a:stretch>
            <a:fillRect/>
          </a:stretch>
        </p:blipFill>
        <p:spPr>
          <a:xfrm>
            <a:off x="4408925" y="5496676"/>
            <a:ext cx="4720800" cy="1068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000"/>
                                        <p:tgtEl>
                                          <p:spTgt spid="5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000"/>
                                        <p:tgtEl>
                                          <p:spTgt spid="5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000"/>
                                        <p:tgtEl>
                                          <p:spTgt spid="5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000"/>
                                        <p:tgtEl>
                                          <p:spTgt spid="5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22"/>
          <p:cNvPicPr preferRelativeResize="0"/>
          <p:nvPr/>
        </p:nvPicPr>
        <p:blipFill>
          <a:blip r:embed="rId3">
            <a:alphaModFix/>
          </a:blip>
          <a:stretch>
            <a:fillRect/>
          </a:stretch>
        </p:blipFill>
        <p:spPr>
          <a:xfrm>
            <a:off x="580037" y="2744875"/>
            <a:ext cx="7851275" cy="608775"/>
          </a:xfrm>
          <a:prstGeom prst="rect">
            <a:avLst/>
          </a:prstGeom>
          <a:noFill/>
          <a:ln>
            <a:noFill/>
          </a:ln>
        </p:spPr>
      </p:pic>
      <p:pic>
        <p:nvPicPr>
          <p:cNvPr id="89" name="Google Shape;89;p22"/>
          <p:cNvPicPr preferRelativeResize="0"/>
          <p:nvPr/>
        </p:nvPicPr>
        <p:blipFill>
          <a:blip r:embed="rId4">
            <a:alphaModFix/>
          </a:blip>
          <a:stretch>
            <a:fillRect/>
          </a:stretch>
        </p:blipFill>
        <p:spPr>
          <a:xfrm>
            <a:off x="457200" y="3353650"/>
            <a:ext cx="8229600" cy="573514"/>
          </a:xfrm>
          <a:prstGeom prst="rect">
            <a:avLst/>
          </a:prstGeom>
          <a:noFill/>
          <a:ln>
            <a:noFill/>
          </a:ln>
        </p:spPr>
      </p:pic>
      <p:pic>
        <p:nvPicPr>
          <p:cNvPr id="90" name="Google Shape;90;p22"/>
          <p:cNvPicPr preferRelativeResize="0"/>
          <p:nvPr/>
        </p:nvPicPr>
        <p:blipFill>
          <a:blip r:embed="rId5">
            <a:alphaModFix/>
          </a:blip>
          <a:stretch>
            <a:fillRect/>
          </a:stretch>
        </p:blipFill>
        <p:spPr>
          <a:xfrm>
            <a:off x="510413" y="3927175"/>
            <a:ext cx="8123186" cy="608775"/>
          </a:xfrm>
          <a:prstGeom prst="rect">
            <a:avLst/>
          </a:prstGeom>
          <a:noFill/>
          <a:ln>
            <a:noFill/>
          </a:ln>
        </p:spPr>
      </p:pic>
      <p:pic>
        <p:nvPicPr>
          <p:cNvPr id="91" name="Google Shape;91;p22"/>
          <p:cNvPicPr preferRelativeResize="0"/>
          <p:nvPr/>
        </p:nvPicPr>
        <p:blipFill>
          <a:blip r:embed="rId6">
            <a:alphaModFix/>
          </a:blip>
          <a:stretch>
            <a:fillRect/>
          </a:stretch>
        </p:blipFill>
        <p:spPr>
          <a:xfrm>
            <a:off x="457200" y="4535950"/>
            <a:ext cx="8229599" cy="590425"/>
          </a:xfrm>
          <a:prstGeom prst="rect">
            <a:avLst/>
          </a:prstGeom>
          <a:noFill/>
          <a:ln>
            <a:noFill/>
          </a:ln>
        </p:spPr>
      </p:pic>
      <p:sp>
        <p:nvSpPr>
          <p:cNvPr id="92" name="Google Shape;92;p22"/>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10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23"/>
          <p:cNvPicPr preferRelativeResize="0"/>
          <p:nvPr/>
        </p:nvPicPr>
        <p:blipFill>
          <a:blip r:embed="rId3">
            <a:alphaModFix/>
          </a:blip>
          <a:stretch>
            <a:fillRect/>
          </a:stretch>
        </p:blipFill>
        <p:spPr>
          <a:xfrm>
            <a:off x="580037" y="2744875"/>
            <a:ext cx="7851275" cy="608775"/>
          </a:xfrm>
          <a:prstGeom prst="rect">
            <a:avLst/>
          </a:prstGeom>
          <a:noFill/>
          <a:ln>
            <a:noFill/>
          </a:ln>
        </p:spPr>
      </p:pic>
      <p:pic>
        <p:nvPicPr>
          <p:cNvPr id="98" name="Google Shape;98;p23"/>
          <p:cNvPicPr preferRelativeResize="0"/>
          <p:nvPr/>
        </p:nvPicPr>
        <p:blipFill>
          <a:blip r:embed="rId4">
            <a:alphaModFix/>
          </a:blip>
          <a:stretch>
            <a:fillRect/>
          </a:stretch>
        </p:blipFill>
        <p:spPr>
          <a:xfrm>
            <a:off x="457200" y="3353650"/>
            <a:ext cx="8229600" cy="573514"/>
          </a:xfrm>
          <a:prstGeom prst="rect">
            <a:avLst/>
          </a:prstGeom>
          <a:noFill/>
          <a:ln>
            <a:noFill/>
          </a:ln>
        </p:spPr>
      </p:pic>
      <p:pic>
        <p:nvPicPr>
          <p:cNvPr id="99" name="Google Shape;99;p23"/>
          <p:cNvPicPr preferRelativeResize="0"/>
          <p:nvPr/>
        </p:nvPicPr>
        <p:blipFill>
          <a:blip r:embed="rId5">
            <a:alphaModFix/>
          </a:blip>
          <a:stretch>
            <a:fillRect/>
          </a:stretch>
        </p:blipFill>
        <p:spPr>
          <a:xfrm>
            <a:off x="510413" y="3927175"/>
            <a:ext cx="8123186" cy="608775"/>
          </a:xfrm>
          <a:prstGeom prst="rect">
            <a:avLst/>
          </a:prstGeom>
          <a:noFill/>
          <a:ln>
            <a:noFill/>
          </a:ln>
        </p:spPr>
      </p:pic>
      <p:pic>
        <p:nvPicPr>
          <p:cNvPr id="100" name="Google Shape;100;p23"/>
          <p:cNvPicPr preferRelativeResize="0"/>
          <p:nvPr/>
        </p:nvPicPr>
        <p:blipFill>
          <a:blip r:embed="rId6">
            <a:alphaModFix/>
          </a:blip>
          <a:stretch>
            <a:fillRect/>
          </a:stretch>
        </p:blipFill>
        <p:spPr>
          <a:xfrm>
            <a:off x="457200" y="4535950"/>
            <a:ext cx="8229599" cy="590425"/>
          </a:xfrm>
          <a:prstGeom prst="rect">
            <a:avLst/>
          </a:prstGeom>
          <a:noFill/>
          <a:ln>
            <a:noFill/>
          </a:ln>
        </p:spPr>
      </p:pic>
      <p:sp>
        <p:nvSpPr>
          <p:cNvPr id="101" name="Google Shape;101;p23"/>
          <p:cNvSpPr txBox="1"/>
          <p:nvPr/>
        </p:nvSpPr>
        <p:spPr>
          <a:xfrm>
            <a:off x="423850" y="5317225"/>
            <a:ext cx="8040600" cy="6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t>The probability of exactly one 1 of 4 people refusing to administer the shock is the sum of all of these probabilities.</a:t>
            </a:r>
            <a:endParaRPr sz="1900"/>
          </a:p>
        </p:txBody>
      </p:sp>
      <p:pic>
        <p:nvPicPr>
          <p:cNvPr id="102" name="Google Shape;102;p23"/>
          <p:cNvPicPr preferRelativeResize="0"/>
          <p:nvPr/>
        </p:nvPicPr>
        <p:blipFill>
          <a:blip r:embed="rId7">
            <a:alphaModFix/>
          </a:blip>
          <a:stretch>
            <a:fillRect/>
          </a:stretch>
        </p:blipFill>
        <p:spPr>
          <a:xfrm>
            <a:off x="1070212" y="6093450"/>
            <a:ext cx="6557001" cy="377150"/>
          </a:xfrm>
          <a:prstGeom prst="rect">
            <a:avLst/>
          </a:prstGeom>
          <a:noFill/>
          <a:ln>
            <a:noFill/>
          </a:ln>
        </p:spPr>
      </p:pic>
      <p:sp>
        <p:nvSpPr>
          <p:cNvPr id="103" name="Google Shape;103;p23"/>
          <p:cNvSpPr txBox="1"/>
          <p:nvPr>
            <p:ph idx="1" type="body"/>
          </p:nvPr>
        </p:nvSpPr>
        <p:spPr>
          <a:xfrm flipH="1">
            <a:off x="457188" y="506825"/>
            <a:ext cx="8229600" cy="2047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900">
                <a:solidFill>
                  <a:schemeClr val="accent1"/>
                </a:solidFill>
              </a:rPr>
              <a:t>Suppose we randomly select four individuals to participate in this experiment. What is the probability that exactly 1 of them will refuse to administer the shock?</a:t>
            </a:r>
            <a:endParaRPr sz="1900">
              <a:solidFill>
                <a:schemeClr val="accent1"/>
              </a:solidFill>
            </a:endParaRPr>
          </a:p>
          <a:p>
            <a:pPr indent="0" lvl="0" marL="0" rtl="0" algn="l">
              <a:spcBef>
                <a:spcPts val="600"/>
              </a:spcBef>
              <a:spcAft>
                <a:spcPts val="0"/>
              </a:spcAft>
              <a:buNone/>
            </a:pPr>
            <a:r>
              <a:rPr lang="en" sz="1900">
                <a:solidFill>
                  <a:srgbClr val="000000"/>
                </a:solidFill>
              </a:rPr>
              <a:t>Let's call these people Allen (A), Brittany (B), Caroline (C), and Damian (D). Each one of the four scenarios below will satisfy the condition of “exactly 1 of them refuses to administer the shock”:</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000"/>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