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72d4ffc8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172d4ffc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393b97194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393b9719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393b97194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393b9719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393b97194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393b9719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393b97194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393b9719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f0dd66d76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f0dd66d7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f0dd66d76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f0dd66d7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393b97194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393b9719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9b45755c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9b45755c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9b45755c_0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9b45755c_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0dd66d76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f0dd66d7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393b97194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393b9719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393b97194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393b9719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393b97194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393b9719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393b97194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393b9719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393b97194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393b9719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5" name="Google Shape;35;p11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hyperlink" Target="http://creativecommons.org/licenses/by-sa/3.0/u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50" y="2386250"/>
            <a:ext cx="5461301" cy="399233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5"/>
          <p:cNvSpPr txBox="1"/>
          <p:nvPr/>
        </p:nvSpPr>
        <p:spPr>
          <a:xfrm>
            <a:off x="683550" y="313251"/>
            <a:ext cx="7776900" cy="19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Slides developed by Mine Çetinkaya-Rundel of OpenIntro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Translated from LaTeX to Google Slides by Curry W. Hilton of OpenIntro.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slides may be copied, edited, and/or shared via the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CC BY-SA license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To make a copy of these slides, go to </a:t>
            </a:r>
            <a:r>
              <a:rPr i="1" lang="en" sz="1800">
                <a:solidFill>
                  <a:schemeClr val="dk1"/>
                </a:solidFill>
              </a:rPr>
              <a:t>File</a:t>
            </a:r>
            <a:r>
              <a:rPr lang="en" sz="1800">
                <a:solidFill>
                  <a:schemeClr val="dk1"/>
                </a:solidFill>
              </a:rPr>
              <a:t> &gt; </a:t>
            </a:r>
            <a:r>
              <a:rPr i="1" lang="en" sz="1800">
                <a:solidFill>
                  <a:schemeClr val="dk1"/>
                </a:solidFill>
              </a:rPr>
              <a:t>Download as &gt; [option]</a:t>
            </a:r>
            <a:r>
              <a:rPr lang="en" sz="1800">
                <a:solidFill>
                  <a:schemeClr val="dk1"/>
                </a:solidFill>
              </a:rPr>
              <a:t>,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as shown below. Or if you are logged into a Google account, you can choose </a:t>
            </a:r>
            <a:r>
              <a:rPr i="1" lang="en" sz="1800">
                <a:solidFill>
                  <a:schemeClr val="dk1"/>
                </a:solidFill>
              </a:rPr>
              <a:t>Make a copy...</a:t>
            </a:r>
            <a:r>
              <a:rPr lang="en" sz="1800">
                <a:solidFill>
                  <a:schemeClr val="dk1"/>
                </a:solidFill>
              </a:rPr>
              <a:t> to create your own version in Google Drive.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766750" y="2387464"/>
            <a:ext cx="5461200" cy="399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" type="body"/>
          </p:nvPr>
        </p:nvSpPr>
        <p:spPr>
          <a:xfrm flipH="1">
            <a:off x="457200" y="1244775"/>
            <a:ext cx="82296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accent1"/>
                </a:solidFill>
              </a:rPr>
              <a:t>Suppose that in a rural region of a developing country electricity power failures occur following a Poisson distribution with an average of 2 failures every week. Calculate the probability that on a given day the electricity fails three times.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</a:rPr>
              <a:t>We are given the weekly failure rate, but to answer this question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</a:rPr>
              <a:t>we need to first calculate the average rate of failure on a given day: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chemeClr val="dk2"/>
                </a:solidFill>
              </a:rPr>
              <a:t>λ</a:t>
            </a:r>
            <a:r>
              <a:rPr baseline="-25000" i="1" lang="en" sz="2000">
                <a:solidFill>
                  <a:schemeClr val="dk2"/>
                </a:solidFill>
              </a:rPr>
              <a:t>day</a:t>
            </a:r>
            <a:r>
              <a:rPr lang="en" sz="2000">
                <a:solidFill>
                  <a:schemeClr val="dk2"/>
                </a:solidFill>
              </a:rPr>
              <a:t> = 2 = 0.2857. Note that we are assuming that the probability 7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of power failure is the same on any day of the week, i.e. we assume independence.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107" name="Google Shape;107;p24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Example #2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idx="1" type="body"/>
          </p:nvPr>
        </p:nvSpPr>
        <p:spPr>
          <a:xfrm flipH="1">
            <a:off x="457200" y="1244775"/>
            <a:ext cx="82296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Suppose that in a rural region of a developing country electricity power failures occur following a Poisson distribution with an average of 2 failures every week. Calculate the probability that on a given day the electricity fails three times.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We are given the weekly failure rate, but to answer this question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we need to first calculate the average rate of failure on a given day: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2"/>
                </a:solidFill>
              </a:rPr>
              <a:t>λ</a:t>
            </a:r>
            <a:r>
              <a:rPr baseline="-25000" i="1" lang="en" sz="2000">
                <a:solidFill>
                  <a:schemeClr val="dk2"/>
                </a:solidFill>
              </a:rPr>
              <a:t>day</a:t>
            </a:r>
            <a:r>
              <a:rPr lang="en" sz="2000">
                <a:solidFill>
                  <a:schemeClr val="dk2"/>
                </a:solidFill>
              </a:rPr>
              <a:t> = 2 = 0.2857. Note that we are assuming that the probability 7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of power failure is the same on any day of the week, i.e. we assume independence.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13" name="Google Shape;113;p25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Example #2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14" name="Google Shape;114;p25"/>
          <p:cNvPicPr preferRelativeResize="0"/>
          <p:nvPr/>
        </p:nvPicPr>
        <p:blipFill rotWithShape="1">
          <a:blip r:embed="rId3">
            <a:alphaModFix/>
          </a:blip>
          <a:srcRect b="56732" l="0" r="0" t="0"/>
          <a:stretch/>
        </p:blipFill>
        <p:spPr>
          <a:xfrm>
            <a:off x="1347400" y="4831373"/>
            <a:ext cx="5760650" cy="7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idx="1" type="body"/>
          </p:nvPr>
        </p:nvSpPr>
        <p:spPr>
          <a:xfrm flipH="1">
            <a:off x="457200" y="1244775"/>
            <a:ext cx="82296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Suppose that in a rural region of a developing country electricity power failures occur following a Poisson distribution with an average of 2 failures every week. Calculate the probability that on a given day the electricity fails three times.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We are given the weekly failure rate, but to answer this question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we need to first calculate the average rate of failure on a given day: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2"/>
                </a:solidFill>
              </a:rPr>
              <a:t>λ</a:t>
            </a:r>
            <a:r>
              <a:rPr baseline="-25000" i="1" lang="en" sz="2000">
                <a:solidFill>
                  <a:schemeClr val="dk2"/>
                </a:solidFill>
              </a:rPr>
              <a:t>day</a:t>
            </a:r>
            <a:r>
              <a:rPr lang="en" sz="2000">
                <a:solidFill>
                  <a:schemeClr val="dk2"/>
                </a:solidFill>
              </a:rPr>
              <a:t> = 2 = 0.2857. Note that we are assuming that the probability 7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of power failure is the same on any day of the week, i.e. we assume independence.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20" name="Google Shape;120;p26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Example #2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21" name="Google Shape;121;p26"/>
          <p:cNvPicPr preferRelativeResize="0"/>
          <p:nvPr/>
        </p:nvPicPr>
        <p:blipFill rotWithShape="1">
          <a:blip r:embed="rId3">
            <a:alphaModFix/>
          </a:blip>
          <a:srcRect b="19152" l="0" r="0" t="0"/>
          <a:stretch/>
        </p:blipFill>
        <p:spPr>
          <a:xfrm>
            <a:off x="1347400" y="4831374"/>
            <a:ext cx="5760650" cy="14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>
            <p:ph idx="1" type="body"/>
          </p:nvPr>
        </p:nvSpPr>
        <p:spPr>
          <a:xfrm flipH="1">
            <a:off x="457200" y="1244775"/>
            <a:ext cx="82296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Suppose that in a rural region of a developing country electricity power failures occur following a Poisson distribution with an average of 2 failures every week. Calculate the probability that on a given day the electricity fails three times.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We are given the weekly failure rate, but to answer this question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we need to first calculate the average rate of failure on a given day: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2"/>
                </a:solidFill>
              </a:rPr>
              <a:t>λ</a:t>
            </a:r>
            <a:r>
              <a:rPr baseline="-25000" i="1" lang="en" sz="2000">
                <a:solidFill>
                  <a:schemeClr val="dk2"/>
                </a:solidFill>
              </a:rPr>
              <a:t>day</a:t>
            </a:r>
            <a:r>
              <a:rPr lang="en" sz="2000">
                <a:solidFill>
                  <a:schemeClr val="dk2"/>
                </a:solidFill>
              </a:rPr>
              <a:t> = 2 = 0.2857. Note that we are assuming that the probability 7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of power failure is the same on any day of the week, i.e. we assume independence.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27" name="Google Shape;127;p27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Example #2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28" name="Google Shape;1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400" y="4831372"/>
            <a:ext cx="576065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idx="1" type="body"/>
          </p:nvPr>
        </p:nvSpPr>
        <p:spPr>
          <a:xfrm flipH="1">
            <a:off x="457200" y="1244775"/>
            <a:ext cx="8229600" cy="51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A random variable may follow a Poisson distribution if the event being considered is rare, the population is large, and the events occur independently of each other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However we can think of situations where the events are not really independent. For example, if we are interested in the probability of a certain number of weddings over one summer, we should take into consideration that weekends are more popular for weddings.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In this case, a Poisson model may sometimes still be reasonable if we allow it to have a different rate for different times; we could model the rate as higher on weekends than on weekdays.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The idea of modeling rates for a Poisson distribution against a second variable (day of the week) forms the foundation of some more advanced methods called </a:t>
            </a:r>
            <a:r>
              <a:rPr i="1" lang="en" sz="2000">
                <a:solidFill>
                  <a:schemeClr val="accent1"/>
                </a:solidFill>
              </a:rPr>
              <a:t>generalized linear models</a:t>
            </a:r>
            <a:r>
              <a:rPr lang="en" sz="2000">
                <a:solidFill>
                  <a:schemeClr val="dk2"/>
                </a:solidFill>
              </a:rPr>
              <a:t>. There are beyond the scope of this course, but we will discuss a foundation of linear models in Chapters 7 and 8.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34" name="Google Shape;134;p28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Is it Poisson?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idx="1" type="body"/>
          </p:nvPr>
        </p:nvSpPr>
        <p:spPr>
          <a:xfrm flipH="1">
            <a:off x="457200" y="1244775"/>
            <a:ext cx="82296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accent1"/>
                </a:solidFill>
              </a:rPr>
              <a:t> A random variable that follows which of the following distributions can take on values other than positive integers?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(a) Poisson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(b) Negative binomial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(c) Binomial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(d) Normal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(e) Geometric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140" name="Google Shape;140;p29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idx="1" type="body"/>
          </p:nvPr>
        </p:nvSpPr>
        <p:spPr>
          <a:xfrm flipH="1">
            <a:off x="457200" y="1244775"/>
            <a:ext cx="82296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 A random variable that follows which of the following distributions can take on values other than positive integers?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(a) Poisson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(b) Negative binomial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(c) Binomial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(d) </a:t>
            </a:r>
            <a:r>
              <a:rPr i="1" lang="en" sz="2000">
                <a:solidFill>
                  <a:srgbClr val="FF9900"/>
                </a:solidFill>
              </a:rPr>
              <a:t>Normal</a:t>
            </a:r>
            <a:endParaRPr i="1" sz="20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(e) Geometric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146" name="Google Shape;146;p30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ctrTitle"/>
          </p:nvPr>
        </p:nvSpPr>
        <p:spPr>
          <a:xfrm>
            <a:off x="685800" y="2111126"/>
            <a:ext cx="7772400" cy="22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Poisson Distribution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idx="1" type="body"/>
          </p:nvPr>
        </p:nvSpPr>
        <p:spPr>
          <a:xfrm flipH="1">
            <a:off x="457200" y="1143000"/>
            <a:ext cx="8229600" cy="51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Poisson distribution is often useful for estimating the number of rare events in a large population over a short unit of time for a fixed population if the individuals within the population are independent.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</a:t>
            </a:r>
            <a:r>
              <a:rPr b="1" lang="en" sz="2000">
                <a:solidFill>
                  <a:srgbClr val="000000"/>
                </a:solidFill>
              </a:rPr>
              <a:t>rate</a:t>
            </a:r>
            <a:r>
              <a:rPr lang="en" sz="2000">
                <a:solidFill>
                  <a:srgbClr val="000000"/>
                </a:solidFill>
              </a:rPr>
              <a:t> for a Poisson distribution is the average number of occurrences in a mostly-fixed population per unit of time, and is typically denoted by λ.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Using the rate, we can describe the probability of observing exactly </a:t>
            </a:r>
            <a:r>
              <a:rPr i="1" lang="en" sz="2000">
                <a:solidFill>
                  <a:srgbClr val="000000"/>
                </a:solidFill>
              </a:rPr>
              <a:t>k</a:t>
            </a:r>
            <a:r>
              <a:rPr lang="en" sz="2000">
                <a:solidFill>
                  <a:srgbClr val="000000"/>
                </a:solidFill>
              </a:rPr>
              <a:t> rare events in a single unit of time.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where k may take a value 0, 1, 2, and so on, and </a:t>
            </a:r>
            <a:r>
              <a:rPr i="1" lang="en" sz="2000">
                <a:solidFill>
                  <a:srgbClr val="000000"/>
                </a:solidFill>
              </a:rPr>
              <a:t>k!</a:t>
            </a:r>
            <a:r>
              <a:rPr lang="en" sz="2000">
                <a:solidFill>
                  <a:srgbClr val="000000"/>
                </a:solidFill>
              </a:rPr>
              <a:t> represents </a:t>
            </a:r>
            <a:r>
              <a:rPr i="1" lang="en" sz="2000">
                <a:solidFill>
                  <a:srgbClr val="000000"/>
                </a:solidFill>
              </a:rPr>
              <a:t>k</a:t>
            </a:r>
            <a:r>
              <a:rPr lang="en" sz="2000">
                <a:solidFill>
                  <a:srgbClr val="000000"/>
                </a:solidFill>
              </a:rPr>
              <a:t>-factorial. The letter </a:t>
            </a:r>
            <a:r>
              <a:rPr i="1" lang="en" sz="2000">
                <a:solidFill>
                  <a:srgbClr val="000000"/>
                </a:solidFill>
              </a:rPr>
              <a:t>e</a:t>
            </a:r>
            <a:r>
              <a:rPr lang="en" sz="2000">
                <a:solidFill>
                  <a:srgbClr val="000000"/>
                </a:solidFill>
              </a:rPr>
              <a:t> ≈ 2.718 is the base of the natural logarithm.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57 The mean and standard deviation of this distribution are λ and √λ, respectively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58" name="Google Shape;58;p17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Poisson</a:t>
            </a:r>
            <a:r>
              <a:rPr lang="en">
                <a:solidFill>
                  <a:schemeClr val="accent1"/>
                </a:solidFill>
              </a:rPr>
              <a:t> distribution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9" name="Google Shape;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000" y="4141875"/>
            <a:ext cx="3527449" cy="47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idx="1" type="body"/>
          </p:nvPr>
        </p:nvSpPr>
        <p:spPr>
          <a:xfrm flipH="1">
            <a:off x="457200" y="1244775"/>
            <a:ext cx="8229600" cy="24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Suppose that in a rural region of a developing country electricity power failures occur following a Poisson distribution with an average of 2 failures every week. Calculate the probability that in a given week the electricity fails only once.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65" name="Google Shape;65;p18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Example #1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idx="1" type="body"/>
          </p:nvPr>
        </p:nvSpPr>
        <p:spPr>
          <a:xfrm flipH="1">
            <a:off x="457200" y="1244775"/>
            <a:ext cx="8229600" cy="24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Suppose that in a rural region of a developing country electricity power failures occur following a Poisson distribution with an average of 2 failures every week. Calculate the probability that in a given week the electricity fails only once.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Given λ = 2.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71" name="Google Shape;71;p19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Example #1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idx="1" type="body"/>
          </p:nvPr>
        </p:nvSpPr>
        <p:spPr>
          <a:xfrm flipH="1">
            <a:off x="457200" y="1244775"/>
            <a:ext cx="8229600" cy="24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Suppose that in a rural region of a developing country electricity power failures occur following a Poisson distribution with an average of 2 failures every week. Calculate the probability that in a given week the electricity fails only once.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Given λ = 2.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77" name="Google Shape;77;p20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Example #1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78" name="Google Shape;78;p20"/>
          <p:cNvPicPr preferRelativeResize="0"/>
          <p:nvPr/>
        </p:nvPicPr>
        <p:blipFill rotWithShape="1">
          <a:blip r:embed="rId3">
            <a:alphaModFix/>
          </a:blip>
          <a:srcRect b="58967" l="0" r="0" t="0"/>
          <a:stretch/>
        </p:blipFill>
        <p:spPr>
          <a:xfrm>
            <a:off x="1372075" y="3717675"/>
            <a:ext cx="4939325" cy="7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idx="1" type="body"/>
          </p:nvPr>
        </p:nvSpPr>
        <p:spPr>
          <a:xfrm flipH="1">
            <a:off x="457200" y="1244775"/>
            <a:ext cx="8229600" cy="24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Suppose that in a rural region of a developing country electricity power failures occur following a Poisson distribution with an average of 2 failures every week. Calculate the probability that in a given week the electricity fails only once.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Given λ = 2.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Example #1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85" name="Google Shape;85;p21"/>
          <p:cNvPicPr preferRelativeResize="0"/>
          <p:nvPr/>
        </p:nvPicPr>
        <p:blipFill rotWithShape="1">
          <a:blip r:embed="rId3">
            <a:alphaModFix/>
          </a:blip>
          <a:srcRect b="58967" l="0" r="0" t="0"/>
          <a:stretch/>
        </p:blipFill>
        <p:spPr>
          <a:xfrm>
            <a:off x="1372075" y="3717675"/>
            <a:ext cx="4939325" cy="7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21"/>
          <p:cNvPicPr preferRelativeResize="0"/>
          <p:nvPr/>
        </p:nvPicPr>
        <p:blipFill rotWithShape="1">
          <a:blip r:embed="rId3">
            <a:alphaModFix/>
          </a:blip>
          <a:srcRect b="22886" l="0" r="0" t="41031"/>
          <a:stretch/>
        </p:blipFill>
        <p:spPr>
          <a:xfrm>
            <a:off x="1372075" y="4452500"/>
            <a:ext cx="4939325" cy="6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 flipH="1">
            <a:off x="457200" y="1244775"/>
            <a:ext cx="8229600" cy="24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Suppose that in a rural region of a developing country electricity power failures occur following a Poisson distribution with an average of 2 failures every week. Calculate the probability that in a given week the electricity fails only once.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Given λ = 2.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92" name="Google Shape;92;p22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Example #1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93" name="Google Shape;93;p22"/>
          <p:cNvPicPr preferRelativeResize="0"/>
          <p:nvPr/>
        </p:nvPicPr>
        <p:blipFill rotWithShape="1">
          <a:blip r:embed="rId3">
            <a:alphaModFix/>
          </a:blip>
          <a:srcRect b="58967" l="0" r="0" t="0"/>
          <a:stretch/>
        </p:blipFill>
        <p:spPr>
          <a:xfrm>
            <a:off x="1372075" y="3717675"/>
            <a:ext cx="4939325" cy="7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2"/>
          <p:cNvPicPr preferRelativeResize="0"/>
          <p:nvPr/>
        </p:nvPicPr>
        <p:blipFill rotWithShape="1">
          <a:blip r:embed="rId3">
            <a:alphaModFix/>
          </a:blip>
          <a:srcRect b="22886" l="0" r="0" t="41031"/>
          <a:stretch/>
        </p:blipFill>
        <p:spPr>
          <a:xfrm>
            <a:off x="1372075" y="4452500"/>
            <a:ext cx="4939325" cy="6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2"/>
          <p:cNvPicPr preferRelativeResize="0"/>
          <p:nvPr/>
        </p:nvPicPr>
        <p:blipFill rotWithShape="1">
          <a:blip r:embed="rId3">
            <a:alphaModFix/>
          </a:blip>
          <a:srcRect b="0" l="0" r="0" t="77113"/>
          <a:stretch/>
        </p:blipFill>
        <p:spPr>
          <a:xfrm>
            <a:off x="1372075" y="5098675"/>
            <a:ext cx="4939325" cy="4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idx="1" type="body"/>
          </p:nvPr>
        </p:nvSpPr>
        <p:spPr>
          <a:xfrm flipH="1">
            <a:off x="457200" y="1244775"/>
            <a:ext cx="82296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Suppose that in a rural region of a developing country electricity power failures occur following a Poisson distribution with an average of 2 failures every week. Calculate the probability that on a given day the electricity fails three times.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01" name="Google Shape;101;p23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Example #2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