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C9EC23E-5AA3-45C9-A61E-302F70286950}">
  <a:tblStyle styleId="{BC9EC23E-5AA3-45C9-A61E-302F7028695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 name="Shape 23"/>
        <p:cNvGrpSpPr/>
        <p:nvPr/>
      </p:nvGrpSpPr>
      <p:grpSpPr>
        <a:xfrm>
          <a:off x="0" y="0"/>
          <a:ext cx="0" cy="0"/>
          <a:chOff x="0" y="0"/>
          <a:chExt cx="0" cy="0"/>
        </a:xfrm>
      </p:grpSpPr>
      <p:sp>
        <p:nvSpPr>
          <p:cNvPr id="24" name="Google Shape;24;g15dd200958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 name="Google Shape;25;g15dd20095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72653e254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72653e25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ab9b721b_0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ab9b721b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5dd200958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5dd20095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 name="Shape 30"/>
        <p:cNvGrpSpPr/>
        <p:nvPr/>
      </p:nvGrpSpPr>
      <p:grpSpPr>
        <a:xfrm>
          <a:off x="0" y="0"/>
          <a:ext cx="0" cy="0"/>
          <a:chOff x="0" y="0"/>
          <a:chExt cx="0" cy="0"/>
        </a:xfrm>
      </p:grpSpPr>
      <p:sp>
        <p:nvSpPr>
          <p:cNvPr id="31" name="Google Shape;31;p: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
        <p:nvSpPr>
          <p:cNvPr id="32" name="Google Shape;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gab8631c5_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 name="Google Shape;37;gab8631c5_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gab8631c5_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 name="Google Shape;45;gab8631c5_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72653e254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72653e25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72653e25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72653e2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72653e254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72653e25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72653e254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72653e25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ab9b721b_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ab9b721b_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685800" y="2111123"/>
            <a:ext cx="7772400" cy="1546475"/>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1pPr>
            <a:lvl2pPr lvl="1"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2pPr>
            <a:lvl3pPr lvl="2"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3pPr>
            <a:lvl4pPr lvl="3"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4pPr>
            <a:lvl5pPr lvl="4"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5pPr>
            <a:lvl6pPr lvl="5"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6pPr>
            <a:lvl7pPr lvl="6"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7pPr>
            <a:lvl8pPr lvl="7"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8pPr>
            <a:lvl9pPr lvl="8"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9pPr>
          </a:lstStyle>
          <a:p/>
        </p:txBody>
      </p:sp>
      <p:sp>
        <p:nvSpPr>
          <p:cNvPr id="10" name="Google Shape;10;p2"/>
          <p:cNvSpPr txBox="1"/>
          <p:nvPr>
            <p:ph idx="1" type="subTitle"/>
          </p:nvPr>
        </p:nvSpPr>
        <p:spPr>
          <a:xfrm>
            <a:off x="685800" y="3786738"/>
            <a:ext cx="7772400" cy="1046317"/>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1pPr>
            <a:lvl2pPr lvl="1"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 name="Shape 11"/>
        <p:cNvGrpSpPr/>
        <p:nvPr/>
      </p:nvGrpSpPr>
      <p:grpSpPr>
        <a:xfrm>
          <a:off x="0" y="0"/>
          <a:ext cx="0" cy="0"/>
          <a:chOff x="0" y="0"/>
          <a:chExt cx="0" cy="0"/>
        </a:xfrm>
      </p:grpSpPr>
      <p:sp>
        <p:nvSpPr>
          <p:cNvPr id="12" name="Google Shape;12;p3"/>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3" name="Google Shape;13;p3"/>
          <p:cNvSpPr txBox="1"/>
          <p:nvPr>
            <p:ph idx="1" type="body"/>
          </p:nvPr>
        </p:nvSpPr>
        <p:spPr>
          <a:xfrm>
            <a:off x="457200" y="1600200"/>
            <a:ext cx="8229600" cy="4967574"/>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 name="Shape 14"/>
        <p:cNvGrpSpPr/>
        <p:nvPr/>
      </p:nvGrpSpPr>
      <p:grpSpPr>
        <a:xfrm>
          <a:off x="0" y="0"/>
          <a:ext cx="0" cy="0"/>
          <a:chOff x="0" y="0"/>
          <a:chExt cx="0" cy="0"/>
        </a:xfrm>
      </p:grpSpPr>
      <p:sp>
        <p:nvSpPr>
          <p:cNvPr id="15" name="Google Shape;15;p4"/>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6" name="Google Shape;16;p4"/>
          <p:cNvSpPr txBox="1"/>
          <p:nvPr>
            <p:ph idx="1" type="body"/>
          </p:nvPr>
        </p:nvSpPr>
        <p:spPr>
          <a:xfrm>
            <a:off x="457200" y="1600200"/>
            <a:ext cx="3994526" cy="4967574"/>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17" name="Google Shape;17;p4"/>
          <p:cNvSpPr txBox="1"/>
          <p:nvPr>
            <p:ph idx="2" type="body"/>
          </p:nvPr>
        </p:nvSpPr>
        <p:spPr>
          <a:xfrm>
            <a:off x="4692274" y="1600200"/>
            <a:ext cx="3994526" cy="4967574"/>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 name="Shape 18"/>
        <p:cNvGrpSpPr/>
        <p:nvPr/>
      </p:nvGrpSpPr>
      <p:grpSpPr>
        <a:xfrm>
          <a:off x="0" y="0"/>
          <a:ext cx="0" cy="0"/>
          <a:chOff x="0" y="0"/>
          <a:chExt cx="0" cy="0"/>
        </a:xfrm>
      </p:grpSpPr>
      <p:sp>
        <p:nvSpPr>
          <p:cNvPr id="19" name="Google Shape;19;p5"/>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0" name="Shape 20"/>
        <p:cNvGrpSpPr/>
        <p:nvPr/>
      </p:nvGrpSpPr>
      <p:grpSpPr>
        <a:xfrm>
          <a:off x="0" y="0"/>
          <a:ext cx="0" cy="0"/>
          <a:chOff x="0" y="0"/>
          <a:chExt cx="0" cy="0"/>
        </a:xfrm>
      </p:grpSpPr>
      <p:sp>
        <p:nvSpPr>
          <p:cNvPr id="21" name="Google Shape;21;p6"/>
          <p:cNvSpPr txBox="1"/>
          <p:nvPr>
            <p:ph idx="1" type="body"/>
          </p:nvPr>
        </p:nvSpPr>
        <p:spPr>
          <a:xfrm>
            <a:off x="457200" y="5875079"/>
            <a:ext cx="8229600" cy="692694"/>
          </a:xfrm>
          <a:prstGeom prst="rect">
            <a:avLst/>
          </a:prstGeom>
          <a:noFill/>
          <a:ln>
            <a:noFill/>
          </a:ln>
        </p:spPr>
        <p:txBody>
          <a:bodyPr anchorCtr="0" anchor="t" bIns="91425" lIns="91425" spcFirstLastPara="1" rIns="91425" wrap="square" tIns="91425">
            <a:noAutofit/>
          </a:bodyPr>
          <a:lstStyle>
            <a:lvl1pPr indent="-342900" lvl="0" marL="457200" rtl="0" algn="ctr">
              <a:lnSpc>
                <a:spcPct val="100000"/>
              </a:lnSpc>
              <a:spcBef>
                <a:spcPts val="360"/>
              </a:spcBef>
              <a:spcAft>
                <a:spcPts val="0"/>
              </a:spcAft>
              <a:buClr>
                <a:schemeClr val="dk1"/>
              </a:buClr>
              <a:buSzPts val="1800"/>
              <a:buFont typeface="Arial"/>
              <a:buChar char="●"/>
              <a:defRPr sz="1800">
                <a:solidFill>
                  <a:schemeClr val="dk1"/>
                </a:solidFill>
              </a:defRPr>
            </a:lvl1pPr>
            <a:lvl2pPr indent="-342900" lvl="1" marL="914400" rtl="0" algn="ctr">
              <a:lnSpc>
                <a:spcPct val="100000"/>
              </a:lnSpc>
              <a:spcBef>
                <a:spcPts val="0"/>
              </a:spcBef>
              <a:spcAft>
                <a:spcPts val="0"/>
              </a:spcAft>
              <a:buClr>
                <a:schemeClr val="dk1"/>
              </a:buClr>
              <a:buSzPts val="1800"/>
              <a:buFont typeface="Arial"/>
              <a:buChar char="○"/>
              <a:defRPr sz="1800">
                <a:solidFill>
                  <a:schemeClr val="dk1"/>
                </a:solidFill>
              </a:defRPr>
            </a:lvl2pPr>
            <a:lvl3pPr indent="-342900" lvl="2" marL="1371600" rtl="0" algn="ctr">
              <a:lnSpc>
                <a:spcPct val="100000"/>
              </a:lnSpc>
              <a:spcBef>
                <a:spcPts val="0"/>
              </a:spcBef>
              <a:spcAft>
                <a:spcPts val="0"/>
              </a:spcAft>
              <a:buClr>
                <a:schemeClr val="dk1"/>
              </a:buClr>
              <a:buSzPts val="1800"/>
              <a:buFont typeface="Arial"/>
              <a:buChar char="■"/>
              <a:defRPr sz="1800">
                <a:solidFill>
                  <a:schemeClr val="dk1"/>
                </a:solidFill>
              </a:defRPr>
            </a:lvl3pPr>
            <a:lvl4pPr indent="-342900" lvl="3" marL="1828800" rtl="0" algn="ctr">
              <a:lnSpc>
                <a:spcPct val="100000"/>
              </a:lnSpc>
              <a:spcBef>
                <a:spcPts val="0"/>
              </a:spcBef>
              <a:spcAft>
                <a:spcPts val="0"/>
              </a:spcAft>
              <a:buClr>
                <a:schemeClr val="dk1"/>
              </a:buClr>
              <a:buSzPts val="1800"/>
              <a:buFont typeface="Arial"/>
              <a:buChar char="●"/>
              <a:defRPr sz="1800">
                <a:solidFill>
                  <a:schemeClr val="dk1"/>
                </a:solidFill>
              </a:defRPr>
            </a:lvl4pPr>
            <a:lvl5pPr indent="-342900" lvl="4" marL="2286000" rtl="0" algn="ctr">
              <a:lnSpc>
                <a:spcPct val="100000"/>
              </a:lnSpc>
              <a:spcBef>
                <a:spcPts val="0"/>
              </a:spcBef>
              <a:spcAft>
                <a:spcPts val="0"/>
              </a:spcAft>
              <a:buClr>
                <a:schemeClr val="dk1"/>
              </a:buClr>
              <a:buSzPts val="1800"/>
              <a:buFont typeface="Arial"/>
              <a:buChar char="○"/>
              <a:defRPr sz="1800">
                <a:solidFill>
                  <a:schemeClr val="dk1"/>
                </a:solidFill>
              </a:defRPr>
            </a:lvl5pPr>
            <a:lvl6pPr indent="-342900" lvl="5" marL="2743200" rtl="0" algn="ctr">
              <a:lnSpc>
                <a:spcPct val="100000"/>
              </a:lnSpc>
              <a:spcBef>
                <a:spcPts val="0"/>
              </a:spcBef>
              <a:spcAft>
                <a:spcPts val="0"/>
              </a:spcAft>
              <a:buClr>
                <a:schemeClr val="dk1"/>
              </a:buClr>
              <a:buSzPts val="1800"/>
              <a:buFont typeface="Arial"/>
              <a:buChar char="■"/>
              <a:defRPr sz="1800">
                <a:solidFill>
                  <a:schemeClr val="dk1"/>
                </a:solidFill>
              </a:defRPr>
            </a:lvl6pPr>
            <a:lvl7pPr indent="-342900" lvl="6" marL="3200400" rtl="0" algn="ctr">
              <a:lnSpc>
                <a:spcPct val="100000"/>
              </a:lnSpc>
              <a:spcBef>
                <a:spcPts val="0"/>
              </a:spcBef>
              <a:spcAft>
                <a:spcPts val="0"/>
              </a:spcAft>
              <a:buClr>
                <a:schemeClr val="dk1"/>
              </a:buClr>
              <a:buSzPts val="1800"/>
              <a:buFont typeface="Arial"/>
              <a:buChar char="●"/>
              <a:defRPr sz="1800">
                <a:solidFill>
                  <a:schemeClr val="dk1"/>
                </a:solidFill>
              </a:defRPr>
            </a:lvl7pPr>
            <a:lvl8pPr indent="-342900" lvl="7" marL="3657600" rtl="0" algn="ctr">
              <a:lnSpc>
                <a:spcPct val="100000"/>
              </a:lnSpc>
              <a:spcBef>
                <a:spcPts val="0"/>
              </a:spcBef>
              <a:spcAft>
                <a:spcPts val="0"/>
              </a:spcAft>
              <a:buClr>
                <a:schemeClr val="dk1"/>
              </a:buClr>
              <a:buSzPts val="1800"/>
              <a:buFont typeface="Arial"/>
              <a:buChar char="○"/>
              <a:defRPr sz="1800">
                <a:solidFill>
                  <a:schemeClr val="dk1"/>
                </a:solidFill>
              </a:defRPr>
            </a:lvl8pPr>
            <a:lvl9pPr indent="-342900" lvl="8" marL="4114800" rtl="0" algn="ctr">
              <a:lnSpc>
                <a:spcPct val="100000"/>
              </a:lnSpc>
              <a:spcBef>
                <a:spcPts val="0"/>
              </a:spcBef>
              <a:spcAft>
                <a:spcPts val="0"/>
              </a:spcAft>
              <a:buClr>
                <a:schemeClr val="dk1"/>
              </a:buClr>
              <a:buSzPts val="1800"/>
              <a:buFont typeface="Arial"/>
              <a:buChar char="■"/>
              <a:defRPr sz="1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2" name="Shape 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57200" y="1600200"/>
            <a:ext cx="8229600" cy="4967574"/>
          </a:xfrm>
          <a:prstGeom prst="rect">
            <a:avLst/>
          </a:prstGeom>
          <a:noFill/>
          <a:ln>
            <a:noFill/>
          </a:ln>
        </p:spPr>
        <p:txBody>
          <a:bodyPr anchorCtr="0" anchor="t" bIns="91425" lIns="91425" spcFirstLastPara="1" rIns="91425" wrap="square" tIns="91425">
            <a:noAutofit/>
          </a:bodyPr>
          <a:lstStyle>
            <a:lvl1pPr indent="-419100" lvl="0" marL="45720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hyperlink" Target="http://creativecommons.org/licenses/by-sa/3.0/u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hyperlink" Target="http://openintro.org/os" TargetMode="External"/><Relationship Id="rId4" Type="http://schemas.openxmlformats.org/officeDocument/2006/relationships/hyperlink" Target="https://www.openintro.org/download.php?id=teachers_verified_details&amp;referrer=os4_slides" TargetMode="External"/><Relationship Id="rId5" Type="http://schemas.openxmlformats.org/officeDocument/2006/relationships/hyperlink" Target="http://openintro.org/contac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 name="Shape 26"/>
        <p:cNvGrpSpPr/>
        <p:nvPr/>
      </p:nvGrpSpPr>
      <p:grpSpPr>
        <a:xfrm>
          <a:off x="0" y="0"/>
          <a:ext cx="0" cy="0"/>
          <a:chOff x="0" y="0"/>
          <a:chExt cx="0" cy="0"/>
        </a:xfrm>
      </p:grpSpPr>
      <p:pic>
        <p:nvPicPr>
          <p:cNvPr id="27" name="Google Shape;27;p8"/>
          <p:cNvPicPr preferRelativeResize="0"/>
          <p:nvPr/>
        </p:nvPicPr>
        <p:blipFill>
          <a:blip r:embed="rId3">
            <a:alphaModFix/>
          </a:blip>
          <a:stretch>
            <a:fillRect/>
          </a:stretch>
        </p:blipFill>
        <p:spPr>
          <a:xfrm>
            <a:off x="766750" y="2386250"/>
            <a:ext cx="5461301" cy="3992331"/>
          </a:xfrm>
          <a:prstGeom prst="rect">
            <a:avLst/>
          </a:prstGeom>
          <a:noFill/>
          <a:ln>
            <a:noFill/>
          </a:ln>
        </p:spPr>
      </p:pic>
      <p:sp>
        <p:nvSpPr>
          <p:cNvPr id="28" name="Google Shape;28;p8"/>
          <p:cNvSpPr txBox="1"/>
          <p:nvPr/>
        </p:nvSpPr>
        <p:spPr>
          <a:xfrm>
            <a:off x="683550" y="313251"/>
            <a:ext cx="7776900" cy="199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Slides developed by Mine Çetinkaya-Rundel of OpenIntro.</a:t>
            </a:r>
            <a:endParaRPr sz="1800"/>
          </a:p>
          <a:p>
            <a:pPr indent="0" lvl="0" marL="0" rtl="0" algn="l">
              <a:spcBef>
                <a:spcPts val="0"/>
              </a:spcBef>
              <a:spcAft>
                <a:spcPts val="0"/>
              </a:spcAft>
              <a:buClr>
                <a:schemeClr val="dk1"/>
              </a:buClr>
              <a:buSzPts val="1100"/>
              <a:buFont typeface="Arial"/>
              <a:buNone/>
            </a:pPr>
            <a:r>
              <a:rPr lang="en" sz="1700">
                <a:solidFill>
                  <a:schemeClr val="dk1"/>
                </a:solidFill>
              </a:rPr>
              <a:t>Translated from LaTeX to Google Slides by Curry W. Hilton of OpenIntro.</a:t>
            </a:r>
            <a:endParaRPr sz="1800"/>
          </a:p>
          <a:p>
            <a:pPr indent="0" lvl="0" marL="0" rtl="0" algn="l">
              <a:spcBef>
                <a:spcPts val="0"/>
              </a:spcBef>
              <a:spcAft>
                <a:spcPts val="0"/>
              </a:spcAft>
              <a:buNone/>
            </a:pPr>
            <a:r>
              <a:rPr lang="en" sz="1800"/>
              <a:t>The slides may be copied, edited, and/or shared via the </a:t>
            </a:r>
            <a:r>
              <a:rPr lang="en" sz="1800" u="sng">
                <a:solidFill>
                  <a:schemeClr val="hlink"/>
                </a:solidFill>
                <a:hlinkClick r:id="rId4"/>
              </a:rPr>
              <a:t>CC BY-SA license</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To make a copy of these slides, go to </a:t>
            </a:r>
            <a:r>
              <a:rPr i="1" lang="en" sz="1800">
                <a:solidFill>
                  <a:schemeClr val="dk1"/>
                </a:solidFill>
              </a:rPr>
              <a:t>File</a:t>
            </a:r>
            <a:r>
              <a:rPr lang="en" sz="1800">
                <a:solidFill>
                  <a:schemeClr val="dk1"/>
                </a:solidFill>
              </a:rPr>
              <a:t> &gt; </a:t>
            </a:r>
            <a:r>
              <a:rPr i="1" lang="en" sz="1800">
                <a:solidFill>
                  <a:schemeClr val="dk1"/>
                </a:solidFill>
              </a:rPr>
              <a:t>Download as &gt; [option]</a:t>
            </a:r>
            <a:r>
              <a:rPr lang="en" sz="1800">
                <a:solidFill>
                  <a:schemeClr val="dk1"/>
                </a:solidFill>
              </a:rPr>
              <a:t>,</a:t>
            </a:r>
            <a:br>
              <a:rPr lang="en" sz="1800">
                <a:solidFill>
                  <a:schemeClr val="dk1"/>
                </a:solidFill>
              </a:rPr>
            </a:br>
            <a:r>
              <a:rPr lang="en" sz="1800">
                <a:solidFill>
                  <a:schemeClr val="dk1"/>
                </a:solidFill>
              </a:rPr>
              <a:t>as shown below. Or if you are logged into a Google account, you can choose </a:t>
            </a:r>
            <a:r>
              <a:rPr i="1" lang="en" sz="1800">
                <a:solidFill>
                  <a:schemeClr val="dk1"/>
                </a:solidFill>
              </a:rPr>
              <a:t>Make a copy...</a:t>
            </a:r>
            <a:r>
              <a:rPr lang="en" sz="1800">
                <a:solidFill>
                  <a:schemeClr val="dk1"/>
                </a:solidFill>
              </a:rPr>
              <a:t> to create your own version in Google Drive.</a:t>
            </a:r>
            <a:endParaRPr sz="1800">
              <a:solidFill>
                <a:schemeClr val="dk1"/>
              </a:solidFill>
            </a:endParaRPr>
          </a:p>
        </p:txBody>
      </p:sp>
      <p:sp>
        <p:nvSpPr>
          <p:cNvPr id="29" name="Google Shape;29;p8"/>
          <p:cNvSpPr/>
          <p:nvPr/>
        </p:nvSpPr>
        <p:spPr>
          <a:xfrm>
            <a:off x="766750" y="2387464"/>
            <a:ext cx="5461200" cy="3992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Generalizing the results</a:t>
            </a:r>
            <a:endParaRPr>
              <a:solidFill>
                <a:schemeClr val="accent1"/>
              </a:solidFill>
            </a:endParaRPr>
          </a:p>
        </p:txBody>
      </p:sp>
      <p:sp>
        <p:nvSpPr>
          <p:cNvPr id="94" name="Google Shape;94;p17"/>
          <p:cNvSpPr txBox="1"/>
          <p:nvPr>
            <p:ph idx="1" type="body"/>
          </p:nvPr>
        </p:nvSpPr>
        <p:spPr>
          <a:xfrm>
            <a:off x="457200" y="1600200"/>
            <a:ext cx="8229600" cy="1006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solidFill>
                  <a:schemeClr val="accent1"/>
                </a:solidFill>
              </a:rPr>
              <a:t>Are the results of this study generalizable to all patients with chronic fatigue syndrome?</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Generalizing the results</a:t>
            </a:r>
            <a:endParaRPr>
              <a:solidFill>
                <a:schemeClr val="accent1"/>
              </a:solidFill>
            </a:endParaRPr>
          </a:p>
        </p:txBody>
      </p:sp>
      <p:sp>
        <p:nvSpPr>
          <p:cNvPr id="100" name="Google Shape;100;p18"/>
          <p:cNvSpPr txBox="1"/>
          <p:nvPr>
            <p:ph idx="1" type="body"/>
          </p:nvPr>
        </p:nvSpPr>
        <p:spPr>
          <a:xfrm>
            <a:off x="457200" y="1600200"/>
            <a:ext cx="8229600" cy="1006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solidFill>
                  <a:schemeClr val="accent1"/>
                </a:solidFill>
              </a:rPr>
              <a:t>Are the results of this study generalizable to all patients with chronic fatigue syndrome?</a:t>
            </a:r>
            <a:endParaRPr sz="2400"/>
          </a:p>
        </p:txBody>
      </p:sp>
      <p:sp>
        <p:nvSpPr>
          <p:cNvPr id="101" name="Google Shape;101;p18"/>
          <p:cNvSpPr txBox="1"/>
          <p:nvPr/>
        </p:nvSpPr>
        <p:spPr>
          <a:xfrm>
            <a:off x="457125" y="2607000"/>
            <a:ext cx="8229600" cy="41691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2400"/>
              <a:t>These patients had specific characteristics and volunteered to be a part of this study, therefore they may not be representative of all patients with chronic fatigue syndrome. While we cannot immediately generalize the results to all patients, this first study is encouraging. The method works for patients with some narrow set of characteristics, and that gives hope that it will work, at least to some degree, with other patients</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nvSpPr>
        <p:spPr>
          <a:xfrm>
            <a:off x="683550" y="0"/>
            <a:ext cx="7776900" cy="685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t>Find more resources at </a:t>
            </a:r>
            <a:r>
              <a:rPr lang="en" sz="1800" u="sng">
                <a:solidFill>
                  <a:schemeClr val="hlink"/>
                </a:solidFill>
                <a:hlinkClick r:id="rId3"/>
              </a:rPr>
              <a:t>openintro.org/os</a:t>
            </a:r>
            <a:r>
              <a:rPr lang="en" sz="1800"/>
              <a:t>, including</a:t>
            </a:r>
            <a:endParaRPr sz="1800"/>
          </a:p>
          <a:p>
            <a:pPr indent="-342900" lvl="0" marL="457200" rtl="0" algn="l">
              <a:spcBef>
                <a:spcPts val="0"/>
              </a:spcBef>
              <a:spcAft>
                <a:spcPts val="0"/>
              </a:spcAft>
              <a:buSzPts val="1800"/>
              <a:buChar char="●"/>
            </a:pPr>
            <a:r>
              <a:rPr lang="en" sz="1800"/>
              <a:t>Slides</a:t>
            </a:r>
            <a:endParaRPr sz="1800"/>
          </a:p>
          <a:p>
            <a:pPr indent="-342900" lvl="0" marL="457200" rtl="0" algn="l">
              <a:spcBef>
                <a:spcPts val="0"/>
              </a:spcBef>
              <a:spcAft>
                <a:spcPts val="0"/>
              </a:spcAft>
              <a:buSzPts val="1800"/>
              <a:buChar char="●"/>
            </a:pPr>
            <a:r>
              <a:rPr lang="en" sz="1800"/>
              <a:t>Videos</a:t>
            </a:r>
            <a:endParaRPr sz="1800"/>
          </a:p>
          <a:p>
            <a:pPr indent="-342900" lvl="0" marL="457200" rtl="0" algn="l">
              <a:spcBef>
                <a:spcPts val="0"/>
              </a:spcBef>
              <a:spcAft>
                <a:spcPts val="0"/>
              </a:spcAft>
              <a:buSzPts val="1800"/>
              <a:buChar char="●"/>
            </a:pPr>
            <a:r>
              <a:rPr lang="en" sz="1800"/>
              <a:t>Statistical Software Labs</a:t>
            </a:r>
            <a:endParaRPr sz="1800"/>
          </a:p>
          <a:p>
            <a:pPr indent="-342900" lvl="0" marL="457200" rtl="0" algn="l">
              <a:spcBef>
                <a:spcPts val="0"/>
              </a:spcBef>
              <a:spcAft>
                <a:spcPts val="0"/>
              </a:spcAft>
              <a:buSzPts val="1800"/>
              <a:buChar char="●"/>
            </a:pPr>
            <a:r>
              <a:rPr lang="en" sz="1800"/>
              <a:t>Discussion Forums </a:t>
            </a:r>
            <a:r>
              <a:rPr lang="en" sz="1800"/>
              <a:t>(free support for students and teachers)</a:t>
            </a:r>
            <a:endParaRPr sz="1800"/>
          </a:p>
          <a:p>
            <a:pPr indent="-342900" lvl="0" marL="457200" rtl="0" algn="l">
              <a:spcBef>
                <a:spcPts val="0"/>
              </a:spcBef>
              <a:spcAft>
                <a:spcPts val="0"/>
              </a:spcAft>
              <a:buSzPts val="1800"/>
              <a:buChar char="●"/>
            </a:pPr>
            <a:r>
              <a:rPr lang="en" sz="1800"/>
              <a:t>Learning Objectives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Teachers only content is also available for </a:t>
            </a:r>
            <a:r>
              <a:rPr lang="en" sz="1800" u="sng">
                <a:solidFill>
                  <a:schemeClr val="hlink"/>
                </a:solidFill>
                <a:hlinkClick r:id="rId4"/>
              </a:rPr>
              <a:t>Verified Teachers</a:t>
            </a:r>
            <a:r>
              <a:rPr lang="en" sz="1800"/>
              <a:t>, including</a:t>
            </a:r>
            <a:endParaRPr sz="1800"/>
          </a:p>
          <a:p>
            <a:pPr indent="-342900" lvl="0" marL="457200" rtl="0" algn="l">
              <a:spcBef>
                <a:spcPts val="0"/>
              </a:spcBef>
              <a:spcAft>
                <a:spcPts val="0"/>
              </a:spcAft>
              <a:buSzPts val="1800"/>
              <a:buChar char="●"/>
            </a:pPr>
            <a:r>
              <a:rPr lang="en" sz="1800"/>
              <a:t>Exercise solutions</a:t>
            </a:r>
            <a:endParaRPr sz="1800"/>
          </a:p>
          <a:p>
            <a:pPr indent="-342900" lvl="0" marL="457200" rtl="0" algn="l">
              <a:spcBef>
                <a:spcPts val="0"/>
              </a:spcBef>
              <a:spcAft>
                <a:spcPts val="0"/>
              </a:spcAft>
              <a:buSzPts val="1800"/>
              <a:buChar char="●"/>
            </a:pPr>
            <a:r>
              <a:rPr lang="en" sz="1800"/>
              <a:t>Sample exams</a:t>
            </a:r>
            <a:endParaRPr sz="1800"/>
          </a:p>
          <a:p>
            <a:pPr indent="-342900" lvl="0" marL="457200" rtl="0" algn="l">
              <a:spcBef>
                <a:spcPts val="0"/>
              </a:spcBef>
              <a:spcAft>
                <a:spcPts val="0"/>
              </a:spcAft>
              <a:buSzPts val="1800"/>
              <a:buChar char="●"/>
            </a:pPr>
            <a:r>
              <a:rPr lang="en" sz="1800"/>
              <a:t>Ability to request a free desk copy for a course</a:t>
            </a:r>
            <a:endParaRPr sz="1800"/>
          </a:p>
          <a:p>
            <a:pPr indent="-342900" lvl="0" marL="457200" rtl="0" algn="l">
              <a:spcBef>
                <a:spcPts val="0"/>
              </a:spcBef>
              <a:spcAft>
                <a:spcPts val="0"/>
              </a:spcAft>
              <a:buSzPts val="1800"/>
              <a:buChar char="●"/>
            </a:pPr>
            <a:r>
              <a:rPr lang="en" sz="1800"/>
              <a:t>Statistics Teachers email group</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Questions? </a:t>
            </a:r>
            <a:r>
              <a:rPr lang="en" sz="1800" u="sng">
                <a:solidFill>
                  <a:schemeClr val="hlink"/>
                </a:solidFill>
                <a:hlinkClick r:id="rId5"/>
              </a:rPr>
              <a:t>Contact us</a:t>
            </a:r>
            <a:r>
              <a:rPr lang="en" sz="1800"/>
              <a:t>.</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 name="Shape 33"/>
        <p:cNvGrpSpPr/>
        <p:nvPr/>
      </p:nvGrpSpPr>
      <p:grpSpPr>
        <a:xfrm>
          <a:off x="0" y="0"/>
          <a:ext cx="0" cy="0"/>
          <a:chOff x="0" y="0"/>
          <a:chExt cx="0" cy="0"/>
        </a:xfrm>
      </p:grpSpPr>
      <p:sp>
        <p:nvSpPr>
          <p:cNvPr id="34" name="Google Shape;34;p9"/>
          <p:cNvSpPr txBox="1"/>
          <p:nvPr>
            <p:ph type="ctrTitle"/>
          </p:nvPr>
        </p:nvSpPr>
        <p:spPr>
          <a:xfrm>
            <a:off x="685800" y="2111123"/>
            <a:ext cx="7772400" cy="1546475"/>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a:p>
            <a:pPr indent="0" lvl="0" marL="0" rtl="0" algn="l">
              <a:spcBef>
                <a:spcPts val="0"/>
              </a:spcBef>
              <a:spcAft>
                <a:spcPts val="0"/>
              </a:spcAft>
              <a:buNone/>
            </a:pPr>
            <a:r>
              <a:t/>
            </a:r>
            <a:endParaRPr>
              <a:solidFill>
                <a:schemeClr val="accent1"/>
              </a:solidFill>
            </a:endParaRPr>
          </a:p>
          <a:p>
            <a:pPr indent="0" lvl="0" marL="0" rtl="0" algn="l">
              <a:spcBef>
                <a:spcPts val="0"/>
              </a:spcBef>
              <a:spcAft>
                <a:spcPts val="0"/>
              </a:spcAft>
              <a:buNone/>
            </a:pPr>
            <a:br>
              <a:rPr lang="en">
                <a:solidFill>
                  <a:schemeClr val="accent1"/>
                </a:solidFill>
              </a:rPr>
            </a:br>
            <a:r>
              <a:rPr lang="en">
                <a:solidFill>
                  <a:schemeClr val="accent1"/>
                </a:solidFill>
              </a:rPr>
              <a:t>Case Study:</a:t>
            </a:r>
            <a:endParaRPr>
              <a:solidFill>
                <a:schemeClr val="accent1"/>
              </a:solidFill>
            </a:endParaRPr>
          </a:p>
          <a:p>
            <a:pPr indent="0" lvl="0" marL="0" rtl="0" algn="l">
              <a:spcBef>
                <a:spcPts val="0"/>
              </a:spcBef>
              <a:spcAft>
                <a:spcPts val="0"/>
              </a:spcAft>
              <a:buNone/>
            </a:pPr>
            <a:r>
              <a:rPr lang="en" sz="3000">
                <a:solidFill>
                  <a:srgbClr val="000000"/>
                </a:solidFill>
              </a:rPr>
              <a:t>Treating Chronic Fatigue Syndrome</a:t>
            </a:r>
            <a:endParaRPr sz="30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sp>
        <p:nvSpPr>
          <p:cNvPr id="39" name="Google Shape;39;p1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Treating Chronic Fatigue Syndrome</a:t>
            </a:r>
            <a:endParaRPr>
              <a:solidFill>
                <a:schemeClr val="accent1"/>
              </a:solidFill>
            </a:endParaRPr>
          </a:p>
        </p:txBody>
      </p:sp>
      <p:sp>
        <p:nvSpPr>
          <p:cNvPr id="40" name="Google Shape;40;p10"/>
          <p:cNvSpPr txBox="1"/>
          <p:nvPr>
            <p:ph idx="1" type="body"/>
          </p:nvPr>
        </p:nvSpPr>
        <p:spPr>
          <a:xfrm>
            <a:off x="457200" y="1600200"/>
            <a:ext cx="8229600" cy="892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solidFill>
                  <a:schemeClr val="accent1"/>
                </a:solidFill>
              </a:rPr>
              <a:t>Objective.</a:t>
            </a:r>
            <a:r>
              <a:rPr lang="en" sz="2400"/>
              <a:t> Evaluate the effectiveness of cognitive-behavior therapy for chronic fatigue syndrome.</a:t>
            </a:r>
            <a:endParaRPr sz="1600"/>
          </a:p>
        </p:txBody>
      </p:sp>
      <p:sp>
        <p:nvSpPr>
          <p:cNvPr id="41" name="Google Shape;41;p10"/>
          <p:cNvSpPr txBox="1"/>
          <p:nvPr/>
        </p:nvSpPr>
        <p:spPr>
          <a:xfrm>
            <a:off x="457300" y="2582425"/>
            <a:ext cx="8229600" cy="30072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Clr>
                <a:srgbClr val="000000"/>
              </a:buClr>
              <a:buSzPts val="1100"/>
              <a:buFont typeface="Arial"/>
              <a:buNone/>
            </a:pPr>
            <a:r>
              <a:rPr lang="en" sz="2400">
                <a:solidFill>
                  <a:schemeClr val="accent1"/>
                </a:solidFill>
              </a:rPr>
              <a:t>Participant pool.</a:t>
            </a:r>
            <a:r>
              <a:rPr lang="en" sz="2400">
                <a:solidFill>
                  <a:schemeClr val="dk1"/>
                </a:solidFill>
              </a:rPr>
              <a:t> 142 patients who were recruited from referrals by primary care physicians and consultants to a hospital clinic specializing in chronic fatigue syndrome.</a:t>
            </a:r>
            <a:br>
              <a:rPr lang="en" sz="2400">
                <a:solidFill>
                  <a:schemeClr val="dk1"/>
                </a:solidFill>
              </a:rPr>
            </a:br>
            <a:endParaRPr sz="1500">
              <a:solidFill>
                <a:schemeClr val="dk1"/>
              </a:solidFill>
            </a:endParaRPr>
          </a:p>
          <a:p>
            <a:pPr indent="0" lvl="0" marL="0" rtl="0" algn="l">
              <a:spcBef>
                <a:spcPts val="600"/>
              </a:spcBef>
              <a:spcAft>
                <a:spcPts val="0"/>
              </a:spcAft>
              <a:buNone/>
            </a:pPr>
            <a:r>
              <a:rPr lang="en" sz="2400">
                <a:solidFill>
                  <a:schemeClr val="accent1"/>
                </a:solidFill>
              </a:rPr>
              <a:t>Actual participants.</a:t>
            </a:r>
            <a:r>
              <a:rPr lang="en" sz="2400">
                <a:solidFill>
                  <a:schemeClr val="dk1"/>
                </a:solidFill>
              </a:rPr>
              <a:t> Only 60 of the 142 referred patients entered the study. Some were excluded because they didn't meet the diagnostic criteria, some had other health issues, and some refused to be a part of the study.</a:t>
            </a:r>
            <a:endParaRPr sz="1600">
              <a:solidFill>
                <a:schemeClr val="dk1"/>
              </a:solidFill>
            </a:endParaRPr>
          </a:p>
        </p:txBody>
      </p:sp>
      <p:sp>
        <p:nvSpPr>
          <p:cNvPr id="42" name="Google Shape;42;p10"/>
          <p:cNvSpPr txBox="1"/>
          <p:nvPr/>
        </p:nvSpPr>
        <p:spPr>
          <a:xfrm>
            <a:off x="458300" y="5900500"/>
            <a:ext cx="8229600" cy="76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rPr>
              <a:t>Deale, et. al. 1997. </a:t>
            </a:r>
            <a:r>
              <a:rPr i="1" lang="en" sz="1600">
                <a:solidFill>
                  <a:schemeClr val="dk1"/>
                </a:solidFill>
              </a:rPr>
              <a:t>Cognitive behavior therapy for chronic fatigue syndrome: A randomized controlled trial.</a:t>
            </a:r>
            <a:r>
              <a:rPr lang="en" sz="1600">
                <a:solidFill>
                  <a:schemeClr val="dk1"/>
                </a:solidFill>
              </a:rPr>
              <a:t> The American Journal of Psychiatry 154:3.</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
                                            <p:txEl>
                                              <p:pRg end="0" st="0"/>
                                            </p:txEl>
                                          </p:spTgt>
                                        </p:tgtEl>
                                        <p:attrNameLst>
                                          <p:attrName>style.visibility</p:attrName>
                                        </p:attrNameLst>
                                      </p:cBhvr>
                                      <p:to>
                                        <p:strVal val="visible"/>
                                      </p:to>
                                    </p:set>
                                    <p:animEffect filter="fade" transition="in">
                                      <p:cBhvr>
                                        <p:cTn dur="1000"/>
                                        <p:tgtEl>
                                          <p:spTgt spid="4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
                                            <p:txEl>
                                              <p:pRg end="1" st="1"/>
                                            </p:txEl>
                                          </p:spTgt>
                                        </p:tgtEl>
                                        <p:attrNameLst>
                                          <p:attrName>style.visibility</p:attrName>
                                        </p:attrNameLst>
                                      </p:cBhvr>
                                      <p:to>
                                        <p:strVal val="visible"/>
                                      </p:to>
                                    </p:set>
                                    <p:animEffect filter="fade" transition="in">
                                      <p:cBhvr>
                                        <p:cTn dur="1000"/>
                                        <p:tgtEl>
                                          <p:spTgt spid="41">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p11"/>
          <p:cNvSpPr txBox="1"/>
          <p:nvPr>
            <p:ph idx="1" type="body"/>
          </p:nvPr>
        </p:nvSpPr>
        <p:spPr>
          <a:xfrm>
            <a:off x="457200" y="2680475"/>
            <a:ext cx="8229600" cy="3887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solidFill>
                  <a:schemeClr val="accent1"/>
                </a:solidFill>
              </a:rPr>
              <a:t>Treatment:</a:t>
            </a:r>
            <a:r>
              <a:rPr lang="en" sz="2400"/>
              <a:t> Cognitive behavior therapy -- collaborative, educative, and with a behavioral emphasis. Patients were shown on how activity could be increased steadily and safely without exacerbating symptoms.</a:t>
            </a:r>
            <a:endParaRPr sz="2400"/>
          </a:p>
          <a:p>
            <a:pPr indent="0" lvl="0" marL="0" rtl="0" algn="l">
              <a:spcBef>
                <a:spcPts val="0"/>
              </a:spcBef>
              <a:spcAft>
                <a:spcPts val="0"/>
              </a:spcAft>
              <a:buNone/>
            </a:pPr>
            <a:r>
              <a:t/>
            </a:r>
            <a:endParaRPr sz="2400"/>
          </a:p>
          <a:p>
            <a:pPr indent="0" lvl="0" marL="0" rtl="0" algn="l">
              <a:spcBef>
                <a:spcPts val="600"/>
              </a:spcBef>
              <a:spcAft>
                <a:spcPts val="0"/>
              </a:spcAft>
              <a:buNone/>
            </a:pPr>
            <a:r>
              <a:rPr lang="en" sz="2400">
                <a:solidFill>
                  <a:schemeClr val="accent1"/>
                </a:solidFill>
              </a:rPr>
              <a:t>Control:</a:t>
            </a:r>
            <a:r>
              <a:rPr lang="en" sz="2400"/>
              <a:t> Relaxation -- No advice was given about how activity could be increased. Instead progressive muscle relaxation, visualization, and rapid relaxation skills were taught.</a:t>
            </a:r>
            <a:endParaRPr sz="2400"/>
          </a:p>
        </p:txBody>
      </p:sp>
      <p:sp>
        <p:nvSpPr>
          <p:cNvPr id="48" name="Google Shape;48;p1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Study design</a:t>
            </a:r>
            <a:endParaRPr>
              <a:solidFill>
                <a:schemeClr val="accent1"/>
              </a:solidFill>
            </a:endParaRPr>
          </a:p>
        </p:txBody>
      </p:sp>
      <p:sp>
        <p:nvSpPr>
          <p:cNvPr id="49" name="Google Shape;49;p11"/>
          <p:cNvSpPr txBox="1"/>
          <p:nvPr/>
        </p:nvSpPr>
        <p:spPr>
          <a:xfrm>
            <a:off x="457100" y="1542675"/>
            <a:ext cx="8229600" cy="1344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Clr>
                <a:srgbClr val="000000"/>
              </a:buClr>
              <a:buSzPts val="1100"/>
              <a:buFont typeface="Arial"/>
              <a:buNone/>
            </a:pPr>
            <a:r>
              <a:rPr lang="en" sz="2400">
                <a:solidFill>
                  <a:schemeClr val="dk1"/>
                </a:solidFill>
              </a:rPr>
              <a:t>Patients randomly assigned to treatment and control groups, 30 patients in each group:</a:t>
            </a:r>
            <a:endParaRPr sz="2400">
              <a:solidFill>
                <a:schemeClr val="dk1"/>
              </a:solidFill>
            </a:endParaRPr>
          </a:p>
          <a:p>
            <a:pPr indent="0" lvl="0" marL="0" rtl="0" algn="l">
              <a:spcBef>
                <a:spcPts val="1000"/>
              </a:spcBef>
              <a:spcAft>
                <a:spcPts val="0"/>
              </a:spcAft>
              <a:buClr>
                <a:srgbClr val="000000"/>
              </a:buClr>
              <a:buSzPts val="1100"/>
              <a:buFont typeface="Arial"/>
              <a:buNone/>
            </a:pPr>
            <a:r>
              <a:t/>
            </a:r>
            <a:endParaRPr sz="24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
                                            <p:txEl>
                                              <p:pRg end="0" st="0"/>
                                            </p:txEl>
                                          </p:spTgt>
                                        </p:tgtEl>
                                        <p:attrNameLst>
                                          <p:attrName>style.visibility</p:attrName>
                                        </p:attrNameLst>
                                      </p:cBhvr>
                                      <p:to>
                                        <p:strVal val="visible"/>
                                      </p:to>
                                    </p:set>
                                    <p:animEffect filter="fade" transition="in">
                                      <p:cBhvr>
                                        <p:cTn dur="1000"/>
                                        <p:tgtEl>
                                          <p:spTgt spid="4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
                                            <p:txEl>
                                              <p:pRg end="1" st="1"/>
                                            </p:txEl>
                                          </p:spTgt>
                                        </p:tgtEl>
                                        <p:attrNameLst>
                                          <p:attrName>style.visibility</p:attrName>
                                        </p:attrNameLst>
                                      </p:cBhvr>
                                      <p:to>
                                        <p:strVal val="visible"/>
                                      </p:to>
                                    </p:set>
                                    <p:animEffect filter="fade" transition="in">
                                      <p:cBhvr>
                                        <p:cTn dur="1000"/>
                                        <p:tgtEl>
                                          <p:spTgt spid="4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
                                            <p:txEl>
                                              <p:pRg end="2" st="2"/>
                                            </p:txEl>
                                          </p:spTgt>
                                        </p:tgtEl>
                                        <p:attrNameLst>
                                          <p:attrName>style.visibility</p:attrName>
                                        </p:attrNameLst>
                                      </p:cBhvr>
                                      <p:to>
                                        <p:strVal val="visible"/>
                                      </p:to>
                                    </p:set>
                                    <p:animEffect filter="fade" transition="in">
                                      <p:cBhvr>
                                        <p:cTn dur="1000"/>
                                        <p:tgtEl>
                                          <p:spTgt spid="47">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Results</a:t>
            </a:r>
            <a:endParaRPr>
              <a:solidFill>
                <a:schemeClr val="accent1"/>
              </a:solidFill>
            </a:endParaRPr>
          </a:p>
        </p:txBody>
      </p:sp>
      <p:pic>
        <p:nvPicPr>
          <p:cNvPr id="55" name="Google Shape;55;p12"/>
          <p:cNvPicPr preferRelativeResize="0"/>
          <p:nvPr/>
        </p:nvPicPr>
        <p:blipFill>
          <a:blip r:embed="rId3">
            <a:alphaModFix/>
          </a:blip>
          <a:stretch>
            <a:fillRect/>
          </a:stretch>
        </p:blipFill>
        <p:spPr>
          <a:xfrm>
            <a:off x="793975" y="2732275"/>
            <a:ext cx="6408617" cy="2066628"/>
          </a:xfrm>
          <a:prstGeom prst="rect">
            <a:avLst/>
          </a:prstGeom>
          <a:noFill/>
          <a:ln>
            <a:noFill/>
          </a:ln>
        </p:spPr>
      </p:pic>
      <p:graphicFrame>
        <p:nvGraphicFramePr>
          <p:cNvPr id="56" name="Google Shape;56;p12"/>
          <p:cNvGraphicFramePr/>
          <p:nvPr/>
        </p:nvGraphicFramePr>
        <p:xfrm>
          <a:off x="533188" y="6976900"/>
          <a:ext cx="3000000" cy="3000000"/>
        </p:xfrm>
        <a:graphic>
          <a:graphicData uri="http://schemas.openxmlformats.org/drawingml/2006/table">
            <a:tbl>
              <a:tblPr>
                <a:noFill/>
                <a:tableStyleId>{BC9EC23E-5AA3-45C9-A61E-302F70286950}</a:tableStyleId>
              </a:tblPr>
              <a:tblGrid>
                <a:gridCol w="1615525"/>
                <a:gridCol w="1615525"/>
                <a:gridCol w="1615525"/>
                <a:gridCol w="1615525"/>
                <a:gridCol w="1615525"/>
              </a:tblGrid>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gridSpan="2">
                  <a:txBody>
                    <a:bodyPr/>
                    <a:lstStyle/>
                    <a:p>
                      <a:pPr indent="0" lvl="0" marL="0" rtl="0" algn="ctr">
                        <a:spcBef>
                          <a:spcPts val="0"/>
                        </a:spcBef>
                        <a:spcAft>
                          <a:spcPts val="0"/>
                        </a:spcAft>
                        <a:buNone/>
                      </a:pPr>
                      <a:r>
                        <a:rPr lang="en"/>
                        <a:t>Good Outcome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hMerge="1"/>
                <a:tc>
                  <a:txBody>
                    <a:bodyPr/>
                    <a:lstStyle/>
                    <a:p>
                      <a:pPr indent="0" lvl="0" marL="0" rtl="0" algn="l">
                        <a:spcBef>
                          <a:spcPts val="0"/>
                        </a:spcBef>
                        <a:spcAft>
                          <a:spcPts val="0"/>
                        </a:spcAft>
                        <a:buNone/>
                      </a:pPr>
                      <a:r>
                        <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Yes</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No</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Total</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rowSpan="2">
                  <a:txBody>
                    <a:bodyPr/>
                    <a:lstStyle/>
                    <a:p>
                      <a:pPr indent="0" lvl="0" marL="0" rtl="0" algn="l">
                        <a:spcBef>
                          <a:spcPts val="0"/>
                        </a:spcBef>
                        <a:spcAft>
                          <a:spcPts val="0"/>
                        </a:spcAft>
                        <a:buNone/>
                      </a:pPr>
                      <a:r>
                        <a:rPr lang="en"/>
                        <a:t>Group</a:t>
                      </a:r>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Treatment</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19</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8</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27</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vMerge="1"/>
                <a:tc>
                  <a:txBody>
                    <a:bodyPr/>
                    <a:lstStyle/>
                    <a:p>
                      <a:pPr indent="0" lvl="0" marL="0" rtl="0" algn="l">
                        <a:spcBef>
                          <a:spcPts val="0"/>
                        </a:spcBef>
                        <a:spcAft>
                          <a:spcPts val="0"/>
                        </a:spcAft>
                        <a:buNone/>
                      </a:pPr>
                      <a:r>
                        <a:rPr lang="en"/>
                        <a:t>Control</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5</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21</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26</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Total</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24</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29</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53</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
        <p:nvSpPr>
          <p:cNvPr id="57" name="Google Shape;57;p12"/>
          <p:cNvSpPr txBox="1"/>
          <p:nvPr>
            <p:ph idx="1" type="body"/>
          </p:nvPr>
        </p:nvSpPr>
        <p:spPr>
          <a:xfrm>
            <a:off x="457200" y="1447800"/>
            <a:ext cx="8229600" cy="1437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200"/>
              <a:t>The table below shows the distribution of patients with good outcomes at 6-month follow-up. Note that 7 patients dropped out of the study: 3 from the treatment and 4 from the control group.</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idx="1" type="body"/>
          </p:nvPr>
        </p:nvSpPr>
        <p:spPr>
          <a:xfrm>
            <a:off x="457200" y="1447800"/>
            <a:ext cx="8229600" cy="3351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200"/>
              <a:t>The table below shows the distribution of patients with good outcomes at 6-month follow-up. Note that 7 patients dropped out of the study: 3 from the treatment and 4 from the control group.</a:t>
            </a:r>
            <a:endParaRPr sz="2200"/>
          </a:p>
          <a:p>
            <a:pPr indent="0" lvl="0" marL="0" rtl="0" algn="l">
              <a:spcBef>
                <a:spcPts val="600"/>
              </a:spcBef>
              <a:spcAft>
                <a:spcPts val="0"/>
              </a:spcAft>
              <a:buNone/>
            </a:pPr>
            <a:r>
              <a:t/>
            </a:r>
            <a:endParaRPr sz="2200"/>
          </a:p>
          <a:p>
            <a:pPr indent="0" lvl="0" marL="0" rtl="0" algn="l">
              <a:spcBef>
                <a:spcPts val="600"/>
              </a:spcBef>
              <a:spcAft>
                <a:spcPts val="0"/>
              </a:spcAft>
              <a:buNone/>
            </a:pPr>
            <a:r>
              <a:t/>
            </a:r>
            <a:endParaRPr sz="2200"/>
          </a:p>
          <a:p>
            <a:pPr indent="0" lvl="0" marL="0" rtl="0" algn="l">
              <a:spcBef>
                <a:spcPts val="600"/>
              </a:spcBef>
              <a:spcAft>
                <a:spcPts val="0"/>
              </a:spcAft>
              <a:buNone/>
            </a:pPr>
            <a:r>
              <a:t/>
            </a:r>
            <a:endParaRPr sz="2200"/>
          </a:p>
          <a:p>
            <a:pPr indent="0" lvl="0" marL="0" rtl="0" algn="l">
              <a:spcBef>
                <a:spcPts val="600"/>
              </a:spcBef>
              <a:spcAft>
                <a:spcPts val="0"/>
              </a:spcAft>
              <a:buNone/>
            </a:pPr>
            <a:r>
              <a:t/>
            </a:r>
            <a:endParaRPr sz="2200"/>
          </a:p>
          <a:p>
            <a:pPr indent="0" lvl="0" marL="0" rtl="0" algn="l">
              <a:spcBef>
                <a:spcPts val="600"/>
              </a:spcBef>
              <a:spcAft>
                <a:spcPts val="0"/>
              </a:spcAft>
              <a:buNone/>
            </a:pPr>
            <a:r>
              <a:t/>
            </a:r>
            <a:endParaRPr sz="2200"/>
          </a:p>
          <a:p>
            <a:pPr indent="0" lvl="0" marL="0" rtl="0" algn="l">
              <a:spcBef>
                <a:spcPts val="600"/>
              </a:spcBef>
              <a:spcAft>
                <a:spcPts val="0"/>
              </a:spcAft>
              <a:buNone/>
            </a:pPr>
            <a:r>
              <a:t/>
            </a:r>
            <a:endParaRPr sz="2200"/>
          </a:p>
          <a:p>
            <a:pPr indent="0" lvl="0" marL="0" rtl="0" algn="l">
              <a:spcBef>
                <a:spcPts val="600"/>
              </a:spcBef>
              <a:spcAft>
                <a:spcPts val="0"/>
              </a:spcAft>
              <a:buNone/>
            </a:pPr>
            <a:r>
              <a:t/>
            </a:r>
            <a:endParaRPr sz="2200"/>
          </a:p>
        </p:txBody>
      </p:sp>
      <p:sp>
        <p:nvSpPr>
          <p:cNvPr id="63" name="Google Shape;63;p1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Results</a:t>
            </a:r>
            <a:endParaRPr>
              <a:solidFill>
                <a:schemeClr val="accent1"/>
              </a:solidFill>
            </a:endParaRPr>
          </a:p>
        </p:txBody>
      </p:sp>
      <p:pic>
        <p:nvPicPr>
          <p:cNvPr id="64" name="Google Shape;64;p13"/>
          <p:cNvPicPr preferRelativeResize="0"/>
          <p:nvPr/>
        </p:nvPicPr>
        <p:blipFill>
          <a:blip r:embed="rId3">
            <a:alphaModFix/>
          </a:blip>
          <a:stretch>
            <a:fillRect/>
          </a:stretch>
        </p:blipFill>
        <p:spPr>
          <a:xfrm>
            <a:off x="793975" y="2732275"/>
            <a:ext cx="6408617" cy="2066628"/>
          </a:xfrm>
          <a:prstGeom prst="rect">
            <a:avLst/>
          </a:prstGeom>
          <a:noFill/>
          <a:ln>
            <a:noFill/>
          </a:ln>
        </p:spPr>
      </p:pic>
      <p:sp>
        <p:nvSpPr>
          <p:cNvPr id="65" name="Google Shape;65;p13"/>
          <p:cNvSpPr txBox="1"/>
          <p:nvPr/>
        </p:nvSpPr>
        <p:spPr>
          <a:xfrm>
            <a:off x="539600" y="4981350"/>
            <a:ext cx="8147100" cy="1550100"/>
          </a:xfrm>
          <a:prstGeom prst="rect">
            <a:avLst/>
          </a:prstGeom>
          <a:noFill/>
          <a:ln>
            <a:noFill/>
          </a:ln>
        </p:spPr>
        <p:txBody>
          <a:bodyPr anchorCtr="0" anchor="t" bIns="91425" lIns="91425" spcFirstLastPara="1" rIns="91425" wrap="square" tIns="91425">
            <a:noAutofit/>
          </a:bodyPr>
          <a:lstStyle/>
          <a:p>
            <a:pPr indent="-368300" lvl="0" marL="457200" rtl="0" algn="l">
              <a:spcBef>
                <a:spcPts val="600"/>
              </a:spcBef>
              <a:spcAft>
                <a:spcPts val="0"/>
              </a:spcAft>
              <a:buClr>
                <a:schemeClr val="accent1"/>
              </a:buClr>
              <a:buSzPts val="2200"/>
              <a:buChar char="●"/>
            </a:pPr>
            <a:r>
              <a:rPr lang="en" sz="2200">
                <a:solidFill>
                  <a:schemeClr val="accent1"/>
                </a:solidFill>
              </a:rPr>
              <a:t>Proportion with good outcomes</a:t>
            </a:r>
            <a:endParaRPr sz="2200">
              <a:solidFill>
                <a:schemeClr val="accent1"/>
              </a:solidFill>
            </a:endParaRPr>
          </a:p>
          <a:p>
            <a:pPr indent="0" lvl="0" marL="0" rtl="0" algn="ctr">
              <a:spcBef>
                <a:spcPts val="600"/>
              </a:spcBef>
              <a:spcAft>
                <a:spcPts val="0"/>
              </a:spcAft>
              <a:buClr>
                <a:schemeClr val="dk1"/>
              </a:buClr>
              <a:buSzPts val="1100"/>
              <a:buFont typeface="Arial"/>
              <a:buNone/>
            </a:pPr>
            <a:r>
              <a:rPr lang="en" sz="2200">
                <a:solidFill>
                  <a:schemeClr val="dk1"/>
                </a:solidFill>
              </a:rPr>
              <a:t>Treatment Group:  19/27 ≈ 0.70 → 70%</a:t>
            </a:r>
            <a:endParaRPr sz="2200">
              <a:solidFill>
                <a:schemeClr val="dk1"/>
              </a:solidFill>
            </a:endParaRPr>
          </a:p>
          <a:p>
            <a:pPr indent="0" lvl="0" marL="0" rtl="0" algn="l">
              <a:spcBef>
                <a:spcPts val="600"/>
              </a:spcBef>
              <a:spcAft>
                <a:spcPts val="0"/>
              </a:spcAft>
              <a:buClr>
                <a:schemeClr val="dk1"/>
              </a:buClr>
              <a:buSzPts val="1100"/>
              <a:buFont typeface="Arial"/>
              <a:buNone/>
            </a:pPr>
            <a:r>
              <a:t/>
            </a:r>
            <a:endParaRPr sz="2200">
              <a:solidFill>
                <a:schemeClr val="dk1"/>
              </a:solidFill>
            </a:endParaRPr>
          </a:p>
          <a:p>
            <a:pPr indent="0" lvl="0" marL="0" rtl="0" algn="l">
              <a:spcBef>
                <a:spcPts val="0"/>
              </a:spcBef>
              <a:spcAft>
                <a:spcPts val="0"/>
              </a:spcAft>
              <a:buNone/>
            </a:pPr>
            <a:r>
              <a:t/>
            </a:r>
            <a:endParaRPr/>
          </a:p>
        </p:txBody>
      </p:sp>
      <p:graphicFrame>
        <p:nvGraphicFramePr>
          <p:cNvPr id="66" name="Google Shape;66;p13"/>
          <p:cNvGraphicFramePr/>
          <p:nvPr/>
        </p:nvGraphicFramePr>
        <p:xfrm>
          <a:off x="533188" y="6976900"/>
          <a:ext cx="3000000" cy="3000000"/>
        </p:xfrm>
        <a:graphic>
          <a:graphicData uri="http://schemas.openxmlformats.org/drawingml/2006/table">
            <a:tbl>
              <a:tblPr>
                <a:noFill/>
                <a:tableStyleId>{BC9EC23E-5AA3-45C9-A61E-302F70286950}</a:tableStyleId>
              </a:tblPr>
              <a:tblGrid>
                <a:gridCol w="1615525"/>
                <a:gridCol w="1615525"/>
                <a:gridCol w="1615525"/>
                <a:gridCol w="1615525"/>
                <a:gridCol w="1615525"/>
              </a:tblGrid>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gridSpan="2">
                  <a:txBody>
                    <a:bodyPr/>
                    <a:lstStyle/>
                    <a:p>
                      <a:pPr indent="0" lvl="0" marL="0" rtl="0" algn="ctr">
                        <a:spcBef>
                          <a:spcPts val="0"/>
                        </a:spcBef>
                        <a:spcAft>
                          <a:spcPts val="0"/>
                        </a:spcAft>
                        <a:buNone/>
                      </a:pPr>
                      <a:r>
                        <a:rPr lang="en"/>
                        <a:t>Good Outcome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hMerge="1"/>
                <a:tc>
                  <a:txBody>
                    <a:bodyPr/>
                    <a:lstStyle/>
                    <a:p>
                      <a:pPr indent="0" lvl="0" marL="0" rtl="0" algn="l">
                        <a:spcBef>
                          <a:spcPts val="0"/>
                        </a:spcBef>
                        <a:spcAft>
                          <a:spcPts val="0"/>
                        </a:spcAft>
                        <a:buNone/>
                      </a:pPr>
                      <a:r>
                        <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Yes</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No</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Total</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rowSpan="2">
                  <a:txBody>
                    <a:bodyPr/>
                    <a:lstStyle/>
                    <a:p>
                      <a:pPr indent="0" lvl="0" marL="0" rtl="0" algn="l">
                        <a:spcBef>
                          <a:spcPts val="0"/>
                        </a:spcBef>
                        <a:spcAft>
                          <a:spcPts val="0"/>
                        </a:spcAft>
                        <a:buNone/>
                      </a:pPr>
                      <a:r>
                        <a:rPr lang="en"/>
                        <a:t>Group</a:t>
                      </a:r>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Treatment</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19</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8</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27</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vMerge="1"/>
                <a:tc>
                  <a:txBody>
                    <a:bodyPr/>
                    <a:lstStyle/>
                    <a:p>
                      <a:pPr indent="0" lvl="0" marL="0" rtl="0" algn="l">
                        <a:spcBef>
                          <a:spcPts val="0"/>
                        </a:spcBef>
                        <a:spcAft>
                          <a:spcPts val="0"/>
                        </a:spcAft>
                        <a:buNone/>
                      </a:pPr>
                      <a:r>
                        <a:rPr lang="en"/>
                        <a:t>Control</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5</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21</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26</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Total</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24</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29</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53</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idx="1" type="body"/>
          </p:nvPr>
        </p:nvSpPr>
        <p:spPr>
          <a:xfrm>
            <a:off x="457200" y="1447800"/>
            <a:ext cx="8229600" cy="3351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200"/>
              <a:t>The table below shows the distribution of patients with good outcomes at 6-month follow-up. Note that 7 patients dropped out of the study: 3 from the treatment and 4 from the control group.</a:t>
            </a:r>
            <a:endParaRPr sz="2200"/>
          </a:p>
          <a:p>
            <a:pPr indent="0" lvl="0" marL="0" rtl="0" algn="l">
              <a:spcBef>
                <a:spcPts val="600"/>
              </a:spcBef>
              <a:spcAft>
                <a:spcPts val="0"/>
              </a:spcAft>
              <a:buNone/>
            </a:pPr>
            <a:r>
              <a:t/>
            </a:r>
            <a:endParaRPr sz="2200"/>
          </a:p>
          <a:p>
            <a:pPr indent="0" lvl="0" marL="0" rtl="0" algn="l">
              <a:spcBef>
                <a:spcPts val="600"/>
              </a:spcBef>
              <a:spcAft>
                <a:spcPts val="0"/>
              </a:spcAft>
              <a:buNone/>
            </a:pPr>
            <a:r>
              <a:t/>
            </a:r>
            <a:endParaRPr sz="2200"/>
          </a:p>
          <a:p>
            <a:pPr indent="0" lvl="0" marL="0" rtl="0" algn="l">
              <a:spcBef>
                <a:spcPts val="600"/>
              </a:spcBef>
              <a:spcAft>
                <a:spcPts val="0"/>
              </a:spcAft>
              <a:buNone/>
            </a:pPr>
            <a:r>
              <a:t/>
            </a:r>
            <a:endParaRPr sz="2200"/>
          </a:p>
          <a:p>
            <a:pPr indent="0" lvl="0" marL="0" rtl="0" algn="l">
              <a:spcBef>
                <a:spcPts val="600"/>
              </a:spcBef>
              <a:spcAft>
                <a:spcPts val="0"/>
              </a:spcAft>
              <a:buNone/>
            </a:pPr>
            <a:r>
              <a:t/>
            </a:r>
            <a:endParaRPr sz="2200"/>
          </a:p>
          <a:p>
            <a:pPr indent="0" lvl="0" marL="0" rtl="0" algn="l">
              <a:spcBef>
                <a:spcPts val="600"/>
              </a:spcBef>
              <a:spcAft>
                <a:spcPts val="0"/>
              </a:spcAft>
              <a:buNone/>
            </a:pPr>
            <a:r>
              <a:t/>
            </a:r>
            <a:endParaRPr sz="2200"/>
          </a:p>
          <a:p>
            <a:pPr indent="0" lvl="0" marL="0" rtl="0" algn="l">
              <a:spcBef>
                <a:spcPts val="600"/>
              </a:spcBef>
              <a:spcAft>
                <a:spcPts val="0"/>
              </a:spcAft>
              <a:buNone/>
            </a:pPr>
            <a:r>
              <a:t/>
            </a:r>
            <a:endParaRPr sz="2200"/>
          </a:p>
          <a:p>
            <a:pPr indent="0" lvl="0" marL="0" rtl="0" algn="l">
              <a:spcBef>
                <a:spcPts val="600"/>
              </a:spcBef>
              <a:spcAft>
                <a:spcPts val="0"/>
              </a:spcAft>
              <a:buNone/>
            </a:pPr>
            <a:r>
              <a:t/>
            </a:r>
            <a:endParaRPr sz="2200"/>
          </a:p>
        </p:txBody>
      </p:sp>
      <p:sp>
        <p:nvSpPr>
          <p:cNvPr id="72" name="Google Shape;72;p1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Results</a:t>
            </a:r>
            <a:endParaRPr>
              <a:solidFill>
                <a:schemeClr val="accent1"/>
              </a:solidFill>
            </a:endParaRPr>
          </a:p>
        </p:txBody>
      </p:sp>
      <p:pic>
        <p:nvPicPr>
          <p:cNvPr id="73" name="Google Shape;73;p14"/>
          <p:cNvPicPr preferRelativeResize="0"/>
          <p:nvPr/>
        </p:nvPicPr>
        <p:blipFill>
          <a:blip r:embed="rId3">
            <a:alphaModFix/>
          </a:blip>
          <a:stretch>
            <a:fillRect/>
          </a:stretch>
        </p:blipFill>
        <p:spPr>
          <a:xfrm>
            <a:off x="793975" y="2732275"/>
            <a:ext cx="6408617" cy="2066628"/>
          </a:xfrm>
          <a:prstGeom prst="rect">
            <a:avLst/>
          </a:prstGeom>
          <a:noFill/>
          <a:ln>
            <a:noFill/>
          </a:ln>
        </p:spPr>
      </p:pic>
      <p:sp>
        <p:nvSpPr>
          <p:cNvPr id="74" name="Google Shape;74;p14"/>
          <p:cNvSpPr txBox="1"/>
          <p:nvPr/>
        </p:nvSpPr>
        <p:spPr>
          <a:xfrm>
            <a:off x="539600" y="4981350"/>
            <a:ext cx="8147100" cy="1550100"/>
          </a:xfrm>
          <a:prstGeom prst="rect">
            <a:avLst/>
          </a:prstGeom>
          <a:noFill/>
          <a:ln>
            <a:noFill/>
          </a:ln>
        </p:spPr>
        <p:txBody>
          <a:bodyPr anchorCtr="0" anchor="t" bIns="91425" lIns="91425" spcFirstLastPara="1" rIns="91425" wrap="square" tIns="91425">
            <a:noAutofit/>
          </a:bodyPr>
          <a:lstStyle/>
          <a:p>
            <a:pPr indent="-368300" lvl="0" marL="457200" rtl="0" algn="l">
              <a:spcBef>
                <a:spcPts val="600"/>
              </a:spcBef>
              <a:spcAft>
                <a:spcPts val="0"/>
              </a:spcAft>
              <a:buClr>
                <a:schemeClr val="accent1"/>
              </a:buClr>
              <a:buSzPts val="2200"/>
              <a:buChar char="●"/>
            </a:pPr>
            <a:r>
              <a:rPr lang="en" sz="2200">
                <a:solidFill>
                  <a:schemeClr val="accent1"/>
                </a:solidFill>
              </a:rPr>
              <a:t>Proportion with good outcomes in treatment group</a:t>
            </a:r>
            <a:endParaRPr sz="2200">
              <a:solidFill>
                <a:schemeClr val="accent1"/>
              </a:solidFill>
            </a:endParaRPr>
          </a:p>
          <a:p>
            <a:pPr indent="0" lvl="0" marL="0" rtl="0" algn="ctr">
              <a:spcBef>
                <a:spcPts val="600"/>
              </a:spcBef>
              <a:spcAft>
                <a:spcPts val="0"/>
              </a:spcAft>
              <a:buNone/>
            </a:pPr>
            <a:r>
              <a:rPr lang="en" sz="2200">
                <a:solidFill>
                  <a:schemeClr val="dk1"/>
                </a:solidFill>
              </a:rPr>
              <a:t>19/27 ≈ 0.70 → 70%</a:t>
            </a:r>
            <a:endParaRPr sz="2200">
              <a:solidFill>
                <a:schemeClr val="dk1"/>
              </a:solidFill>
            </a:endParaRPr>
          </a:p>
          <a:p>
            <a:pPr indent="-368300" lvl="0" marL="457200" rtl="0" algn="l">
              <a:spcBef>
                <a:spcPts val="600"/>
              </a:spcBef>
              <a:spcAft>
                <a:spcPts val="0"/>
              </a:spcAft>
              <a:buClr>
                <a:schemeClr val="accent1"/>
              </a:buClr>
              <a:buSzPts val="2200"/>
              <a:buChar char="●"/>
            </a:pPr>
            <a:r>
              <a:rPr lang="en" sz="2200">
                <a:solidFill>
                  <a:schemeClr val="accent1"/>
                </a:solidFill>
              </a:rPr>
              <a:t>Proportion with good outcomes in control group</a:t>
            </a:r>
            <a:endParaRPr sz="2200">
              <a:solidFill>
                <a:schemeClr val="accent1"/>
              </a:solidFill>
            </a:endParaRPr>
          </a:p>
          <a:p>
            <a:pPr indent="0" lvl="0" marL="0" rtl="0" algn="ctr">
              <a:spcBef>
                <a:spcPts val="600"/>
              </a:spcBef>
              <a:spcAft>
                <a:spcPts val="0"/>
              </a:spcAft>
              <a:buNone/>
            </a:pPr>
            <a:r>
              <a:rPr lang="en" sz="2200">
                <a:solidFill>
                  <a:schemeClr val="dk1"/>
                </a:solidFill>
              </a:rPr>
              <a:t>5/26 ≈ 0.19 → 19%</a:t>
            </a:r>
            <a:endParaRPr sz="2200"/>
          </a:p>
          <a:p>
            <a:pPr indent="0" lvl="0" marL="0" rtl="0" algn="l">
              <a:spcBef>
                <a:spcPts val="0"/>
              </a:spcBef>
              <a:spcAft>
                <a:spcPts val="0"/>
              </a:spcAft>
              <a:buNone/>
            </a:pPr>
            <a:r>
              <a:t/>
            </a:r>
            <a:endParaRPr/>
          </a:p>
        </p:txBody>
      </p:sp>
      <p:graphicFrame>
        <p:nvGraphicFramePr>
          <p:cNvPr id="75" name="Google Shape;75;p14"/>
          <p:cNvGraphicFramePr/>
          <p:nvPr/>
        </p:nvGraphicFramePr>
        <p:xfrm>
          <a:off x="533188" y="6976900"/>
          <a:ext cx="3000000" cy="3000000"/>
        </p:xfrm>
        <a:graphic>
          <a:graphicData uri="http://schemas.openxmlformats.org/drawingml/2006/table">
            <a:tbl>
              <a:tblPr>
                <a:noFill/>
                <a:tableStyleId>{BC9EC23E-5AA3-45C9-A61E-302F70286950}</a:tableStyleId>
              </a:tblPr>
              <a:tblGrid>
                <a:gridCol w="1615525"/>
                <a:gridCol w="1615525"/>
                <a:gridCol w="1615525"/>
                <a:gridCol w="1615525"/>
                <a:gridCol w="1615525"/>
              </a:tblGrid>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gridSpan="2">
                  <a:txBody>
                    <a:bodyPr/>
                    <a:lstStyle/>
                    <a:p>
                      <a:pPr indent="0" lvl="0" marL="0" rtl="0" algn="ctr">
                        <a:spcBef>
                          <a:spcPts val="0"/>
                        </a:spcBef>
                        <a:spcAft>
                          <a:spcPts val="0"/>
                        </a:spcAft>
                        <a:buNone/>
                      </a:pPr>
                      <a:r>
                        <a:rPr lang="en"/>
                        <a:t>Good Outcome</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hMerge="1"/>
                <a:tc>
                  <a:txBody>
                    <a:bodyPr/>
                    <a:lstStyle/>
                    <a:p>
                      <a:pPr indent="0" lvl="0" marL="0" rtl="0" algn="l">
                        <a:spcBef>
                          <a:spcPts val="0"/>
                        </a:spcBef>
                        <a:spcAft>
                          <a:spcPts val="0"/>
                        </a:spcAft>
                        <a:buNone/>
                      </a:pPr>
                      <a:r>
                        <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Yes</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No</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Total</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rowSpan="2">
                  <a:txBody>
                    <a:bodyPr/>
                    <a:lstStyle/>
                    <a:p>
                      <a:pPr indent="0" lvl="0" marL="0" rtl="0" algn="l">
                        <a:spcBef>
                          <a:spcPts val="0"/>
                        </a:spcBef>
                        <a:spcAft>
                          <a:spcPts val="0"/>
                        </a:spcAft>
                        <a:buNone/>
                      </a:pPr>
                      <a:r>
                        <a:rPr lang="en"/>
                        <a:t>Group</a:t>
                      </a:r>
                      <a:endParaRPr/>
                    </a:p>
                  </a:txBody>
                  <a:tcPr marT="91425" marB="91425" marR="91425" marL="91425" anchor="ctr">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Treatment</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19</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8</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27</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vMerge="1"/>
                <a:tc>
                  <a:txBody>
                    <a:bodyPr/>
                    <a:lstStyle/>
                    <a:p>
                      <a:pPr indent="0" lvl="0" marL="0" rtl="0" algn="l">
                        <a:spcBef>
                          <a:spcPts val="0"/>
                        </a:spcBef>
                        <a:spcAft>
                          <a:spcPts val="0"/>
                        </a:spcAft>
                        <a:buNone/>
                      </a:pPr>
                      <a:r>
                        <a:rPr lang="en"/>
                        <a:t>Control</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5</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21</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26</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Total</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24</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29</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53</a:t>
                      </a:r>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idx="1" type="body"/>
          </p:nvPr>
        </p:nvSpPr>
        <p:spPr>
          <a:xfrm>
            <a:off x="457200" y="1600200"/>
            <a:ext cx="8229600" cy="753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000">
                <a:solidFill>
                  <a:schemeClr val="accent1"/>
                </a:solidFill>
              </a:rPr>
              <a:t>Do the data show a "real" difference between the groups?</a:t>
            </a:r>
            <a:endParaRPr/>
          </a:p>
        </p:txBody>
      </p:sp>
      <p:sp>
        <p:nvSpPr>
          <p:cNvPr id="81" name="Google Shape;81;p1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Understanding the results</a:t>
            </a:r>
            <a:endParaRPr>
              <a:solidFill>
                <a:schemeClr val="accen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idx="1" type="body"/>
          </p:nvPr>
        </p:nvSpPr>
        <p:spPr>
          <a:xfrm>
            <a:off x="457200" y="1600200"/>
            <a:ext cx="8229600" cy="753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000">
                <a:solidFill>
                  <a:schemeClr val="accent1"/>
                </a:solidFill>
              </a:rPr>
              <a:t>Do the data show a "real" difference between the groups?</a:t>
            </a:r>
            <a:endParaRPr/>
          </a:p>
        </p:txBody>
      </p:sp>
      <p:sp>
        <p:nvSpPr>
          <p:cNvPr id="87" name="Google Shape;87;p1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Understanding the results</a:t>
            </a:r>
            <a:endParaRPr>
              <a:solidFill>
                <a:schemeClr val="accent1"/>
              </a:solidFill>
            </a:endParaRPr>
          </a:p>
        </p:txBody>
      </p:sp>
      <p:sp>
        <p:nvSpPr>
          <p:cNvPr id="88" name="Google Shape;88;p16"/>
          <p:cNvSpPr txBox="1"/>
          <p:nvPr/>
        </p:nvSpPr>
        <p:spPr>
          <a:xfrm>
            <a:off x="458300" y="2217800"/>
            <a:ext cx="8229600" cy="4312800"/>
          </a:xfrm>
          <a:prstGeom prst="rect">
            <a:avLst/>
          </a:prstGeom>
          <a:noFill/>
          <a:ln>
            <a:noFill/>
          </a:ln>
        </p:spPr>
        <p:txBody>
          <a:bodyPr anchorCtr="0" anchor="t" bIns="91425" lIns="91425" spcFirstLastPara="1" rIns="91425" wrap="square" tIns="91425">
            <a:noAutofit/>
          </a:bodyPr>
          <a:lstStyle/>
          <a:p>
            <a:pPr indent="-355600" lvl="0" marL="457200" rtl="0" algn="l">
              <a:spcBef>
                <a:spcPts val="600"/>
              </a:spcBef>
              <a:spcAft>
                <a:spcPts val="0"/>
              </a:spcAft>
              <a:buClr>
                <a:schemeClr val="dk1"/>
              </a:buClr>
              <a:buSzPts val="2000"/>
              <a:buChar char="●"/>
            </a:pPr>
            <a:r>
              <a:rPr lang="en" sz="2000">
                <a:solidFill>
                  <a:schemeClr val="dk1"/>
                </a:solidFill>
              </a:rPr>
              <a:t>Suppose you flip a coin 100 times. While the chance a coin lands heads in any given coin flip is 50%, we probably won't observe exactly 50 heads. This type of fluctuation is part of almost any type of data generating process.</a:t>
            </a:r>
            <a:endParaRPr sz="2000">
              <a:solidFill>
                <a:schemeClr val="dk1"/>
              </a:solidFill>
            </a:endParaRPr>
          </a:p>
          <a:p>
            <a:pPr indent="0" lvl="0" marL="0" rtl="0" algn="l">
              <a:spcBef>
                <a:spcPts val="600"/>
              </a:spcBef>
              <a:spcAft>
                <a:spcPts val="0"/>
              </a:spcAft>
              <a:buClr>
                <a:srgbClr val="000000"/>
              </a:buClr>
              <a:buSzPts val="1100"/>
              <a:buFont typeface="Arial"/>
              <a:buNone/>
            </a:pPr>
            <a:r>
              <a:t/>
            </a:r>
            <a:endParaRPr sz="600">
              <a:solidFill>
                <a:schemeClr val="dk1"/>
              </a:solidFill>
            </a:endParaRPr>
          </a:p>
          <a:p>
            <a:pPr indent="-355600" lvl="0" marL="457200" rtl="0" algn="l">
              <a:spcBef>
                <a:spcPts val="600"/>
              </a:spcBef>
              <a:spcAft>
                <a:spcPts val="0"/>
              </a:spcAft>
              <a:buClr>
                <a:schemeClr val="dk1"/>
              </a:buClr>
              <a:buSzPts val="2000"/>
              <a:buChar char="●"/>
            </a:pPr>
            <a:r>
              <a:rPr lang="en" sz="2000">
                <a:solidFill>
                  <a:schemeClr val="dk1"/>
                </a:solidFill>
              </a:rPr>
              <a:t>The observed difference between the two groups (70 - 19 = 51%) may be real, or may be due to natural variation.</a:t>
            </a:r>
            <a:endParaRPr sz="2000">
              <a:solidFill>
                <a:schemeClr val="dk1"/>
              </a:solidFill>
            </a:endParaRPr>
          </a:p>
          <a:p>
            <a:pPr indent="0" lvl="0" marL="0" rtl="0" algn="l">
              <a:spcBef>
                <a:spcPts val="600"/>
              </a:spcBef>
              <a:spcAft>
                <a:spcPts val="0"/>
              </a:spcAft>
              <a:buClr>
                <a:srgbClr val="000000"/>
              </a:buClr>
              <a:buSzPts val="1100"/>
              <a:buFont typeface="Arial"/>
              <a:buNone/>
            </a:pPr>
            <a:r>
              <a:t/>
            </a:r>
            <a:endParaRPr sz="600">
              <a:solidFill>
                <a:schemeClr val="dk1"/>
              </a:solidFill>
            </a:endParaRPr>
          </a:p>
          <a:p>
            <a:pPr indent="-355600" lvl="0" marL="457200" rtl="0" algn="l">
              <a:spcBef>
                <a:spcPts val="600"/>
              </a:spcBef>
              <a:spcAft>
                <a:spcPts val="0"/>
              </a:spcAft>
              <a:buClr>
                <a:schemeClr val="dk1"/>
              </a:buClr>
              <a:buSzPts val="2000"/>
              <a:buChar char="●"/>
            </a:pPr>
            <a:r>
              <a:rPr lang="en" sz="2000">
                <a:solidFill>
                  <a:schemeClr val="dk1"/>
                </a:solidFill>
              </a:rPr>
              <a:t>Since the difference is quite large, it is more believable that the difference is real.</a:t>
            </a:r>
            <a:endParaRPr sz="2000">
              <a:solidFill>
                <a:schemeClr val="dk1"/>
              </a:solidFill>
            </a:endParaRPr>
          </a:p>
          <a:p>
            <a:pPr indent="0" lvl="0" marL="0" rtl="0" algn="l">
              <a:spcBef>
                <a:spcPts val="600"/>
              </a:spcBef>
              <a:spcAft>
                <a:spcPts val="0"/>
              </a:spcAft>
              <a:buClr>
                <a:srgbClr val="000000"/>
              </a:buClr>
              <a:buSzPts val="1100"/>
              <a:buFont typeface="Arial"/>
              <a:buNone/>
            </a:pPr>
            <a:r>
              <a:t/>
            </a:r>
            <a:endParaRPr sz="600">
              <a:solidFill>
                <a:schemeClr val="dk1"/>
              </a:solidFill>
            </a:endParaRPr>
          </a:p>
          <a:p>
            <a:pPr indent="-355600" lvl="0" marL="457200" rtl="0" algn="l">
              <a:spcBef>
                <a:spcPts val="600"/>
              </a:spcBef>
              <a:spcAft>
                <a:spcPts val="0"/>
              </a:spcAft>
              <a:buClr>
                <a:schemeClr val="dk1"/>
              </a:buClr>
              <a:buSzPts val="2000"/>
              <a:buChar char="●"/>
            </a:pPr>
            <a:r>
              <a:rPr lang="en" sz="2000">
                <a:solidFill>
                  <a:schemeClr val="dk1"/>
                </a:solidFill>
              </a:rPr>
              <a:t>We use statistical tools to determine if the difference is so large that we should reject the notion that it was due to chance.</a:t>
            </a:r>
            <a:endParaRPr sz="2000">
              <a:solidFill>
                <a:schemeClr val="dk1"/>
              </a:solidFill>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