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6c66c769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16c66c7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c66c7699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c66c769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6c66c7699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6c66c769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c66c7699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c66c769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c66c7699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c66c769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6c66c7699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6c66c769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c66c7699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c66c769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22d7720_0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22d7720_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2d7720_0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22d7720_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6c66c7699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6c66c769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c66c7699_0_1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6c66c769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f22d7720_0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f22d7720_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22d7720_0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22d7720_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to Nelson Gomez for catching a typo on this slide!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22d7720_0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22d7720_0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22d7720_0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22d7720_0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22d7720_0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22d7720_0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e3e4a42aa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e3e4a42a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5e3e4a42a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Google Shape;36;g5e3e4a42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22d7720_0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22d7720_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f22d7720_0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f22d7720_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6c66c7699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6c66c769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c66c7699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c66c769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c66c7699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c66c769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c66c7699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c66c769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-sa/3.0/us/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openintro.org/os" TargetMode="External"/><Relationship Id="rId4" Type="http://schemas.openxmlformats.org/officeDocument/2006/relationships/hyperlink" Target="https://www.openintro.org/download.php?id=teachers_verified_details&amp;referrer=os4_slides" TargetMode="External"/><Relationship Id="rId5" Type="http://schemas.openxmlformats.org/officeDocument/2006/relationships/hyperlink" Target="http://openintro.org/contac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/>
        </p:nvSpPr>
        <p:spPr>
          <a:xfrm>
            <a:off x="683550" y="389451"/>
            <a:ext cx="77769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Slides developed by Mine Çetinkaya-Rundel of OpenIntro.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Translated from LaTeX to Google Slides by Curry Hilton of OpenIntro.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slides may be copied, edited, and/or shared via the </a:t>
            </a:r>
            <a:r>
              <a:rPr lang="en" sz="17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 license</a:t>
            </a:r>
            <a:r>
              <a:rPr lang="en" sz="1700">
                <a:solidFill>
                  <a:srgbClr val="000000"/>
                </a:solidFill>
              </a:rPr>
              <a:t>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To make a copy of these slides, go to </a:t>
            </a:r>
            <a:r>
              <a:rPr i="1" lang="en" sz="1700">
                <a:solidFill>
                  <a:srgbClr val="000000"/>
                </a:solidFill>
              </a:rPr>
              <a:t>File</a:t>
            </a:r>
            <a:r>
              <a:rPr lang="en" sz="1700">
                <a:solidFill>
                  <a:srgbClr val="000000"/>
                </a:solidFill>
              </a:rPr>
              <a:t> &gt; </a:t>
            </a:r>
            <a:r>
              <a:rPr i="1" lang="en" sz="1700">
                <a:solidFill>
                  <a:srgbClr val="000000"/>
                </a:solidFill>
              </a:rPr>
              <a:t>Download as &gt; [option]</a:t>
            </a:r>
            <a:r>
              <a:rPr lang="en" sz="1700">
                <a:solidFill>
                  <a:srgbClr val="000000"/>
                </a:solidFill>
              </a:rPr>
              <a:t>,</a:t>
            </a:r>
            <a:br>
              <a:rPr lang="en" sz="1700">
                <a:solidFill>
                  <a:srgbClr val="000000"/>
                </a:solidFill>
              </a:rPr>
            </a:br>
            <a:r>
              <a:rPr lang="en" sz="1700">
                <a:solidFill>
                  <a:srgbClr val="000000"/>
                </a:solidFill>
              </a:rPr>
              <a:t>as shown below. Or if you are logged into a Google account, you can choose </a:t>
            </a:r>
            <a:r>
              <a:rPr i="1" lang="en" sz="1700">
                <a:solidFill>
                  <a:srgbClr val="000000"/>
                </a:solidFill>
              </a:rPr>
              <a:t>Make a copy...</a:t>
            </a:r>
            <a:r>
              <a:rPr lang="en" sz="1700">
                <a:solidFill>
                  <a:srgbClr val="000000"/>
                </a:solidFill>
              </a:rPr>
              <a:t> to create your own version in Google Drive.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28" name="Google Shape;2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125" y="2462449"/>
            <a:ext cx="5339825" cy="39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i="1" lang="en" sz="2400"/>
              <a:t>categorical</a:t>
            </a:r>
            <a:endParaRPr i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i="1" lang="en" sz="2400"/>
              <a:t>numerical, continuous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i="1" lang="en" sz="2400"/>
              <a:t>categorical</a:t>
            </a:r>
            <a:endParaRPr i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i="1" lang="en" sz="2400"/>
              <a:t>numerical, continuous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i="1" lang="en" sz="2400"/>
              <a:t>categorical, ordinal</a:t>
            </a:r>
            <a:endParaRPr i="1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i="1" lang="en" sz="2400"/>
              <a:t>categorical</a:t>
            </a:r>
            <a:endParaRPr i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i="1" lang="en" sz="2400"/>
              <a:t>numerical, continuous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i="1" lang="en" sz="2400"/>
              <a:t>categorical, ordinal</a:t>
            </a:r>
            <a:endParaRPr i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: 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i="1" lang="en" sz="2400"/>
              <a:t>categorical</a:t>
            </a:r>
            <a:endParaRPr i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i="1" lang="en" sz="2400"/>
              <a:t>numerical, continuous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i="1" lang="en" sz="2400"/>
              <a:t>categorical, ordinal</a:t>
            </a:r>
            <a:endParaRPr i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:  numerical, discrete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i="1" lang="en" sz="2400"/>
              <a:t>categorical</a:t>
            </a:r>
            <a:endParaRPr i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i="1" lang="en" sz="2400"/>
              <a:t>numerical, continuous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i="1" lang="en" sz="2400"/>
              <a:t>categorical, ordinal</a:t>
            </a:r>
            <a:endParaRPr i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:  </a:t>
            </a:r>
            <a:r>
              <a:rPr i="1" lang="en" sz="2400"/>
              <a:t>numerical, discrete</a:t>
            </a:r>
            <a:endParaRPr i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dread</a:t>
            </a:r>
            <a:r>
              <a:rPr lang="en" sz="2400"/>
              <a:t>: 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i="1" lang="en" sz="2400"/>
              <a:t>categorical</a:t>
            </a:r>
            <a:endParaRPr i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i="1" lang="en" sz="2400"/>
              <a:t>numerical, continuous</a:t>
            </a:r>
            <a:endParaRPr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bedtime</a:t>
            </a:r>
            <a:r>
              <a:rPr lang="en" sz="2400"/>
              <a:t>: </a:t>
            </a:r>
            <a:r>
              <a:rPr i="1" lang="en" sz="2400"/>
              <a:t>categorical, ordinal</a:t>
            </a:r>
            <a:endParaRPr i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countries</a:t>
            </a:r>
            <a:r>
              <a:rPr lang="en" sz="2400"/>
              <a:t>:  </a:t>
            </a:r>
            <a:r>
              <a:rPr i="1" lang="en" sz="2400"/>
              <a:t>numerical, discrete</a:t>
            </a:r>
            <a:endParaRPr i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dread</a:t>
            </a:r>
            <a:r>
              <a:rPr lang="en" sz="2400"/>
              <a:t>: </a:t>
            </a:r>
            <a:r>
              <a:rPr i="1" lang="en" sz="2400"/>
              <a:t>categorical, ordinal - could also be used as numerical</a:t>
            </a:r>
            <a:endParaRPr i="1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57200" y="1593850"/>
            <a:ext cx="82296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What type of variable is a telephone area code?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(a) numerical, continuous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(b) numerical, discrete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(c) categorical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(d) categorical, ordinal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57200" y="1593850"/>
            <a:ext cx="82296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What type of variable is a telephone area code?</a:t>
            </a:r>
            <a:endParaRPr sz="24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(a) numerical, continuous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(b) numerical, discrete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9900"/>
                </a:solidFill>
              </a:rPr>
              <a:t>(c) </a:t>
            </a:r>
            <a:r>
              <a:rPr i="1" lang="en" sz="2400">
                <a:solidFill>
                  <a:srgbClr val="FF9900"/>
                </a:solidFill>
              </a:rPr>
              <a:t>categorical</a:t>
            </a:r>
            <a:endParaRPr i="1" sz="2400"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(d) categorical, ordinal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Relationships among variables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57200" y="1593850"/>
            <a:ext cx="8229600" cy="48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Does there appear to be a relationship between the hours of study per week and the GPA of a student?</a:t>
            </a:r>
            <a:endParaRPr sz="2000"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00" y="2511525"/>
            <a:ext cx="5068999" cy="28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Relationships among variables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57200" y="1593850"/>
            <a:ext cx="8229600" cy="48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Does there appear to be a relationship between the hours of study per week and the GPA of a student?</a:t>
            </a:r>
            <a:endParaRPr sz="2000"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00" y="2511525"/>
            <a:ext cx="5068999" cy="28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6"/>
          <p:cNvSpPr txBox="1"/>
          <p:nvPr/>
        </p:nvSpPr>
        <p:spPr>
          <a:xfrm>
            <a:off x="457200" y="5472400"/>
            <a:ext cx="84534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Can you spot anything unusual about any of the data points?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Data Basics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Relationships among variables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457200" y="1593850"/>
            <a:ext cx="8229600" cy="48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Does there appear to be a relationship between the hours of study per week and the GPA of a student?</a:t>
            </a:r>
            <a:endParaRPr sz="200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00" y="2511525"/>
            <a:ext cx="5068999" cy="28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/>
        </p:nvSpPr>
        <p:spPr>
          <a:xfrm>
            <a:off x="457200" y="5472400"/>
            <a:ext cx="84534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Can you spot anything unusual about any of the data points?</a:t>
            </a:r>
            <a:endParaRPr sz="2000">
              <a:solidFill>
                <a:schemeClr val="accent1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457200" y="5897050"/>
            <a:ext cx="84534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There is one student with </a:t>
            </a:r>
            <a:r>
              <a:rPr i="1" lang="en" sz="2000"/>
              <a:t>GPA </a:t>
            </a:r>
            <a:r>
              <a:rPr lang="en" sz="2000"/>
              <a:t>&gt; 4.0, this is likely a data error.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/>
        </p:nvSpPr>
        <p:spPr>
          <a:xfrm>
            <a:off x="457200" y="4236850"/>
            <a:ext cx="84534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(a) There is no relationship between head length and skull width,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i.e. the variables are independent.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(b) Head length and skull width are positively associated.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(c) Skull width and head length are negatively associated.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/>
              <a:t>(d) A longer head causes the skull to be wider.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(e) A wider skull causes the head to be longer.</a:t>
            </a:r>
            <a:endParaRPr sz="2000"/>
          </a:p>
        </p:txBody>
      </p:sp>
      <p:sp>
        <p:nvSpPr>
          <p:cNvPr id="164" name="Google Shape;164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57200" y="1593850"/>
            <a:ext cx="3458400" cy="22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Based on the scatterplot on the right, which of the following statements is correct about the head and skull lengths of possums?</a:t>
            </a:r>
            <a:endParaRPr sz="2000">
              <a:solidFill>
                <a:schemeClr val="accent1"/>
              </a:solidFill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100" y="1593850"/>
            <a:ext cx="4325625" cy="246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/>
        </p:nvSpPr>
        <p:spPr>
          <a:xfrm>
            <a:off x="457200" y="4236850"/>
            <a:ext cx="84534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(a) There is no relationship between head length and skull width,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i.e. the variables are independent.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9900"/>
                </a:solidFill>
              </a:rPr>
              <a:t>(b) </a:t>
            </a:r>
            <a:r>
              <a:rPr i="1" lang="en" sz="2000">
                <a:solidFill>
                  <a:srgbClr val="FF9900"/>
                </a:solidFill>
              </a:rPr>
              <a:t>Head length and skull width are positively associated.</a:t>
            </a:r>
            <a:endParaRPr i="1" sz="20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(c) Skull width and head length are negatively associated.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(d) A longer head causes the skull to be wider.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(e) A wider skull causes the head to be longer.</a:t>
            </a:r>
            <a:endParaRPr sz="2000"/>
          </a:p>
        </p:txBody>
      </p:sp>
      <p:sp>
        <p:nvSpPr>
          <p:cNvPr id="172" name="Google Shape;17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57200" y="1593850"/>
            <a:ext cx="3458400" cy="22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Based on the scatterplot on the right, which of the following statements is correct about the head and skull lengths of possums?</a:t>
            </a:r>
            <a:endParaRPr sz="2000"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100" y="1593850"/>
            <a:ext cx="4325625" cy="246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457200" y="1593850"/>
            <a:ext cx="7820400" cy="45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When two variables show some connection with one another, they are called </a:t>
            </a:r>
            <a:r>
              <a:rPr i="1" lang="en" sz="2400">
                <a:solidFill>
                  <a:schemeClr val="accent1"/>
                </a:solidFill>
              </a:rPr>
              <a:t>associated</a:t>
            </a:r>
            <a:r>
              <a:rPr i="1" lang="en" sz="2400"/>
              <a:t> </a:t>
            </a:r>
            <a:r>
              <a:rPr lang="en" sz="2400"/>
              <a:t>variables.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Associated variables can also be called </a:t>
            </a:r>
            <a:r>
              <a:rPr i="1" lang="en" sz="2400">
                <a:solidFill>
                  <a:schemeClr val="accent1"/>
                </a:solidFill>
              </a:rPr>
              <a:t>dependent</a:t>
            </a:r>
            <a:r>
              <a:rPr i="1" lang="en" sz="2400"/>
              <a:t> </a:t>
            </a:r>
            <a:r>
              <a:rPr lang="en" sz="2400"/>
              <a:t>variables and vice-versa.</a:t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two variables are not associated, i.e. there is no evident connection between the two, then they are said to be </a:t>
            </a:r>
            <a:r>
              <a:rPr i="1" lang="en" sz="2400">
                <a:solidFill>
                  <a:schemeClr val="accent1"/>
                </a:solidFill>
              </a:rPr>
              <a:t>independent</a:t>
            </a:r>
            <a:r>
              <a:rPr lang="en" sz="2400"/>
              <a:t>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80" name="Google Shape;18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Associated vs. independent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/>
        </p:nvSpPr>
        <p:spPr>
          <a:xfrm>
            <a:off x="683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more resources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openintro.org/os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Statistical Software Labs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Forums (free support for students and teachers)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Objectives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Teachers only content is also available for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Verified Teachers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Exercise solutions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exams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request a free desk copy for a course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Statistics Teachers email group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Questions?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Contact us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Classroom survey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593850"/>
            <a:ext cx="82296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/>
              <a:t>A survey was conducted on students in an introductory statistics course. Below are a few of the questions on the survey, and the corresponding variables the data from the responses were stored in:</a:t>
            </a:r>
            <a:endParaRPr sz="2400"/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gender</a:t>
            </a:r>
            <a:r>
              <a:rPr lang="en" sz="2200"/>
              <a:t>: What is your gender?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intro_extra</a:t>
            </a:r>
            <a:r>
              <a:rPr lang="en" sz="2200"/>
              <a:t>: Are you an introvert or an extrovert?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sleep</a:t>
            </a:r>
            <a:r>
              <a:rPr lang="en" sz="2200"/>
              <a:t>: How many hours do you sleep at night, on average?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bedtime</a:t>
            </a:r>
            <a:r>
              <a:rPr lang="en" sz="2200"/>
              <a:t>: What time do you usually go to bed?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countries</a:t>
            </a:r>
            <a:r>
              <a:rPr lang="en" sz="2200"/>
              <a:t>: How many countries have you visited?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dread</a:t>
            </a:r>
            <a:r>
              <a:rPr lang="en" sz="2200"/>
              <a:t>: On a scale of 1-5, how much do you dread being here?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Data matrix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57200" y="1600200"/>
            <a:ext cx="8229600" cy="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Data collected on students in a statistics class on a variety of variables:</a:t>
            </a:r>
            <a:endParaRPr sz="1600"/>
          </a:p>
        </p:txBody>
      </p:sp>
      <p:pic>
        <p:nvPicPr>
          <p:cNvPr id="46" name="Google Shape;4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583925"/>
            <a:ext cx="7020749" cy="33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44550"/>
            <a:ext cx="77152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59000" y="3803450"/>
            <a:ext cx="82296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59000" y="3803450"/>
            <a:ext cx="8229600" cy="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i="1" lang="en" sz="2400"/>
              <a:t>categorical</a:t>
            </a:r>
            <a:endParaRPr i="1"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i="1" lang="en" sz="2400"/>
              <a:t>categorical</a:t>
            </a:r>
            <a:endParaRPr i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Types of variables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6000"/>
            <a:ext cx="5979249" cy="21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59000" y="3803450"/>
            <a:ext cx="8229600" cy="24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gender</a:t>
            </a:r>
            <a:r>
              <a:rPr lang="en" sz="2400"/>
              <a:t>: </a:t>
            </a:r>
            <a:r>
              <a:rPr i="1" lang="en" sz="2400"/>
              <a:t>categorical</a:t>
            </a:r>
            <a:endParaRPr i="1" sz="2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>
                <a:solidFill>
                  <a:schemeClr val="accent1"/>
                </a:solidFill>
              </a:rPr>
              <a:t>sleep</a:t>
            </a:r>
            <a:r>
              <a:rPr lang="en" sz="2400"/>
              <a:t>: </a:t>
            </a:r>
            <a:r>
              <a:rPr i="1" lang="en" sz="2400"/>
              <a:t>numerical, continuous</a:t>
            </a:r>
            <a:endParaRPr i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