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72644b05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72644b0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5e3f4971ae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e3f4971a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e3f4971a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e3f4971a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e3f4971ae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e3f4971a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e3f4971ae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e3f4971a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e3f4971ae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e3f4971a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5e3f4971ae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e3f4971a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5e3f4971ae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e3f4971a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e3f4971ae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3f4971a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5e3f4971ae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e3f4971a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5e3f4971ae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e3f4971a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f5d2d9db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f5d2d9db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e3f4971ae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e3f4971a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e3f4971ae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e3f4971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e3f4971ae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e3f4971ae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e3f4971ae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3f4971a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3f4971ae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3f4971a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e3f4971ae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e3f4971a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5e3f4971ae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e3f4971a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e3f4971ae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e3f4971ae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5e3f4971ae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e3f4971a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5d2d9db_0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f5d2d9db_0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5e3f4971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5e3f497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5d2d9db_0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5d2d9db_0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5d2d9db_0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5d2d9db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5d2d9db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5d2d9db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5d2d9db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5d2d9db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6125e362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6125e36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5d2d9db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f5d2d9db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5d2d9db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5d2d9db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5e3f4971ae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e3f4971a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5e3f4971a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5e3f4971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5e3f4971a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e3f4971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5e3f4971a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e3f4971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e3f4971a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e3f4971a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e3f4971ae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e3f4971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e3f4971ae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e3f4971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sa/3.0/us/"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Slides developed by Mine Çetinkaya-Rundel of OpenIntro.</a:t>
            </a:r>
            <a:endParaRPr sz="1700"/>
          </a:p>
          <a:p>
            <a:pPr indent="0" lvl="0" marL="0" rtl="0" algn="l">
              <a:spcBef>
                <a:spcPts val="0"/>
              </a:spcBef>
              <a:spcAft>
                <a:spcPts val="0"/>
              </a:spcAft>
              <a:buNone/>
            </a:pPr>
            <a:r>
              <a:rPr lang="en" sz="1700"/>
              <a:t>Translated from LaTeX to Google Slides by Curry Hilton of OpenIntro.</a:t>
            </a:r>
            <a:endParaRPr sz="1700"/>
          </a:p>
          <a:p>
            <a:pPr indent="0" lvl="0" marL="0" rtl="0" algn="l">
              <a:spcBef>
                <a:spcPts val="0"/>
              </a:spcBef>
              <a:spcAft>
                <a:spcPts val="0"/>
              </a:spcAft>
              <a:buNone/>
            </a:pPr>
            <a:r>
              <a:rPr lang="en" sz="1700"/>
              <a:t>The slides may be copied, edited, and/or shared via the </a:t>
            </a:r>
            <a:r>
              <a:rPr lang="en" sz="1700" u="sng">
                <a:solidFill>
                  <a:srgbClr val="1155CC"/>
                </a:solidFill>
                <a:hlinkClick r:id="rId3">
                  <a:extLst>
                    <a:ext uri="{A12FA001-AC4F-418D-AE19-62706E023703}">
                      <ahyp:hlinkClr val="tx"/>
                    </a:ext>
                  </a:extLst>
                </a:hlinkClick>
              </a:rPr>
              <a:t>CC BY-SA license</a:t>
            </a:r>
            <a:r>
              <a:rPr lang="en" sz="1700">
                <a:solidFill>
                  <a:srgbClr val="000000"/>
                </a:solidFill>
              </a:rPr>
              <a:t>.</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 sz="1700">
                <a:solidFill>
                  <a:srgbClr val="000000"/>
                </a:solidFill>
              </a:rPr>
              <a:t>To make a copy of these slides, go to </a:t>
            </a:r>
            <a:r>
              <a:rPr i="1" lang="en" sz="1700">
                <a:solidFill>
                  <a:srgbClr val="000000"/>
                </a:solidFill>
              </a:rPr>
              <a:t>File</a:t>
            </a:r>
            <a:r>
              <a:rPr lang="en" sz="1700">
                <a:solidFill>
                  <a:srgbClr val="000000"/>
                </a:solidFill>
              </a:rPr>
              <a:t> &gt; </a:t>
            </a:r>
            <a:r>
              <a:rPr i="1" lang="en" sz="1700">
                <a:solidFill>
                  <a:srgbClr val="000000"/>
                </a:solidFill>
              </a:rPr>
              <a:t>Download as &gt; [option]</a:t>
            </a:r>
            <a:r>
              <a:rPr lang="en" sz="1700">
                <a:solidFill>
                  <a:srgbClr val="000000"/>
                </a:solidFill>
              </a:rPr>
              <a:t>,</a:t>
            </a:r>
            <a:br>
              <a:rPr lang="en" sz="1700">
                <a:solidFill>
                  <a:srgbClr val="000000"/>
                </a:solidFill>
              </a:rPr>
            </a:br>
            <a:r>
              <a:rPr lang="en" sz="1700">
                <a:solidFill>
                  <a:srgbClr val="000000"/>
                </a:solidFill>
              </a:rPr>
              <a:t>as shown below. Or if you are logged into a Google account, you can choose </a:t>
            </a:r>
            <a:r>
              <a:rPr i="1" lang="en" sz="1700">
                <a:solidFill>
                  <a:srgbClr val="000000"/>
                </a:solidFill>
              </a:rPr>
              <a:t>Make a copy...</a:t>
            </a:r>
            <a:r>
              <a:rPr lang="en" sz="1700">
                <a:solidFill>
                  <a:srgbClr val="000000"/>
                </a:solidFill>
              </a:rPr>
              <a:t> to create your own version in Google Drive.</a:t>
            </a:r>
            <a:endParaRPr sz="1700">
              <a:solidFill>
                <a:srgbClr val="000000"/>
              </a:solidFill>
            </a:endParaRPr>
          </a:p>
        </p:txBody>
      </p:sp>
      <p:pic>
        <p:nvPicPr>
          <p:cNvPr id="28" name="Google Shape;28;p8"/>
          <p:cNvPicPr preferRelativeResize="0"/>
          <p:nvPr/>
        </p:nvPicPr>
        <p:blipFill>
          <a:blip r:embed="rId4">
            <a:alphaModFix/>
          </a:blip>
          <a:stretch>
            <a:fillRect/>
          </a:stretch>
        </p:blipFill>
        <p:spPr>
          <a:xfrm>
            <a:off x="799850" y="2430749"/>
            <a:ext cx="5596874" cy="410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577100" y="1499750"/>
            <a:ext cx="7989800" cy="3858500"/>
          </a:xfrm>
          <a:prstGeom prst="rect">
            <a:avLst/>
          </a:prstGeom>
          <a:noFill/>
          <a:ln>
            <a:noFill/>
          </a:ln>
        </p:spPr>
      </p:pic>
      <p:sp>
        <p:nvSpPr>
          <p:cNvPr id="97" name="Google Shape;97;p17"/>
          <p:cNvSpPr txBox="1"/>
          <p:nvPr/>
        </p:nvSpPr>
        <p:spPr>
          <a:xfrm>
            <a:off x="577100" y="5871675"/>
            <a:ext cx="60189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http://www.npr.org/templates/story/story.php?storyId=125380052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Sampling is natural.</a:t>
            </a:r>
            <a:br>
              <a:rPr lang="en" sz="1900"/>
            </a:br>
            <a:endParaRPr sz="600"/>
          </a:p>
          <a:p>
            <a:pPr indent="0" lvl="0" marL="0" rtl="0" algn="l">
              <a:lnSpc>
                <a:spcPct val="115000"/>
              </a:lnSpc>
              <a:spcBef>
                <a:spcPts val="600"/>
              </a:spcBef>
              <a:spcAft>
                <a:spcPts val="0"/>
              </a:spcAft>
              <a:buNone/>
            </a:pPr>
            <a:r>
              <a:t/>
            </a:r>
            <a:endParaRPr sz="1900">
              <a:solidFill>
                <a:srgbClr val="000000"/>
              </a:solidFill>
            </a:endParaRPr>
          </a:p>
        </p:txBody>
      </p:sp>
      <p:sp>
        <p:nvSpPr>
          <p:cNvPr id="103" name="Google Shape;103;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000"/>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000"/>
                                        <p:tgtEl>
                                          <p:spTgt spid="1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Sampling is natural.</a:t>
            </a:r>
            <a:br>
              <a:rPr lang="en" sz="1900"/>
            </a:br>
            <a:endParaRPr sz="600"/>
          </a:p>
          <a:p>
            <a:pPr indent="-349250" lvl="0" marL="457200" rtl="0" algn="l">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109" name="Google Shape;109;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Sampling is natural.</a:t>
            </a:r>
            <a:br>
              <a:rPr lang="en" sz="1900"/>
            </a:br>
            <a:endParaRPr sz="600"/>
          </a:p>
          <a:p>
            <a:pPr indent="-349250" lvl="0" marL="457200" rtl="0" algn="l">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349250" lvl="0" marL="457200" rtl="0" algn="l">
              <a:lnSpc>
                <a:spcPct val="115000"/>
              </a:lnSpc>
              <a:spcBef>
                <a:spcPts val="0"/>
              </a:spcBef>
              <a:spcAft>
                <a:spcPts val="0"/>
              </a:spcAft>
              <a:buSzPts val="1900"/>
              <a:buChar char="●"/>
            </a:pPr>
            <a:r>
              <a:rPr lang="en" sz="1900">
                <a:solidFill>
                  <a:srgbClr val="000000"/>
                </a:solidFill>
              </a:rPr>
              <a:t>When you taste a spoonful of soup and decide the spoonful you tasted isn't salty enough, that's </a:t>
            </a:r>
            <a:r>
              <a:rPr i="1" lang="en" sz="1900">
                <a:solidFill>
                  <a:schemeClr val="accent1"/>
                </a:solidFill>
              </a:rPr>
              <a:t>exploratory analysis</a:t>
            </a:r>
            <a:r>
              <a:rPr lang="en" sz="1900">
                <a:solidFill>
                  <a:srgbClr val="000000"/>
                </a:solidFill>
              </a:rPr>
              <a:t>.</a:t>
            </a:r>
            <a:br>
              <a:rPr lang="en" sz="1900">
                <a:solidFill>
                  <a:srgbClr val="000000"/>
                </a:solidFill>
              </a:rPr>
            </a:br>
            <a:endParaRPr sz="6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115" name="Google Shape;115;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Sampling is natural.</a:t>
            </a:r>
            <a:br>
              <a:rPr lang="en" sz="1900"/>
            </a:br>
            <a:endParaRPr sz="600"/>
          </a:p>
          <a:p>
            <a:pPr indent="-349250" lvl="0" marL="457200" rtl="0" algn="l">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349250" lvl="0" marL="457200" rtl="0" algn="l">
              <a:lnSpc>
                <a:spcPct val="115000"/>
              </a:lnSpc>
              <a:spcBef>
                <a:spcPts val="0"/>
              </a:spcBef>
              <a:spcAft>
                <a:spcPts val="0"/>
              </a:spcAft>
              <a:buSzPts val="1900"/>
              <a:buChar char="●"/>
            </a:pPr>
            <a:r>
              <a:rPr lang="en" sz="1900">
                <a:solidFill>
                  <a:srgbClr val="000000"/>
                </a:solidFill>
              </a:rPr>
              <a:t>When you taste a spoonful of soup and decide the spoonful you tasted isn't salty enough, that's </a:t>
            </a:r>
            <a:r>
              <a:rPr i="1" lang="en" sz="1900">
                <a:solidFill>
                  <a:schemeClr val="accent1"/>
                </a:solidFill>
              </a:rPr>
              <a:t>exploratory analysis</a:t>
            </a:r>
            <a:r>
              <a:rPr lang="en" sz="1900">
                <a:solidFill>
                  <a:srgbClr val="000000"/>
                </a:solidFill>
              </a:rPr>
              <a:t>.</a:t>
            </a:r>
            <a:br>
              <a:rPr lang="en" sz="1900">
                <a:solidFill>
                  <a:srgbClr val="000000"/>
                </a:solidFill>
              </a:rPr>
            </a:br>
            <a:endParaRPr sz="600">
              <a:solidFill>
                <a:srgbClr val="000000"/>
              </a:solidFill>
            </a:endParaRPr>
          </a:p>
          <a:p>
            <a:pPr indent="-349250" lvl="0" marL="457200" rtl="0" algn="l">
              <a:lnSpc>
                <a:spcPct val="115000"/>
              </a:lnSpc>
              <a:spcBef>
                <a:spcPts val="0"/>
              </a:spcBef>
              <a:spcAft>
                <a:spcPts val="0"/>
              </a:spcAft>
              <a:buSzPts val="1900"/>
              <a:buChar char="●"/>
            </a:pPr>
            <a:r>
              <a:rPr lang="en" sz="1900">
                <a:solidFill>
                  <a:srgbClr val="000000"/>
                </a:solidFill>
              </a:rPr>
              <a:t>If you generalize and conclude that your entire soup needs salt, that's an </a:t>
            </a:r>
            <a:r>
              <a:rPr i="1" lang="en" sz="1900">
                <a:solidFill>
                  <a:schemeClr val="accent1"/>
                </a:solidFill>
              </a:rPr>
              <a:t>inference</a:t>
            </a:r>
            <a:r>
              <a:rPr lang="en" sz="1900">
                <a:solidFill>
                  <a:srgbClr val="000000"/>
                </a:solidFill>
              </a:rPr>
              <a:t>.</a:t>
            </a:r>
            <a:endParaRPr sz="1900">
              <a:solidFill>
                <a:srgbClr val="000000"/>
              </a:solidFill>
            </a:endParaRPr>
          </a:p>
        </p:txBody>
      </p:sp>
      <p:sp>
        <p:nvSpPr>
          <p:cNvPr id="121" name="Google Shape;121;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Exploratory analysis to inference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t>Sampling is natural.</a:t>
            </a:r>
            <a:br>
              <a:rPr lang="en" sz="1900"/>
            </a:br>
            <a:endParaRPr sz="600"/>
          </a:p>
          <a:p>
            <a:pPr indent="-349250" lvl="0" marL="457200" rtl="0" algn="l">
              <a:lnSpc>
                <a:spcPct val="115000"/>
              </a:lnSpc>
              <a:spcBef>
                <a:spcPts val="0"/>
              </a:spcBef>
              <a:spcAft>
                <a:spcPts val="0"/>
              </a:spcAft>
              <a:buSzPts val="1900"/>
              <a:buChar char="●"/>
            </a:pPr>
            <a:r>
              <a:rPr lang="en" sz="1900">
                <a:solidFill>
                  <a:srgbClr val="000000"/>
                </a:solidFill>
              </a:rPr>
              <a:t>Think about sampling something you are cooking - you taste (examine) a small part of what you're cooking to get an idea about the dish as a whole.</a:t>
            </a:r>
            <a:br>
              <a:rPr lang="en" sz="1900">
                <a:solidFill>
                  <a:srgbClr val="000000"/>
                </a:solidFill>
              </a:rPr>
            </a:br>
            <a:endParaRPr sz="600">
              <a:solidFill>
                <a:srgbClr val="000000"/>
              </a:solidFill>
            </a:endParaRPr>
          </a:p>
          <a:p>
            <a:pPr indent="-349250" lvl="0" marL="457200" rtl="0" algn="l">
              <a:lnSpc>
                <a:spcPct val="115000"/>
              </a:lnSpc>
              <a:spcBef>
                <a:spcPts val="0"/>
              </a:spcBef>
              <a:spcAft>
                <a:spcPts val="0"/>
              </a:spcAft>
              <a:buSzPts val="1900"/>
              <a:buChar char="●"/>
            </a:pPr>
            <a:r>
              <a:rPr lang="en" sz="1900">
                <a:solidFill>
                  <a:srgbClr val="000000"/>
                </a:solidFill>
              </a:rPr>
              <a:t>When you taste a spoonful of soup and decide the spoonful you tasted isn't salty enough, that's </a:t>
            </a:r>
            <a:r>
              <a:rPr i="1" lang="en" sz="1900">
                <a:solidFill>
                  <a:schemeClr val="accent1"/>
                </a:solidFill>
              </a:rPr>
              <a:t>exploratory analysi</a:t>
            </a:r>
            <a:r>
              <a:rPr lang="en" sz="1900">
                <a:solidFill>
                  <a:schemeClr val="accent1"/>
                </a:solidFill>
              </a:rPr>
              <a:t>s</a:t>
            </a:r>
            <a:r>
              <a:rPr lang="en" sz="1900">
                <a:solidFill>
                  <a:srgbClr val="000000"/>
                </a:solidFill>
              </a:rPr>
              <a:t>.</a:t>
            </a:r>
            <a:br>
              <a:rPr lang="en" sz="1900">
                <a:solidFill>
                  <a:srgbClr val="000000"/>
                </a:solidFill>
              </a:rPr>
            </a:br>
            <a:endParaRPr sz="600">
              <a:solidFill>
                <a:srgbClr val="000000"/>
              </a:solidFill>
            </a:endParaRPr>
          </a:p>
          <a:p>
            <a:pPr indent="-349250" lvl="0" marL="457200" rtl="0" algn="l">
              <a:lnSpc>
                <a:spcPct val="115000"/>
              </a:lnSpc>
              <a:spcBef>
                <a:spcPts val="0"/>
              </a:spcBef>
              <a:spcAft>
                <a:spcPts val="0"/>
              </a:spcAft>
              <a:buSzPts val="1900"/>
              <a:buChar char="●"/>
            </a:pPr>
            <a:r>
              <a:rPr lang="en" sz="1900">
                <a:solidFill>
                  <a:srgbClr val="000000"/>
                </a:solidFill>
              </a:rPr>
              <a:t>If you generalize and conclude that your entire soup needs salt, that's an </a:t>
            </a:r>
            <a:r>
              <a:rPr i="1" lang="en" sz="1900">
                <a:solidFill>
                  <a:schemeClr val="accent1"/>
                </a:solidFill>
              </a:rPr>
              <a:t>inference</a:t>
            </a:r>
            <a:r>
              <a:rPr lang="en" sz="1900">
                <a:solidFill>
                  <a:srgbClr val="000000"/>
                </a:solidFill>
              </a:rPr>
              <a:t>.</a:t>
            </a:r>
            <a:endParaRPr sz="1900">
              <a:solidFill>
                <a:srgbClr val="000000"/>
              </a:solidFill>
            </a:endParaRPr>
          </a:p>
        </p:txBody>
      </p:sp>
      <p:sp>
        <p:nvSpPr>
          <p:cNvPr id="127" name="Google Shape;127;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Exploratory analysis to inference</a:t>
            </a:r>
            <a:endParaRPr>
              <a:solidFill>
                <a:schemeClr val="accent1"/>
              </a:solidFill>
            </a:endParaRPr>
          </a:p>
        </p:txBody>
      </p:sp>
      <p:sp>
        <p:nvSpPr>
          <p:cNvPr id="128" name="Google Shape;128;p22"/>
          <p:cNvSpPr txBox="1"/>
          <p:nvPr>
            <p:ph idx="1" type="body"/>
          </p:nvPr>
        </p:nvSpPr>
        <p:spPr>
          <a:xfrm>
            <a:off x="457200" y="4102800"/>
            <a:ext cx="8229600" cy="2571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solidFill>
                  <a:srgbClr val="000000"/>
                </a:solidFill>
              </a:rPr>
              <a:t>For your inference to be valid, the spoonful you tasted (the sample) needs to be </a:t>
            </a:r>
            <a:r>
              <a:rPr i="1" lang="en" sz="1900">
                <a:solidFill>
                  <a:schemeClr val="accent1"/>
                </a:solidFill>
              </a:rPr>
              <a:t>representative</a:t>
            </a:r>
            <a:r>
              <a:rPr i="1" lang="en" sz="1900">
                <a:solidFill>
                  <a:srgbClr val="000000"/>
                </a:solidFill>
              </a:rPr>
              <a:t> </a:t>
            </a:r>
            <a:r>
              <a:rPr lang="en" sz="1900">
                <a:solidFill>
                  <a:srgbClr val="000000"/>
                </a:solidFill>
              </a:rPr>
              <a:t>of the entire pot (the population).</a:t>
            </a:r>
            <a:endParaRPr sz="1900">
              <a:solidFill>
                <a:srgbClr val="000000"/>
              </a:solidFill>
            </a:endParaRPr>
          </a:p>
          <a:p>
            <a:pPr indent="-349250" lvl="1" marL="914400" rtl="0" algn="l">
              <a:lnSpc>
                <a:spcPct val="115000"/>
              </a:lnSpc>
              <a:spcBef>
                <a:spcPts val="0"/>
              </a:spcBef>
              <a:spcAft>
                <a:spcPts val="0"/>
              </a:spcAft>
              <a:buSzPts val="1900"/>
              <a:buChar char="○"/>
            </a:pPr>
            <a:r>
              <a:rPr lang="en" sz="1900">
                <a:solidFill>
                  <a:srgbClr val="000000"/>
                </a:solidFill>
              </a:rPr>
              <a:t>If your spoonful comes only from the surface and the salt is collected at the bottom of the pot, what you tasted is probably not representative of the whole pot.</a:t>
            </a:r>
            <a:endParaRPr sz="1900">
              <a:solidFill>
                <a:srgbClr val="000000"/>
              </a:solidFill>
            </a:endParaRPr>
          </a:p>
          <a:p>
            <a:pPr indent="-349250" lvl="1" marL="914400" rtl="0" algn="l">
              <a:lnSpc>
                <a:spcPct val="115000"/>
              </a:lnSpc>
              <a:spcBef>
                <a:spcPts val="0"/>
              </a:spcBef>
              <a:spcAft>
                <a:spcPts val="0"/>
              </a:spcAft>
              <a:buSzPts val="1900"/>
              <a:buChar char="○"/>
            </a:pPr>
            <a:r>
              <a:rPr lang="en" sz="1900">
                <a:solidFill>
                  <a:srgbClr val="000000"/>
                </a:solidFill>
              </a:rPr>
              <a:t>If you first stir the soup thoroughly before you taste, your spoonful will more likely be representative of the whole pot.</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457200" y="1143000"/>
            <a:ext cx="8229600" cy="2224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i="1" lang="en" sz="1900">
                <a:solidFill>
                  <a:schemeClr val="accent1"/>
                </a:solidFill>
              </a:rPr>
              <a:t>Non-response</a:t>
            </a:r>
            <a:r>
              <a:rPr lang="en" sz="1900">
                <a:solidFill>
                  <a:schemeClr val="accent1"/>
                </a:solidFill>
              </a:rPr>
              <a:t>:</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134" name="Google Shape;134;p23"/>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bias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457200" y="1143000"/>
            <a:ext cx="8229600" cy="2224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i="1" lang="en" sz="1900">
                <a:solidFill>
                  <a:schemeClr val="accent1"/>
                </a:solidFill>
              </a:rPr>
              <a:t>Non-response</a:t>
            </a:r>
            <a:r>
              <a:rPr lang="en" sz="1900">
                <a:solidFill>
                  <a:schemeClr val="accent1"/>
                </a:solidFill>
              </a:rPr>
              <a:t>:</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lvl="0" marL="457200" rtl="0" algn="l">
              <a:lnSpc>
                <a:spcPct val="115000"/>
              </a:lnSpc>
              <a:spcBef>
                <a:spcPts val="0"/>
              </a:spcBef>
              <a:spcAft>
                <a:spcPts val="0"/>
              </a:spcAft>
              <a:buSzPts val="1900"/>
              <a:buChar char="●"/>
            </a:pPr>
            <a:r>
              <a:rPr i="1" lang="en" sz="1900">
                <a:solidFill>
                  <a:schemeClr val="accent1"/>
                </a:solidFill>
              </a:rPr>
              <a:t>Voluntary response</a:t>
            </a:r>
            <a:r>
              <a:rPr lang="en" sz="1900">
                <a:solidFill>
                  <a:schemeClr val="accent1"/>
                </a:solidFill>
              </a:rPr>
              <a:t>:</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40" name="Google Shape;140;p24"/>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bias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57200" y="1143000"/>
            <a:ext cx="8229600" cy="2224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lvl="0" marL="457200" rtl="0" algn="l">
              <a:lnSpc>
                <a:spcPct val="115000"/>
              </a:lnSpc>
              <a:spcBef>
                <a:spcPts val="0"/>
              </a:spcBef>
              <a:spcAft>
                <a:spcPts val="0"/>
              </a:spcAft>
              <a:buSzPts val="1900"/>
              <a:buChar char="●"/>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46" name="Google Shape;146;p25"/>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bias</a:t>
            </a:r>
            <a:endParaRPr>
              <a:solidFill>
                <a:schemeClr val="accent1"/>
              </a:solidFill>
            </a:endParaRPr>
          </a:p>
        </p:txBody>
      </p:sp>
      <p:pic>
        <p:nvPicPr>
          <p:cNvPr id="147" name="Google Shape;147;p25"/>
          <p:cNvPicPr preferRelativeResize="0"/>
          <p:nvPr/>
        </p:nvPicPr>
        <p:blipFill>
          <a:blip r:embed="rId3">
            <a:alphaModFix/>
          </a:blip>
          <a:stretch>
            <a:fillRect/>
          </a:stretch>
        </p:blipFill>
        <p:spPr>
          <a:xfrm>
            <a:off x="1504650" y="3522300"/>
            <a:ext cx="2076450" cy="152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idx="1" type="body"/>
          </p:nvPr>
        </p:nvSpPr>
        <p:spPr>
          <a:xfrm>
            <a:off x="457200" y="1143000"/>
            <a:ext cx="8229600" cy="2224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lvl="0" marL="457200" rtl="0" algn="l">
              <a:lnSpc>
                <a:spcPct val="115000"/>
              </a:lnSpc>
              <a:spcBef>
                <a:spcPts val="0"/>
              </a:spcBef>
              <a:spcAft>
                <a:spcPts val="0"/>
              </a:spcAft>
              <a:buSzPts val="1900"/>
              <a:buChar char="●"/>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53" name="Google Shape;153;p26"/>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bias</a:t>
            </a:r>
            <a:endParaRPr>
              <a:solidFill>
                <a:schemeClr val="accent1"/>
              </a:solidFill>
            </a:endParaRPr>
          </a:p>
        </p:txBody>
      </p:sp>
      <p:pic>
        <p:nvPicPr>
          <p:cNvPr id="154" name="Google Shape;154;p26"/>
          <p:cNvPicPr preferRelativeResize="0"/>
          <p:nvPr/>
        </p:nvPicPr>
        <p:blipFill>
          <a:blip r:embed="rId3">
            <a:alphaModFix/>
          </a:blip>
          <a:stretch>
            <a:fillRect/>
          </a:stretch>
        </p:blipFill>
        <p:spPr>
          <a:xfrm>
            <a:off x="1504650" y="3522300"/>
            <a:ext cx="2076450" cy="1524000"/>
          </a:xfrm>
          <a:prstGeom prst="rect">
            <a:avLst/>
          </a:prstGeom>
          <a:noFill/>
          <a:ln>
            <a:noFill/>
          </a:ln>
        </p:spPr>
      </p:pic>
      <p:pic>
        <p:nvPicPr>
          <p:cNvPr id="155" name="Google Shape;155;p26"/>
          <p:cNvPicPr preferRelativeResize="0"/>
          <p:nvPr/>
        </p:nvPicPr>
        <p:blipFill>
          <a:blip r:embed="rId4">
            <a:alphaModFix/>
          </a:blip>
          <a:stretch>
            <a:fillRect/>
          </a:stretch>
        </p:blipFill>
        <p:spPr>
          <a:xfrm>
            <a:off x="3939600" y="3522300"/>
            <a:ext cx="2076450" cy="165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Observational studies and sampling strategies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idx="1" type="body"/>
          </p:nvPr>
        </p:nvSpPr>
        <p:spPr>
          <a:xfrm>
            <a:off x="457200" y="5201100"/>
            <a:ext cx="8229600" cy="12306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solidFill>
                  <a:schemeClr val="accent1"/>
                </a:solidFill>
              </a:rPr>
              <a:t>Convenience sample: </a:t>
            </a:r>
            <a:r>
              <a:rPr lang="en" sz="1900">
                <a:solidFill>
                  <a:srgbClr val="000000"/>
                </a:solidFill>
              </a:rPr>
              <a:t>Individuals who are easily accessible are more likely to be included in the sample.</a:t>
            </a:r>
            <a:endParaRPr sz="1900">
              <a:solidFill>
                <a:srgbClr val="000000"/>
              </a:solidFill>
            </a:endParaRPr>
          </a:p>
        </p:txBody>
      </p:sp>
      <p:sp>
        <p:nvSpPr>
          <p:cNvPr id="161" name="Google Shape;161;p27"/>
          <p:cNvSpPr txBox="1"/>
          <p:nvPr>
            <p:ph idx="1" type="body"/>
          </p:nvPr>
        </p:nvSpPr>
        <p:spPr>
          <a:xfrm>
            <a:off x="457200" y="1143000"/>
            <a:ext cx="8229600" cy="2224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Char char="●"/>
            </a:pPr>
            <a:r>
              <a:rPr lang="en" sz="1900">
                <a:solidFill>
                  <a:schemeClr val="accent1"/>
                </a:solidFill>
              </a:rPr>
              <a:t>Non-response:</a:t>
            </a:r>
            <a:r>
              <a:rPr lang="en" sz="1900">
                <a:solidFill>
                  <a:srgbClr val="000000"/>
                </a:solidFill>
              </a:rPr>
              <a:t> If only a small fraction of the randomly sampled people choose to respond to a survey, the sample may no longer be representative of the population.</a:t>
            </a:r>
            <a:endParaRPr sz="1900">
              <a:solidFill>
                <a:srgbClr val="000000"/>
              </a:solidFill>
            </a:endParaRPr>
          </a:p>
          <a:p>
            <a:pPr indent="-349250" lvl="0" marL="457200" rtl="0" algn="l">
              <a:lnSpc>
                <a:spcPct val="115000"/>
              </a:lnSpc>
              <a:spcBef>
                <a:spcPts val="0"/>
              </a:spcBef>
              <a:spcAft>
                <a:spcPts val="0"/>
              </a:spcAft>
              <a:buSzPts val="1900"/>
              <a:buChar char="●"/>
            </a:pPr>
            <a:r>
              <a:rPr lang="en" sz="1900">
                <a:solidFill>
                  <a:schemeClr val="accent1"/>
                </a:solidFill>
              </a:rPr>
              <a:t>Voluntary response:</a:t>
            </a:r>
            <a:r>
              <a:rPr lang="en" sz="1900">
                <a:solidFill>
                  <a:srgbClr val="000000"/>
                </a:solidFill>
              </a:rPr>
              <a:t> Occurs when the sample consists of people who volunteer to respond because they have strong opinions on the issue. Such a sample will also not be representative of the population.</a:t>
            </a:r>
            <a:endParaRPr sz="1900">
              <a:solidFill>
                <a:srgbClr val="000000"/>
              </a:solidFill>
            </a:endParaRPr>
          </a:p>
        </p:txBody>
      </p:sp>
      <p:sp>
        <p:nvSpPr>
          <p:cNvPr id="162" name="Google Shape;162;p27"/>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bias</a:t>
            </a:r>
            <a:endParaRPr>
              <a:solidFill>
                <a:schemeClr val="accent1"/>
              </a:solidFill>
            </a:endParaRPr>
          </a:p>
        </p:txBody>
      </p:sp>
      <p:pic>
        <p:nvPicPr>
          <p:cNvPr id="163" name="Google Shape;163;p27"/>
          <p:cNvPicPr preferRelativeResize="0"/>
          <p:nvPr/>
        </p:nvPicPr>
        <p:blipFill>
          <a:blip r:embed="rId3">
            <a:alphaModFix/>
          </a:blip>
          <a:stretch>
            <a:fillRect/>
          </a:stretch>
        </p:blipFill>
        <p:spPr>
          <a:xfrm>
            <a:off x="1504650" y="3522300"/>
            <a:ext cx="2076450" cy="1524000"/>
          </a:xfrm>
          <a:prstGeom prst="rect">
            <a:avLst/>
          </a:prstGeom>
          <a:noFill/>
          <a:ln>
            <a:noFill/>
          </a:ln>
        </p:spPr>
      </p:pic>
      <p:pic>
        <p:nvPicPr>
          <p:cNvPr id="164" name="Google Shape;164;p27"/>
          <p:cNvPicPr preferRelativeResize="0"/>
          <p:nvPr/>
        </p:nvPicPr>
        <p:blipFill>
          <a:blip r:embed="rId4">
            <a:alphaModFix/>
          </a:blip>
          <a:stretch>
            <a:fillRect/>
          </a:stretch>
        </p:blipFill>
        <p:spPr>
          <a:xfrm>
            <a:off x="3939600" y="3522300"/>
            <a:ext cx="2076450" cy="165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Effect filter="fade" transition="in">
                                      <p:cBhvr>
                                        <p:cTn dur="1000"/>
                                        <p:tgtEl>
                                          <p:spTgt spid="1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Effect filter="fade" transition="in">
                                      <p:cBhvr>
                                        <p:cTn dur="1000"/>
                                        <p:tgtEl>
                                          <p:spTgt spid="1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457200" y="1595025"/>
            <a:ext cx="8229600" cy="575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solidFill>
                  <a:srgbClr val="000000"/>
                </a:solidFill>
              </a:rPr>
              <a:t>A historical example of a biased sample yielding misleading results</a:t>
            </a:r>
            <a:endParaRPr sz="2000">
              <a:solidFill>
                <a:srgbClr val="000000"/>
              </a:solidFill>
            </a:endParaRPr>
          </a:p>
        </p:txBody>
      </p:sp>
      <p:sp>
        <p:nvSpPr>
          <p:cNvPr id="170" name="Google Shape;170;p28"/>
          <p:cNvSpPr txBox="1"/>
          <p:nvPr>
            <p:ph type="title"/>
          </p:nvPr>
        </p:nvSpPr>
        <p:spPr>
          <a:xfrm>
            <a:off x="457200" y="27480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bias example:</a:t>
            </a:r>
            <a:endParaRPr>
              <a:solidFill>
                <a:schemeClr val="accent1"/>
              </a:solidFill>
            </a:endParaRPr>
          </a:p>
          <a:p>
            <a:pPr indent="0" lvl="0" marL="0" rtl="0" algn="l">
              <a:spcBef>
                <a:spcPts val="0"/>
              </a:spcBef>
              <a:spcAft>
                <a:spcPts val="0"/>
              </a:spcAft>
              <a:buNone/>
            </a:pPr>
            <a:r>
              <a:rPr lang="en" sz="3000">
                <a:solidFill>
                  <a:schemeClr val="accent1"/>
                </a:solidFill>
              </a:rPr>
              <a:t>Landon vs. FDR</a:t>
            </a:r>
            <a:endParaRPr sz="3000">
              <a:solidFill>
                <a:schemeClr val="accent1"/>
              </a:solidFill>
            </a:endParaRPr>
          </a:p>
        </p:txBody>
      </p:sp>
      <p:pic>
        <p:nvPicPr>
          <p:cNvPr id="171" name="Google Shape;171;p28"/>
          <p:cNvPicPr preferRelativeResize="0"/>
          <p:nvPr/>
        </p:nvPicPr>
        <p:blipFill>
          <a:blip r:embed="rId3">
            <a:alphaModFix/>
          </a:blip>
          <a:stretch>
            <a:fillRect/>
          </a:stretch>
        </p:blipFill>
        <p:spPr>
          <a:xfrm>
            <a:off x="531228" y="2478728"/>
            <a:ext cx="2674800" cy="3029400"/>
          </a:xfrm>
          <a:prstGeom prst="rect">
            <a:avLst/>
          </a:prstGeom>
          <a:noFill/>
          <a:ln>
            <a:noFill/>
          </a:ln>
        </p:spPr>
      </p:pic>
      <p:pic>
        <p:nvPicPr>
          <p:cNvPr id="172" name="Google Shape;172;p28"/>
          <p:cNvPicPr preferRelativeResize="0"/>
          <p:nvPr/>
        </p:nvPicPr>
        <p:blipFill>
          <a:blip r:embed="rId4">
            <a:alphaModFix/>
          </a:blip>
          <a:stretch>
            <a:fillRect/>
          </a:stretch>
        </p:blipFill>
        <p:spPr>
          <a:xfrm>
            <a:off x="5713651" y="2478725"/>
            <a:ext cx="2588575" cy="3029400"/>
          </a:xfrm>
          <a:prstGeom prst="rect">
            <a:avLst/>
          </a:prstGeom>
          <a:noFill/>
          <a:ln>
            <a:noFill/>
          </a:ln>
        </p:spPr>
      </p:pic>
      <p:sp>
        <p:nvSpPr>
          <p:cNvPr id="173" name="Google Shape;173;p28"/>
          <p:cNvSpPr txBox="1"/>
          <p:nvPr/>
        </p:nvSpPr>
        <p:spPr>
          <a:xfrm>
            <a:off x="3435038" y="2467775"/>
            <a:ext cx="2049600" cy="30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In 1936, Landon sought the Republican presidential nomination opposing the re-election of FDR.</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1" type="body"/>
          </p:nvPr>
        </p:nvSpPr>
        <p:spPr>
          <a:xfrm>
            <a:off x="457200" y="1335650"/>
            <a:ext cx="4738800" cy="4813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solidFill>
                  <a:srgbClr val="000000"/>
                </a:solidFill>
              </a:rPr>
              <a:t>The Literary Digest polled about 10 million Americans, and got responses from about 2.4 million.</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The poll showed that Landon would likely be the overwhelming winner and FDR would get only 43% of the votes.</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Election result:  FDR won, with 62% of the votes.</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The magazine was completely discredited because of the poll, and was soon discontinued.</a:t>
            </a:r>
            <a:endParaRPr sz="2000">
              <a:solidFill>
                <a:srgbClr val="000000"/>
              </a:solidFill>
            </a:endParaRPr>
          </a:p>
        </p:txBody>
      </p:sp>
      <p:sp>
        <p:nvSpPr>
          <p:cNvPr id="179" name="Google Shape;179;p29"/>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Literary Digest Poll</a:t>
            </a:r>
            <a:endParaRPr>
              <a:solidFill>
                <a:schemeClr val="accent1"/>
              </a:solidFill>
            </a:endParaRPr>
          </a:p>
        </p:txBody>
      </p:sp>
      <p:pic>
        <p:nvPicPr>
          <p:cNvPr id="180" name="Google Shape;180;p29"/>
          <p:cNvPicPr preferRelativeResize="0"/>
          <p:nvPr/>
        </p:nvPicPr>
        <p:blipFill>
          <a:blip r:embed="rId3">
            <a:alphaModFix/>
          </a:blip>
          <a:stretch>
            <a:fillRect/>
          </a:stretch>
        </p:blipFill>
        <p:spPr>
          <a:xfrm>
            <a:off x="5519275" y="1451225"/>
            <a:ext cx="2777650" cy="381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1" type="body"/>
          </p:nvPr>
        </p:nvSpPr>
        <p:spPr>
          <a:xfrm>
            <a:off x="457200" y="1613050"/>
            <a:ext cx="8136900" cy="1785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solidFill>
                  <a:srgbClr val="000000"/>
                </a:solidFill>
              </a:rPr>
              <a:t>The magazine had surveyed</a:t>
            </a:r>
            <a:endParaRPr sz="2200">
              <a:solidFill>
                <a:srgbClr val="000000"/>
              </a:solidFill>
            </a:endParaRPr>
          </a:p>
          <a:p>
            <a:pPr indent="-368300" lvl="1" marL="914400" rtl="0" algn="l">
              <a:lnSpc>
                <a:spcPct val="115000"/>
              </a:lnSpc>
              <a:spcBef>
                <a:spcPts val="0"/>
              </a:spcBef>
              <a:spcAft>
                <a:spcPts val="0"/>
              </a:spcAft>
              <a:buSzPts val="2200"/>
              <a:buChar char="○"/>
            </a:pPr>
            <a:r>
              <a:rPr lang="en" sz="2200">
                <a:solidFill>
                  <a:srgbClr val="000000"/>
                </a:solidFill>
              </a:rPr>
              <a:t>its own readers,</a:t>
            </a:r>
            <a:endParaRPr sz="2200">
              <a:solidFill>
                <a:srgbClr val="000000"/>
              </a:solidFill>
            </a:endParaRPr>
          </a:p>
          <a:p>
            <a:pPr indent="-368300" lvl="1" marL="914400" rtl="0" algn="l">
              <a:lnSpc>
                <a:spcPct val="115000"/>
              </a:lnSpc>
              <a:spcBef>
                <a:spcPts val="0"/>
              </a:spcBef>
              <a:spcAft>
                <a:spcPts val="0"/>
              </a:spcAft>
              <a:buSzPts val="2200"/>
              <a:buChar char="○"/>
            </a:pPr>
            <a:r>
              <a:rPr lang="en" sz="2200">
                <a:solidFill>
                  <a:srgbClr val="000000"/>
                </a:solidFill>
              </a:rPr>
              <a:t>registered automobile owners, and</a:t>
            </a:r>
            <a:endParaRPr sz="2200">
              <a:solidFill>
                <a:srgbClr val="000000"/>
              </a:solidFill>
            </a:endParaRPr>
          </a:p>
          <a:p>
            <a:pPr indent="-368300" lvl="1" marL="914400" rtl="0" algn="l">
              <a:lnSpc>
                <a:spcPct val="115000"/>
              </a:lnSpc>
              <a:spcBef>
                <a:spcPts val="0"/>
              </a:spcBef>
              <a:spcAft>
                <a:spcPts val="0"/>
              </a:spcAft>
              <a:buSzPts val="2200"/>
              <a:buChar char="○"/>
            </a:pPr>
            <a:r>
              <a:rPr lang="en" sz="2200">
                <a:solidFill>
                  <a:srgbClr val="000000"/>
                </a:solidFill>
              </a:rPr>
              <a:t>registered telephone users.</a:t>
            </a:r>
            <a:endParaRPr sz="2200">
              <a:solidFill>
                <a:srgbClr val="000000"/>
              </a:solidFill>
            </a:endParaRPr>
          </a:p>
        </p:txBody>
      </p:sp>
      <p:sp>
        <p:nvSpPr>
          <p:cNvPr id="186" name="Google Shape;186;p30"/>
          <p:cNvSpPr txBox="1"/>
          <p:nvPr>
            <p:ph type="title"/>
          </p:nvPr>
        </p:nvSpPr>
        <p:spPr>
          <a:xfrm>
            <a:off x="457200" y="27740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Literary Digest Poll -</a:t>
            </a:r>
            <a:endParaRPr>
              <a:solidFill>
                <a:schemeClr val="accent1"/>
              </a:solidFill>
            </a:endParaRPr>
          </a:p>
          <a:p>
            <a:pPr indent="0" lvl="0" marL="0" rtl="0" algn="l">
              <a:spcBef>
                <a:spcPts val="0"/>
              </a:spcBef>
              <a:spcAft>
                <a:spcPts val="0"/>
              </a:spcAft>
              <a:buNone/>
            </a:pPr>
            <a:r>
              <a:rPr lang="en">
                <a:solidFill>
                  <a:schemeClr val="accent1"/>
                </a:solidFill>
              </a:rPr>
              <a:t>what went wrong?</a:t>
            </a:r>
            <a:endParaRPr>
              <a:solidFill>
                <a:schemeClr val="accent1"/>
              </a:solidFill>
            </a:endParaRPr>
          </a:p>
        </p:txBody>
      </p:sp>
      <p:sp>
        <p:nvSpPr>
          <p:cNvPr id="187" name="Google Shape;187;p30"/>
          <p:cNvSpPr txBox="1"/>
          <p:nvPr/>
        </p:nvSpPr>
        <p:spPr>
          <a:xfrm>
            <a:off x="457200" y="3275050"/>
            <a:ext cx="8229600" cy="2804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chemeClr val="dk1"/>
              </a:buClr>
              <a:buSzPts val="2200"/>
              <a:buChar char="●"/>
            </a:pPr>
            <a:r>
              <a:rPr lang="en" sz="2200"/>
              <a:t>These groups had incomes well above the national average of the day (remember, this is Great Depression era) which resulted in lists of voters far more likely to support Republicans than a truly </a:t>
            </a:r>
            <a:r>
              <a:rPr i="1" lang="en" sz="2200">
                <a:solidFill>
                  <a:schemeClr val="accent1"/>
                </a:solidFill>
              </a:rPr>
              <a:t>typical</a:t>
            </a:r>
            <a:r>
              <a:rPr i="1" lang="en" sz="2200"/>
              <a:t> </a:t>
            </a:r>
            <a:r>
              <a:rPr lang="en" sz="2200"/>
              <a:t>voter of the time, i.e. the sample was not representative of the American population at the time.</a:t>
            </a:r>
            <a:endParaRPr sz="2200"/>
          </a:p>
          <a:p>
            <a:pPr indent="0" lvl="0" marL="0" rtl="0" algn="l">
              <a:spcBef>
                <a:spcPts val="0"/>
              </a:spcBef>
              <a:spcAft>
                <a:spcPts val="0"/>
              </a:spcAft>
              <a:buNone/>
            </a:pPr>
            <a:r>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idx="1" type="body"/>
          </p:nvPr>
        </p:nvSpPr>
        <p:spPr>
          <a:xfrm>
            <a:off x="457200" y="1335650"/>
            <a:ext cx="8136900" cy="3441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solidFill>
                  <a:srgbClr val="000000"/>
                </a:solidFill>
              </a:rPr>
              <a:t>The Literary Digest election poll was based on a sample size of 2.4 million, which is huge, but since the sample was </a:t>
            </a:r>
            <a:r>
              <a:rPr i="1" lang="en" sz="2200">
                <a:solidFill>
                  <a:schemeClr val="accent1"/>
                </a:solidFill>
              </a:rPr>
              <a:t>biased</a:t>
            </a:r>
            <a:r>
              <a:rPr lang="en" sz="2200">
                <a:solidFill>
                  <a:srgbClr val="000000"/>
                </a:solidFill>
              </a:rPr>
              <a:t>, the sample did not yield an accurate prediction.</a:t>
            </a:r>
            <a:br>
              <a:rPr lang="en" sz="2200">
                <a:solidFill>
                  <a:srgbClr val="000000"/>
                </a:solidFill>
              </a:rPr>
            </a:br>
            <a:endParaRPr sz="1400">
              <a:solidFill>
                <a:srgbClr val="000000"/>
              </a:solidFill>
            </a:endParaRPr>
          </a:p>
          <a:p>
            <a:pPr indent="-368300" lvl="0" marL="457200" rtl="0" algn="l">
              <a:lnSpc>
                <a:spcPct val="115000"/>
              </a:lnSpc>
              <a:spcBef>
                <a:spcPts val="0"/>
              </a:spcBef>
              <a:spcAft>
                <a:spcPts val="0"/>
              </a:spcAft>
              <a:buSzPts val="2200"/>
              <a:buChar char="●"/>
            </a:pPr>
            <a:r>
              <a:rPr lang="en" sz="2200">
                <a:solidFill>
                  <a:srgbClr val="000000"/>
                </a:solidFill>
              </a:rPr>
              <a:t>Back to the soup analogy: If the soup is not well stirred, it doesn't matter how large a spoon you have, it will still not taste right. If the soup is well stirred, a small spoon will suffice to test the soup.</a:t>
            </a:r>
            <a:endParaRPr sz="2200">
              <a:solidFill>
                <a:srgbClr val="000000"/>
              </a:solidFill>
            </a:endParaRPr>
          </a:p>
        </p:txBody>
      </p:sp>
      <p:sp>
        <p:nvSpPr>
          <p:cNvPr id="193" name="Google Shape;193;p31"/>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Large samples are preferable, but...</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99" name="Google Shape;199;p32"/>
          <p:cNvSpPr txBox="1"/>
          <p:nvPr>
            <p:ph idx="1" type="body"/>
          </p:nvPr>
        </p:nvSpPr>
        <p:spPr>
          <a:xfrm>
            <a:off x="457200" y="1335650"/>
            <a:ext cx="8136900" cy="5314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70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700">
              <a:solidFill>
                <a:schemeClr val="accent1"/>
              </a:solidFill>
            </a:endParaRPr>
          </a:p>
          <a:p>
            <a:pPr indent="0" lvl="0" marL="0" rtl="0" algn="l">
              <a:lnSpc>
                <a:spcPct val="115000"/>
              </a:lnSpc>
              <a:spcBef>
                <a:spcPts val="600"/>
              </a:spcBef>
              <a:spcAft>
                <a:spcPts val="0"/>
              </a:spcAft>
              <a:buNone/>
            </a:pPr>
            <a:r>
              <a:t/>
            </a:r>
            <a:endParaRPr sz="900">
              <a:solidFill>
                <a:srgbClr val="000000"/>
              </a:solidFill>
            </a:endParaRPr>
          </a:p>
          <a:p>
            <a:pPr indent="-336550" lvl="0" marL="457200" rtl="0" algn="l">
              <a:lnSpc>
                <a:spcPct val="115000"/>
              </a:lnSpc>
              <a:spcBef>
                <a:spcPts val="600"/>
              </a:spcBef>
              <a:spcAft>
                <a:spcPts val="0"/>
              </a:spcAft>
              <a:buSzPts val="1700"/>
              <a:buAutoNum type="romanUcPeriod"/>
            </a:pPr>
            <a:r>
              <a:rPr lang="en" sz="1700">
                <a:solidFill>
                  <a:srgbClr val="000000"/>
                </a:solidFill>
              </a:rPr>
              <a:t>Some of the mailings may have never reached the parents.</a:t>
            </a:r>
            <a:br>
              <a:rPr lang="en" sz="1700">
                <a:solidFill>
                  <a:srgbClr val="000000"/>
                </a:solidFill>
              </a:rPr>
            </a:br>
            <a:endParaRPr sz="600">
              <a:solidFill>
                <a:srgbClr val="000000"/>
              </a:solidFill>
            </a:endParaRPr>
          </a:p>
          <a:p>
            <a:pPr indent="-336550" lvl="0" marL="457200" rtl="0" algn="l">
              <a:lnSpc>
                <a:spcPct val="115000"/>
              </a:lnSpc>
              <a:spcBef>
                <a:spcPts val="0"/>
              </a:spcBef>
              <a:spcAft>
                <a:spcPts val="0"/>
              </a:spcAft>
              <a:buSzPts val="1700"/>
              <a:buAutoNum type="romanUcPeriod"/>
            </a:pPr>
            <a:r>
              <a:rPr lang="en" sz="1700">
                <a:solidFill>
                  <a:srgbClr val="000000"/>
                </a:solidFill>
              </a:rPr>
              <a:t>The school district has strong support from parents to move forward with the policy approval.</a:t>
            </a:r>
            <a:br>
              <a:rPr lang="en" sz="1700">
                <a:solidFill>
                  <a:srgbClr val="000000"/>
                </a:solidFill>
              </a:rPr>
            </a:br>
            <a:endParaRPr sz="600">
              <a:solidFill>
                <a:srgbClr val="000000"/>
              </a:solidFill>
            </a:endParaRPr>
          </a:p>
          <a:p>
            <a:pPr indent="-336550" lvl="0" marL="457200" rtl="0" algn="l">
              <a:lnSpc>
                <a:spcPct val="115000"/>
              </a:lnSpc>
              <a:spcBef>
                <a:spcPts val="0"/>
              </a:spcBef>
              <a:spcAft>
                <a:spcPts val="0"/>
              </a:spcAft>
              <a:buSzPts val="1700"/>
              <a:buAutoNum type="romanUcPeriod"/>
            </a:pPr>
            <a:r>
              <a:rPr lang="en" sz="1700">
                <a:solidFill>
                  <a:srgbClr val="000000"/>
                </a:solidFill>
              </a:rPr>
              <a:t>It is possible that majority of the parents of high school students disagree with the policy change.</a:t>
            </a:r>
            <a:br>
              <a:rPr lang="en" sz="1700">
                <a:solidFill>
                  <a:srgbClr val="000000"/>
                </a:solidFill>
              </a:rPr>
            </a:br>
            <a:endParaRPr sz="600">
              <a:solidFill>
                <a:srgbClr val="000000"/>
              </a:solidFill>
            </a:endParaRPr>
          </a:p>
          <a:p>
            <a:pPr indent="-336550" lvl="0" marL="457200" rtl="0" algn="l">
              <a:lnSpc>
                <a:spcPct val="115000"/>
              </a:lnSpc>
              <a:spcBef>
                <a:spcPts val="0"/>
              </a:spcBef>
              <a:spcAft>
                <a:spcPts val="0"/>
              </a:spcAft>
              <a:buSzPts val="1700"/>
              <a:buAutoNum type="romanUcPeriod"/>
            </a:pPr>
            <a:r>
              <a:rPr lang="en" sz="1700">
                <a:solidFill>
                  <a:srgbClr val="000000"/>
                </a:solidFill>
              </a:rPr>
              <a:t>The survey results are unlikely to be biased because all parents were mailed a survey.</a:t>
            </a:r>
            <a:endParaRPr sz="1700">
              <a:solidFill>
                <a:srgbClr val="000000"/>
              </a:solidFill>
            </a:endParaRPr>
          </a:p>
          <a:p>
            <a:pPr indent="0" lvl="0" marL="0" rtl="0" algn="l">
              <a:lnSpc>
                <a:spcPct val="115000"/>
              </a:lnSpc>
              <a:spcBef>
                <a:spcPts val="600"/>
              </a:spcBef>
              <a:spcAft>
                <a:spcPts val="0"/>
              </a:spcAft>
              <a:buNone/>
            </a:pPr>
            <a:r>
              <a:t/>
            </a:r>
            <a:endParaRPr sz="900">
              <a:solidFill>
                <a:srgbClr val="000000"/>
              </a:solidFill>
            </a:endParaRPr>
          </a:p>
          <a:p>
            <a:pPr indent="0" lvl="0" marL="0" rtl="0" algn="l">
              <a:lnSpc>
                <a:spcPct val="115000"/>
              </a:lnSpc>
              <a:spcBef>
                <a:spcPts val="600"/>
              </a:spcBef>
              <a:spcAft>
                <a:spcPts val="0"/>
              </a:spcAft>
              <a:buNone/>
            </a:pPr>
            <a:r>
              <a:rPr lang="en" sz="1700">
                <a:solidFill>
                  <a:srgbClr val="000000"/>
                </a:solidFill>
              </a:rPr>
              <a:t>(a) Only I 	(b) I and II	(c) I and III	(d) III and IV	(e) Only IV</a:t>
            </a:r>
            <a:endParaRPr sz="17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1"/>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05" name="Google Shape;205;p33"/>
          <p:cNvSpPr txBox="1"/>
          <p:nvPr>
            <p:ph idx="1" type="body"/>
          </p:nvPr>
        </p:nvSpPr>
        <p:spPr>
          <a:xfrm>
            <a:off x="457200" y="1335650"/>
            <a:ext cx="8136900" cy="5314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700">
                <a:solidFill>
                  <a:schemeClr val="accent1"/>
                </a:solidFill>
              </a:rPr>
              <a:t>A school district is considering whether it will no longer allow high school students to park at school after two recent accidents where students were severely injured. As a first step, they survey parents by mail, asking them whether or not the parents would object to this policy change. Of 6,000 surveys that go out, 1,200 are returned. Of these 1,200 surveys that were completed, 960 agreed with the policy change and 240 disagreed. Which of the following statements are true?</a:t>
            </a:r>
            <a:endParaRPr sz="1700">
              <a:solidFill>
                <a:schemeClr val="accent1"/>
              </a:solidFill>
            </a:endParaRPr>
          </a:p>
          <a:p>
            <a:pPr indent="0" lvl="0" marL="0" rtl="0" algn="l">
              <a:lnSpc>
                <a:spcPct val="115000"/>
              </a:lnSpc>
              <a:spcBef>
                <a:spcPts val="600"/>
              </a:spcBef>
              <a:spcAft>
                <a:spcPts val="0"/>
              </a:spcAft>
              <a:buNone/>
            </a:pPr>
            <a:r>
              <a:t/>
            </a:r>
            <a:endParaRPr sz="900">
              <a:solidFill>
                <a:srgbClr val="000000"/>
              </a:solidFill>
            </a:endParaRPr>
          </a:p>
          <a:p>
            <a:pPr indent="-336550" lvl="0" marL="457200" rtl="0" algn="l">
              <a:lnSpc>
                <a:spcPct val="115000"/>
              </a:lnSpc>
              <a:spcBef>
                <a:spcPts val="600"/>
              </a:spcBef>
              <a:spcAft>
                <a:spcPts val="0"/>
              </a:spcAft>
              <a:buSzPts val="1700"/>
              <a:buAutoNum type="romanUcPeriod"/>
            </a:pPr>
            <a:r>
              <a:rPr lang="en" sz="1700">
                <a:solidFill>
                  <a:srgbClr val="000000"/>
                </a:solidFill>
              </a:rPr>
              <a:t>Some of the mailings may have never reached the parents.</a:t>
            </a:r>
            <a:br>
              <a:rPr lang="en" sz="1700">
                <a:solidFill>
                  <a:srgbClr val="000000"/>
                </a:solidFill>
              </a:rPr>
            </a:br>
            <a:endParaRPr sz="600">
              <a:solidFill>
                <a:srgbClr val="000000"/>
              </a:solidFill>
            </a:endParaRPr>
          </a:p>
          <a:p>
            <a:pPr indent="-336550" lvl="0" marL="457200" rtl="0" algn="l">
              <a:lnSpc>
                <a:spcPct val="115000"/>
              </a:lnSpc>
              <a:spcBef>
                <a:spcPts val="0"/>
              </a:spcBef>
              <a:spcAft>
                <a:spcPts val="0"/>
              </a:spcAft>
              <a:buSzPts val="1700"/>
              <a:buAutoNum type="romanUcPeriod"/>
            </a:pPr>
            <a:r>
              <a:rPr lang="en" sz="1700">
                <a:solidFill>
                  <a:srgbClr val="000000"/>
                </a:solidFill>
              </a:rPr>
              <a:t>The school district has strong support from parents to move forward with the policy approval.</a:t>
            </a:r>
            <a:br>
              <a:rPr lang="en" sz="1700">
                <a:solidFill>
                  <a:srgbClr val="000000"/>
                </a:solidFill>
              </a:rPr>
            </a:br>
            <a:endParaRPr sz="600">
              <a:solidFill>
                <a:srgbClr val="000000"/>
              </a:solidFill>
            </a:endParaRPr>
          </a:p>
          <a:p>
            <a:pPr indent="-336550" lvl="0" marL="457200" rtl="0" algn="l">
              <a:lnSpc>
                <a:spcPct val="115000"/>
              </a:lnSpc>
              <a:spcBef>
                <a:spcPts val="0"/>
              </a:spcBef>
              <a:spcAft>
                <a:spcPts val="0"/>
              </a:spcAft>
              <a:buSzPts val="1700"/>
              <a:buAutoNum type="romanUcPeriod"/>
            </a:pPr>
            <a:r>
              <a:rPr lang="en" sz="1700">
                <a:solidFill>
                  <a:srgbClr val="000000"/>
                </a:solidFill>
              </a:rPr>
              <a:t>It is possible that majority of the parents of high school students disagree with the policy change.</a:t>
            </a:r>
            <a:br>
              <a:rPr lang="en" sz="1700">
                <a:solidFill>
                  <a:srgbClr val="000000"/>
                </a:solidFill>
              </a:rPr>
            </a:br>
            <a:endParaRPr sz="600">
              <a:solidFill>
                <a:srgbClr val="000000"/>
              </a:solidFill>
            </a:endParaRPr>
          </a:p>
          <a:p>
            <a:pPr indent="-336550" lvl="0" marL="457200" rtl="0" algn="l">
              <a:lnSpc>
                <a:spcPct val="115000"/>
              </a:lnSpc>
              <a:spcBef>
                <a:spcPts val="0"/>
              </a:spcBef>
              <a:spcAft>
                <a:spcPts val="0"/>
              </a:spcAft>
              <a:buSzPts val="1700"/>
              <a:buAutoNum type="romanUcPeriod"/>
            </a:pPr>
            <a:r>
              <a:rPr lang="en" sz="1700">
                <a:solidFill>
                  <a:srgbClr val="000000"/>
                </a:solidFill>
              </a:rPr>
              <a:t>The survey results are unlikely to be biased because all parents were mailed a survey.</a:t>
            </a:r>
            <a:endParaRPr sz="1700">
              <a:solidFill>
                <a:srgbClr val="000000"/>
              </a:solidFill>
            </a:endParaRPr>
          </a:p>
          <a:p>
            <a:pPr indent="0" lvl="0" marL="0" rtl="0" algn="l">
              <a:lnSpc>
                <a:spcPct val="115000"/>
              </a:lnSpc>
              <a:spcBef>
                <a:spcPts val="600"/>
              </a:spcBef>
              <a:spcAft>
                <a:spcPts val="0"/>
              </a:spcAft>
              <a:buNone/>
            </a:pPr>
            <a:r>
              <a:t/>
            </a:r>
            <a:endParaRPr sz="900">
              <a:solidFill>
                <a:srgbClr val="000000"/>
              </a:solidFill>
            </a:endParaRPr>
          </a:p>
          <a:p>
            <a:pPr indent="0" lvl="0" marL="0" rtl="0" algn="l">
              <a:lnSpc>
                <a:spcPct val="115000"/>
              </a:lnSpc>
              <a:spcBef>
                <a:spcPts val="600"/>
              </a:spcBef>
              <a:spcAft>
                <a:spcPts val="0"/>
              </a:spcAft>
              <a:buNone/>
            </a:pPr>
            <a:r>
              <a:rPr lang="en" sz="1700">
                <a:solidFill>
                  <a:srgbClr val="000000"/>
                </a:solidFill>
              </a:rPr>
              <a:t>(a) Only I 	(b) I and II	</a:t>
            </a:r>
            <a:r>
              <a:rPr lang="en" sz="1700">
                <a:solidFill>
                  <a:srgbClr val="FF9900"/>
                </a:solidFill>
              </a:rPr>
              <a:t>(c) I and III</a:t>
            </a:r>
            <a:r>
              <a:rPr lang="en" sz="1700">
                <a:solidFill>
                  <a:srgbClr val="000000"/>
                </a:solidFill>
              </a:rPr>
              <a:t>	(d) III and IV	(e) Only IV</a:t>
            </a:r>
            <a:endParaRPr sz="17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900"/>
          </a:p>
          <a:p>
            <a:pPr indent="-349250" lvl="0" marL="457200" rtl="0" algn="l">
              <a:lnSpc>
                <a:spcPct val="115000"/>
              </a:lnSpc>
              <a:spcBef>
                <a:spcPts val="600"/>
              </a:spcBef>
              <a:spcAft>
                <a:spcPts val="0"/>
              </a:spcAft>
              <a:buSzPts val="1900"/>
              <a:buChar char="●"/>
            </a:pPr>
            <a:r>
              <a:rPr lang="en" sz="1900"/>
              <a:t>Researchers collect data in a way that does not directly interfere with how the data arise.</a:t>
            </a:r>
            <a:br>
              <a:rPr lang="en" sz="1900"/>
            </a:br>
            <a:endParaRPr sz="1900"/>
          </a:p>
          <a:p>
            <a:pPr indent="-349250" lvl="0" marL="457200" rtl="0" algn="l">
              <a:lnSpc>
                <a:spcPct val="115000"/>
              </a:lnSpc>
              <a:spcBef>
                <a:spcPts val="0"/>
              </a:spcBef>
              <a:spcAft>
                <a:spcPts val="0"/>
              </a:spcAft>
              <a:buSzPts val="1900"/>
              <a:buChar char="●"/>
            </a:pPr>
            <a:r>
              <a:rPr lang="en" sz="1900"/>
              <a:t>Results of an observational study can generally be used to establish an association between the explanatory and response variables.</a:t>
            </a:r>
            <a:endParaRPr sz="1900"/>
          </a:p>
        </p:txBody>
      </p:sp>
      <p:sp>
        <p:nvSpPr>
          <p:cNvPr id="211" name="Google Shape;211;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Observational studies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1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animEffect filter="fade" transition="in">
                                      <p:cBhvr>
                                        <p:cTn dur="1000"/>
                                        <p:tgtEl>
                                          <p:spTgt spid="2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animEffect filter="fade" transition="in">
                                      <p:cBhvr>
                                        <p:cTn dur="1000"/>
                                        <p:tgtEl>
                                          <p:spTgt spid="2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 type="body"/>
          </p:nvPr>
        </p:nvSpPr>
        <p:spPr>
          <a:xfrm>
            <a:off x="457200" y="1143000"/>
            <a:ext cx="8229600" cy="2571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900"/>
          </a:p>
          <a:p>
            <a:pPr indent="-349250" lvl="0" marL="457200" rtl="0" algn="l">
              <a:lnSpc>
                <a:spcPct val="115000"/>
              </a:lnSpc>
              <a:spcBef>
                <a:spcPts val="600"/>
              </a:spcBef>
              <a:spcAft>
                <a:spcPts val="0"/>
              </a:spcAft>
              <a:buSzPts val="1900"/>
              <a:buChar char="●"/>
            </a:pPr>
            <a:r>
              <a:rPr lang="en" sz="1900"/>
              <a:t>Almost all statistical methods are based on the notion of implied randomness.</a:t>
            </a:r>
            <a:br>
              <a:rPr lang="en" sz="1900"/>
            </a:br>
            <a:endParaRPr sz="1900"/>
          </a:p>
          <a:p>
            <a:pPr indent="-349250" lvl="0" marL="457200" rtl="0" algn="l">
              <a:lnSpc>
                <a:spcPct val="115000"/>
              </a:lnSpc>
              <a:spcBef>
                <a:spcPts val="0"/>
              </a:spcBef>
              <a:spcAft>
                <a:spcPts val="0"/>
              </a:spcAft>
              <a:buSzPts val="1900"/>
              <a:buChar char="●"/>
            </a:pPr>
            <a:r>
              <a:rPr lang="en" sz="1900"/>
              <a:t>If observational data are not collected in a random framework from a population, these statistical methods – the estimates and errors associated with the estimates – are not reliable.</a:t>
            </a:r>
            <a:br>
              <a:rPr lang="en" sz="1900"/>
            </a:br>
            <a:endParaRPr sz="1900"/>
          </a:p>
          <a:p>
            <a:pPr indent="-349250" lvl="0" marL="457200" rtl="0" algn="l">
              <a:lnSpc>
                <a:spcPct val="115000"/>
              </a:lnSpc>
              <a:spcBef>
                <a:spcPts val="0"/>
              </a:spcBef>
              <a:spcAft>
                <a:spcPts val="0"/>
              </a:spcAft>
              <a:buSzPts val="1900"/>
              <a:buChar char="●"/>
            </a:pPr>
            <a:r>
              <a:rPr lang="en" sz="1900"/>
              <a:t>Most commonly used random sampling techniques are </a:t>
            </a:r>
            <a:r>
              <a:rPr i="1" lang="en" sz="1900">
                <a:solidFill>
                  <a:srgbClr val="3D85C6"/>
                </a:solidFill>
              </a:rPr>
              <a:t>simple</a:t>
            </a:r>
            <a:r>
              <a:rPr lang="en" sz="1900"/>
              <a:t>, </a:t>
            </a:r>
            <a:r>
              <a:rPr i="1" lang="en" sz="1900">
                <a:solidFill>
                  <a:srgbClr val="3D85C6"/>
                </a:solidFill>
              </a:rPr>
              <a:t>stratified</a:t>
            </a:r>
            <a:r>
              <a:rPr lang="en" sz="1900"/>
              <a:t>, and </a:t>
            </a:r>
            <a:r>
              <a:rPr i="1" lang="en" sz="1900">
                <a:solidFill>
                  <a:srgbClr val="3D85C6"/>
                </a:solidFill>
              </a:rPr>
              <a:t>cluster</a:t>
            </a:r>
            <a:r>
              <a:rPr lang="en" sz="1900"/>
              <a:t> sampling.</a:t>
            </a:r>
            <a:endParaRPr sz="1900"/>
          </a:p>
        </p:txBody>
      </p:sp>
      <p:sp>
        <p:nvSpPr>
          <p:cNvPr id="217" name="Google Shape;217;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Obtaining good samples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338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Prospective vs.</a:t>
            </a:r>
            <a:endParaRPr>
              <a:solidFill>
                <a:schemeClr val="accent1"/>
              </a:solidFill>
            </a:endParaRPr>
          </a:p>
          <a:p>
            <a:pPr indent="0" lvl="0" marL="0" rtl="0" algn="l">
              <a:spcBef>
                <a:spcPts val="0"/>
              </a:spcBef>
              <a:spcAft>
                <a:spcPts val="0"/>
              </a:spcAft>
              <a:buNone/>
            </a:pPr>
            <a:r>
              <a:rPr lang="en">
                <a:solidFill>
                  <a:schemeClr val="accent1"/>
                </a:solidFill>
              </a:rPr>
              <a:t>Retrospective Studies</a:t>
            </a:r>
            <a:endParaRPr>
              <a:solidFill>
                <a:schemeClr val="accent1"/>
              </a:solidFill>
            </a:endParaRPr>
          </a:p>
        </p:txBody>
      </p:sp>
      <p:sp>
        <p:nvSpPr>
          <p:cNvPr id="223" name="Google Shape;223;p36"/>
          <p:cNvSpPr txBox="1"/>
          <p:nvPr>
            <p:ph idx="1" type="body"/>
          </p:nvPr>
        </p:nvSpPr>
        <p:spPr>
          <a:xfrm>
            <a:off x="457200" y="1767050"/>
            <a:ext cx="8229600" cy="4752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200"/>
              <a:t>A </a:t>
            </a:r>
            <a:r>
              <a:rPr lang="en" sz="2200">
                <a:solidFill>
                  <a:schemeClr val="accent1"/>
                </a:solidFill>
              </a:rPr>
              <a:t>prospective study</a:t>
            </a:r>
            <a:r>
              <a:rPr lang="en" sz="2200"/>
              <a:t> identifies individuals and collects information as events unfold. </a:t>
            </a:r>
            <a:endParaRPr sz="2200"/>
          </a:p>
          <a:p>
            <a:pPr indent="-368300" lvl="0" marL="457200" rtl="0" algn="l">
              <a:lnSpc>
                <a:spcPct val="115000"/>
              </a:lnSpc>
              <a:spcBef>
                <a:spcPts val="600"/>
              </a:spcBef>
              <a:spcAft>
                <a:spcPts val="0"/>
              </a:spcAft>
              <a:buSzPts val="2200"/>
              <a:buChar char="●"/>
            </a:pPr>
            <a:r>
              <a:rPr lang="en" sz="2200"/>
              <a:t>Example: The Nurses Health Study has been recruiting registered nurses and then collecting data from them using questionnaires since 1976.</a:t>
            </a:r>
            <a:endParaRPr sz="2200"/>
          </a:p>
          <a:p>
            <a:pPr indent="0" lvl="0" marL="0" rtl="0" algn="l">
              <a:lnSpc>
                <a:spcPct val="115000"/>
              </a:lnSpc>
              <a:spcBef>
                <a:spcPts val="600"/>
              </a:spcBef>
              <a:spcAft>
                <a:spcPts val="0"/>
              </a:spcAft>
              <a:buNone/>
            </a:pPr>
            <a:r>
              <a:t/>
            </a:r>
            <a:endParaRPr sz="2200"/>
          </a:p>
          <a:p>
            <a:pPr indent="0" lvl="0" marL="0" rtl="0" algn="l">
              <a:lnSpc>
                <a:spcPct val="115000"/>
              </a:lnSpc>
              <a:spcBef>
                <a:spcPts val="600"/>
              </a:spcBef>
              <a:spcAft>
                <a:spcPts val="0"/>
              </a:spcAft>
              <a:buNone/>
            </a:pPr>
            <a:r>
              <a:rPr lang="en" sz="2200">
                <a:solidFill>
                  <a:schemeClr val="accent1"/>
                </a:solidFill>
              </a:rPr>
              <a:t>Retrospective studies</a:t>
            </a:r>
            <a:r>
              <a:rPr lang="en" sz="2200"/>
              <a:t> collect data after events have taken place.</a:t>
            </a:r>
            <a:endParaRPr sz="2200"/>
          </a:p>
          <a:p>
            <a:pPr indent="-368300" lvl="0" marL="457200" rtl="0" algn="l">
              <a:lnSpc>
                <a:spcPct val="115000"/>
              </a:lnSpc>
              <a:spcBef>
                <a:spcPts val="600"/>
              </a:spcBef>
              <a:spcAft>
                <a:spcPts val="0"/>
              </a:spcAft>
              <a:buSzPts val="2200"/>
              <a:buChar char="●"/>
            </a:pPr>
            <a:r>
              <a:rPr lang="en" sz="2200"/>
              <a:t>Example: Researchers reviewing past events in medical records.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Populations and Samples</a:t>
            </a:r>
            <a:endParaRPr>
              <a:solidFill>
                <a:schemeClr val="accent1"/>
              </a:solidFill>
            </a:endParaRPr>
          </a:p>
        </p:txBody>
      </p:sp>
      <p:pic>
        <p:nvPicPr>
          <p:cNvPr id="39" name="Google Shape;39;p10"/>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40" name="Google Shape;40;p10"/>
          <p:cNvSpPr txBox="1"/>
          <p:nvPr/>
        </p:nvSpPr>
        <p:spPr>
          <a:xfrm>
            <a:off x="457200" y="4865425"/>
            <a:ext cx="4187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http://well.blogs.nytimes.com/2012/08/29/finding-your-ideal-running-form</a:t>
            </a:r>
            <a:endParaRPr/>
          </a:p>
        </p:txBody>
      </p:sp>
      <p:sp>
        <p:nvSpPr>
          <p:cNvPr id="41" name="Google Shape;41;p10"/>
          <p:cNvSpPr txBox="1"/>
          <p:nvPr>
            <p:ph idx="1" type="body"/>
          </p:nvPr>
        </p:nvSpPr>
        <p:spPr>
          <a:xfrm flipH="1">
            <a:off x="4925850" y="1732825"/>
            <a:ext cx="4073100" cy="156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Obtaining Good Samples</a:t>
            </a:r>
            <a:endParaRPr>
              <a:solidFill>
                <a:schemeClr val="accent1"/>
              </a:solidFill>
            </a:endParaRPr>
          </a:p>
        </p:txBody>
      </p:sp>
      <p:sp>
        <p:nvSpPr>
          <p:cNvPr id="229" name="Google Shape;229;p37"/>
          <p:cNvSpPr txBox="1"/>
          <p:nvPr>
            <p:ph idx="1" type="body"/>
          </p:nvPr>
        </p:nvSpPr>
        <p:spPr>
          <a:xfrm flipH="1">
            <a:off x="457200" y="1305775"/>
            <a:ext cx="8229600" cy="49182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000000"/>
              </a:buClr>
              <a:buSzPts val="2200"/>
              <a:buChar char="●"/>
            </a:pPr>
            <a:r>
              <a:rPr lang="en" sz="2200">
                <a:solidFill>
                  <a:srgbClr val="000000"/>
                </a:solidFill>
              </a:rPr>
              <a:t>Almost all statistical methods are based on the notion of implied randomness. </a:t>
            </a:r>
            <a:endParaRPr sz="2200">
              <a:solidFill>
                <a:srgbClr val="000000"/>
              </a:solidFill>
            </a:endParaRPr>
          </a:p>
          <a:p>
            <a:pPr indent="0" lvl="0" marL="0" rtl="0" algn="l">
              <a:spcBef>
                <a:spcPts val="600"/>
              </a:spcBef>
              <a:spcAft>
                <a:spcPts val="0"/>
              </a:spcAft>
              <a:buClr>
                <a:srgbClr val="000000"/>
              </a:buClr>
              <a:buSzPts val="1100"/>
              <a:buFont typeface="Arial"/>
              <a:buNone/>
            </a:pPr>
            <a:r>
              <a:t/>
            </a:r>
            <a:endParaRPr sz="2200">
              <a:solidFill>
                <a:srgbClr val="000000"/>
              </a:solidFill>
            </a:endParaRPr>
          </a:p>
          <a:p>
            <a:pPr indent="-368300" lvl="0" marL="457200" rtl="0" algn="l">
              <a:spcBef>
                <a:spcPts val="600"/>
              </a:spcBef>
              <a:spcAft>
                <a:spcPts val="0"/>
              </a:spcAft>
              <a:buClr>
                <a:srgbClr val="000000"/>
              </a:buClr>
              <a:buSzPts val="2200"/>
              <a:buChar char="●"/>
            </a:pPr>
            <a:r>
              <a:rPr lang="en" sz="2200">
                <a:solidFill>
                  <a:srgbClr val="000000"/>
                </a:solidFill>
              </a:rPr>
              <a:t>If observational data are not collected in a random framework from a population, these statistical methods -- the estimates and errors associated with the estimates -- are not reliable.</a:t>
            </a:r>
            <a:endParaRPr sz="2200">
              <a:solidFill>
                <a:srgbClr val="000000"/>
              </a:solidFill>
            </a:endParaRPr>
          </a:p>
          <a:p>
            <a:pPr indent="0" lvl="0" marL="0" rtl="0" algn="l">
              <a:spcBef>
                <a:spcPts val="600"/>
              </a:spcBef>
              <a:spcAft>
                <a:spcPts val="0"/>
              </a:spcAft>
              <a:buClr>
                <a:srgbClr val="000000"/>
              </a:buClr>
              <a:buSzPts val="1100"/>
              <a:buFont typeface="Arial"/>
              <a:buNone/>
            </a:pPr>
            <a:r>
              <a:t/>
            </a:r>
            <a:endParaRPr sz="2200">
              <a:solidFill>
                <a:srgbClr val="000000"/>
              </a:solidFill>
            </a:endParaRPr>
          </a:p>
          <a:p>
            <a:pPr indent="-368300" lvl="0" marL="457200" rtl="0" algn="l">
              <a:spcBef>
                <a:spcPts val="600"/>
              </a:spcBef>
              <a:spcAft>
                <a:spcPts val="0"/>
              </a:spcAft>
              <a:buSzPts val="2200"/>
              <a:buChar char="●"/>
            </a:pPr>
            <a:r>
              <a:rPr lang="en" sz="2200">
                <a:solidFill>
                  <a:srgbClr val="000000"/>
                </a:solidFill>
              </a:rPr>
              <a:t>Most commonly used random sampling techniques are </a:t>
            </a:r>
            <a:r>
              <a:rPr i="1" lang="en" sz="2200">
                <a:solidFill>
                  <a:schemeClr val="accent1"/>
                </a:solidFill>
              </a:rPr>
              <a:t>simple</a:t>
            </a:r>
            <a:r>
              <a:rPr lang="en" sz="2200">
                <a:solidFill>
                  <a:srgbClr val="000000"/>
                </a:solidFill>
              </a:rPr>
              <a:t>, </a:t>
            </a:r>
            <a:r>
              <a:rPr i="1" lang="en" sz="2200">
                <a:solidFill>
                  <a:schemeClr val="accent1"/>
                </a:solidFill>
              </a:rPr>
              <a:t>stratified</a:t>
            </a:r>
            <a:r>
              <a:rPr lang="en" sz="2200">
                <a:solidFill>
                  <a:srgbClr val="000000"/>
                </a:solidFill>
              </a:rPr>
              <a:t>, and </a:t>
            </a:r>
            <a:r>
              <a:rPr i="1" lang="en" sz="2200">
                <a:solidFill>
                  <a:schemeClr val="accent1"/>
                </a:solidFill>
              </a:rPr>
              <a:t>cluster</a:t>
            </a:r>
            <a:r>
              <a:rPr i="1" lang="en" sz="2200">
                <a:solidFill>
                  <a:srgbClr val="000000"/>
                </a:solidFill>
              </a:rPr>
              <a:t> </a:t>
            </a:r>
            <a:r>
              <a:rPr lang="en" sz="2200">
                <a:solidFill>
                  <a:srgbClr val="000000"/>
                </a:solidFill>
              </a:rPr>
              <a:t>sampling.</a:t>
            </a:r>
            <a:endParaRPr sz="2200">
              <a:solidFill>
                <a:srgbClr val="000000"/>
              </a:solidFill>
            </a:endParaRPr>
          </a:p>
          <a:p>
            <a:pPr indent="0" lvl="0" marL="0" rtl="0" algn="l">
              <a:spcBef>
                <a:spcPts val="600"/>
              </a:spcBef>
              <a:spcAft>
                <a:spcPts val="0"/>
              </a:spcAft>
              <a:buNone/>
            </a:pPr>
            <a:r>
              <a:t/>
            </a:r>
            <a:endParaRPr sz="22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Simple Random Sample</a:t>
            </a:r>
            <a:endParaRPr>
              <a:solidFill>
                <a:schemeClr val="accent1"/>
              </a:solidFill>
            </a:endParaRPr>
          </a:p>
        </p:txBody>
      </p:sp>
      <p:sp>
        <p:nvSpPr>
          <p:cNvPr id="235" name="Google Shape;235;p38"/>
          <p:cNvSpPr txBox="1"/>
          <p:nvPr>
            <p:ph idx="1" type="body"/>
          </p:nvPr>
        </p:nvSpPr>
        <p:spPr>
          <a:xfrm flipH="1">
            <a:off x="457200" y="1305775"/>
            <a:ext cx="8229600" cy="4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000000"/>
                </a:solidFill>
              </a:rPr>
              <a:t>Randomly select cases from the population, where there is no implied connection between the points that are selected.</a:t>
            </a:r>
            <a:endParaRPr sz="2200">
              <a:solidFill>
                <a:srgbClr val="000000"/>
              </a:solidFill>
            </a:endParaRPr>
          </a:p>
        </p:txBody>
      </p:sp>
      <p:pic>
        <p:nvPicPr>
          <p:cNvPr id="236" name="Google Shape;236;p38"/>
          <p:cNvPicPr preferRelativeResize="0"/>
          <p:nvPr/>
        </p:nvPicPr>
        <p:blipFill>
          <a:blip r:embed="rId3">
            <a:alphaModFix/>
          </a:blip>
          <a:stretch>
            <a:fillRect/>
          </a:stretch>
        </p:blipFill>
        <p:spPr>
          <a:xfrm>
            <a:off x="457200" y="2393302"/>
            <a:ext cx="7656800" cy="38306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body"/>
          </p:nvPr>
        </p:nvSpPr>
        <p:spPr>
          <a:xfrm flipH="1">
            <a:off x="457200" y="1305775"/>
            <a:ext cx="8229600" cy="4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200">
                <a:solidFill>
                  <a:schemeClr val="accent1"/>
                </a:solidFill>
              </a:rPr>
              <a:t>Strata</a:t>
            </a:r>
            <a:r>
              <a:rPr i="1" lang="en" sz="2200">
                <a:solidFill>
                  <a:srgbClr val="000000"/>
                </a:solidFill>
              </a:rPr>
              <a:t> </a:t>
            </a:r>
            <a:r>
              <a:rPr lang="en" sz="2200">
                <a:solidFill>
                  <a:srgbClr val="000000"/>
                </a:solidFill>
              </a:rPr>
              <a:t>are made up of similar observations. We take a simple random sample from </a:t>
            </a:r>
            <a:r>
              <a:rPr lang="en" sz="2200" u="sng">
                <a:solidFill>
                  <a:srgbClr val="000000"/>
                </a:solidFill>
              </a:rPr>
              <a:t>each</a:t>
            </a:r>
            <a:r>
              <a:rPr lang="en" sz="2200">
                <a:solidFill>
                  <a:srgbClr val="000000"/>
                </a:solidFill>
              </a:rPr>
              <a:t> stratum.</a:t>
            </a:r>
            <a:endParaRPr sz="2200">
              <a:solidFill>
                <a:srgbClr val="000000"/>
              </a:solidFill>
            </a:endParaRPr>
          </a:p>
        </p:txBody>
      </p:sp>
      <p:sp>
        <p:nvSpPr>
          <p:cNvPr id="242" name="Google Shape;242;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Stratified Sample</a:t>
            </a:r>
            <a:endParaRPr>
              <a:solidFill>
                <a:schemeClr val="accent1"/>
              </a:solidFill>
            </a:endParaRPr>
          </a:p>
        </p:txBody>
      </p:sp>
      <p:pic>
        <p:nvPicPr>
          <p:cNvPr id="243" name="Google Shape;243;p39"/>
          <p:cNvPicPr preferRelativeResize="0"/>
          <p:nvPr/>
        </p:nvPicPr>
        <p:blipFill>
          <a:blip r:embed="rId3">
            <a:alphaModFix/>
          </a:blip>
          <a:stretch>
            <a:fillRect/>
          </a:stretch>
        </p:blipFill>
        <p:spPr>
          <a:xfrm>
            <a:off x="457200" y="2269150"/>
            <a:ext cx="8042101" cy="403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idx="1" type="body"/>
          </p:nvPr>
        </p:nvSpPr>
        <p:spPr>
          <a:xfrm flipH="1">
            <a:off x="457200" y="1143000"/>
            <a:ext cx="8229600" cy="508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200">
                <a:solidFill>
                  <a:schemeClr val="accent1"/>
                </a:solidFill>
              </a:rPr>
              <a:t>Clusters</a:t>
            </a:r>
            <a:r>
              <a:rPr lang="en" sz="2200">
                <a:solidFill>
                  <a:srgbClr val="000000"/>
                </a:solidFill>
              </a:rPr>
              <a:t> are usually not made up of homogeneous observations. We take a simple random sample of clusters, and then sample all observations in that cluster. Usually preferred for economical reasons.</a:t>
            </a:r>
            <a:endParaRPr sz="2200">
              <a:solidFill>
                <a:srgbClr val="000000"/>
              </a:solidFill>
            </a:endParaRPr>
          </a:p>
        </p:txBody>
      </p:sp>
      <p:sp>
        <p:nvSpPr>
          <p:cNvPr id="249" name="Google Shape;249;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Cluster Sample</a:t>
            </a:r>
            <a:endParaRPr>
              <a:solidFill>
                <a:schemeClr val="accent1"/>
              </a:solidFill>
            </a:endParaRPr>
          </a:p>
        </p:txBody>
      </p:sp>
      <p:pic>
        <p:nvPicPr>
          <p:cNvPr id="250" name="Google Shape;250;p40"/>
          <p:cNvPicPr preferRelativeResize="0"/>
          <p:nvPr/>
        </p:nvPicPr>
        <p:blipFill>
          <a:blip r:embed="rId3">
            <a:alphaModFix/>
          </a:blip>
          <a:stretch>
            <a:fillRect/>
          </a:stretch>
        </p:blipFill>
        <p:spPr>
          <a:xfrm>
            <a:off x="1236250" y="2853575"/>
            <a:ext cx="6915150" cy="3448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flipH="1">
            <a:off x="457200" y="1143000"/>
            <a:ext cx="8229600" cy="5081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200">
                <a:solidFill>
                  <a:schemeClr val="accent1"/>
                </a:solidFill>
              </a:rPr>
              <a:t>Clusters</a:t>
            </a:r>
            <a:r>
              <a:rPr lang="en" sz="2200">
                <a:solidFill>
                  <a:srgbClr val="000000"/>
                </a:solidFill>
              </a:rPr>
              <a:t> are usually not made up of homogeneous observations. We take a simple random sample of clusters, and then take a simple random sample of observations from the sampled clusters</a:t>
            </a:r>
            <a:endParaRPr sz="2200">
              <a:solidFill>
                <a:srgbClr val="000000"/>
              </a:solidFill>
            </a:endParaRPr>
          </a:p>
        </p:txBody>
      </p:sp>
      <p:sp>
        <p:nvSpPr>
          <p:cNvPr id="256" name="Google Shape;256;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Multistage Sample</a:t>
            </a:r>
            <a:endParaRPr>
              <a:solidFill>
                <a:schemeClr val="accent1"/>
              </a:solidFill>
            </a:endParaRPr>
          </a:p>
        </p:txBody>
      </p:sp>
      <p:pic>
        <p:nvPicPr>
          <p:cNvPr id="257" name="Google Shape;257;p41"/>
          <p:cNvPicPr preferRelativeResize="0"/>
          <p:nvPr/>
        </p:nvPicPr>
        <p:blipFill>
          <a:blip r:embed="rId3">
            <a:alphaModFix/>
          </a:blip>
          <a:stretch>
            <a:fillRect/>
          </a:stretch>
        </p:blipFill>
        <p:spPr>
          <a:xfrm>
            <a:off x="1114425" y="2818975"/>
            <a:ext cx="6915150" cy="3448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idx="1" type="body"/>
          </p:nvPr>
        </p:nvSpPr>
        <p:spPr>
          <a:xfrm flipH="1">
            <a:off x="457200" y="1305775"/>
            <a:ext cx="8229600" cy="4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i="1" lang="en" sz="2200">
                <a:solidFill>
                  <a:schemeClr val="accent1"/>
                </a:solidFill>
              </a:rPr>
              <a:t>least</a:t>
            </a:r>
            <a:r>
              <a:rPr lang="en" sz="2200">
                <a:solidFill>
                  <a:schemeClr val="accent1"/>
                </a:solidFill>
              </a:rPr>
              <a:t> effective?</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rPr lang="en" sz="2200">
                <a:solidFill>
                  <a:srgbClr val="000000"/>
                </a:solidFill>
              </a:rPr>
              <a:t>(a) Simple random sampling</a:t>
            </a:r>
            <a:endParaRPr sz="2200">
              <a:solidFill>
                <a:srgbClr val="000000"/>
              </a:solidFill>
            </a:endParaRPr>
          </a:p>
          <a:p>
            <a:pPr indent="0" lvl="0" marL="0" rtl="0" algn="l">
              <a:spcBef>
                <a:spcPts val="600"/>
              </a:spcBef>
              <a:spcAft>
                <a:spcPts val="0"/>
              </a:spcAft>
              <a:buNone/>
            </a:pPr>
            <a:r>
              <a:rPr lang="en" sz="2200">
                <a:solidFill>
                  <a:srgbClr val="000000"/>
                </a:solidFill>
              </a:rPr>
              <a:t>(b) Cluster sampling</a:t>
            </a:r>
            <a:endParaRPr sz="2200">
              <a:solidFill>
                <a:srgbClr val="000000"/>
              </a:solidFill>
            </a:endParaRPr>
          </a:p>
          <a:p>
            <a:pPr indent="0" lvl="0" marL="0" rtl="0" algn="l">
              <a:spcBef>
                <a:spcPts val="600"/>
              </a:spcBef>
              <a:spcAft>
                <a:spcPts val="0"/>
              </a:spcAft>
              <a:buNone/>
            </a:pPr>
            <a:r>
              <a:rPr lang="en" sz="2200">
                <a:solidFill>
                  <a:srgbClr val="000000"/>
                </a:solidFill>
              </a:rPr>
              <a:t>(c) Stratified sampling</a:t>
            </a:r>
            <a:endParaRPr sz="2200">
              <a:solidFill>
                <a:srgbClr val="000000"/>
              </a:solidFill>
            </a:endParaRPr>
          </a:p>
          <a:p>
            <a:pPr indent="0" lvl="0" marL="0" rtl="0" algn="l">
              <a:spcBef>
                <a:spcPts val="600"/>
              </a:spcBef>
              <a:spcAft>
                <a:spcPts val="0"/>
              </a:spcAft>
              <a:buNone/>
            </a:pPr>
            <a:r>
              <a:rPr lang="en" sz="2200">
                <a:solidFill>
                  <a:srgbClr val="000000"/>
                </a:solidFill>
              </a:rPr>
              <a:t>(d) Blocked sampling</a:t>
            </a:r>
            <a:endParaRPr sz="2200">
              <a:solidFill>
                <a:srgbClr val="000000"/>
              </a:solidFill>
            </a:endParaRPr>
          </a:p>
        </p:txBody>
      </p:sp>
      <p:sp>
        <p:nvSpPr>
          <p:cNvPr id="263" name="Google Shape;263;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idx="1" type="body"/>
          </p:nvPr>
        </p:nvSpPr>
        <p:spPr>
          <a:xfrm flipH="1">
            <a:off x="457200" y="1305775"/>
            <a:ext cx="8229600" cy="491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A city council has requested a household survey be conducted in a suburban area of their city. The area is broken into many distinct and unique neighborhoods, some including large homes, some with only apartments. Which approach would likely be the </a:t>
            </a:r>
            <a:r>
              <a:rPr i="1" lang="en" sz="2200">
                <a:solidFill>
                  <a:schemeClr val="accent1"/>
                </a:solidFill>
              </a:rPr>
              <a:t>least</a:t>
            </a:r>
            <a:r>
              <a:rPr lang="en" sz="2200">
                <a:solidFill>
                  <a:schemeClr val="accent1"/>
                </a:solidFill>
              </a:rPr>
              <a:t> effective?</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rPr lang="en" sz="2200">
                <a:solidFill>
                  <a:srgbClr val="000000"/>
                </a:solidFill>
              </a:rPr>
              <a:t>(a) Simple random sampling</a:t>
            </a:r>
            <a:endParaRPr sz="2200">
              <a:solidFill>
                <a:srgbClr val="000000"/>
              </a:solidFill>
            </a:endParaRPr>
          </a:p>
          <a:p>
            <a:pPr indent="0" lvl="0" marL="0" rtl="0" algn="l">
              <a:spcBef>
                <a:spcPts val="600"/>
              </a:spcBef>
              <a:spcAft>
                <a:spcPts val="0"/>
              </a:spcAft>
              <a:buNone/>
            </a:pPr>
            <a:r>
              <a:rPr lang="en" sz="2200">
                <a:solidFill>
                  <a:srgbClr val="FF9900"/>
                </a:solidFill>
              </a:rPr>
              <a:t>(b) </a:t>
            </a:r>
            <a:r>
              <a:rPr i="1" lang="en" sz="2200">
                <a:solidFill>
                  <a:srgbClr val="FF9900"/>
                </a:solidFill>
              </a:rPr>
              <a:t>Cluster sampling</a:t>
            </a:r>
            <a:endParaRPr i="1" sz="2200">
              <a:solidFill>
                <a:srgbClr val="FF9900"/>
              </a:solidFill>
            </a:endParaRPr>
          </a:p>
          <a:p>
            <a:pPr indent="0" lvl="0" marL="0" rtl="0" algn="l">
              <a:spcBef>
                <a:spcPts val="600"/>
              </a:spcBef>
              <a:spcAft>
                <a:spcPts val="0"/>
              </a:spcAft>
              <a:buNone/>
            </a:pPr>
            <a:r>
              <a:rPr lang="en" sz="2200">
                <a:solidFill>
                  <a:srgbClr val="000000"/>
                </a:solidFill>
              </a:rPr>
              <a:t>(c) Stratified sampling</a:t>
            </a:r>
            <a:endParaRPr sz="2200">
              <a:solidFill>
                <a:srgbClr val="000000"/>
              </a:solidFill>
            </a:endParaRPr>
          </a:p>
          <a:p>
            <a:pPr indent="0" lvl="0" marL="0" rtl="0" algn="l">
              <a:spcBef>
                <a:spcPts val="600"/>
              </a:spcBef>
              <a:spcAft>
                <a:spcPts val="0"/>
              </a:spcAft>
              <a:buNone/>
            </a:pPr>
            <a:r>
              <a:rPr lang="en" sz="2200">
                <a:solidFill>
                  <a:srgbClr val="000000"/>
                </a:solidFill>
              </a:rPr>
              <a:t>(d) Blocked sampling</a:t>
            </a:r>
            <a:endParaRPr sz="2200">
              <a:solidFill>
                <a:srgbClr val="000000"/>
              </a:solidFill>
            </a:endParaRPr>
          </a:p>
        </p:txBody>
      </p:sp>
      <p:sp>
        <p:nvSpPr>
          <p:cNvPr id="269" name="Google Shape;269;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Populations and Samples</a:t>
            </a:r>
            <a:endParaRPr>
              <a:solidFill>
                <a:schemeClr val="accent1"/>
              </a:solidFill>
            </a:endParaRPr>
          </a:p>
        </p:txBody>
      </p:sp>
      <p:pic>
        <p:nvPicPr>
          <p:cNvPr id="47" name="Google Shape;47;p11"/>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48" name="Google Shape;48;p11"/>
          <p:cNvSpPr txBox="1"/>
          <p:nvPr/>
        </p:nvSpPr>
        <p:spPr>
          <a:xfrm>
            <a:off x="457200" y="4865425"/>
            <a:ext cx="4187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http://well.blogs.nytimes.com/2012/08/29/finding-your-ideal-running-form</a:t>
            </a:r>
            <a:endParaRPr/>
          </a:p>
        </p:txBody>
      </p:sp>
      <p:sp>
        <p:nvSpPr>
          <p:cNvPr id="49" name="Google Shape;49;p11"/>
          <p:cNvSpPr txBox="1"/>
          <p:nvPr>
            <p:ph idx="1" type="body"/>
          </p:nvPr>
        </p:nvSpPr>
        <p:spPr>
          <a:xfrm flipH="1">
            <a:off x="4926125" y="3295575"/>
            <a:ext cx="4011900" cy="63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Population of Interest</a:t>
            </a:r>
            <a:r>
              <a:rPr lang="en" sz="2000">
                <a:solidFill>
                  <a:schemeClr val="accent1"/>
                </a:solidFill>
              </a:rPr>
              <a:t>: </a:t>
            </a:r>
            <a:r>
              <a:rPr lang="en" sz="2000"/>
              <a:t>All people</a:t>
            </a:r>
            <a:endParaRPr sz="2000"/>
          </a:p>
        </p:txBody>
      </p:sp>
      <p:sp>
        <p:nvSpPr>
          <p:cNvPr id="50" name="Google Shape;50;p11"/>
          <p:cNvSpPr txBox="1"/>
          <p:nvPr>
            <p:ph idx="1" type="body"/>
          </p:nvPr>
        </p:nvSpPr>
        <p:spPr>
          <a:xfrm flipH="1">
            <a:off x="4925850" y="1732825"/>
            <a:ext cx="4073100" cy="156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idx="1" type="body"/>
          </p:nvPr>
        </p:nvSpPr>
        <p:spPr>
          <a:xfrm flipH="1">
            <a:off x="4926125" y="3295575"/>
            <a:ext cx="4011900" cy="63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Population of Interest</a:t>
            </a:r>
            <a:r>
              <a:rPr lang="en" sz="2000">
                <a:solidFill>
                  <a:schemeClr val="accent1"/>
                </a:solidFill>
              </a:rPr>
              <a:t>: </a:t>
            </a:r>
            <a:r>
              <a:rPr lang="en" sz="2000"/>
              <a:t>All people</a:t>
            </a:r>
            <a:endParaRPr sz="2000"/>
          </a:p>
        </p:txBody>
      </p:sp>
      <p:sp>
        <p:nvSpPr>
          <p:cNvPr id="56" name="Google Shape;56;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Populations and Samples</a:t>
            </a:r>
            <a:endParaRPr>
              <a:solidFill>
                <a:schemeClr val="accent1"/>
              </a:solidFill>
            </a:endParaRPr>
          </a:p>
        </p:txBody>
      </p:sp>
      <p:pic>
        <p:nvPicPr>
          <p:cNvPr id="57" name="Google Shape;57;p12"/>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58" name="Google Shape;58;p12"/>
          <p:cNvSpPr txBox="1"/>
          <p:nvPr/>
        </p:nvSpPr>
        <p:spPr>
          <a:xfrm>
            <a:off x="457200" y="4865425"/>
            <a:ext cx="4187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http://well.blogs.nytimes.com/2012/08/29/finding-your-ideal-running-form</a:t>
            </a:r>
            <a:endParaRPr/>
          </a:p>
        </p:txBody>
      </p:sp>
      <p:sp>
        <p:nvSpPr>
          <p:cNvPr id="59" name="Google Shape;59;p12"/>
          <p:cNvSpPr txBox="1"/>
          <p:nvPr>
            <p:ph idx="1" type="body"/>
          </p:nvPr>
        </p:nvSpPr>
        <p:spPr>
          <a:xfrm flipH="1">
            <a:off x="4925850" y="1732825"/>
            <a:ext cx="4073100" cy="156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
        <p:nvSpPr>
          <p:cNvPr id="60" name="Google Shape;60;p12"/>
          <p:cNvSpPr txBox="1"/>
          <p:nvPr>
            <p:ph idx="1" type="body"/>
          </p:nvPr>
        </p:nvSpPr>
        <p:spPr>
          <a:xfrm flipH="1">
            <a:off x="457200" y="5276350"/>
            <a:ext cx="8063100" cy="101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Sample</a:t>
            </a:r>
            <a:r>
              <a:rPr lang="en" sz="2000">
                <a:solidFill>
                  <a:schemeClr val="accent1"/>
                </a:solidFill>
              </a:rPr>
              <a:t>:  </a:t>
            </a:r>
            <a:r>
              <a:rPr lang="en" sz="2000"/>
              <a:t>Group of adult women who recently joined a running group</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idx="1" type="body"/>
          </p:nvPr>
        </p:nvSpPr>
        <p:spPr>
          <a:xfrm flipH="1">
            <a:off x="4926125" y="3295575"/>
            <a:ext cx="4011900" cy="63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Population of Interest</a:t>
            </a:r>
            <a:r>
              <a:rPr lang="en" sz="2000">
                <a:solidFill>
                  <a:schemeClr val="accent1"/>
                </a:solidFill>
              </a:rPr>
              <a:t>: </a:t>
            </a:r>
            <a:r>
              <a:rPr lang="en" sz="2000"/>
              <a:t>All people</a:t>
            </a:r>
            <a:endParaRPr sz="2000"/>
          </a:p>
        </p:txBody>
      </p:sp>
      <p:sp>
        <p:nvSpPr>
          <p:cNvPr id="66" name="Google Shape;6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Populations and Samples</a:t>
            </a:r>
            <a:endParaRPr>
              <a:solidFill>
                <a:schemeClr val="accent1"/>
              </a:solidFill>
            </a:endParaRPr>
          </a:p>
        </p:txBody>
      </p:sp>
      <p:pic>
        <p:nvPicPr>
          <p:cNvPr id="67" name="Google Shape;67;p13"/>
          <p:cNvPicPr preferRelativeResize="0"/>
          <p:nvPr/>
        </p:nvPicPr>
        <p:blipFill>
          <a:blip r:embed="rId3">
            <a:alphaModFix/>
          </a:blip>
          <a:stretch>
            <a:fillRect/>
          </a:stretch>
        </p:blipFill>
        <p:spPr>
          <a:xfrm>
            <a:off x="457200" y="1668725"/>
            <a:ext cx="4187700" cy="3172700"/>
          </a:xfrm>
          <a:prstGeom prst="rect">
            <a:avLst/>
          </a:prstGeom>
          <a:noFill/>
          <a:ln>
            <a:noFill/>
          </a:ln>
        </p:spPr>
      </p:pic>
      <p:sp>
        <p:nvSpPr>
          <p:cNvPr id="68" name="Google Shape;68;p13"/>
          <p:cNvSpPr txBox="1"/>
          <p:nvPr/>
        </p:nvSpPr>
        <p:spPr>
          <a:xfrm>
            <a:off x="457200" y="4865425"/>
            <a:ext cx="4187700" cy="5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http://well.blogs.nytimes.com/2012/08/29/finding-your-ideal-running-form</a:t>
            </a:r>
            <a:endParaRPr/>
          </a:p>
        </p:txBody>
      </p:sp>
      <p:sp>
        <p:nvSpPr>
          <p:cNvPr id="69" name="Google Shape;69;p13"/>
          <p:cNvSpPr txBox="1"/>
          <p:nvPr>
            <p:ph idx="1" type="body"/>
          </p:nvPr>
        </p:nvSpPr>
        <p:spPr>
          <a:xfrm flipH="1">
            <a:off x="4925850" y="1732825"/>
            <a:ext cx="4073100" cy="156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Research Question</a:t>
            </a:r>
            <a:r>
              <a:rPr lang="en" sz="2000">
                <a:solidFill>
                  <a:schemeClr val="accent1"/>
                </a:solidFill>
              </a:rPr>
              <a:t>: </a:t>
            </a:r>
            <a:r>
              <a:rPr lang="en" sz="2000"/>
              <a:t>Can people become better, more efficient runners on their own, merely by running?</a:t>
            </a:r>
            <a:endParaRPr sz="2000"/>
          </a:p>
        </p:txBody>
      </p:sp>
      <p:sp>
        <p:nvSpPr>
          <p:cNvPr id="70" name="Google Shape;70;p13"/>
          <p:cNvSpPr txBox="1"/>
          <p:nvPr>
            <p:ph idx="1" type="body"/>
          </p:nvPr>
        </p:nvSpPr>
        <p:spPr>
          <a:xfrm flipH="1">
            <a:off x="457200" y="5276350"/>
            <a:ext cx="8063100" cy="101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Sample</a:t>
            </a:r>
            <a:r>
              <a:rPr lang="en" sz="2000">
                <a:solidFill>
                  <a:schemeClr val="accent1"/>
                </a:solidFill>
              </a:rPr>
              <a:t>:  </a:t>
            </a:r>
            <a:r>
              <a:rPr lang="en" sz="2000"/>
              <a:t>Group of adult women who recently joined a running group</a:t>
            </a:r>
            <a:endParaRPr sz="2000"/>
          </a:p>
        </p:txBody>
      </p:sp>
      <p:sp>
        <p:nvSpPr>
          <p:cNvPr id="71" name="Google Shape;71;p13"/>
          <p:cNvSpPr txBox="1"/>
          <p:nvPr>
            <p:ph idx="1" type="body"/>
          </p:nvPr>
        </p:nvSpPr>
        <p:spPr>
          <a:xfrm flipH="1">
            <a:off x="457200" y="5733550"/>
            <a:ext cx="8063100" cy="101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000">
                <a:solidFill>
                  <a:schemeClr val="accent1"/>
                </a:solidFill>
              </a:rPr>
              <a:t>Population to which results can be generalized</a:t>
            </a:r>
            <a:r>
              <a:rPr lang="en" sz="2000">
                <a:solidFill>
                  <a:schemeClr val="accent1"/>
                </a:solidFill>
              </a:rPr>
              <a:t>:  </a:t>
            </a:r>
            <a:r>
              <a:rPr lang="en" sz="2000">
                <a:solidFill>
                  <a:srgbClr val="000000"/>
                </a:solidFill>
              </a:rPr>
              <a:t>Adult women, if the data are randomly sampled</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idx="1" type="body"/>
          </p:nvPr>
        </p:nvSpPr>
        <p:spPr>
          <a:xfrm>
            <a:off x="457200" y="1112850"/>
            <a:ext cx="8229600" cy="5037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Anti-smoking research started in the 1930s and 1940s when cigarette smoking became increasingly popular. While some smokers seemed to be sensitive to cigarette smoke, others were completely unaffected.</a:t>
            </a:r>
            <a:br>
              <a:rPr lang="en" sz="2000"/>
            </a:br>
            <a:endParaRPr sz="1000"/>
          </a:p>
          <a:p>
            <a:pPr indent="-355600" lvl="0" marL="457200" rtl="0" algn="l">
              <a:lnSpc>
                <a:spcPct val="115000"/>
              </a:lnSpc>
              <a:spcBef>
                <a:spcPts val="0"/>
              </a:spcBef>
              <a:spcAft>
                <a:spcPts val="0"/>
              </a:spcAft>
              <a:buSzPts val="2000"/>
              <a:buChar char="●"/>
            </a:pPr>
            <a:r>
              <a:rPr lang="en" sz="2000"/>
              <a:t>Anti-smoking research was faced with resistance based on </a:t>
            </a:r>
            <a:r>
              <a:rPr lang="en" sz="2000">
                <a:solidFill>
                  <a:schemeClr val="accent1"/>
                </a:solidFill>
              </a:rPr>
              <a:t>anecdotal evidence</a:t>
            </a:r>
            <a:r>
              <a:rPr lang="en" sz="2000"/>
              <a:t> such as "My uncle smokes three packs a day and he's in perfectly good health", evidence based on a limited sample size that might not be representative of the population.</a:t>
            </a:r>
            <a:br>
              <a:rPr lang="en" sz="2000"/>
            </a:br>
            <a:endParaRPr sz="1000"/>
          </a:p>
          <a:p>
            <a:pPr indent="-355600" lvl="0" marL="457200" rtl="0" algn="l">
              <a:lnSpc>
                <a:spcPct val="115000"/>
              </a:lnSpc>
              <a:spcBef>
                <a:spcPts val="0"/>
              </a:spcBef>
              <a:spcAft>
                <a:spcPts val="0"/>
              </a:spcAft>
              <a:buSzPts val="2000"/>
              <a:buChar char="●"/>
            </a:pPr>
            <a:r>
              <a:rPr lang="en" sz="2000"/>
              <a:t>It was concluded that "smoking is a complex human behavior, by its nature difficult to study, confounded by human variability."</a:t>
            </a:r>
            <a:br>
              <a:rPr lang="en" sz="2000"/>
            </a:br>
            <a:endParaRPr sz="1000"/>
          </a:p>
          <a:p>
            <a:pPr indent="-355600" lvl="0" marL="457200" rtl="0" algn="l">
              <a:lnSpc>
                <a:spcPct val="115000"/>
              </a:lnSpc>
              <a:spcBef>
                <a:spcPts val="0"/>
              </a:spcBef>
              <a:spcAft>
                <a:spcPts val="0"/>
              </a:spcAft>
              <a:buSzPts val="2000"/>
              <a:buChar char="●"/>
            </a:pPr>
            <a:r>
              <a:rPr lang="en" sz="2000"/>
              <a:t>In time researchers were able to examine larger samples of cases (smokers), and trends showing that smoking has negative health impacts became much clearer.</a:t>
            </a:r>
            <a:endParaRPr sz="2000"/>
          </a:p>
        </p:txBody>
      </p:sp>
      <p:sp>
        <p:nvSpPr>
          <p:cNvPr id="77" name="Google Shape;77;p14"/>
          <p:cNvSpPr txBox="1"/>
          <p:nvPr>
            <p:ph type="title"/>
          </p:nvPr>
        </p:nvSpPr>
        <p:spPr>
          <a:xfrm>
            <a:off x="457200" y="19845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Anecdotal evidence and early smoking research</a:t>
            </a:r>
            <a:endParaRPr sz="3000">
              <a:solidFill>
                <a:schemeClr val="accent1"/>
              </a:solidFill>
            </a:endParaRPr>
          </a:p>
        </p:txBody>
      </p:sp>
      <p:sp>
        <p:nvSpPr>
          <p:cNvPr id="78" name="Google Shape;78;p14"/>
          <p:cNvSpPr txBox="1"/>
          <p:nvPr/>
        </p:nvSpPr>
        <p:spPr>
          <a:xfrm>
            <a:off x="457200" y="6454650"/>
            <a:ext cx="8229600" cy="340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t>Brandt, </a:t>
            </a:r>
            <a:r>
              <a:rPr b="1" lang="en"/>
              <a:t>The Cigarette Century</a:t>
            </a:r>
            <a:r>
              <a:rPr lang="en"/>
              <a:t> (2009), Basic Books.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idx="1" type="body"/>
          </p:nvPr>
        </p:nvSpPr>
        <p:spPr>
          <a:xfrm>
            <a:off x="457200" y="1417650"/>
            <a:ext cx="8229600" cy="1569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Wouldn't it be better to just include everyone and "sample" the entire population?</a:t>
            </a:r>
            <a:endParaRPr sz="2000"/>
          </a:p>
          <a:p>
            <a:pPr indent="-355600" lvl="1" marL="914400" rtl="0" algn="l">
              <a:lnSpc>
                <a:spcPct val="115000"/>
              </a:lnSpc>
              <a:spcBef>
                <a:spcPts val="0"/>
              </a:spcBef>
              <a:spcAft>
                <a:spcPts val="0"/>
              </a:spcAft>
              <a:buSzPts val="2000"/>
              <a:buChar char="○"/>
            </a:pPr>
            <a:r>
              <a:rPr lang="en" sz="2000"/>
              <a:t>This is called a </a:t>
            </a:r>
            <a:r>
              <a:rPr i="1" lang="en" sz="2000">
                <a:solidFill>
                  <a:schemeClr val="accent1"/>
                </a:solidFill>
              </a:rPr>
              <a:t>census</a:t>
            </a:r>
            <a:r>
              <a:rPr lang="en" sz="2000">
                <a:solidFill>
                  <a:srgbClr val="000000"/>
                </a:solidFill>
              </a:rPr>
              <a:t>.</a:t>
            </a:r>
            <a:endParaRPr sz="2000">
              <a:solidFill>
                <a:srgbClr val="000000"/>
              </a:solidFill>
            </a:endParaRPr>
          </a:p>
        </p:txBody>
      </p:sp>
      <p:sp>
        <p:nvSpPr>
          <p:cNvPr id="84" name="Google Shape;84;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Census</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1" type="body"/>
          </p:nvPr>
        </p:nvSpPr>
        <p:spPr>
          <a:xfrm>
            <a:off x="457200" y="1417650"/>
            <a:ext cx="8229600" cy="1569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Wouldn't it be better to just include everyone and "sample" the entire population?</a:t>
            </a:r>
            <a:endParaRPr sz="2000"/>
          </a:p>
          <a:p>
            <a:pPr indent="-355600" lvl="1" marL="914400" rtl="0" algn="l">
              <a:lnSpc>
                <a:spcPct val="115000"/>
              </a:lnSpc>
              <a:spcBef>
                <a:spcPts val="0"/>
              </a:spcBef>
              <a:spcAft>
                <a:spcPts val="0"/>
              </a:spcAft>
              <a:buSzPts val="2000"/>
              <a:buChar char="○"/>
            </a:pPr>
            <a:r>
              <a:rPr lang="en" sz="2000"/>
              <a:t>This is called a </a:t>
            </a:r>
            <a:r>
              <a:rPr i="1" lang="en" sz="2000">
                <a:solidFill>
                  <a:schemeClr val="accent1"/>
                </a:solidFill>
              </a:rPr>
              <a:t>census</a:t>
            </a:r>
            <a:r>
              <a:rPr lang="en" sz="2000">
                <a:solidFill>
                  <a:srgbClr val="000000"/>
                </a:solidFill>
              </a:rPr>
              <a:t>.</a:t>
            </a:r>
            <a:endParaRPr sz="2000">
              <a:solidFill>
                <a:srgbClr val="000000"/>
              </a:solidFill>
            </a:endParaRPr>
          </a:p>
        </p:txBody>
      </p:sp>
      <p:sp>
        <p:nvSpPr>
          <p:cNvPr id="90" name="Google Shape;90;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Census</a:t>
            </a:r>
            <a:endParaRPr>
              <a:solidFill>
                <a:schemeClr val="accent1"/>
              </a:solidFill>
            </a:endParaRPr>
          </a:p>
        </p:txBody>
      </p:sp>
      <p:sp>
        <p:nvSpPr>
          <p:cNvPr id="91" name="Google Shape;91;p16"/>
          <p:cNvSpPr txBox="1"/>
          <p:nvPr>
            <p:ph idx="1" type="body"/>
          </p:nvPr>
        </p:nvSpPr>
        <p:spPr>
          <a:xfrm>
            <a:off x="457200" y="2684225"/>
            <a:ext cx="8229600" cy="3894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There are problems with taking a census:</a:t>
            </a:r>
            <a:endParaRPr sz="2000"/>
          </a:p>
          <a:p>
            <a:pPr indent="-355600" lvl="1" marL="914400" rtl="0" algn="l">
              <a:lnSpc>
                <a:spcPct val="115000"/>
              </a:lnSpc>
              <a:spcBef>
                <a:spcPts val="0"/>
              </a:spcBef>
              <a:spcAft>
                <a:spcPts val="0"/>
              </a:spcAft>
              <a:buSzPts val="2000"/>
              <a:buChar char="○"/>
            </a:pPr>
            <a:r>
              <a:rPr lang="en" sz="2000"/>
              <a:t>It can be difficult to complete a census: there always seem to be some individuals who are hard to locate or hard to measure. </a:t>
            </a:r>
            <a:r>
              <a:rPr i="1" lang="en" sz="2000"/>
              <a:t>And these difficult-to-find people may have certain characteristics that distinguish them from the rest of the population.</a:t>
            </a:r>
            <a:endParaRPr i="1" sz="2000"/>
          </a:p>
          <a:p>
            <a:pPr indent="-355600" lvl="1" marL="914400" rtl="0" algn="l">
              <a:lnSpc>
                <a:spcPct val="115000"/>
              </a:lnSpc>
              <a:spcBef>
                <a:spcPts val="0"/>
              </a:spcBef>
              <a:spcAft>
                <a:spcPts val="0"/>
              </a:spcAft>
              <a:buSzPts val="2000"/>
              <a:buChar char="○"/>
            </a:pPr>
            <a:r>
              <a:rPr lang="en" sz="2000"/>
              <a:t>Populations rarely stand still. Even if you could take a census, the population changes constantly, so it's never possible to get a perfect measure.</a:t>
            </a:r>
            <a:endParaRPr sz="2000"/>
          </a:p>
          <a:p>
            <a:pPr indent="-355600" lvl="1" marL="914400" rtl="0" algn="l">
              <a:lnSpc>
                <a:spcPct val="115000"/>
              </a:lnSpc>
              <a:spcBef>
                <a:spcPts val="0"/>
              </a:spcBef>
              <a:spcAft>
                <a:spcPts val="0"/>
              </a:spcAft>
              <a:buSzPts val="2000"/>
              <a:buChar char="○"/>
            </a:pPr>
            <a:r>
              <a:rPr lang="en" sz="2000"/>
              <a:t>Taking a census may be more complex than sampling.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