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 name="Shape 23"/>
        <p:cNvGrpSpPr/>
        <p:nvPr/>
      </p:nvGrpSpPr>
      <p:grpSpPr>
        <a:xfrm>
          <a:off x="0" y="0"/>
          <a:ext cx="0" cy="0"/>
          <a:chOff x="0" y="0"/>
          <a:chExt cx="0" cy="0"/>
        </a:xfrm>
      </p:grpSpPr>
      <p:sp>
        <p:nvSpPr>
          <p:cNvPr id="24" name="Google Shape;24;g16c697d3e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 name="Google Shape;25;g16c697d3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6c697d3e1_0_9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6c697d3e1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e2b886a0_0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e2b886a0_0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e2b886a0_0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e2b886a0_0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e2b886a0_0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e2b886a0_0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6c697d3e1_0_1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6c697d3e1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e2b886a0_01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e2b886a0_0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5e3f5452c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5e3f5452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 name="Shape 29"/>
        <p:cNvGrpSpPr/>
        <p:nvPr/>
      </p:nvGrpSpPr>
      <p:grpSpPr>
        <a:xfrm>
          <a:off x="0" y="0"/>
          <a:ext cx="0" cy="0"/>
          <a:chOff x="0" y="0"/>
          <a:chExt cx="0" cy="0"/>
        </a:xfrm>
      </p:grpSpPr>
      <p:sp>
        <p:nvSpPr>
          <p:cNvPr id="30" name="Google Shape;30;ge2b886a0_0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 name="Google Shape;31;ge2b886a0_0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 name="Shape 34"/>
        <p:cNvGrpSpPr/>
        <p:nvPr/>
      </p:nvGrpSpPr>
      <p:grpSpPr>
        <a:xfrm>
          <a:off x="0" y="0"/>
          <a:ext cx="0" cy="0"/>
          <a:chOff x="0" y="0"/>
          <a:chExt cx="0" cy="0"/>
        </a:xfrm>
      </p:grpSpPr>
      <p:sp>
        <p:nvSpPr>
          <p:cNvPr id="35" name="Google Shape;35;g16c697d3e1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 name="Google Shape;36;g16c697d3e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g16c697d3e1_0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 name="Google Shape;42;g16c697d3e1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ge2b886a0_0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9" name="Google Shape;49;ge2b886a0_0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6c697d3e1_0_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6c697d3e1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6c697d3e1_0_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6c697d3e1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6c697d3e1_0_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6c697d3e1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e2b886a0_0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e2b886a0_0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685800" y="2111123"/>
            <a:ext cx="7772400" cy="1546475"/>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1pPr>
            <a:lvl2pPr lvl="1"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2pPr>
            <a:lvl3pPr lvl="2"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3pPr>
            <a:lvl4pPr lvl="3"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4pPr>
            <a:lvl5pPr lvl="4"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5pPr>
            <a:lvl6pPr lvl="5"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6pPr>
            <a:lvl7pPr lvl="6"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7pPr>
            <a:lvl8pPr lvl="7"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8pPr>
            <a:lvl9pPr lvl="8"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9pPr>
          </a:lstStyle>
          <a:p/>
        </p:txBody>
      </p:sp>
      <p:sp>
        <p:nvSpPr>
          <p:cNvPr id="10" name="Google Shape;10;p2"/>
          <p:cNvSpPr txBox="1"/>
          <p:nvPr>
            <p:ph idx="1" type="subTitle"/>
          </p:nvPr>
        </p:nvSpPr>
        <p:spPr>
          <a:xfrm>
            <a:off x="685800" y="3786738"/>
            <a:ext cx="7772400" cy="1046317"/>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1pPr>
            <a:lvl2pPr lvl="1"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 name="Shape 11"/>
        <p:cNvGrpSpPr/>
        <p:nvPr/>
      </p:nvGrpSpPr>
      <p:grpSpPr>
        <a:xfrm>
          <a:off x="0" y="0"/>
          <a:ext cx="0" cy="0"/>
          <a:chOff x="0" y="0"/>
          <a:chExt cx="0" cy="0"/>
        </a:xfrm>
      </p:grpSpPr>
      <p:sp>
        <p:nvSpPr>
          <p:cNvPr id="12" name="Google Shape;12;p3"/>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13" name="Google Shape;13;p3"/>
          <p:cNvSpPr txBox="1"/>
          <p:nvPr>
            <p:ph idx="1" type="body"/>
          </p:nvPr>
        </p:nvSpPr>
        <p:spPr>
          <a:xfrm>
            <a:off x="457200" y="1600200"/>
            <a:ext cx="8229600" cy="4967574"/>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 name="Shape 14"/>
        <p:cNvGrpSpPr/>
        <p:nvPr/>
      </p:nvGrpSpPr>
      <p:grpSpPr>
        <a:xfrm>
          <a:off x="0" y="0"/>
          <a:ext cx="0" cy="0"/>
          <a:chOff x="0" y="0"/>
          <a:chExt cx="0" cy="0"/>
        </a:xfrm>
      </p:grpSpPr>
      <p:sp>
        <p:nvSpPr>
          <p:cNvPr id="15" name="Google Shape;15;p4"/>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16" name="Google Shape;16;p4"/>
          <p:cNvSpPr txBox="1"/>
          <p:nvPr>
            <p:ph idx="1" type="body"/>
          </p:nvPr>
        </p:nvSpPr>
        <p:spPr>
          <a:xfrm>
            <a:off x="457200" y="1600200"/>
            <a:ext cx="3994526" cy="4967574"/>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17" name="Google Shape;17;p4"/>
          <p:cNvSpPr txBox="1"/>
          <p:nvPr>
            <p:ph idx="2" type="body"/>
          </p:nvPr>
        </p:nvSpPr>
        <p:spPr>
          <a:xfrm>
            <a:off x="4692274" y="1600200"/>
            <a:ext cx="3994526" cy="4967574"/>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 name="Shape 18"/>
        <p:cNvGrpSpPr/>
        <p:nvPr/>
      </p:nvGrpSpPr>
      <p:grpSpPr>
        <a:xfrm>
          <a:off x="0" y="0"/>
          <a:ext cx="0" cy="0"/>
          <a:chOff x="0" y="0"/>
          <a:chExt cx="0" cy="0"/>
        </a:xfrm>
      </p:grpSpPr>
      <p:sp>
        <p:nvSpPr>
          <p:cNvPr id="19" name="Google Shape;19;p5"/>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0" name="Shape 20"/>
        <p:cNvGrpSpPr/>
        <p:nvPr/>
      </p:nvGrpSpPr>
      <p:grpSpPr>
        <a:xfrm>
          <a:off x="0" y="0"/>
          <a:ext cx="0" cy="0"/>
          <a:chOff x="0" y="0"/>
          <a:chExt cx="0" cy="0"/>
        </a:xfrm>
      </p:grpSpPr>
      <p:sp>
        <p:nvSpPr>
          <p:cNvPr id="21" name="Google Shape;21;p6"/>
          <p:cNvSpPr txBox="1"/>
          <p:nvPr>
            <p:ph idx="1" type="body"/>
          </p:nvPr>
        </p:nvSpPr>
        <p:spPr>
          <a:xfrm>
            <a:off x="457200" y="5875079"/>
            <a:ext cx="8229600" cy="692694"/>
          </a:xfrm>
          <a:prstGeom prst="rect">
            <a:avLst/>
          </a:prstGeom>
          <a:noFill/>
          <a:ln>
            <a:noFill/>
          </a:ln>
        </p:spPr>
        <p:txBody>
          <a:bodyPr anchorCtr="0" anchor="t" bIns="91425" lIns="91425" spcFirstLastPara="1" rIns="91425" wrap="square" tIns="91425">
            <a:noAutofit/>
          </a:bodyPr>
          <a:lstStyle>
            <a:lvl1pPr indent="-342900" lvl="0" marL="457200" rtl="0" algn="ctr">
              <a:lnSpc>
                <a:spcPct val="100000"/>
              </a:lnSpc>
              <a:spcBef>
                <a:spcPts val="360"/>
              </a:spcBef>
              <a:spcAft>
                <a:spcPts val="0"/>
              </a:spcAft>
              <a:buClr>
                <a:schemeClr val="dk1"/>
              </a:buClr>
              <a:buSzPts val="1800"/>
              <a:buFont typeface="Arial"/>
              <a:buChar char="●"/>
              <a:defRPr sz="1800">
                <a:solidFill>
                  <a:schemeClr val="dk1"/>
                </a:solidFill>
              </a:defRPr>
            </a:lvl1pPr>
            <a:lvl2pPr indent="-342900" lvl="1" marL="914400" rtl="0" algn="ctr">
              <a:lnSpc>
                <a:spcPct val="100000"/>
              </a:lnSpc>
              <a:spcBef>
                <a:spcPts val="0"/>
              </a:spcBef>
              <a:spcAft>
                <a:spcPts val="0"/>
              </a:spcAft>
              <a:buClr>
                <a:schemeClr val="dk1"/>
              </a:buClr>
              <a:buSzPts val="1800"/>
              <a:buFont typeface="Arial"/>
              <a:buChar char="○"/>
              <a:defRPr sz="1800">
                <a:solidFill>
                  <a:schemeClr val="dk1"/>
                </a:solidFill>
              </a:defRPr>
            </a:lvl2pPr>
            <a:lvl3pPr indent="-342900" lvl="2" marL="1371600" rtl="0" algn="ctr">
              <a:lnSpc>
                <a:spcPct val="100000"/>
              </a:lnSpc>
              <a:spcBef>
                <a:spcPts val="0"/>
              </a:spcBef>
              <a:spcAft>
                <a:spcPts val="0"/>
              </a:spcAft>
              <a:buClr>
                <a:schemeClr val="dk1"/>
              </a:buClr>
              <a:buSzPts val="1800"/>
              <a:buFont typeface="Arial"/>
              <a:buChar char="■"/>
              <a:defRPr sz="1800">
                <a:solidFill>
                  <a:schemeClr val="dk1"/>
                </a:solidFill>
              </a:defRPr>
            </a:lvl3pPr>
            <a:lvl4pPr indent="-342900" lvl="3" marL="1828800" rtl="0" algn="ctr">
              <a:lnSpc>
                <a:spcPct val="100000"/>
              </a:lnSpc>
              <a:spcBef>
                <a:spcPts val="0"/>
              </a:spcBef>
              <a:spcAft>
                <a:spcPts val="0"/>
              </a:spcAft>
              <a:buClr>
                <a:schemeClr val="dk1"/>
              </a:buClr>
              <a:buSzPts val="1800"/>
              <a:buFont typeface="Arial"/>
              <a:buChar char="●"/>
              <a:defRPr sz="1800">
                <a:solidFill>
                  <a:schemeClr val="dk1"/>
                </a:solidFill>
              </a:defRPr>
            </a:lvl4pPr>
            <a:lvl5pPr indent="-342900" lvl="4" marL="2286000" rtl="0" algn="ctr">
              <a:lnSpc>
                <a:spcPct val="100000"/>
              </a:lnSpc>
              <a:spcBef>
                <a:spcPts val="0"/>
              </a:spcBef>
              <a:spcAft>
                <a:spcPts val="0"/>
              </a:spcAft>
              <a:buClr>
                <a:schemeClr val="dk1"/>
              </a:buClr>
              <a:buSzPts val="1800"/>
              <a:buFont typeface="Arial"/>
              <a:buChar char="○"/>
              <a:defRPr sz="1800">
                <a:solidFill>
                  <a:schemeClr val="dk1"/>
                </a:solidFill>
              </a:defRPr>
            </a:lvl5pPr>
            <a:lvl6pPr indent="-342900" lvl="5" marL="2743200" rtl="0" algn="ctr">
              <a:lnSpc>
                <a:spcPct val="100000"/>
              </a:lnSpc>
              <a:spcBef>
                <a:spcPts val="0"/>
              </a:spcBef>
              <a:spcAft>
                <a:spcPts val="0"/>
              </a:spcAft>
              <a:buClr>
                <a:schemeClr val="dk1"/>
              </a:buClr>
              <a:buSzPts val="1800"/>
              <a:buFont typeface="Arial"/>
              <a:buChar char="■"/>
              <a:defRPr sz="1800">
                <a:solidFill>
                  <a:schemeClr val="dk1"/>
                </a:solidFill>
              </a:defRPr>
            </a:lvl6pPr>
            <a:lvl7pPr indent="-342900" lvl="6" marL="3200400" rtl="0" algn="ctr">
              <a:lnSpc>
                <a:spcPct val="100000"/>
              </a:lnSpc>
              <a:spcBef>
                <a:spcPts val="0"/>
              </a:spcBef>
              <a:spcAft>
                <a:spcPts val="0"/>
              </a:spcAft>
              <a:buClr>
                <a:schemeClr val="dk1"/>
              </a:buClr>
              <a:buSzPts val="1800"/>
              <a:buFont typeface="Arial"/>
              <a:buChar char="●"/>
              <a:defRPr sz="1800">
                <a:solidFill>
                  <a:schemeClr val="dk1"/>
                </a:solidFill>
              </a:defRPr>
            </a:lvl7pPr>
            <a:lvl8pPr indent="-342900" lvl="7" marL="3657600" rtl="0" algn="ctr">
              <a:lnSpc>
                <a:spcPct val="100000"/>
              </a:lnSpc>
              <a:spcBef>
                <a:spcPts val="0"/>
              </a:spcBef>
              <a:spcAft>
                <a:spcPts val="0"/>
              </a:spcAft>
              <a:buClr>
                <a:schemeClr val="dk1"/>
              </a:buClr>
              <a:buSzPts val="1800"/>
              <a:buFont typeface="Arial"/>
              <a:buChar char="○"/>
              <a:defRPr sz="1800">
                <a:solidFill>
                  <a:schemeClr val="dk1"/>
                </a:solidFill>
              </a:defRPr>
            </a:lvl8pPr>
            <a:lvl9pPr indent="-342900" lvl="8" marL="4114800" rtl="0" algn="ctr">
              <a:lnSpc>
                <a:spcPct val="100000"/>
              </a:lnSpc>
              <a:spcBef>
                <a:spcPts val="0"/>
              </a:spcBef>
              <a:spcAft>
                <a:spcPts val="0"/>
              </a:spcAft>
              <a:buClr>
                <a:schemeClr val="dk1"/>
              </a:buClr>
              <a:buSzPts val="1800"/>
              <a:buFont typeface="Arial"/>
              <a:buChar char="■"/>
              <a:defRPr sz="1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2" name="Shape 2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57200" y="1600200"/>
            <a:ext cx="8229600" cy="4967574"/>
          </a:xfrm>
          <a:prstGeom prst="rect">
            <a:avLst/>
          </a:prstGeom>
          <a:noFill/>
          <a:ln>
            <a:noFill/>
          </a:ln>
        </p:spPr>
        <p:txBody>
          <a:bodyPr anchorCtr="0" anchor="t" bIns="91425" lIns="91425" spcFirstLastPara="1" rIns="91425" wrap="square" tIns="91425">
            <a:noAutofit/>
          </a:bodyPr>
          <a:lstStyle>
            <a:lvl1pPr indent="-419100" lvl="0" marL="45720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creativecommons.org/licenses/by-sa/3.0/us/"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hyperlink" Target="http://openintro.org/os" TargetMode="External"/><Relationship Id="rId4" Type="http://schemas.openxmlformats.org/officeDocument/2006/relationships/hyperlink" Target="https://www.openintro.org/download.php?id=teachers_verified_details&amp;referrer=os4_slides" TargetMode="External"/><Relationship Id="rId5" Type="http://schemas.openxmlformats.org/officeDocument/2006/relationships/hyperlink" Target="http://openintro.org/contac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 name="Shape 26"/>
        <p:cNvGrpSpPr/>
        <p:nvPr/>
      </p:nvGrpSpPr>
      <p:grpSpPr>
        <a:xfrm>
          <a:off x="0" y="0"/>
          <a:ext cx="0" cy="0"/>
          <a:chOff x="0" y="0"/>
          <a:chExt cx="0" cy="0"/>
        </a:xfrm>
      </p:grpSpPr>
      <p:sp>
        <p:nvSpPr>
          <p:cNvPr id="27" name="Google Shape;27;p8"/>
          <p:cNvSpPr txBox="1"/>
          <p:nvPr/>
        </p:nvSpPr>
        <p:spPr>
          <a:xfrm>
            <a:off x="683550" y="389451"/>
            <a:ext cx="7776900" cy="199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t>Slides developed by Mine Çetinkaya-Rundel of OpenIntro.</a:t>
            </a:r>
            <a:endParaRPr sz="1700"/>
          </a:p>
          <a:p>
            <a:pPr indent="0" lvl="0" marL="0" rtl="0" algn="l">
              <a:spcBef>
                <a:spcPts val="0"/>
              </a:spcBef>
              <a:spcAft>
                <a:spcPts val="0"/>
              </a:spcAft>
              <a:buNone/>
            </a:pPr>
            <a:r>
              <a:rPr lang="en" sz="1700"/>
              <a:t>Translated from LaTeX to Google Slides by Curry Hilton of OpenIntro.</a:t>
            </a:r>
            <a:endParaRPr sz="1700"/>
          </a:p>
          <a:p>
            <a:pPr indent="0" lvl="0" marL="0" rtl="0" algn="l">
              <a:spcBef>
                <a:spcPts val="0"/>
              </a:spcBef>
              <a:spcAft>
                <a:spcPts val="0"/>
              </a:spcAft>
              <a:buNone/>
            </a:pPr>
            <a:r>
              <a:rPr lang="en" sz="1700"/>
              <a:t>The slides may be copied, edited, and/or shared via the </a:t>
            </a:r>
            <a:r>
              <a:rPr lang="en" sz="1700" u="sng">
                <a:solidFill>
                  <a:srgbClr val="1155CC"/>
                </a:solidFill>
                <a:hlinkClick r:id="rId3">
                  <a:extLst>
                    <a:ext uri="{A12FA001-AC4F-418D-AE19-62706E023703}">
                      <ahyp:hlinkClr val="tx"/>
                    </a:ext>
                  </a:extLst>
                </a:hlinkClick>
              </a:rPr>
              <a:t>CC BY-SA license</a:t>
            </a:r>
            <a:r>
              <a:rPr lang="en" sz="1700">
                <a:solidFill>
                  <a:srgbClr val="000000"/>
                </a:solidFill>
              </a:rPr>
              <a:t>.</a:t>
            </a:r>
            <a:endParaRPr sz="1700">
              <a:solidFill>
                <a:srgbClr val="000000"/>
              </a:solidFill>
            </a:endParaRPr>
          </a:p>
          <a:p>
            <a:pPr indent="0" lvl="0" marL="0" rtl="0" algn="l">
              <a:spcBef>
                <a:spcPts val="0"/>
              </a:spcBef>
              <a:spcAft>
                <a:spcPts val="0"/>
              </a:spcAft>
              <a:buNone/>
            </a:pPr>
            <a:r>
              <a:t/>
            </a:r>
            <a:endParaRPr sz="1700">
              <a:solidFill>
                <a:srgbClr val="000000"/>
              </a:solidFill>
            </a:endParaRPr>
          </a:p>
          <a:p>
            <a:pPr indent="0" lvl="0" marL="0" rtl="0" algn="l">
              <a:spcBef>
                <a:spcPts val="0"/>
              </a:spcBef>
              <a:spcAft>
                <a:spcPts val="0"/>
              </a:spcAft>
              <a:buNone/>
            </a:pPr>
            <a:r>
              <a:rPr lang="en" sz="1700">
                <a:solidFill>
                  <a:srgbClr val="000000"/>
                </a:solidFill>
              </a:rPr>
              <a:t>To make a copy of these slides, go to </a:t>
            </a:r>
            <a:r>
              <a:rPr i="1" lang="en" sz="1700">
                <a:solidFill>
                  <a:srgbClr val="000000"/>
                </a:solidFill>
              </a:rPr>
              <a:t>File</a:t>
            </a:r>
            <a:r>
              <a:rPr lang="en" sz="1700">
                <a:solidFill>
                  <a:srgbClr val="000000"/>
                </a:solidFill>
              </a:rPr>
              <a:t> &gt; </a:t>
            </a:r>
            <a:r>
              <a:rPr i="1" lang="en" sz="1700">
                <a:solidFill>
                  <a:srgbClr val="000000"/>
                </a:solidFill>
              </a:rPr>
              <a:t>Download as &gt; [option]</a:t>
            </a:r>
            <a:r>
              <a:rPr lang="en" sz="1700">
                <a:solidFill>
                  <a:srgbClr val="000000"/>
                </a:solidFill>
              </a:rPr>
              <a:t>,</a:t>
            </a:r>
            <a:br>
              <a:rPr lang="en" sz="1700">
                <a:solidFill>
                  <a:srgbClr val="000000"/>
                </a:solidFill>
              </a:rPr>
            </a:br>
            <a:r>
              <a:rPr lang="en" sz="1700">
                <a:solidFill>
                  <a:srgbClr val="000000"/>
                </a:solidFill>
              </a:rPr>
              <a:t>as shown below. Or if you are logged into a Google account, you can choose </a:t>
            </a:r>
            <a:r>
              <a:rPr i="1" lang="en" sz="1700">
                <a:solidFill>
                  <a:srgbClr val="000000"/>
                </a:solidFill>
              </a:rPr>
              <a:t>Make a copy...</a:t>
            </a:r>
            <a:r>
              <a:rPr lang="en" sz="1700">
                <a:solidFill>
                  <a:srgbClr val="000000"/>
                </a:solidFill>
              </a:rPr>
              <a:t> to create your own version in Google Drive.</a:t>
            </a:r>
            <a:endParaRPr sz="1700">
              <a:solidFill>
                <a:srgbClr val="000000"/>
              </a:solidFill>
            </a:endParaRPr>
          </a:p>
        </p:txBody>
      </p:sp>
      <p:pic>
        <p:nvPicPr>
          <p:cNvPr id="28" name="Google Shape;28;p8"/>
          <p:cNvPicPr preferRelativeResize="0"/>
          <p:nvPr/>
        </p:nvPicPr>
        <p:blipFill>
          <a:blip r:embed="rId4">
            <a:alphaModFix/>
          </a:blip>
          <a:stretch>
            <a:fillRect/>
          </a:stretch>
        </p:blipFill>
        <p:spPr>
          <a:xfrm>
            <a:off x="799850" y="2430749"/>
            <a:ext cx="5596874" cy="41049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idx="1" type="body"/>
          </p:nvPr>
        </p:nvSpPr>
        <p:spPr>
          <a:xfrm>
            <a:off x="503550" y="990600"/>
            <a:ext cx="8136900" cy="53142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Clr>
                <a:srgbClr val="000000"/>
              </a:buClr>
              <a:buSzPts val="1100"/>
              <a:buFont typeface="Arial"/>
              <a:buNone/>
            </a:pPr>
            <a:r>
              <a:rPr lang="en" sz="1900">
                <a:solidFill>
                  <a:schemeClr val="accent1"/>
                </a:solidFill>
              </a:rPr>
              <a:t>A study is designed to test the effect of light level and noise level on exam performance of students. The researcher also believes that light and noise levels might have different effects on males and females, so wants to make sure both genders are equally represented in each group. Which of the below is correct?</a:t>
            </a:r>
            <a:endParaRPr sz="1900">
              <a:solidFill>
                <a:schemeClr val="accent1"/>
              </a:solidFill>
            </a:endParaRPr>
          </a:p>
          <a:p>
            <a:pPr indent="0" lvl="0" marL="0" rtl="0" algn="l">
              <a:lnSpc>
                <a:spcPct val="115000"/>
              </a:lnSpc>
              <a:spcBef>
                <a:spcPts val="600"/>
              </a:spcBef>
              <a:spcAft>
                <a:spcPts val="0"/>
              </a:spcAft>
              <a:buClr>
                <a:srgbClr val="000000"/>
              </a:buClr>
              <a:buSzPts val="1100"/>
              <a:buFont typeface="Arial"/>
              <a:buNone/>
            </a:pPr>
            <a:r>
              <a:t/>
            </a:r>
            <a:endParaRPr sz="600">
              <a:solidFill>
                <a:srgbClr val="000000"/>
              </a:solidFill>
            </a:endParaRPr>
          </a:p>
          <a:p>
            <a:pPr indent="-349250" lvl="0" marL="457200" rtl="0" algn="l">
              <a:lnSpc>
                <a:spcPct val="115000"/>
              </a:lnSpc>
              <a:spcBef>
                <a:spcPts val="600"/>
              </a:spcBef>
              <a:spcAft>
                <a:spcPts val="0"/>
              </a:spcAft>
              <a:buClr>
                <a:srgbClr val="000000"/>
              </a:buClr>
              <a:buSzPts val="1900"/>
              <a:buAutoNum type="alphaUcPeriod"/>
            </a:pPr>
            <a:r>
              <a:rPr lang="en" sz="1900">
                <a:solidFill>
                  <a:srgbClr val="000000"/>
                </a:solidFill>
              </a:rPr>
              <a:t>There are 3 explanatory variables (light, noise, gender) and 1 response variable (exam performance)</a:t>
            </a:r>
            <a:endParaRPr sz="1900">
              <a:solidFill>
                <a:srgbClr val="000000"/>
              </a:solidFill>
            </a:endParaRPr>
          </a:p>
          <a:p>
            <a:pPr indent="0" lvl="0" marL="0" rtl="0" algn="l">
              <a:lnSpc>
                <a:spcPct val="115000"/>
              </a:lnSpc>
              <a:spcBef>
                <a:spcPts val="600"/>
              </a:spcBef>
              <a:spcAft>
                <a:spcPts val="0"/>
              </a:spcAft>
              <a:buClr>
                <a:srgbClr val="000000"/>
              </a:buClr>
              <a:buSzPts val="1100"/>
              <a:buFont typeface="Arial"/>
              <a:buNone/>
            </a:pPr>
            <a:r>
              <a:t/>
            </a:r>
            <a:endParaRPr sz="600">
              <a:solidFill>
                <a:srgbClr val="000000"/>
              </a:solidFill>
            </a:endParaRPr>
          </a:p>
          <a:p>
            <a:pPr indent="-349250" lvl="0" marL="457200" rtl="0" algn="l">
              <a:lnSpc>
                <a:spcPct val="115000"/>
              </a:lnSpc>
              <a:spcBef>
                <a:spcPts val="600"/>
              </a:spcBef>
              <a:spcAft>
                <a:spcPts val="0"/>
              </a:spcAft>
              <a:buClr>
                <a:srgbClr val="FF9900"/>
              </a:buClr>
              <a:buSzPts val="1900"/>
              <a:buAutoNum type="alphaUcPeriod" startAt="2"/>
            </a:pPr>
            <a:r>
              <a:rPr i="1" lang="en" sz="1900">
                <a:solidFill>
                  <a:srgbClr val="FF9900"/>
                </a:solidFill>
              </a:rPr>
              <a:t>There are 2 explanatory variables (light and noise), 1 blocking variable (gender), and 1 response variable (exam performance)</a:t>
            </a:r>
            <a:endParaRPr i="1" sz="1900">
              <a:solidFill>
                <a:srgbClr val="FF9900"/>
              </a:solidFill>
            </a:endParaRPr>
          </a:p>
          <a:p>
            <a:pPr indent="0" lvl="0" marL="0" rtl="0" algn="l">
              <a:lnSpc>
                <a:spcPct val="115000"/>
              </a:lnSpc>
              <a:spcBef>
                <a:spcPts val="600"/>
              </a:spcBef>
              <a:spcAft>
                <a:spcPts val="0"/>
              </a:spcAft>
              <a:buNone/>
            </a:pPr>
            <a:r>
              <a:t/>
            </a:r>
            <a:endParaRPr sz="600">
              <a:solidFill>
                <a:srgbClr val="000000"/>
              </a:solidFill>
            </a:endParaRPr>
          </a:p>
          <a:p>
            <a:pPr indent="-349250" lvl="0" marL="457200" rtl="0" algn="l">
              <a:lnSpc>
                <a:spcPct val="115000"/>
              </a:lnSpc>
              <a:spcBef>
                <a:spcPts val="600"/>
              </a:spcBef>
              <a:spcAft>
                <a:spcPts val="0"/>
              </a:spcAft>
              <a:buClr>
                <a:srgbClr val="000000"/>
              </a:buClr>
              <a:buSzPts val="1900"/>
              <a:buAutoNum type="alphaUcPeriod" startAt="3"/>
            </a:pPr>
            <a:r>
              <a:rPr lang="en" sz="1900">
                <a:solidFill>
                  <a:srgbClr val="000000"/>
                </a:solidFill>
              </a:rPr>
              <a:t>There is 1 explanatory variable (gender) and 3 response variables (light, noise, exam performance)</a:t>
            </a:r>
            <a:endParaRPr sz="1900">
              <a:solidFill>
                <a:srgbClr val="000000"/>
              </a:solidFill>
            </a:endParaRPr>
          </a:p>
          <a:p>
            <a:pPr indent="0" lvl="0" marL="0" rtl="0" algn="l">
              <a:lnSpc>
                <a:spcPct val="115000"/>
              </a:lnSpc>
              <a:spcBef>
                <a:spcPts val="600"/>
              </a:spcBef>
              <a:spcAft>
                <a:spcPts val="0"/>
              </a:spcAft>
              <a:buNone/>
            </a:pPr>
            <a:r>
              <a:t/>
            </a:r>
            <a:endParaRPr sz="600">
              <a:solidFill>
                <a:srgbClr val="000000"/>
              </a:solidFill>
            </a:endParaRPr>
          </a:p>
          <a:p>
            <a:pPr indent="-349250" lvl="0" marL="457200" rtl="0" algn="l">
              <a:lnSpc>
                <a:spcPct val="115000"/>
              </a:lnSpc>
              <a:spcBef>
                <a:spcPts val="600"/>
              </a:spcBef>
              <a:spcAft>
                <a:spcPts val="0"/>
              </a:spcAft>
              <a:buClr>
                <a:srgbClr val="000000"/>
              </a:buClr>
              <a:buSzPts val="1900"/>
              <a:buAutoNum type="alphaUcPeriod" startAt="4"/>
            </a:pPr>
            <a:r>
              <a:rPr lang="en" sz="1900">
                <a:solidFill>
                  <a:srgbClr val="000000"/>
                </a:solidFill>
              </a:rPr>
              <a:t>There are 2 blocking variables (light and noise), 1 explanatory variable (gender), and 1 response variable (exam performance)</a:t>
            </a:r>
            <a:endParaRPr sz="1900">
              <a:solidFill>
                <a:srgbClr val="000000"/>
              </a:solidFill>
            </a:endParaRPr>
          </a:p>
          <a:p>
            <a:pPr indent="0" lvl="0" marL="0" rtl="0" algn="l">
              <a:lnSpc>
                <a:spcPct val="115000"/>
              </a:lnSpc>
              <a:spcBef>
                <a:spcPts val="600"/>
              </a:spcBef>
              <a:spcAft>
                <a:spcPts val="0"/>
              </a:spcAft>
              <a:buNone/>
            </a:pPr>
            <a:r>
              <a:t/>
            </a:r>
            <a:endParaRPr sz="1900">
              <a:solidFill>
                <a:srgbClr val="000000"/>
              </a:solidFill>
            </a:endParaRPr>
          </a:p>
        </p:txBody>
      </p:sp>
      <p:sp>
        <p:nvSpPr>
          <p:cNvPr id="96" name="Google Shape;96;p17"/>
          <p:cNvSpPr txBox="1"/>
          <p:nvPr>
            <p:ph type="title"/>
          </p:nvPr>
        </p:nvSpPr>
        <p:spPr>
          <a:xfrm>
            <a:off x="503550" y="0"/>
            <a:ext cx="81831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503550" y="308225"/>
            <a:ext cx="81831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Difference Between Blocking and Explanatory Variables</a:t>
            </a:r>
            <a:endParaRPr>
              <a:solidFill>
                <a:schemeClr val="accent1"/>
              </a:solidFill>
            </a:endParaRPr>
          </a:p>
        </p:txBody>
      </p:sp>
      <p:sp>
        <p:nvSpPr>
          <p:cNvPr id="102" name="Google Shape;102;p18"/>
          <p:cNvSpPr txBox="1"/>
          <p:nvPr>
            <p:ph idx="1" type="body"/>
          </p:nvPr>
        </p:nvSpPr>
        <p:spPr>
          <a:xfrm>
            <a:off x="503550" y="1643875"/>
            <a:ext cx="8136900" cy="46206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600"/>
              </a:spcBef>
              <a:spcAft>
                <a:spcPts val="0"/>
              </a:spcAft>
              <a:buClr>
                <a:srgbClr val="000000"/>
              </a:buClr>
              <a:buSzPts val="2200"/>
              <a:buChar char="●"/>
            </a:pPr>
            <a:r>
              <a:rPr lang="en" sz="2200">
                <a:solidFill>
                  <a:srgbClr val="000000"/>
                </a:solidFill>
              </a:rPr>
              <a:t>Factors are conditions we can impose on the experimental units.</a:t>
            </a:r>
            <a:endParaRPr sz="2200">
              <a:solidFill>
                <a:srgbClr val="000000"/>
              </a:solidFill>
            </a:endParaRPr>
          </a:p>
          <a:p>
            <a:pPr indent="0" lvl="0" marL="0" rtl="0" algn="l">
              <a:lnSpc>
                <a:spcPct val="115000"/>
              </a:lnSpc>
              <a:spcBef>
                <a:spcPts val="600"/>
              </a:spcBef>
              <a:spcAft>
                <a:spcPts val="0"/>
              </a:spcAft>
              <a:buClr>
                <a:srgbClr val="000000"/>
              </a:buClr>
              <a:buSzPts val="1100"/>
              <a:buFont typeface="Arial"/>
              <a:buNone/>
            </a:pPr>
            <a:r>
              <a:t/>
            </a:r>
            <a:endParaRPr sz="2200">
              <a:solidFill>
                <a:srgbClr val="000000"/>
              </a:solidFill>
            </a:endParaRPr>
          </a:p>
          <a:p>
            <a:pPr indent="-368300" lvl="0" marL="457200" rtl="0" algn="l">
              <a:lnSpc>
                <a:spcPct val="115000"/>
              </a:lnSpc>
              <a:spcBef>
                <a:spcPts val="600"/>
              </a:spcBef>
              <a:spcAft>
                <a:spcPts val="0"/>
              </a:spcAft>
              <a:buClr>
                <a:srgbClr val="000000"/>
              </a:buClr>
              <a:buSzPts val="2200"/>
              <a:buChar char="●"/>
            </a:pPr>
            <a:r>
              <a:rPr lang="en" sz="2200">
                <a:solidFill>
                  <a:srgbClr val="000000"/>
                </a:solidFill>
              </a:rPr>
              <a:t>Blocking variables are characteristics that the experimental units come with, that we would like to control for.</a:t>
            </a:r>
            <a:endParaRPr sz="2200">
              <a:solidFill>
                <a:srgbClr val="000000"/>
              </a:solidFill>
            </a:endParaRPr>
          </a:p>
          <a:p>
            <a:pPr indent="0" lvl="0" marL="0" rtl="0" algn="l">
              <a:lnSpc>
                <a:spcPct val="115000"/>
              </a:lnSpc>
              <a:spcBef>
                <a:spcPts val="600"/>
              </a:spcBef>
              <a:spcAft>
                <a:spcPts val="0"/>
              </a:spcAft>
              <a:buClr>
                <a:srgbClr val="000000"/>
              </a:buClr>
              <a:buSzPts val="1100"/>
              <a:buFont typeface="Arial"/>
              <a:buNone/>
            </a:pPr>
            <a:r>
              <a:t/>
            </a:r>
            <a:endParaRPr sz="2200">
              <a:solidFill>
                <a:srgbClr val="000000"/>
              </a:solidFill>
            </a:endParaRPr>
          </a:p>
          <a:p>
            <a:pPr indent="-368300" lvl="0" marL="457200" rtl="0" algn="l">
              <a:lnSpc>
                <a:spcPct val="115000"/>
              </a:lnSpc>
              <a:spcBef>
                <a:spcPts val="600"/>
              </a:spcBef>
              <a:spcAft>
                <a:spcPts val="0"/>
              </a:spcAft>
              <a:buClr>
                <a:srgbClr val="000000"/>
              </a:buClr>
              <a:buSzPts val="2200"/>
              <a:buChar char="●"/>
            </a:pPr>
            <a:r>
              <a:rPr lang="en" sz="2200">
                <a:solidFill>
                  <a:srgbClr val="000000"/>
                </a:solidFill>
              </a:rPr>
              <a:t>Blocking is like stratifying, except used in experimental settings when randomly assigning, as opposed to when sampling.</a:t>
            </a:r>
            <a:endParaRPr sz="22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503550" y="308225"/>
            <a:ext cx="81831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More Experimental Design Terminology...</a:t>
            </a:r>
            <a:endParaRPr>
              <a:solidFill>
                <a:schemeClr val="accent1"/>
              </a:solidFill>
            </a:endParaRPr>
          </a:p>
        </p:txBody>
      </p:sp>
      <p:sp>
        <p:nvSpPr>
          <p:cNvPr id="108" name="Google Shape;108;p19"/>
          <p:cNvSpPr txBox="1"/>
          <p:nvPr>
            <p:ph idx="1" type="body"/>
          </p:nvPr>
        </p:nvSpPr>
        <p:spPr>
          <a:xfrm>
            <a:off x="503550" y="1415275"/>
            <a:ext cx="8136900" cy="46206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600"/>
              </a:spcBef>
              <a:spcAft>
                <a:spcPts val="0"/>
              </a:spcAft>
              <a:buSzPts val="2200"/>
              <a:buChar char="●"/>
            </a:pPr>
            <a:r>
              <a:rPr lang="en" sz="2200">
                <a:solidFill>
                  <a:schemeClr val="accent1"/>
                </a:solidFill>
              </a:rPr>
              <a:t>Placebo:</a:t>
            </a:r>
            <a:r>
              <a:rPr lang="en" sz="2200">
                <a:solidFill>
                  <a:srgbClr val="000000"/>
                </a:solidFill>
              </a:rPr>
              <a:t> fake treatment, often used as the control group for medical studies</a:t>
            </a:r>
            <a:endParaRPr sz="2200">
              <a:solidFill>
                <a:srgbClr val="000000"/>
              </a:solidFill>
            </a:endParaRPr>
          </a:p>
          <a:p>
            <a:pPr indent="0" lvl="0" marL="0" rtl="0" algn="l">
              <a:lnSpc>
                <a:spcPct val="115000"/>
              </a:lnSpc>
              <a:spcBef>
                <a:spcPts val="600"/>
              </a:spcBef>
              <a:spcAft>
                <a:spcPts val="0"/>
              </a:spcAft>
              <a:buClr>
                <a:srgbClr val="000000"/>
              </a:buClr>
              <a:buSzPts val="1100"/>
              <a:buFont typeface="Arial"/>
              <a:buNone/>
            </a:pPr>
            <a:r>
              <a:t/>
            </a:r>
            <a:endParaRPr sz="1200">
              <a:solidFill>
                <a:srgbClr val="000000"/>
              </a:solidFill>
            </a:endParaRPr>
          </a:p>
          <a:p>
            <a:pPr indent="-368300" lvl="0" marL="457200" rtl="0" algn="l">
              <a:lnSpc>
                <a:spcPct val="115000"/>
              </a:lnSpc>
              <a:spcBef>
                <a:spcPts val="600"/>
              </a:spcBef>
              <a:spcAft>
                <a:spcPts val="0"/>
              </a:spcAft>
              <a:buSzPts val="2200"/>
              <a:buChar char="●"/>
            </a:pPr>
            <a:r>
              <a:rPr lang="en" sz="2200">
                <a:solidFill>
                  <a:schemeClr val="accent1"/>
                </a:solidFill>
              </a:rPr>
              <a:t>Placebo effect:</a:t>
            </a:r>
            <a:r>
              <a:rPr lang="en" sz="2200">
                <a:solidFill>
                  <a:srgbClr val="000000"/>
                </a:solidFill>
              </a:rPr>
              <a:t> experimental units showing improvement simply because they believe they are receiving a special treatment</a:t>
            </a:r>
            <a:endParaRPr sz="2200">
              <a:solidFill>
                <a:srgbClr val="000000"/>
              </a:solidFill>
            </a:endParaRPr>
          </a:p>
          <a:p>
            <a:pPr indent="0" lvl="0" marL="0" rtl="0" algn="l">
              <a:lnSpc>
                <a:spcPct val="115000"/>
              </a:lnSpc>
              <a:spcBef>
                <a:spcPts val="600"/>
              </a:spcBef>
              <a:spcAft>
                <a:spcPts val="0"/>
              </a:spcAft>
              <a:buClr>
                <a:srgbClr val="000000"/>
              </a:buClr>
              <a:buSzPts val="1100"/>
              <a:buFont typeface="Arial"/>
              <a:buNone/>
            </a:pPr>
            <a:r>
              <a:t/>
            </a:r>
            <a:endParaRPr sz="1200">
              <a:solidFill>
                <a:srgbClr val="000000"/>
              </a:solidFill>
            </a:endParaRPr>
          </a:p>
          <a:p>
            <a:pPr indent="-368300" lvl="0" marL="457200" rtl="0" algn="l">
              <a:lnSpc>
                <a:spcPct val="115000"/>
              </a:lnSpc>
              <a:spcBef>
                <a:spcPts val="600"/>
              </a:spcBef>
              <a:spcAft>
                <a:spcPts val="0"/>
              </a:spcAft>
              <a:buSzPts val="2200"/>
              <a:buChar char="●"/>
            </a:pPr>
            <a:r>
              <a:rPr lang="en" sz="2200">
                <a:solidFill>
                  <a:schemeClr val="accent1"/>
                </a:solidFill>
              </a:rPr>
              <a:t>Blinding:</a:t>
            </a:r>
            <a:r>
              <a:rPr lang="en" sz="2200">
                <a:solidFill>
                  <a:srgbClr val="000000"/>
                </a:solidFill>
              </a:rPr>
              <a:t> when experimental units do not know whether they are in the control or treatment group</a:t>
            </a:r>
            <a:endParaRPr sz="2200">
              <a:solidFill>
                <a:srgbClr val="000000"/>
              </a:solidFill>
            </a:endParaRPr>
          </a:p>
          <a:p>
            <a:pPr indent="0" lvl="0" marL="0" rtl="0" algn="l">
              <a:lnSpc>
                <a:spcPct val="115000"/>
              </a:lnSpc>
              <a:spcBef>
                <a:spcPts val="600"/>
              </a:spcBef>
              <a:spcAft>
                <a:spcPts val="0"/>
              </a:spcAft>
              <a:buClr>
                <a:srgbClr val="000000"/>
              </a:buClr>
              <a:buSzPts val="1100"/>
              <a:buFont typeface="Arial"/>
              <a:buNone/>
            </a:pPr>
            <a:r>
              <a:t/>
            </a:r>
            <a:endParaRPr sz="1200">
              <a:solidFill>
                <a:srgbClr val="000000"/>
              </a:solidFill>
            </a:endParaRPr>
          </a:p>
          <a:p>
            <a:pPr indent="-368300" lvl="0" marL="457200" rtl="0" algn="l">
              <a:lnSpc>
                <a:spcPct val="115000"/>
              </a:lnSpc>
              <a:spcBef>
                <a:spcPts val="600"/>
              </a:spcBef>
              <a:spcAft>
                <a:spcPts val="0"/>
              </a:spcAft>
              <a:buSzPts val="2200"/>
              <a:buChar char="●"/>
            </a:pPr>
            <a:r>
              <a:rPr lang="en" sz="2200">
                <a:solidFill>
                  <a:schemeClr val="accent1"/>
                </a:solidFill>
              </a:rPr>
              <a:t>Double-blind:</a:t>
            </a:r>
            <a:r>
              <a:rPr lang="en" sz="2200">
                <a:solidFill>
                  <a:srgbClr val="000000"/>
                </a:solidFill>
              </a:rPr>
              <a:t> when both the experimental units and the researchers who interact with the patients do not know who is in the control and who is in the treatment group</a:t>
            </a:r>
            <a:endParaRPr sz="22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480450" y="0"/>
            <a:ext cx="81831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
        <p:nvSpPr>
          <p:cNvPr id="114" name="Google Shape;114;p20"/>
          <p:cNvSpPr txBox="1"/>
          <p:nvPr>
            <p:ph idx="1" type="body"/>
          </p:nvPr>
        </p:nvSpPr>
        <p:spPr>
          <a:xfrm>
            <a:off x="480450" y="1335650"/>
            <a:ext cx="8136900" cy="46206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200">
                <a:solidFill>
                  <a:schemeClr val="accent1"/>
                </a:solidFill>
              </a:rPr>
              <a:t>What is the main difference between observational studies and experiments?</a:t>
            </a:r>
            <a:endParaRPr sz="2200">
              <a:solidFill>
                <a:schemeClr val="accent1"/>
              </a:solidFill>
            </a:endParaRPr>
          </a:p>
          <a:p>
            <a:pPr indent="0" lvl="0" marL="0" rtl="0" algn="l">
              <a:lnSpc>
                <a:spcPct val="115000"/>
              </a:lnSpc>
              <a:spcBef>
                <a:spcPts val="600"/>
              </a:spcBef>
              <a:spcAft>
                <a:spcPts val="0"/>
              </a:spcAft>
              <a:buNone/>
            </a:pPr>
            <a:r>
              <a:t/>
            </a:r>
            <a:endParaRPr sz="600">
              <a:solidFill>
                <a:srgbClr val="000000"/>
              </a:solidFill>
            </a:endParaRPr>
          </a:p>
          <a:p>
            <a:pPr indent="-368300" lvl="0" marL="457200" rtl="0" algn="l">
              <a:lnSpc>
                <a:spcPct val="115000"/>
              </a:lnSpc>
              <a:spcBef>
                <a:spcPts val="600"/>
              </a:spcBef>
              <a:spcAft>
                <a:spcPts val="0"/>
              </a:spcAft>
              <a:buClr>
                <a:srgbClr val="000000"/>
              </a:buClr>
              <a:buSzPts val="2200"/>
              <a:buAutoNum type="alphaUcPeriod"/>
            </a:pPr>
            <a:r>
              <a:rPr lang="en" sz="2200">
                <a:solidFill>
                  <a:srgbClr val="000000"/>
                </a:solidFill>
              </a:rPr>
              <a:t>Experiments take place in a lab while observational studies do not need to.</a:t>
            </a:r>
            <a:endParaRPr sz="2200">
              <a:solidFill>
                <a:srgbClr val="000000"/>
              </a:solidFill>
            </a:endParaRPr>
          </a:p>
          <a:p>
            <a:pPr indent="0" lvl="0" marL="0" rtl="0" algn="l">
              <a:lnSpc>
                <a:spcPct val="115000"/>
              </a:lnSpc>
              <a:spcBef>
                <a:spcPts val="600"/>
              </a:spcBef>
              <a:spcAft>
                <a:spcPts val="0"/>
              </a:spcAft>
              <a:buClr>
                <a:srgbClr val="000000"/>
              </a:buClr>
              <a:buSzPts val="1100"/>
              <a:buFont typeface="Arial"/>
              <a:buNone/>
            </a:pPr>
            <a:r>
              <a:t/>
            </a:r>
            <a:endParaRPr sz="600">
              <a:solidFill>
                <a:srgbClr val="000000"/>
              </a:solidFill>
            </a:endParaRPr>
          </a:p>
          <a:p>
            <a:pPr indent="-368300" lvl="0" marL="457200" rtl="0" algn="l">
              <a:lnSpc>
                <a:spcPct val="115000"/>
              </a:lnSpc>
              <a:spcBef>
                <a:spcPts val="600"/>
              </a:spcBef>
              <a:spcAft>
                <a:spcPts val="0"/>
              </a:spcAft>
              <a:buClr>
                <a:srgbClr val="000000"/>
              </a:buClr>
              <a:buSzPts val="2200"/>
              <a:buAutoNum type="alphaUcPeriod" startAt="2"/>
            </a:pPr>
            <a:r>
              <a:rPr lang="en" sz="2200">
                <a:solidFill>
                  <a:srgbClr val="000000"/>
                </a:solidFill>
              </a:rPr>
              <a:t>In an observational study we only look at what happened in the past.</a:t>
            </a:r>
            <a:endParaRPr sz="2200">
              <a:solidFill>
                <a:srgbClr val="000000"/>
              </a:solidFill>
            </a:endParaRPr>
          </a:p>
          <a:p>
            <a:pPr indent="0" lvl="0" marL="0" rtl="0" algn="l">
              <a:lnSpc>
                <a:spcPct val="115000"/>
              </a:lnSpc>
              <a:spcBef>
                <a:spcPts val="600"/>
              </a:spcBef>
              <a:spcAft>
                <a:spcPts val="0"/>
              </a:spcAft>
              <a:buClr>
                <a:srgbClr val="000000"/>
              </a:buClr>
              <a:buSzPts val="1100"/>
              <a:buFont typeface="Arial"/>
              <a:buNone/>
            </a:pPr>
            <a:r>
              <a:t/>
            </a:r>
            <a:endParaRPr sz="600">
              <a:solidFill>
                <a:srgbClr val="000000"/>
              </a:solidFill>
            </a:endParaRPr>
          </a:p>
          <a:p>
            <a:pPr indent="-368300" lvl="0" marL="457200" rtl="0" algn="l">
              <a:lnSpc>
                <a:spcPct val="115000"/>
              </a:lnSpc>
              <a:spcBef>
                <a:spcPts val="600"/>
              </a:spcBef>
              <a:spcAft>
                <a:spcPts val="0"/>
              </a:spcAft>
              <a:buClr>
                <a:srgbClr val="000000"/>
              </a:buClr>
              <a:buSzPts val="2200"/>
              <a:buAutoNum type="alphaUcPeriod" startAt="3"/>
            </a:pPr>
            <a:r>
              <a:rPr lang="en" sz="2200">
                <a:solidFill>
                  <a:srgbClr val="000000"/>
                </a:solidFill>
              </a:rPr>
              <a:t>Most experiments use random assignment while observational studies do not.</a:t>
            </a:r>
            <a:endParaRPr sz="2200">
              <a:solidFill>
                <a:srgbClr val="000000"/>
              </a:solidFill>
            </a:endParaRPr>
          </a:p>
          <a:p>
            <a:pPr indent="0" lvl="0" marL="0" rtl="0" algn="l">
              <a:lnSpc>
                <a:spcPct val="115000"/>
              </a:lnSpc>
              <a:spcBef>
                <a:spcPts val="600"/>
              </a:spcBef>
              <a:spcAft>
                <a:spcPts val="0"/>
              </a:spcAft>
              <a:buNone/>
            </a:pPr>
            <a:r>
              <a:t/>
            </a:r>
            <a:endParaRPr sz="600">
              <a:solidFill>
                <a:srgbClr val="000000"/>
              </a:solidFill>
            </a:endParaRPr>
          </a:p>
          <a:p>
            <a:pPr indent="-368300" lvl="0" marL="457200" rtl="0" algn="l">
              <a:lnSpc>
                <a:spcPct val="115000"/>
              </a:lnSpc>
              <a:spcBef>
                <a:spcPts val="600"/>
              </a:spcBef>
              <a:spcAft>
                <a:spcPts val="0"/>
              </a:spcAft>
              <a:buClr>
                <a:srgbClr val="000000"/>
              </a:buClr>
              <a:buSzPts val="2200"/>
              <a:buAutoNum type="alphaUcPeriod" startAt="4"/>
            </a:pPr>
            <a:r>
              <a:rPr lang="en" sz="2200">
                <a:solidFill>
                  <a:srgbClr val="000000"/>
                </a:solidFill>
              </a:rPr>
              <a:t>Observational studies are completely useless since no causal inference can be made based on their findings.</a:t>
            </a:r>
            <a:endParaRPr sz="22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480450" y="0"/>
            <a:ext cx="81831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
        <p:nvSpPr>
          <p:cNvPr id="120" name="Google Shape;120;p21"/>
          <p:cNvSpPr txBox="1"/>
          <p:nvPr>
            <p:ph idx="1" type="body"/>
          </p:nvPr>
        </p:nvSpPr>
        <p:spPr>
          <a:xfrm>
            <a:off x="480450" y="1335650"/>
            <a:ext cx="8136900" cy="46206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200">
                <a:solidFill>
                  <a:schemeClr val="accent1"/>
                </a:solidFill>
              </a:rPr>
              <a:t>What is the main difference between observational studies and experiments?</a:t>
            </a:r>
            <a:endParaRPr sz="2200">
              <a:solidFill>
                <a:schemeClr val="accent1"/>
              </a:solidFill>
            </a:endParaRPr>
          </a:p>
          <a:p>
            <a:pPr indent="0" lvl="0" marL="0" rtl="0" algn="l">
              <a:lnSpc>
                <a:spcPct val="115000"/>
              </a:lnSpc>
              <a:spcBef>
                <a:spcPts val="600"/>
              </a:spcBef>
              <a:spcAft>
                <a:spcPts val="0"/>
              </a:spcAft>
              <a:buNone/>
            </a:pPr>
            <a:r>
              <a:t/>
            </a:r>
            <a:endParaRPr sz="600">
              <a:solidFill>
                <a:srgbClr val="000000"/>
              </a:solidFill>
            </a:endParaRPr>
          </a:p>
          <a:p>
            <a:pPr indent="-368300" lvl="0" marL="457200" rtl="0" algn="l">
              <a:lnSpc>
                <a:spcPct val="115000"/>
              </a:lnSpc>
              <a:spcBef>
                <a:spcPts val="600"/>
              </a:spcBef>
              <a:spcAft>
                <a:spcPts val="0"/>
              </a:spcAft>
              <a:buClr>
                <a:srgbClr val="000000"/>
              </a:buClr>
              <a:buSzPts val="2200"/>
              <a:buAutoNum type="alphaUcPeriod"/>
            </a:pPr>
            <a:r>
              <a:rPr lang="en" sz="2200">
                <a:solidFill>
                  <a:srgbClr val="000000"/>
                </a:solidFill>
              </a:rPr>
              <a:t>Experiments take place in a lab while observational studies do not need to.</a:t>
            </a:r>
            <a:endParaRPr sz="2200">
              <a:solidFill>
                <a:srgbClr val="000000"/>
              </a:solidFill>
            </a:endParaRPr>
          </a:p>
          <a:p>
            <a:pPr indent="0" lvl="0" marL="0" rtl="0" algn="l">
              <a:lnSpc>
                <a:spcPct val="115000"/>
              </a:lnSpc>
              <a:spcBef>
                <a:spcPts val="600"/>
              </a:spcBef>
              <a:spcAft>
                <a:spcPts val="0"/>
              </a:spcAft>
              <a:buClr>
                <a:srgbClr val="000000"/>
              </a:buClr>
              <a:buSzPts val="1100"/>
              <a:buFont typeface="Arial"/>
              <a:buNone/>
            </a:pPr>
            <a:r>
              <a:t/>
            </a:r>
            <a:endParaRPr sz="600">
              <a:solidFill>
                <a:srgbClr val="000000"/>
              </a:solidFill>
            </a:endParaRPr>
          </a:p>
          <a:p>
            <a:pPr indent="-368300" lvl="0" marL="457200" rtl="0" algn="l">
              <a:lnSpc>
                <a:spcPct val="115000"/>
              </a:lnSpc>
              <a:spcBef>
                <a:spcPts val="600"/>
              </a:spcBef>
              <a:spcAft>
                <a:spcPts val="0"/>
              </a:spcAft>
              <a:buClr>
                <a:srgbClr val="000000"/>
              </a:buClr>
              <a:buSzPts val="2200"/>
              <a:buAutoNum type="alphaUcPeriod" startAt="2"/>
            </a:pPr>
            <a:r>
              <a:rPr lang="en" sz="2200">
                <a:solidFill>
                  <a:srgbClr val="000000"/>
                </a:solidFill>
              </a:rPr>
              <a:t>In an observational study we only look at what happened in the past.</a:t>
            </a:r>
            <a:endParaRPr sz="2200">
              <a:solidFill>
                <a:srgbClr val="000000"/>
              </a:solidFill>
            </a:endParaRPr>
          </a:p>
          <a:p>
            <a:pPr indent="0" lvl="0" marL="0" rtl="0" algn="l">
              <a:lnSpc>
                <a:spcPct val="115000"/>
              </a:lnSpc>
              <a:spcBef>
                <a:spcPts val="600"/>
              </a:spcBef>
              <a:spcAft>
                <a:spcPts val="0"/>
              </a:spcAft>
              <a:buClr>
                <a:srgbClr val="000000"/>
              </a:buClr>
              <a:buSzPts val="1100"/>
              <a:buFont typeface="Arial"/>
              <a:buNone/>
            </a:pPr>
            <a:r>
              <a:t/>
            </a:r>
            <a:endParaRPr sz="600">
              <a:solidFill>
                <a:srgbClr val="000000"/>
              </a:solidFill>
            </a:endParaRPr>
          </a:p>
          <a:p>
            <a:pPr indent="-368300" lvl="0" marL="457200" rtl="0" algn="l">
              <a:lnSpc>
                <a:spcPct val="115000"/>
              </a:lnSpc>
              <a:spcBef>
                <a:spcPts val="600"/>
              </a:spcBef>
              <a:spcAft>
                <a:spcPts val="0"/>
              </a:spcAft>
              <a:buClr>
                <a:srgbClr val="FF9900"/>
              </a:buClr>
              <a:buSzPts val="2200"/>
              <a:buAutoNum type="alphaUcPeriod" startAt="3"/>
            </a:pPr>
            <a:r>
              <a:rPr i="1" lang="en" sz="2200">
                <a:solidFill>
                  <a:srgbClr val="FF9900"/>
                </a:solidFill>
              </a:rPr>
              <a:t>Most experiments use random assignment while observational studies do not.</a:t>
            </a:r>
            <a:endParaRPr i="1" sz="2200">
              <a:solidFill>
                <a:srgbClr val="FF9900"/>
              </a:solidFill>
            </a:endParaRPr>
          </a:p>
          <a:p>
            <a:pPr indent="0" lvl="0" marL="0" rtl="0" algn="l">
              <a:lnSpc>
                <a:spcPct val="115000"/>
              </a:lnSpc>
              <a:spcBef>
                <a:spcPts val="600"/>
              </a:spcBef>
              <a:spcAft>
                <a:spcPts val="0"/>
              </a:spcAft>
              <a:buNone/>
            </a:pPr>
            <a:r>
              <a:t/>
            </a:r>
            <a:endParaRPr sz="600">
              <a:solidFill>
                <a:srgbClr val="000000"/>
              </a:solidFill>
            </a:endParaRPr>
          </a:p>
          <a:p>
            <a:pPr indent="-368300" lvl="0" marL="457200" rtl="0" algn="l">
              <a:lnSpc>
                <a:spcPct val="115000"/>
              </a:lnSpc>
              <a:spcBef>
                <a:spcPts val="600"/>
              </a:spcBef>
              <a:spcAft>
                <a:spcPts val="0"/>
              </a:spcAft>
              <a:buClr>
                <a:srgbClr val="000000"/>
              </a:buClr>
              <a:buSzPts val="2200"/>
              <a:buAutoNum type="alphaUcPeriod" startAt="4"/>
            </a:pPr>
            <a:r>
              <a:rPr lang="en" sz="2200">
                <a:solidFill>
                  <a:srgbClr val="000000"/>
                </a:solidFill>
              </a:rPr>
              <a:t>Observational studies are completely useless since no causal inference can be made based on their findings.</a:t>
            </a:r>
            <a:endParaRPr sz="220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503550" y="308225"/>
            <a:ext cx="81831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Random Assignment</a:t>
            </a:r>
            <a:endParaRPr>
              <a:solidFill>
                <a:schemeClr val="accent1"/>
              </a:solidFill>
            </a:endParaRPr>
          </a:p>
          <a:p>
            <a:pPr indent="0" lvl="0" marL="0" rtl="0" algn="l">
              <a:spcBef>
                <a:spcPts val="0"/>
              </a:spcBef>
              <a:spcAft>
                <a:spcPts val="0"/>
              </a:spcAft>
              <a:buNone/>
            </a:pPr>
            <a:r>
              <a:rPr lang="en">
                <a:solidFill>
                  <a:schemeClr val="accent1"/>
                </a:solidFill>
              </a:rPr>
              <a:t>vs. Random Sampling</a:t>
            </a:r>
            <a:endParaRPr>
              <a:solidFill>
                <a:schemeClr val="accent1"/>
              </a:solidFill>
            </a:endParaRPr>
          </a:p>
        </p:txBody>
      </p:sp>
      <p:pic>
        <p:nvPicPr>
          <p:cNvPr id="126" name="Google Shape;126;p22"/>
          <p:cNvPicPr preferRelativeResize="0"/>
          <p:nvPr/>
        </p:nvPicPr>
        <p:blipFill>
          <a:blip r:embed="rId3">
            <a:alphaModFix/>
          </a:blip>
          <a:stretch>
            <a:fillRect/>
          </a:stretch>
        </p:blipFill>
        <p:spPr>
          <a:xfrm>
            <a:off x="503550" y="1728074"/>
            <a:ext cx="7842801" cy="39644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nvSpPr>
        <p:spPr>
          <a:xfrm>
            <a:off x="683550" y="0"/>
            <a:ext cx="7776900" cy="685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t>Find more resources at </a:t>
            </a:r>
            <a:r>
              <a:rPr lang="en" sz="1800" u="sng">
                <a:solidFill>
                  <a:schemeClr val="hlink"/>
                </a:solidFill>
                <a:hlinkClick r:id="rId3"/>
              </a:rPr>
              <a:t>openintro.org/os</a:t>
            </a:r>
            <a:r>
              <a:rPr lang="en" sz="1800"/>
              <a:t>, including</a:t>
            </a:r>
            <a:endParaRPr sz="1800"/>
          </a:p>
          <a:p>
            <a:pPr indent="-342900" lvl="0" marL="457200" rtl="0" algn="l">
              <a:spcBef>
                <a:spcPts val="0"/>
              </a:spcBef>
              <a:spcAft>
                <a:spcPts val="0"/>
              </a:spcAft>
              <a:buSzPts val="1800"/>
              <a:buChar char="●"/>
            </a:pPr>
            <a:r>
              <a:rPr lang="en" sz="1800"/>
              <a:t>Slides</a:t>
            </a:r>
            <a:endParaRPr sz="1800"/>
          </a:p>
          <a:p>
            <a:pPr indent="-342900" lvl="0" marL="457200" rtl="0" algn="l">
              <a:spcBef>
                <a:spcPts val="0"/>
              </a:spcBef>
              <a:spcAft>
                <a:spcPts val="0"/>
              </a:spcAft>
              <a:buSzPts val="1800"/>
              <a:buChar char="●"/>
            </a:pPr>
            <a:r>
              <a:rPr lang="en" sz="1800"/>
              <a:t>Videos</a:t>
            </a:r>
            <a:endParaRPr sz="1800"/>
          </a:p>
          <a:p>
            <a:pPr indent="-342900" lvl="0" marL="457200" rtl="0" algn="l">
              <a:spcBef>
                <a:spcPts val="0"/>
              </a:spcBef>
              <a:spcAft>
                <a:spcPts val="0"/>
              </a:spcAft>
              <a:buSzPts val="1800"/>
              <a:buChar char="●"/>
            </a:pPr>
            <a:r>
              <a:rPr lang="en" sz="1800"/>
              <a:t>Statistical Software Labs</a:t>
            </a:r>
            <a:endParaRPr sz="1800"/>
          </a:p>
          <a:p>
            <a:pPr indent="-342900" lvl="0" marL="457200" rtl="0" algn="l">
              <a:spcBef>
                <a:spcPts val="0"/>
              </a:spcBef>
              <a:spcAft>
                <a:spcPts val="0"/>
              </a:spcAft>
              <a:buSzPts val="1800"/>
              <a:buChar char="●"/>
            </a:pPr>
            <a:r>
              <a:rPr lang="en" sz="1800"/>
              <a:t>Discussion Forums (free support for students and teachers)</a:t>
            </a:r>
            <a:endParaRPr sz="1800"/>
          </a:p>
          <a:p>
            <a:pPr indent="-342900" lvl="0" marL="457200" rtl="0" algn="l">
              <a:spcBef>
                <a:spcPts val="0"/>
              </a:spcBef>
              <a:spcAft>
                <a:spcPts val="0"/>
              </a:spcAft>
              <a:buSzPts val="1800"/>
              <a:buChar char="●"/>
            </a:pPr>
            <a:r>
              <a:rPr lang="en" sz="1800"/>
              <a:t>Learning Objectives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Teachers only content is also available for </a:t>
            </a:r>
            <a:r>
              <a:rPr lang="en" sz="1800" u="sng">
                <a:solidFill>
                  <a:schemeClr val="hlink"/>
                </a:solidFill>
                <a:hlinkClick r:id="rId4"/>
              </a:rPr>
              <a:t>Verified Teachers</a:t>
            </a:r>
            <a:r>
              <a:rPr lang="en" sz="1800"/>
              <a:t>, including</a:t>
            </a:r>
            <a:endParaRPr sz="1800"/>
          </a:p>
          <a:p>
            <a:pPr indent="-342900" lvl="0" marL="457200" rtl="0" algn="l">
              <a:spcBef>
                <a:spcPts val="0"/>
              </a:spcBef>
              <a:spcAft>
                <a:spcPts val="0"/>
              </a:spcAft>
              <a:buSzPts val="1800"/>
              <a:buChar char="●"/>
            </a:pPr>
            <a:r>
              <a:rPr lang="en" sz="1800"/>
              <a:t>Exercise solutions</a:t>
            </a:r>
            <a:endParaRPr sz="1800"/>
          </a:p>
          <a:p>
            <a:pPr indent="-342900" lvl="0" marL="457200" rtl="0" algn="l">
              <a:spcBef>
                <a:spcPts val="0"/>
              </a:spcBef>
              <a:spcAft>
                <a:spcPts val="0"/>
              </a:spcAft>
              <a:buSzPts val="1800"/>
              <a:buChar char="●"/>
            </a:pPr>
            <a:r>
              <a:rPr lang="en" sz="1800"/>
              <a:t>Sample exams</a:t>
            </a:r>
            <a:endParaRPr sz="1800"/>
          </a:p>
          <a:p>
            <a:pPr indent="-342900" lvl="0" marL="457200" rtl="0" algn="l">
              <a:spcBef>
                <a:spcPts val="0"/>
              </a:spcBef>
              <a:spcAft>
                <a:spcPts val="0"/>
              </a:spcAft>
              <a:buSzPts val="1800"/>
              <a:buChar char="●"/>
            </a:pPr>
            <a:r>
              <a:rPr lang="en" sz="1800"/>
              <a:t>Ability to request a free desk copy for a course</a:t>
            </a:r>
            <a:endParaRPr sz="1800"/>
          </a:p>
          <a:p>
            <a:pPr indent="-342900" lvl="0" marL="457200" rtl="0" algn="l">
              <a:spcBef>
                <a:spcPts val="0"/>
              </a:spcBef>
              <a:spcAft>
                <a:spcPts val="0"/>
              </a:spcAft>
              <a:buSzPts val="1800"/>
              <a:buChar char="●"/>
            </a:pPr>
            <a:r>
              <a:rPr lang="en" sz="1800"/>
              <a:t>Statistics Teachers email group</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Questions? </a:t>
            </a:r>
            <a:r>
              <a:rPr lang="en" sz="1800" u="sng">
                <a:solidFill>
                  <a:schemeClr val="hlink"/>
                </a:solidFill>
                <a:hlinkClick r:id="rId5"/>
              </a:rPr>
              <a:t>Contact us</a:t>
            </a:r>
            <a:r>
              <a:rPr lang="en" sz="1800"/>
              <a:t>.</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 name="Shape 32"/>
        <p:cNvGrpSpPr/>
        <p:nvPr/>
      </p:nvGrpSpPr>
      <p:grpSpPr>
        <a:xfrm>
          <a:off x="0" y="0"/>
          <a:ext cx="0" cy="0"/>
          <a:chOff x="0" y="0"/>
          <a:chExt cx="0" cy="0"/>
        </a:xfrm>
      </p:grpSpPr>
      <p:sp>
        <p:nvSpPr>
          <p:cNvPr id="33" name="Google Shape;33;p9"/>
          <p:cNvSpPr txBox="1"/>
          <p:nvPr>
            <p:ph type="ctrTitle"/>
          </p:nvPr>
        </p:nvSpPr>
        <p:spPr>
          <a:xfrm>
            <a:off x="685800" y="2111126"/>
            <a:ext cx="7772400" cy="228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Experiments</a:t>
            </a:r>
            <a:endParaRPr>
              <a:solidFill>
                <a:schemeClr val="accent1"/>
              </a:solidFill>
            </a:endParaRPr>
          </a:p>
          <a:p>
            <a:pPr indent="0" lvl="0" marL="0" rtl="0" algn="l">
              <a:spcBef>
                <a:spcPts val="0"/>
              </a:spcBef>
              <a:spcAft>
                <a:spcPts val="0"/>
              </a:spcAft>
              <a:buNone/>
            </a:pPr>
            <a:r>
              <a:t/>
            </a:r>
            <a:endParaRPr>
              <a:solidFill>
                <a:schemeClr val="accent1"/>
              </a:solidFill>
            </a:endParaRPr>
          </a:p>
          <a:p>
            <a:pPr indent="0" lvl="0" marL="0" rtl="0" algn="l">
              <a:spcBef>
                <a:spcPts val="0"/>
              </a:spcBef>
              <a:spcAft>
                <a:spcPts val="0"/>
              </a:spcAft>
              <a:buNone/>
            </a:pPr>
            <a:r>
              <a:t/>
            </a:r>
            <a:endParaRPr>
              <a:solidFill>
                <a:schemeClr val="accen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 name="Shape 37"/>
        <p:cNvGrpSpPr/>
        <p:nvPr/>
      </p:nvGrpSpPr>
      <p:grpSpPr>
        <a:xfrm>
          <a:off x="0" y="0"/>
          <a:ext cx="0" cy="0"/>
          <a:chOff x="0" y="0"/>
          <a:chExt cx="0" cy="0"/>
        </a:xfrm>
      </p:grpSpPr>
      <p:sp>
        <p:nvSpPr>
          <p:cNvPr id="38" name="Google Shape;38;p10"/>
          <p:cNvSpPr txBox="1"/>
          <p:nvPr>
            <p:ph idx="4294967295"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Principles of experimental design</a:t>
            </a:r>
            <a:endParaRPr>
              <a:solidFill>
                <a:schemeClr val="accent1"/>
              </a:solidFill>
            </a:endParaRPr>
          </a:p>
        </p:txBody>
      </p:sp>
      <p:sp>
        <p:nvSpPr>
          <p:cNvPr id="39" name="Google Shape;39;p10"/>
          <p:cNvSpPr txBox="1"/>
          <p:nvPr/>
        </p:nvSpPr>
        <p:spPr>
          <a:xfrm>
            <a:off x="583100" y="1305450"/>
            <a:ext cx="8076300" cy="40383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eriod"/>
            </a:pPr>
            <a:r>
              <a:rPr b="1" lang="en" sz="2400">
                <a:solidFill>
                  <a:schemeClr val="accent1"/>
                </a:solidFill>
              </a:rPr>
              <a:t>Control</a:t>
            </a:r>
            <a:r>
              <a:rPr lang="en" sz="2400"/>
              <a:t>: Compare treatment of interest to a control group. </a:t>
            </a:r>
            <a:endParaRPr sz="2400"/>
          </a:p>
          <a:p>
            <a:pPr indent="-381000" lvl="0" marL="457200" rtl="0" algn="l">
              <a:spcBef>
                <a:spcPts val="0"/>
              </a:spcBef>
              <a:spcAft>
                <a:spcPts val="0"/>
              </a:spcAft>
              <a:buSzPts val="2400"/>
              <a:buAutoNum type="arabicPeriod"/>
            </a:pPr>
            <a:r>
              <a:rPr b="1" lang="en" sz="2400">
                <a:solidFill>
                  <a:schemeClr val="accent1"/>
                </a:solidFill>
              </a:rPr>
              <a:t>Randomize</a:t>
            </a:r>
            <a:r>
              <a:rPr lang="en" sz="2400"/>
              <a:t>: Randomly assign subjects to treatments, and randomly sample from the population whenever possible.</a:t>
            </a:r>
            <a:endParaRPr sz="2400"/>
          </a:p>
          <a:p>
            <a:pPr indent="-381000" lvl="0" marL="457200" rtl="0" algn="l">
              <a:spcBef>
                <a:spcPts val="0"/>
              </a:spcBef>
              <a:spcAft>
                <a:spcPts val="0"/>
              </a:spcAft>
              <a:buSzPts val="2400"/>
              <a:buAutoNum type="arabicPeriod"/>
            </a:pPr>
            <a:r>
              <a:rPr b="1" lang="en" sz="2400">
                <a:solidFill>
                  <a:schemeClr val="accent1"/>
                </a:solidFill>
              </a:rPr>
              <a:t>Replicate</a:t>
            </a:r>
            <a:r>
              <a:rPr lang="en" sz="2400"/>
              <a:t>: Within a study, replicate by collecting a sufficiently large sample. Or replicate the entire study.</a:t>
            </a:r>
            <a:endParaRPr sz="2400"/>
          </a:p>
          <a:p>
            <a:pPr indent="-381000" lvl="0" marL="457200" rtl="0" algn="l">
              <a:spcBef>
                <a:spcPts val="0"/>
              </a:spcBef>
              <a:spcAft>
                <a:spcPts val="0"/>
              </a:spcAft>
              <a:buSzPts val="2400"/>
              <a:buAutoNum type="arabicPeriod"/>
            </a:pPr>
            <a:r>
              <a:rPr b="1" lang="en" sz="2400">
                <a:solidFill>
                  <a:schemeClr val="accent1"/>
                </a:solidFill>
              </a:rPr>
              <a:t>Block</a:t>
            </a:r>
            <a:r>
              <a:rPr lang="en" sz="2400"/>
              <a:t>: If there are variables that are known or suspected to affect the response variable, first group subjects into blocks based on these variables, and then randomize cases within each block to treatment groups.</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
        <p:nvSpPr>
          <p:cNvPr id="44" name="Google Shape;44;p11"/>
          <p:cNvSpPr txBox="1"/>
          <p:nvPr>
            <p:ph idx="1" type="body"/>
          </p:nvPr>
        </p:nvSpPr>
        <p:spPr>
          <a:xfrm>
            <a:off x="2927700" y="1143004"/>
            <a:ext cx="5759100" cy="9840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600"/>
              </a:spcBef>
              <a:spcAft>
                <a:spcPts val="0"/>
              </a:spcAft>
              <a:buClr>
                <a:srgbClr val="000000"/>
              </a:buClr>
              <a:buSzPts val="1900"/>
              <a:buChar char="●"/>
            </a:pPr>
            <a:r>
              <a:rPr lang="en" sz="1900">
                <a:solidFill>
                  <a:srgbClr val="000000"/>
                </a:solidFill>
              </a:rPr>
              <a:t>We would like to design an experiment to investigate if energy gels makes you run faster:</a:t>
            </a:r>
            <a:endParaRPr sz="1900">
              <a:solidFill>
                <a:srgbClr val="000000"/>
              </a:solidFill>
            </a:endParaRPr>
          </a:p>
        </p:txBody>
      </p:sp>
      <p:sp>
        <p:nvSpPr>
          <p:cNvPr id="45" name="Google Shape;45;p11"/>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More on Blocking</a:t>
            </a:r>
            <a:endParaRPr>
              <a:solidFill>
                <a:schemeClr val="accent1"/>
              </a:solidFill>
            </a:endParaRPr>
          </a:p>
        </p:txBody>
      </p:sp>
      <p:pic>
        <p:nvPicPr>
          <p:cNvPr id="46" name="Google Shape;46;p11"/>
          <p:cNvPicPr preferRelativeResize="0"/>
          <p:nvPr/>
        </p:nvPicPr>
        <p:blipFill>
          <a:blip r:embed="rId3">
            <a:alphaModFix/>
          </a:blip>
          <a:stretch>
            <a:fillRect/>
          </a:stretch>
        </p:blipFill>
        <p:spPr>
          <a:xfrm>
            <a:off x="457197" y="1355025"/>
            <a:ext cx="1905325" cy="3928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12"/>
          <p:cNvSpPr txBox="1"/>
          <p:nvPr>
            <p:ph idx="1" type="body"/>
          </p:nvPr>
        </p:nvSpPr>
        <p:spPr>
          <a:xfrm>
            <a:off x="2927700" y="1143004"/>
            <a:ext cx="5759100" cy="9840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600"/>
              </a:spcBef>
              <a:spcAft>
                <a:spcPts val="0"/>
              </a:spcAft>
              <a:buClr>
                <a:srgbClr val="000000"/>
              </a:buClr>
              <a:buSzPts val="1900"/>
              <a:buChar char="●"/>
            </a:pPr>
            <a:r>
              <a:rPr lang="en" sz="1900">
                <a:solidFill>
                  <a:srgbClr val="000000"/>
                </a:solidFill>
              </a:rPr>
              <a:t>We would like to design an experiment to investigate if energy gels makes you run faster:</a:t>
            </a:r>
            <a:endParaRPr sz="1900">
              <a:solidFill>
                <a:srgbClr val="000000"/>
              </a:solidFill>
            </a:endParaRPr>
          </a:p>
        </p:txBody>
      </p:sp>
      <p:sp>
        <p:nvSpPr>
          <p:cNvPr id="52" name="Google Shape;52;p12"/>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More on Blocking</a:t>
            </a:r>
            <a:endParaRPr>
              <a:solidFill>
                <a:schemeClr val="accent1"/>
              </a:solidFill>
            </a:endParaRPr>
          </a:p>
        </p:txBody>
      </p:sp>
      <p:pic>
        <p:nvPicPr>
          <p:cNvPr id="53" name="Google Shape;53;p12"/>
          <p:cNvPicPr preferRelativeResize="0"/>
          <p:nvPr/>
        </p:nvPicPr>
        <p:blipFill>
          <a:blip r:embed="rId3">
            <a:alphaModFix/>
          </a:blip>
          <a:stretch>
            <a:fillRect/>
          </a:stretch>
        </p:blipFill>
        <p:spPr>
          <a:xfrm>
            <a:off x="457197" y="1355025"/>
            <a:ext cx="1905325" cy="3928600"/>
          </a:xfrm>
          <a:prstGeom prst="rect">
            <a:avLst/>
          </a:prstGeom>
          <a:noFill/>
          <a:ln>
            <a:noFill/>
          </a:ln>
        </p:spPr>
      </p:pic>
      <p:sp>
        <p:nvSpPr>
          <p:cNvPr id="54" name="Google Shape;54;p12"/>
          <p:cNvSpPr txBox="1"/>
          <p:nvPr>
            <p:ph idx="1" type="body"/>
          </p:nvPr>
        </p:nvSpPr>
        <p:spPr>
          <a:xfrm>
            <a:off x="2927700" y="1858729"/>
            <a:ext cx="5759100" cy="984000"/>
          </a:xfrm>
          <a:prstGeom prst="rect">
            <a:avLst/>
          </a:prstGeom>
        </p:spPr>
        <p:txBody>
          <a:bodyPr anchorCtr="0" anchor="t" bIns="91425" lIns="91425" spcFirstLastPara="1" rIns="91425" wrap="square" tIns="91425">
            <a:noAutofit/>
          </a:bodyPr>
          <a:lstStyle/>
          <a:p>
            <a:pPr indent="-349250" lvl="0" marL="914400" rtl="0" algn="l">
              <a:lnSpc>
                <a:spcPct val="115000"/>
              </a:lnSpc>
              <a:spcBef>
                <a:spcPts val="600"/>
              </a:spcBef>
              <a:spcAft>
                <a:spcPts val="0"/>
              </a:spcAft>
              <a:buSzPts val="1900"/>
              <a:buChar char="○"/>
            </a:pPr>
            <a:r>
              <a:rPr lang="en" sz="1900">
                <a:solidFill>
                  <a:srgbClr val="000000"/>
                </a:solidFill>
              </a:rPr>
              <a:t>Treatment: energy gel</a:t>
            </a:r>
            <a:endParaRPr sz="1900">
              <a:solidFill>
                <a:srgbClr val="000000"/>
              </a:solidFill>
            </a:endParaRPr>
          </a:p>
          <a:p>
            <a:pPr indent="-349250" lvl="0" marL="914400" rtl="0" algn="l">
              <a:lnSpc>
                <a:spcPct val="115000"/>
              </a:lnSpc>
              <a:spcBef>
                <a:spcPts val="0"/>
              </a:spcBef>
              <a:spcAft>
                <a:spcPts val="0"/>
              </a:spcAft>
              <a:buSzPts val="1900"/>
              <a:buChar char="○"/>
            </a:pPr>
            <a:r>
              <a:rPr lang="en" sz="1900">
                <a:solidFill>
                  <a:srgbClr val="000000"/>
                </a:solidFill>
              </a:rPr>
              <a:t>Control: no energy gel</a:t>
            </a:r>
            <a:endParaRPr sz="19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
                                        </p:tgtEl>
                                        <p:attrNameLst>
                                          <p:attrName>style.visibility</p:attrName>
                                        </p:attrNameLst>
                                      </p:cBhvr>
                                      <p:to>
                                        <p:strVal val="visible"/>
                                      </p:to>
                                    </p:set>
                                    <p:animEffect filter="fade" transition="in">
                                      <p:cBhvr>
                                        <p:cTn dur="1000"/>
                                        <p:tgtEl>
                                          <p:spTgt spid="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idx="1" type="body"/>
          </p:nvPr>
        </p:nvSpPr>
        <p:spPr>
          <a:xfrm>
            <a:off x="2927700" y="2690327"/>
            <a:ext cx="5759100" cy="12150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600"/>
              </a:spcBef>
              <a:spcAft>
                <a:spcPts val="0"/>
              </a:spcAft>
              <a:buClr>
                <a:srgbClr val="000000"/>
              </a:buClr>
              <a:buSzPts val="1900"/>
              <a:buChar char="●"/>
            </a:pPr>
            <a:r>
              <a:rPr lang="en" sz="1900">
                <a:solidFill>
                  <a:srgbClr val="000000"/>
                </a:solidFill>
              </a:rPr>
              <a:t>It is suspected that energy gels might affect pro and amateur athletes differently, therefore we block for pro status:</a:t>
            </a:r>
            <a:endParaRPr sz="1900">
              <a:solidFill>
                <a:srgbClr val="000000"/>
              </a:solidFill>
            </a:endParaRPr>
          </a:p>
        </p:txBody>
      </p:sp>
      <p:sp>
        <p:nvSpPr>
          <p:cNvPr id="60" name="Google Shape;60;p13"/>
          <p:cNvSpPr txBox="1"/>
          <p:nvPr>
            <p:ph idx="1" type="body"/>
          </p:nvPr>
        </p:nvSpPr>
        <p:spPr>
          <a:xfrm>
            <a:off x="2927700" y="1143004"/>
            <a:ext cx="5759100" cy="9840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600"/>
              </a:spcBef>
              <a:spcAft>
                <a:spcPts val="0"/>
              </a:spcAft>
              <a:buClr>
                <a:srgbClr val="000000"/>
              </a:buClr>
              <a:buSzPts val="1900"/>
              <a:buChar char="●"/>
            </a:pPr>
            <a:r>
              <a:rPr lang="en" sz="1900">
                <a:solidFill>
                  <a:srgbClr val="000000"/>
                </a:solidFill>
              </a:rPr>
              <a:t>We would like to design an experiment to investigate if energy gels makes you run faster:</a:t>
            </a:r>
            <a:endParaRPr sz="1900">
              <a:solidFill>
                <a:srgbClr val="000000"/>
              </a:solidFill>
            </a:endParaRPr>
          </a:p>
        </p:txBody>
      </p:sp>
      <p:sp>
        <p:nvSpPr>
          <p:cNvPr id="61" name="Google Shape;61;p13"/>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More on Blocking</a:t>
            </a:r>
            <a:endParaRPr>
              <a:solidFill>
                <a:schemeClr val="accent1"/>
              </a:solidFill>
            </a:endParaRPr>
          </a:p>
        </p:txBody>
      </p:sp>
      <p:pic>
        <p:nvPicPr>
          <p:cNvPr id="62" name="Google Shape;62;p13"/>
          <p:cNvPicPr preferRelativeResize="0"/>
          <p:nvPr/>
        </p:nvPicPr>
        <p:blipFill>
          <a:blip r:embed="rId3">
            <a:alphaModFix/>
          </a:blip>
          <a:stretch>
            <a:fillRect/>
          </a:stretch>
        </p:blipFill>
        <p:spPr>
          <a:xfrm>
            <a:off x="457197" y="1355025"/>
            <a:ext cx="1905325" cy="3928600"/>
          </a:xfrm>
          <a:prstGeom prst="rect">
            <a:avLst/>
          </a:prstGeom>
          <a:noFill/>
          <a:ln>
            <a:noFill/>
          </a:ln>
        </p:spPr>
      </p:pic>
      <p:sp>
        <p:nvSpPr>
          <p:cNvPr id="63" name="Google Shape;63;p13"/>
          <p:cNvSpPr txBox="1"/>
          <p:nvPr>
            <p:ph idx="1" type="body"/>
          </p:nvPr>
        </p:nvSpPr>
        <p:spPr>
          <a:xfrm>
            <a:off x="2927700" y="1858729"/>
            <a:ext cx="5759100" cy="984000"/>
          </a:xfrm>
          <a:prstGeom prst="rect">
            <a:avLst/>
          </a:prstGeom>
        </p:spPr>
        <p:txBody>
          <a:bodyPr anchorCtr="0" anchor="t" bIns="91425" lIns="91425" spcFirstLastPara="1" rIns="91425" wrap="square" tIns="91425">
            <a:noAutofit/>
          </a:bodyPr>
          <a:lstStyle/>
          <a:p>
            <a:pPr indent="-349250" lvl="0" marL="914400" rtl="0" algn="l">
              <a:lnSpc>
                <a:spcPct val="115000"/>
              </a:lnSpc>
              <a:spcBef>
                <a:spcPts val="600"/>
              </a:spcBef>
              <a:spcAft>
                <a:spcPts val="0"/>
              </a:spcAft>
              <a:buSzPts val="1900"/>
              <a:buChar char="○"/>
            </a:pPr>
            <a:r>
              <a:rPr lang="en" sz="1900">
                <a:solidFill>
                  <a:srgbClr val="000000"/>
                </a:solidFill>
              </a:rPr>
              <a:t>Treatment: energy gel</a:t>
            </a:r>
            <a:endParaRPr sz="1900">
              <a:solidFill>
                <a:srgbClr val="000000"/>
              </a:solidFill>
            </a:endParaRPr>
          </a:p>
          <a:p>
            <a:pPr indent="-349250" lvl="0" marL="914400" rtl="0" algn="l">
              <a:lnSpc>
                <a:spcPct val="115000"/>
              </a:lnSpc>
              <a:spcBef>
                <a:spcPts val="0"/>
              </a:spcBef>
              <a:spcAft>
                <a:spcPts val="0"/>
              </a:spcAft>
              <a:buSzPts val="1900"/>
              <a:buChar char="○"/>
            </a:pPr>
            <a:r>
              <a:rPr lang="en" sz="1900">
                <a:solidFill>
                  <a:srgbClr val="000000"/>
                </a:solidFill>
              </a:rPr>
              <a:t>Control: no energy gel</a:t>
            </a:r>
            <a:endParaRPr sz="19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
                                        </p:tgtEl>
                                        <p:attrNameLst>
                                          <p:attrName>style.visibility</p:attrName>
                                        </p:attrNameLst>
                                      </p:cBhvr>
                                      <p:to>
                                        <p:strVal val="visible"/>
                                      </p:to>
                                    </p:set>
                                    <p:animEffect filter="fade" transition="in">
                                      <p:cBhvr>
                                        <p:cTn dur="1000"/>
                                        <p:tgtEl>
                                          <p:spTgt spid="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
                                        </p:tgtEl>
                                        <p:attrNameLst>
                                          <p:attrName>style.visibility</p:attrName>
                                        </p:attrNameLst>
                                      </p:cBhvr>
                                      <p:to>
                                        <p:strVal val="visible"/>
                                      </p:to>
                                    </p:set>
                                    <p:animEffect filter="fade" transition="in">
                                      <p:cBhvr>
                                        <p:cTn dur="1000"/>
                                        <p:tgtEl>
                                          <p:spTgt spid="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idx="1" type="body"/>
          </p:nvPr>
        </p:nvSpPr>
        <p:spPr>
          <a:xfrm>
            <a:off x="2927700" y="2690327"/>
            <a:ext cx="5759100" cy="12150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600"/>
              </a:spcBef>
              <a:spcAft>
                <a:spcPts val="0"/>
              </a:spcAft>
              <a:buClr>
                <a:srgbClr val="000000"/>
              </a:buClr>
              <a:buSzPts val="1900"/>
              <a:buChar char="●"/>
            </a:pPr>
            <a:r>
              <a:rPr lang="en" sz="1900">
                <a:solidFill>
                  <a:srgbClr val="000000"/>
                </a:solidFill>
              </a:rPr>
              <a:t>It is suspected that energy gels might affect pro and amateur athletes differently, therefore we block for pro status:</a:t>
            </a:r>
            <a:endParaRPr sz="1900">
              <a:solidFill>
                <a:srgbClr val="000000"/>
              </a:solidFill>
            </a:endParaRPr>
          </a:p>
        </p:txBody>
      </p:sp>
      <p:sp>
        <p:nvSpPr>
          <p:cNvPr id="69" name="Google Shape;69;p14"/>
          <p:cNvSpPr txBox="1"/>
          <p:nvPr>
            <p:ph idx="1" type="body"/>
          </p:nvPr>
        </p:nvSpPr>
        <p:spPr>
          <a:xfrm>
            <a:off x="2927700" y="1143004"/>
            <a:ext cx="5759100" cy="9840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600"/>
              </a:spcBef>
              <a:spcAft>
                <a:spcPts val="0"/>
              </a:spcAft>
              <a:buClr>
                <a:srgbClr val="000000"/>
              </a:buClr>
              <a:buSzPts val="1900"/>
              <a:buChar char="●"/>
            </a:pPr>
            <a:r>
              <a:rPr lang="en" sz="1900">
                <a:solidFill>
                  <a:srgbClr val="000000"/>
                </a:solidFill>
              </a:rPr>
              <a:t>We would like to design an experiment to investigate if energy gels makes you run faster:</a:t>
            </a:r>
            <a:endParaRPr sz="1900">
              <a:solidFill>
                <a:srgbClr val="000000"/>
              </a:solidFill>
            </a:endParaRPr>
          </a:p>
        </p:txBody>
      </p:sp>
      <p:sp>
        <p:nvSpPr>
          <p:cNvPr id="70" name="Google Shape;70;p14"/>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More on Blocking</a:t>
            </a:r>
            <a:endParaRPr>
              <a:solidFill>
                <a:schemeClr val="accent1"/>
              </a:solidFill>
            </a:endParaRPr>
          </a:p>
        </p:txBody>
      </p:sp>
      <p:pic>
        <p:nvPicPr>
          <p:cNvPr id="71" name="Google Shape;71;p14"/>
          <p:cNvPicPr preferRelativeResize="0"/>
          <p:nvPr/>
        </p:nvPicPr>
        <p:blipFill>
          <a:blip r:embed="rId3">
            <a:alphaModFix/>
          </a:blip>
          <a:stretch>
            <a:fillRect/>
          </a:stretch>
        </p:blipFill>
        <p:spPr>
          <a:xfrm>
            <a:off x="457197" y="1355025"/>
            <a:ext cx="1905325" cy="3928600"/>
          </a:xfrm>
          <a:prstGeom prst="rect">
            <a:avLst/>
          </a:prstGeom>
          <a:noFill/>
          <a:ln>
            <a:noFill/>
          </a:ln>
        </p:spPr>
      </p:pic>
      <p:sp>
        <p:nvSpPr>
          <p:cNvPr id="72" name="Google Shape;72;p14"/>
          <p:cNvSpPr txBox="1"/>
          <p:nvPr>
            <p:ph idx="1" type="body"/>
          </p:nvPr>
        </p:nvSpPr>
        <p:spPr>
          <a:xfrm>
            <a:off x="2927700" y="1858729"/>
            <a:ext cx="5759100" cy="984000"/>
          </a:xfrm>
          <a:prstGeom prst="rect">
            <a:avLst/>
          </a:prstGeom>
        </p:spPr>
        <p:txBody>
          <a:bodyPr anchorCtr="0" anchor="t" bIns="91425" lIns="91425" spcFirstLastPara="1" rIns="91425" wrap="square" tIns="91425">
            <a:noAutofit/>
          </a:bodyPr>
          <a:lstStyle/>
          <a:p>
            <a:pPr indent="-349250" lvl="0" marL="914400" rtl="0" algn="l">
              <a:lnSpc>
                <a:spcPct val="115000"/>
              </a:lnSpc>
              <a:spcBef>
                <a:spcPts val="600"/>
              </a:spcBef>
              <a:spcAft>
                <a:spcPts val="0"/>
              </a:spcAft>
              <a:buSzPts val="1900"/>
              <a:buChar char="○"/>
            </a:pPr>
            <a:r>
              <a:rPr lang="en" sz="1900">
                <a:solidFill>
                  <a:srgbClr val="000000"/>
                </a:solidFill>
              </a:rPr>
              <a:t>Treatment: energy gel</a:t>
            </a:r>
            <a:endParaRPr sz="1900">
              <a:solidFill>
                <a:srgbClr val="000000"/>
              </a:solidFill>
            </a:endParaRPr>
          </a:p>
          <a:p>
            <a:pPr indent="-349250" lvl="0" marL="914400" rtl="0" algn="l">
              <a:lnSpc>
                <a:spcPct val="115000"/>
              </a:lnSpc>
              <a:spcBef>
                <a:spcPts val="0"/>
              </a:spcBef>
              <a:spcAft>
                <a:spcPts val="0"/>
              </a:spcAft>
              <a:buSzPts val="1900"/>
              <a:buChar char="○"/>
            </a:pPr>
            <a:r>
              <a:rPr lang="en" sz="1900">
                <a:solidFill>
                  <a:srgbClr val="000000"/>
                </a:solidFill>
              </a:rPr>
              <a:t>Control: no energy gel</a:t>
            </a:r>
            <a:endParaRPr sz="1900">
              <a:solidFill>
                <a:srgbClr val="000000"/>
              </a:solidFill>
            </a:endParaRPr>
          </a:p>
        </p:txBody>
      </p:sp>
      <p:sp>
        <p:nvSpPr>
          <p:cNvPr id="73" name="Google Shape;73;p14"/>
          <p:cNvSpPr txBox="1"/>
          <p:nvPr>
            <p:ph idx="1" type="body"/>
          </p:nvPr>
        </p:nvSpPr>
        <p:spPr>
          <a:xfrm>
            <a:off x="2927700" y="3751740"/>
            <a:ext cx="5759100" cy="1215000"/>
          </a:xfrm>
          <a:prstGeom prst="rect">
            <a:avLst/>
          </a:prstGeom>
        </p:spPr>
        <p:txBody>
          <a:bodyPr anchorCtr="0" anchor="t" bIns="91425" lIns="91425" spcFirstLastPara="1" rIns="91425" wrap="square" tIns="91425">
            <a:noAutofit/>
          </a:bodyPr>
          <a:lstStyle/>
          <a:p>
            <a:pPr indent="-349250" lvl="0" marL="914400" rtl="0" algn="l">
              <a:lnSpc>
                <a:spcPct val="115000"/>
              </a:lnSpc>
              <a:spcBef>
                <a:spcPts val="600"/>
              </a:spcBef>
              <a:spcAft>
                <a:spcPts val="0"/>
              </a:spcAft>
              <a:buClr>
                <a:srgbClr val="000000"/>
              </a:buClr>
              <a:buSzPts val="1900"/>
              <a:buChar char="○"/>
            </a:pPr>
            <a:r>
              <a:rPr lang="en" sz="1900">
                <a:solidFill>
                  <a:srgbClr val="000000"/>
                </a:solidFill>
              </a:rPr>
              <a:t>Divide the sample to pro and amateur</a:t>
            </a:r>
            <a:endParaRPr sz="1900">
              <a:solidFill>
                <a:srgbClr val="000000"/>
              </a:solidFill>
            </a:endParaRPr>
          </a:p>
          <a:p>
            <a:pPr indent="-349250" lvl="0" marL="914400" rtl="0" algn="l">
              <a:lnSpc>
                <a:spcPct val="115000"/>
              </a:lnSpc>
              <a:spcBef>
                <a:spcPts val="0"/>
              </a:spcBef>
              <a:spcAft>
                <a:spcPts val="0"/>
              </a:spcAft>
              <a:buClr>
                <a:srgbClr val="000000"/>
              </a:buClr>
              <a:buSzPts val="1900"/>
              <a:buChar char="○"/>
            </a:pPr>
            <a:r>
              <a:rPr lang="en" sz="1900">
                <a:solidFill>
                  <a:srgbClr val="000000"/>
                </a:solidFill>
              </a:rPr>
              <a:t>Randomly assign pro athletes to treatment and control groups</a:t>
            </a:r>
            <a:endParaRPr sz="1900">
              <a:solidFill>
                <a:srgbClr val="000000"/>
              </a:solidFill>
            </a:endParaRPr>
          </a:p>
          <a:p>
            <a:pPr indent="-349250" lvl="0" marL="914400" rtl="0" algn="l">
              <a:lnSpc>
                <a:spcPct val="115000"/>
              </a:lnSpc>
              <a:spcBef>
                <a:spcPts val="0"/>
              </a:spcBef>
              <a:spcAft>
                <a:spcPts val="0"/>
              </a:spcAft>
              <a:buClr>
                <a:srgbClr val="000000"/>
              </a:buClr>
              <a:buSzPts val="1900"/>
              <a:buChar char="○"/>
            </a:pPr>
            <a:r>
              <a:rPr lang="en" sz="1900">
                <a:solidFill>
                  <a:srgbClr val="000000"/>
                </a:solidFill>
              </a:rPr>
              <a:t>Randomly assign amateur athletes to treatment and control groups</a:t>
            </a:r>
            <a:endParaRPr sz="1900">
              <a:solidFill>
                <a:srgbClr val="000000"/>
              </a:solidFill>
            </a:endParaRPr>
          </a:p>
          <a:p>
            <a:pPr indent="-349250" lvl="0" marL="914400" rtl="0" algn="l">
              <a:lnSpc>
                <a:spcPct val="115000"/>
              </a:lnSpc>
              <a:spcBef>
                <a:spcPts val="0"/>
              </a:spcBef>
              <a:spcAft>
                <a:spcPts val="0"/>
              </a:spcAft>
              <a:buClr>
                <a:srgbClr val="000000"/>
              </a:buClr>
              <a:buSzPts val="1900"/>
              <a:buChar char="○"/>
            </a:pPr>
            <a:r>
              <a:rPr lang="en" sz="1900">
                <a:solidFill>
                  <a:srgbClr val="000000"/>
                </a:solidFill>
              </a:rPr>
              <a:t>Pro/amateur status is equally represented in the resulting treatment and control groups</a:t>
            </a:r>
            <a:endParaRPr sz="1900">
              <a:solidFill>
                <a:srgbClr val="000000"/>
              </a:solidFill>
            </a:endParaRPr>
          </a:p>
          <a:p>
            <a:pPr indent="0" lvl="0" marL="0" rtl="0" algn="l">
              <a:lnSpc>
                <a:spcPct val="115000"/>
              </a:lnSpc>
              <a:spcBef>
                <a:spcPts val="600"/>
              </a:spcBef>
              <a:spcAft>
                <a:spcPts val="0"/>
              </a:spcAft>
              <a:buNone/>
            </a:pPr>
            <a:r>
              <a:t/>
            </a:r>
            <a:endParaRPr sz="19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gtEl>
                                        <p:attrNameLst>
                                          <p:attrName>style.visibility</p:attrName>
                                        </p:attrNameLst>
                                      </p:cBhvr>
                                      <p:to>
                                        <p:strVal val="visible"/>
                                      </p:to>
                                    </p:set>
                                    <p:animEffect filter="fade" transition="in">
                                      <p:cBhvr>
                                        <p:cTn dur="1000"/>
                                        <p:tgtEl>
                                          <p:spTgt spid="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gtEl>
                                        <p:attrNameLst>
                                          <p:attrName>style.visibility</p:attrName>
                                        </p:attrNameLst>
                                      </p:cBhvr>
                                      <p:to>
                                        <p:strVal val="visible"/>
                                      </p:to>
                                    </p:set>
                                    <p:animEffect filter="fade" transition="in">
                                      <p:cBhvr>
                                        <p:cTn dur="1000"/>
                                        <p:tgtEl>
                                          <p:spTgt spid="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1000"/>
                                        <p:tgtEl>
                                          <p:spTgt spid="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idx="1" type="body"/>
          </p:nvPr>
        </p:nvSpPr>
        <p:spPr>
          <a:xfrm>
            <a:off x="2927700" y="2690327"/>
            <a:ext cx="5759100" cy="12150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600"/>
              </a:spcBef>
              <a:spcAft>
                <a:spcPts val="0"/>
              </a:spcAft>
              <a:buClr>
                <a:srgbClr val="000000"/>
              </a:buClr>
              <a:buSzPts val="1900"/>
              <a:buChar char="●"/>
            </a:pPr>
            <a:r>
              <a:rPr lang="en" sz="1900">
                <a:solidFill>
                  <a:srgbClr val="000000"/>
                </a:solidFill>
              </a:rPr>
              <a:t>It is suspected that energy gels might affect pro and amateur athletes differently, therefore we block for pro status:</a:t>
            </a:r>
            <a:endParaRPr sz="1900">
              <a:solidFill>
                <a:srgbClr val="000000"/>
              </a:solidFill>
            </a:endParaRPr>
          </a:p>
        </p:txBody>
      </p:sp>
      <p:sp>
        <p:nvSpPr>
          <p:cNvPr id="79" name="Google Shape;79;p15"/>
          <p:cNvSpPr txBox="1"/>
          <p:nvPr>
            <p:ph idx="1" type="body"/>
          </p:nvPr>
        </p:nvSpPr>
        <p:spPr>
          <a:xfrm>
            <a:off x="2927700" y="1143004"/>
            <a:ext cx="5759100" cy="9840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600"/>
              </a:spcBef>
              <a:spcAft>
                <a:spcPts val="0"/>
              </a:spcAft>
              <a:buClr>
                <a:srgbClr val="000000"/>
              </a:buClr>
              <a:buSzPts val="1900"/>
              <a:buChar char="●"/>
            </a:pPr>
            <a:r>
              <a:rPr lang="en" sz="1900">
                <a:solidFill>
                  <a:srgbClr val="000000"/>
                </a:solidFill>
              </a:rPr>
              <a:t>We would like to design an experiment to investigate if energy gels makes you run faster:</a:t>
            </a:r>
            <a:endParaRPr sz="1900">
              <a:solidFill>
                <a:srgbClr val="000000"/>
              </a:solidFill>
            </a:endParaRPr>
          </a:p>
        </p:txBody>
      </p:sp>
      <p:sp>
        <p:nvSpPr>
          <p:cNvPr id="80" name="Google Shape;80;p15"/>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More on Blocking</a:t>
            </a:r>
            <a:endParaRPr>
              <a:solidFill>
                <a:schemeClr val="accent1"/>
              </a:solidFill>
            </a:endParaRPr>
          </a:p>
        </p:txBody>
      </p:sp>
      <p:pic>
        <p:nvPicPr>
          <p:cNvPr id="81" name="Google Shape;81;p15"/>
          <p:cNvPicPr preferRelativeResize="0"/>
          <p:nvPr/>
        </p:nvPicPr>
        <p:blipFill>
          <a:blip r:embed="rId3">
            <a:alphaModFix/>
          </a:blip>
          <a:stretch>
            <a:fillRect/>
          </a:stretch>
        </p:blipFill>
        <p:spPr>
          <a:xfrm>
            <a:off x="457197" y="1355025"/>
            <a:ext cx="1905325" cy="3928600"/>
          </a:xfrm>
          <a:prstGeom prst="rect">
            <a:avLst/>
          </a:prstGeom>
          <a:noFill/>
          <a:ln>
            <a:noFill/>
          </a:ln>
        </p:spPr>
      </p:pic>
      <p:sp>
        <p:nvSpPr>
          <p:cNvPr id="82" name="Google Shape;82;p15"/>
          <p:cNvSpPr txBox="1"/>
          <p:nvPr>
            <p:ph idx="1" type="body"/>
          </p:nvPr>
        </p:nvSpPr>
        <p:spPr>
          <a:xfrm>
            <a:off x="2927700" y="1858729"/>
            <a:ext cx="5759100" cy="984000"/>
          </a:xfrm>
          <a:prstGeom prst="rect">
            <a:avLst/>
          </a:prstGeom>
        </p:spPr>
        <p:txBody>
          <a:bodyPr anchorCtr="0" anchor="t" bIns="91425" lIns="91425" spcFirstLastPara="1" rIns="91425" wrap="square" tIns="91425">
            <a:noAutofit/>
          </a:bodyPr>
          <a:lstStyle/>
          <a:p>
            <a:pPr indent="-349250" lvl="0" marL="914400" rtl="0" algn="l">
              <a:lnSpc>
                <a:spcPct val="115000"/>
              </a:lnSpc>
              <a:spcBef>
                <a:spcPts val="600"/>
              </a:spcBef>
              <a:spcAft>
                <a:spcPts val="0"/>
              </a:spcAft>
              <a:buSzPts val="1900"/>
              <a:buChar char="○"/>
            </a:pPr>
            <a:r>
              <a:rPr lang="en" sz="1900">
                <a:solidFill>
                  <a:srgbClr val="000000"/>
                </a:solidFill>
              </a:rPr>
              <a:t>Treatment: energy gel</a:t>
            </a:r>
            <a:endParaRPr sz="1900">
              <a:solidFill>
                <a:srgbClr val="000000"/>
              </a:solidFill>
            </a:endParaRPr>
          </a:p>
          <a:p>
            <a:pPr indent="-349250" lvl="0" marL="914400" rtl="0" algn="l">
              <a:lnSpc>
                <a:spcPct val="115000"/>
              </a:lnSpc>
              <a:spcBef>
                <a:spcPts val="0"/>
              </a:spcBef>
              <a:spcAft>
                <a:spcPts val="0"/>
              </a:spcAft>
              <a:buSzPts val="1900"/>
              <a:buChar char="○"/>
            </a:pPr>
            <a:r>
              <a:rPr lang="en" sz="1900">
                <a:solidFill>
                  <a:srgbClr val="000000"/>
                </a:solidFill>
              </a:rPr>
              <a:t>Control: no energy gel</a:t>
            </a:r>
            <a:endParaRPr sz="1900">
              <a:solidFill>
                <a:srgbClr val="000000"/>
              </a:solidFill>
            </a:endParaRPr>
          </a:p>
        </p:txBody>
      </p:sp>
      <p:sp>
        <p:nvSpPr>
          <p:cNvPr id="83" name="Google Shape;83;p15"/>
          <p:cNvSpPr txBox="1"/>
          <p:nvPr>
            <p:ph idx="1" type="body"/>
          </p:nvPr>
        </p:nvSpPr>
        <p:spPr>
          <a:xfrm>
            <a:off x="2927700" y="3751740"/>
            <a:ext cx="5759100" cy="1215000"/>
          </a:xfrm>
          <a:prstGeom prst="rect">
            <a:avLst/>
          </a:prstGeom>
        </p:spPr>
        <p:txBody>
          <a:bodyPr anchorCtr="0" anchor="t" bIns="91425" lIns="91425" spcFirstLastPara="1" rIns="91425" wrap="square" tIns="91425">
            <a:noAutofit/>
          </a:bodyPr>
          <a:lstStyle/>
          <a:p>
            <a:pPr indent="-349250" lvl="0" marL="914400" rtl="0" algn="l">
              <a:lnSpc>
                <a:spcPct val="115000"/>
              </a:lnSpc>
              <a:spcBef>
                <a:spcPts val="600"/>
              </a:spcBef>
              <a:spcAft>
                <a:spcPts val="0"/>
              </a:spcAft>
              <a:buClr>
                <a:srgbClr val="000000"/>
              </a:buClr>
              <a:buSzPts val="1900"/>
              <a:buChar char="○"/>
            </a:pPr>
            <a:r>
              <a:rPr lang="en" sz="1900">
                <a:solidFill>
                  <a:srgbClr val="000000"/>
                </a:solidFill>
              </a:rPr>
              <a:t>Divide the sample to pro and amateur</a:t>
            </a:r>
            <a:endParaRPr sz="1900">
              <a:solidFill>
                <a:srgbClr val="000000"/>
              </a:solidFill>
            </a:endParaRPr>
          </a:p>
          <a:p>
            <a:pPr indent="-349250" lvl="0" marL="914400" rtl="0" algn="l">
              <a:lnSpc>
                <a:spcPct val="115000"/>
              </a:lnSpc>
              <a:spcBef>
                <a:spcPts val="0"/>
              </a:spcBef>
              <a:spcAft>
                <a:spcPts val="0"/>
              </a:spcAft>
              <a:buClr>
                <a:srgbClr val="000000"/>
              </a:buClr>
              <a:buSzPts val="1900"/>
              <a:buChar char="○"/>
            </a:pPr>
            <a:r>
              <a:rPr lang="en" sz="1900">
                <a:solidFill>
                  <a:srgbClr val="000000"/>
                </a:solidFill>
              </a:rPr>
              <a:t>Randomly assign pro athletes to treatment and control groups</a:t>
            </a:r>
            <a:endParaRPr sz="1900">
              <a:solidFill>
                <a:srgbClr val="000000"/>
              </a:solidFill>
            </a:endParaRPr>
          </a:p>
          <a:p>
            <a:pPr indent="-349250" lvl="0" marL="914400" rtl="0" algn="l">
              <a:lnSpc>
                <a:spcPct val="115000"/>
              </a:lnSpc>
              <a:spcBef>
                <a:spcPts val="0"/>
              </a:spcBef>
              <a:spcAft>
                <a:spcPts val="0"/>
              </a:spcAft>
              <a:buClr>
                <a:srgbClr val="000000"/>
              </a:buClr>
              <a:buSzPts val="1900"/>
              <a:buChar char="○"/>
            </a:pPr>
            <a:r>
              <a:rPr lang="en" sz="1900">
                <a:solidFill>
                  <a:srgbClr val="000000"/>
                </a:solidFill>
              </a:rPr>
              <a:t>Randomly assign amateur athletes to treatment and control groups</a:t>
            </a:r>
            <a:endParaRPr sz="1900">
              <a:solidFill>
                <a:srgbClr val="000000"/>
              </a:solidFill>
            </a:endParaRPr>
          </a:p>
          <a:p>
            <a:pPr indent="-349250" lvl="0" marL="914400" rtl="0" algn="l">
              <a:lnSpc>
                <a:spcPct val="115000"/>
              </a:lnSpc>
              <a:spcBef>
                <a:spcPts val="0"/>
              </a:spcBef>
              <a:spcAft>
                <a:spcPts val="0"/>
              </a:spcAft>
              <a:buClr>
                <a:srgbClr val="000000"/>
              </a:buClr>
              <a:buSzPts val="1900"/>
              <a:buChar char="○"/>
            </a:pPr>
            <a:r>
              <a:rPr lang="en" sz="1900">
                <a:solidFill>
                  <a:srgbClr val="000000"/>
                </a:solidFill>
              </a:rPr>
              <a:t>Pro/amateur status is equally represented in the resulting treatment and control groups</a:t>
            </a:r>
            <a:endParaRPr sz="1900">
              <a:solidFill>
                <a:srgbClr val="000000"/>
              </a:solidFill>
            </a:endParaRPr>
          </a:p>
          <a:p>
            <a:pPr indent="0" lvl="0" marL="0" rtl="0" algn="l">
              <a:lnSpc>
                <a:spcPct val="115000"/>
              </a:lnSpc>
              <a:spcBef>
                <a:spcPts val="600"/>
              </a:spcBef>
              <a:spcAft>
                <a:spcPts val="0"/>
              </a:spcAft>
              <a:buNone/>
            </a:pPr>
            <a:r>
              <a:t/>
            </a:r>
            <a:endParaRPr sz="1900">
              <a:solidFill>
                <a:srgbClr val="000000"/>
              </a:solidFill>
            </a:endParaRPr>
          </a:p>
        </p:txBody>
      </p:sp>
      <p:sp>
        <p:nvSpPr>
          <p:cNvPr id="84" name="Google Shape;84;p15"/>
          <p:cNvSpPr txBox="1"/>
          <p:nvPr/>
        </p:nvSpPr>
        <p:spPr>
          <a:xfrm>
            <a:off x="539400" y="6455525"/>
            <a:ext cx="8147400" cy="41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1"/>
                </a:solidFill>
              </a:rPr>
              <a:t>Why is this important? Can you think of other variables to block for?</a:t>
            </a:r>
            <a:endParaRPr sz="1800">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1000"/>
                                        <p:tgtEl>
                                          <p:spTgt spid="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000"/>
                                        <p:tgtEl>
                                          <p:spTgt spid="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idx="1" type="body"/>
          </p:nvPr>
        </p:nvSpPr>
        <p:spPr>
          <a:xfrm>
            <a:off x="503550" y="990600"/>
            <a:ext cx="8136900" cy="53142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Clr>
                <a:srgbClr val="000000"/>
              </a:buClr>
              <a:buSzPts val="1100"/>
              <a:buFont typeface="Arial"/>
              <a:buNone/>
            </a:pPr>
            <a:r>
              <a:rPr lang="en" sz="1900">
                <a:solidFill>
                  <a:schemeClr val="accent1"/>
                </a:solidFill>
              </a:rPr>
              <a:t>A study is designed to test the effect of light level and noise level on exam performance of students. The researcher also believes that light and noise levels might have different effects on males and females, so wants to make sure both genders are equally represented in each group. Which of the below is correct?</a:t>
            </a:r>
            <a:endParaRPr sz="1900">
              <a:solidFill>
                <a:schemeClr val="accent1"/>
              </a:solidFill>
            </a:endParaRPr>
          </a:p>
          <a:p>
            <a:pPr indent="0" lvl="0" marL="0" rtl="0" algn="l">
              <a:lnSpc>
                <a:spcPct val="115000"/>
              </a:lnSpc>
              <a:spcBef>
                <a:spcPts val="600"/>
              </a:spcBef>
              <a:spcAft>
                <a:spcPts val="0"/>
              </a:spcAft>
              <a:buClr>
                <a:srgbClr val="000000"/>
              </a:buClr>
              <a:buSzPts val="1100"/>
              <a:buFont typeface="Arial"/>
              <a:buNone/>
            </a:pPr>
            <a:r>
              <a:t/>
            </a:r>
            <a:endParaRPr sz="600">
              <a:solidFill>
                <a:srgbClr val="000000"/>
              </a:solidFill>
            </a:endParaRPr>
          </a:p>
          <a:p>
            <a:pPr indent="-349250" lvl="0" marL="457200" rtl="0" algn="l">
              <a:lnSpc>
                <a:spcPct val="115000"/>
              </a:lnSpc>
              <a:spcBef>
                <a:spcPts val="600"/>
              </a:spcBef>
              <a:spcAft>
                <a:spcPts val="0"/>
              </a:spcAft>
              <a:buClr>
                <a:srgbClr val="000000"/>
              </a:buClr>
              <a:buSzPts val="1900"/>
              <a:buAutoNum type="alphaUcPeriod"/>
            </a:pPr>
            <a:r>
              <a:rPr lang="en" sz="1900">
                <a:solidFill>
                  <a:srgbClr val="000000"/>
                </a:solidFill>
              </a:rPr>
              <a:t>There are 3 explanatory variables (light, noise, gender) and 1 response variable (exam performance)</a:t>
            </a:r>
            <a:endParaRPr sz="1900">
              <a:solidFill>
                <a:srgbClr val="000000"/>
              </a:solidFill>
            </a:endParaRPr>
          </a:p>
          <a:p>
            <a:pPr indent="0" lvl="0" marL="0" rtl="0" algn="l">
              <a:lnSpc>
                <a:spcPct val="115000"/>
              </a:lnSpc>
              <a:spcBef>
                <a:spcPts val="600"/>
              </a:spcBef>
              <a:spcAft>
                <a:spcPts val="0"/>
              </a:spcAft>
              <a:buClr>
                <a:srgbClr val="000000"/>
              </a:buClr>
              <a:buSzPts val="1100"/>
              <a:buFont typeface="Arial"/>
              <a:buNone/>
            </a:pPr>
            <a:r>
              <a:t/>
            </a:r>
            <a:endParaRPr sz="600">
              <a:solidFill>
                <a:srgbClr val="000000"/>
              </a:solidFill>
            </a:endParaRPr>
          </a:p>
          <a:p>
            <a:pPr indent="-349250" lvl="0" marL="457200" rtl="0" algn="l">
              <a:lnSpc>
                <a:spcPct val="115000"/>
              </a:lnSpc>
              <a:spcBef>
                <a:spcPts val="600"/>
              </a:spcBef>
              <a:spcAft>
                <a:spcPts val="0"/>
              </a:spcAft>
              <a:buClr>
                <a:srgbClr val="000000"/>
              </a:buClr>
              <a:buSzPts val="1900"/>
              <a:buAutoNum type="alphaUcPeriod" startAt="2"/>
            </a:pPr>
            <a:r>
              <a:rPr lang="en" sz="1900">
                <a:solidFill>
                  <a:srgbClr val="000000"/>
                </a:solidFill>
              </a:rPr>
              <a:t>There are 2 explanatory variables (light and noise), 1 blocking variable (gender), and 1 response variable (exam performance)</a:t>
            </a:r>
            <a:endParaRPr sz="1900">
              <a:solidFill>
                <a:srgbClr val="000000"/>
              </a:solidFill>
            </a:endParaRPr>
          </a:p>
          <a:p>
            <a:pPr indent="0" lvl="0" marL="0" rtl="0" algn="l">
              <a:lnSpc>
                <a:spcPct val="115000"/>
              </a:lnSpc>
              <a:spcBef>
                <a:spcPts val="600"/>
              </a:spcBef>
              <a:spcAft>
                <a:spcPts val="0"/>
              </a:spcAft>
              <a:buNone/>
            </a:pPr>
            <a:r>
              <a:t/>
            </a:r>
            <a:endParaRPr sz="600">
              <a:solidFill>
                <a:srgbClr val="000000"/>
              </a:solidFill>
            </a:endParaRPr>
          </a:p>
          <a:p>
            <a:pPr indent="-349250" lvl="0" marL="457200" rtl="0" algn="l">
              <a:lnSpc>
                <a:spcPct val="115000"/>
              </a:lnSpc>
              <a:spcBef>
                <a:spcPts val="600"/>
              </a:spcBef>
              <a:spcAft>
                <a:spcPts val="0"/>
              </a:spcAft>
              <a:buClr>
                <a:srgbClr val="000000"/>
              </a:buClr>
              <a:buSzPts val="1900"/>
              <a:buAutoNum type="alphaUcPeriod" startAt="3"/>
            </a:pPr>
            <a:r>
              <a:rPr lang="en" sz="1900">
                <a:solidFill>
                  <a:srgbClr val="000000"/>
                </a:solidFill>
              </a:rPr>
              <a:t>There is 1 explanatory variable (gender) and 3 response variables (light, noise, exam performance)</a:t>
            </a:r>
            <a:endParaRPr sz="1900">
              <a:solidFill>
                <a:srgbClr val="000000"/>
              </a:solidFill>
            </a:endParaRPr>
          </a:p>
          <a:p>
            <a:pPr indent="0" lvl="0" marL="0" rtl="0" algn="l">
              <a:lnSpc>
                <a:spcPct val="115000"/>
              </a:lnSpc>
              <a:spcBef>
                <a:spcPts val="600"/>
              </a:spcBef>
              <a:spcAft>
                <a:spcPts val="0"/>
              </a:spcAft>
              <a:buNone/>
            </a:pPr>
            <a:r>
              <a:t/>
            </a:r>
            <a:endParaRPr sz="600">
              <a:solidFill>
                <a:srgbClr val="000000"/>
              </a:solidFill>
            </a:endParaRPr>
          </a:p>
          <a:p>
            <a:pPr indent="-349250" lvl="0" marL="457200" rtl="0" algn="l">
              <a:lnSpc>
                <a:spcPct val="115000"/>
              </a:lnSpc>
              <a:spcBef>
                <a:spcPts val="600"/>
              </a:spcBef>
              <a:spcAft>
                <a:spcPts val="0"/>
              </a:spcAft>
              <a:buClr>
                <a:srgbClr val="000000"/>
              </a:buClr>
              <a:buSzPts val="1900"/>
              <a:buAutoNum type="alphaUcPeriod" startAt="4"/>
            </a:pPr>
            <a:r>
              <a:rPr lang="en" sz="1900">
                <a:solidFill>
                  <a:srgbClr val="000000"/>
                </a:solidFill>
              </a:rPr>
              <a:t>There are 2 blocking variables (light and noise), 1 explanatory variable (gender), and 1 response variable (exam performance)</a:t>
            </a:r>
            <a:endParaRPr sz="1900">
              <a:solidFill>
                <a:srgbClr val="000000"/>
              </a:solidFill>
            </a:endParaRPr>
          </a:p>
          <a:p>
            <a:pPr indent="0" lvl="0" marL="0" rtl="0" algn="l">
              <a:lnSpc>
                <a:spcPct val="115000"/>
              </a:lnSpc>
              <a:spcBef>
                <a:spcPts val="600"/>
              </a:spcBef>
              <a:spcAft>
                <a:spcPts val="0"/>
              </a:spcAft>
              <a:buNone/>
            </a:pPr>
            <a:r>
              <a:t/>
            </a:r>
            <a:endParaRPr sz="1900">
              <a:solidFill>
                <a:srgbClr val="000000"/>
              </a:solidFill>
            </a:endParaRPr>
          </a:p>
        </p:txBody>
      </p:sp>
      <p:sp>
        <p:nvSpPr>
          <p:cNvPr id="90" name="Google Shape;90;p16"/>
          <p:cNvSpPr txBox="1"/>
          <p:nvPr>
            <p:ph type="title"/>
          </p:nvPr>
        </p:nvSpPr>
        <p:spPr>
          <a:xfrm>
            <a:off x="503550" y="0"/>
            <a:ext cx="81831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