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g16c7214b1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 name="Google Shape;25;g16c7214b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6c7214b16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6c7214b1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6c7214b16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6c7214b1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6c7214b16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6c7214b1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6c7214b16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6c7214b1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fc3caad2_0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fc3caad2_0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6c7214b16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6c7214b1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fc3caad2_01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fc3caad2_0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6c7214b16_0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6c7214b1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c3caad2_01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c3caad2_0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c3caad2_01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c3caad2_0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gfc3caad2_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 name="Google Shape;32;gfc3caad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c3caad2_01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fc3caad2_0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c3caad2_01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fc3caad2_0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6c7214b16_0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6c7214b1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6c7214b16_0_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6c7214b16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fc3caad2_01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fc3caad2_0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fc3caad2_01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fc3caad2_0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fc3caad2_01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fc3caad2_0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6c7214b16_0_1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6c7214b16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6c7214b16_0_1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6c7214b16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6c7214b16_0_1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6c7214b16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gfc3caad2_0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 name="Google Shape;37;gfc3caad2_0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fc3caad2_01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fc3caad2_0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6c7214b16_0_1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6c7214b16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6c7214b16_0_1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6c7214b16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fc3caad2_01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fc3caad2_0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fc3caad2_01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fc3caad2_0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fc3caad2_01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fc3caad2_0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6c7214b16_0_1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6c7214b16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6c7214b16_0_1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6c7214b16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fc3caad2_02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fc3caad2_0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6c7214b16_0_1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6c7214b16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gfc3caad2_0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 name="Google Shape;45;gfc3caad2_0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fc3caad2_02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fc3caad2_0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6c7214b16_0_1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6c7214b16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6c7214b16_0_1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6c7214b16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fc3caad2_02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fc3caad2_0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6c7214b16_0_1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6c7214b16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fc3caad2_02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fc3caad2_0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6c7214b16_0_1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6c7214b16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6c7214b16_0_1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6c7214b16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6c7214b16_0_2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6c7214b16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fc3caad2_02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fc3caad2_0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g16c7214b16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1" name="Google Shape;51;g16c7214b1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6c7214b16_0_2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6c7214b16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6c7214b16_0_2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6c7214b16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6c7214b16_0_2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6c7214b16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6c7214b16_0_2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6c7214b16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6c7214b16_0_2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6c7214b16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6c7214b16_0_2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6c7214b16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fc3caad2_02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fc3caad2_0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fc3caad2_02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fc3caad2_0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5e3f6caa5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5e3f6caa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6c7214b16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6c7214b1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fc3caad2_0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fc3caad2_0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fc3caad2_0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fc3caad2_0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fc3caad2_0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fc3caad2_0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85800" y="2111123"/>
            <a:ext cx="7772400" cy="1546475"/>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lvl="1"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2pPr>
            <a:lvl3pPr lvl="2"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3pPr>
            <a:lvl4pPr lvl="3"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4pPr>
            <a:lvl5pPr lvl="4"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5pPr>
            <a:lvl6pPr lvl="5"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6pPr>
            <a:lvl7pPr lvl="6"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7pPr>
            <a:lvl8pPr lvl="7"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8pPr>
            <a:lvl9pPr lvl="8"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9pPr>
          </a:lstStyle>
          <a:p/>
        </p:txBody>
      </p:sp>
      <p:sp>
        <p:nvSpPr>
          <p:cNvPr id="10" name="Google Shape;10;p2"/>
          <p:cNvSpPr txBox="1"/>
          <p:nvPr>
            <p:ph idx="1" type="subTitle"/>
          </p:nvPr>
        </p:nvSpPr>
        <p:spPr>
          <a:xfrm>
            <a:off x="685800" y="3786738"/>
            <a:ext cx="7772400" cy="1046317"/>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1pPr>
            <a:lvl2pPr lvl="1"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 name="Shape 11"/>
        <p:cNvGrpSpPr/>
        <p:nvPr/>
      </p:nvGrpSpPr>
      <p:grpSpPr>
        <a:xfrm>
          <a:off x="0" y="0"/>
          <a:ext cx="0" cy="0"/>
          <a:chOff x="0" y="0"/>
          <a:chExt cx="0" cy="0"/>
        </a:xfrm>
      </p:grpSpPr>
      <p:sp>
        <p:nvSpPr>
          <p:cNvPr id="12" name="Google Shape;12;p3"/>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3" name="Google Shape;13;p3"/>
          <p:cNvSpPr txBox="1"/>
          <p:nvPr>
            <p:ph idx="1" type="body"/>
          </p:nvPr>
        </p:nvSpPr>
        <p:spPr>
          <a:xfrm>
            <a:off x="457200" y="1600200"/>
            <a:ext cx="8229600" cy="4967574"/>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 name="Shape 14"/>
        <p:cNvGrpSpPr/>
        <p:nvPr/>
      </p:nvGrpSpPr>
      <p:grpSpPr>
        <a:xfrm>
          <a:off x="0" y="0"/>
          <a:ext cx="0" cy="0"/>
          <a:chOff x="0" y="0"/>
          <a:chExt cx="0" cy="0"/>
        </a:xfrm>
      </p:grpSpPr>
      <p:sp>
        <p:nvSpPr>
          <p:cNvPr id="15" name="Google Shape;15;p4"/>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6" name="Google Shape;16;p4"/>
          <p:cNvSpPr txBox="1"/>
          <p:nvPr>
            <p:ph idx="1" type="body"/>
          </p:nvPr>
        </p:nvSpPr>
        <p:spPr>
          <a:xfrm>
            <a:off x="457200" y="1600200"/>
            <a:ext cx="3994526" cy="4967574"/>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7" name="Google Shape;17;p4"/>
          <p:cNvSpPr txBox="1"/>
          <p:nvPr>
            <p:ph idx="2" type="body"/>
          </p:nvPr>
        </p:nvSpPr>
        <p:spPr>
          <a:xfrm>
            <a:off x="4692274" y="1600200"/>
            <a:ext cx="3994526" cy="4967574"/>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 name="Shape 18"/>
        <p:cNvGrpSpPr/>
        <p:nvPr/>
      </p:nvGrpSpPr>
      <p:grpSpPr>
        <a:xfrm>
          <a:off x="0" y="0"/>
          <a:ext cx="0" cy="0"/>
          <a:chOff x="0" y="0"/>
          <a:chExt cx="0" cy="0"/>
        </a:xfrm>
      </p:grpSpPr>
      <p:sp>
        <p:nvSpPr>
          <p:cNvPr id="19" name="Google Shape;19;p5"/>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0" name="Shape 20"/>
        <p:cNvGrpSpPr/>
        <p:nvPr/>
      </p:nvGrpSpPr>
      <p:grpSpPr>
        <a:xfrm>
          <a:off x="0" y="0"/>
          <a:ext cx="0" cy="0"/>
          <a:chOff x="0" y="0"/>
          <a:chExt cx="0" cy="0"/>
        </a:xfrm>
      </p:grpSpPr>
      <p:sp>
        <p:nvSpPr>
          <p:cNvPr id="21" name="Google Shape;21;p6"/>
          <p:cNvSpPr txBox="1"/>
          <p:nvPr>
            <p:ph idx="1" type="body"/>
          </p:nvPr>
        </p:nvSpPr>
        <p:spPr>
          <a:xfrm>
            <a:off x="457200" y="5875079"/>
            <a:ext cx="8229600" cy="692694"/>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57200" y="1600200"/>
            <a:ext cx="8229600" cy="4967574"/>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hyperlink" Target="http://creativecommons.org/licenses/by-sa/3.0/u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www.milefoot.com/math/discrete/counting/cardfreq.htm" TargetMode="Externa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www.milefoot.com/math/discrete/counting/cardfreq.htm" TargetMode="External"/><Relationship Id="rId4" Type="http://schemas.openxmlformats.org/officeDocument/2006/relationships/image" Target="../media/image4.png"/><Relationship Id="rId5"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www.cnet.com.au/itunes-just-how-random-is-random-339274094.htm" TargetMode="Externa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hyperlink" Target="http://www.gallup.com/poll/156851/uninsured-rate-stable-across-states-far-2012.aspx" TargetMode="External"/><Relationship Id="rId4" Type="http://schemas.openxmlformats.org/officeDocument/2006/relationships/image" Target="../media/image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hyperlink" Target="http://www.gallup.com/poll/156851/uninsured-rate-stable-across-states-far-2012.aspx" TargetMode="External"/><Relationship Id="rId4" Type="http://schemas.openxmlformats.org/officeDocument/2006/relationships/image" Target="../media/image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8.xml"/><Relationship Id="rId3" Type="http://schemas.openxmlformats.org/officeDocument/2006/relationships/hyperlink" Target="http://openintro.org/os" TargetMode="External"/><Relationship Id="rId4" Type="http://schemas.openxmlformats.org/officeDocument/2006/relationships/hyperlink" Target="https://www.openintro.org/download.php?id=teachers_verified_details&amp;referrer=os4_slides" TargetMode="External"/><Relationship Id="rId5" Type="http://schemas.openxmlformats.org/officeDocument/2006/relationships/hyperlink" Target="http://openintro.org/contac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 name="Shape 26"/>
        <p:cNvGrpSpPr/>
        <p:nvPr/>
      </p:nvGrpSpPr>
      <p:grpSpPr>
        <a:xfrm>
          <a:off x="0" y="0"/>
          <a:ext cx="0" cy="0"/>
          <a:chOff x="0" y="0"/>
          <a:chExt cx="0" cy="0"/>
        </a:xfrm>
      </p:grpSpPr>
      <p:pic>
        <p:nvPicPr>
          <p:cNvPr id="27" name="Google Shape;27;p8"/>
          <p:cNvPicPr preferRelativeResize="0"/>
          <p:nvPr/>
        </p:nvPicPr>
        <p:blipFill>
          <a:blip r:embed="rId3">
            <a:alphaModFix/>
          </a:blip>
          <a:stretch>
            <a:fillRect/>
          </a:stretch>
        </p:blipFill>
        <p:spPr>
          <a:xfrm>
            <a:off x="766750" y="2386250"/>
            <a:ext cx="5461301" cy="3992331"/>
          </a:xfrm>
          <a:prstGeom prst="rect">
            <a:avLst/>
          </a:prstGeom>
          <a:noFill/>
          <a:ln>
            <a:noFill/>
          </a:ln>
        </p:spPr>
      </p:pic>
      <p:sp>
        <p:nvSpPr>
          <p:cNvPr id="28" name="Google Shape;28;p8"/>
          <p:cNvSpPr txBox="1"/>
          <p:nvPr/>
        </p:nvSpPr>
        <p:spPr>
          <a:xfrm>
            <a:off x="683550" y="313251"/>
            <a:ext cx="7776900" cy="199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Slides developed by Mine Çetinkaya-Rundel of OpenIntro</a:t>
            </a:r>
            <a:endParaRPr sz="1800"/>
          </a:p>
          <a:p>
            <a:pPr indent="0" lvl="0" marL="0" rtl="0" algn="l">
              <a:spcBef>
                <a:spcPts val="0"/>
              </a:spcBef>
              <a:spcAft>
                <a:spcPts val="0"/>
              </a:spcAft>
              <a:buClr>
                <a:schemeClr val="dk1"/>
              </a:buClr>
              <a:buSzPts val="1100"/>
              <a:buFont typeface="Arial"/>
              <a:buNone/>
            </a:pPr>
            <a:r>
              <a:rPr lang="en" sz="1700">
                <a:solidFill>
                  <a:schemeClr val="dk1"/>
                </a:solidFill>
              </a:rPr>
              <a:t>Translated from LaTeX to Google Slides by Curry W. Hilton of OpenIntro.</a:t>
            </a:r>
            <a:endParaRPr sz="1800"/>
          </a:p>
          <a:p>
            <a:pPr indent="0" lvl="0" marL="0" rtl="0" algn="l">
              <a:spcBef>
                <a:spcPts val="0"/>
              </a:spcBef>
              <a:spcAft>
                <a:spcPts val="0"/>
              </a:spcAft>
              <a:buNone/>
            </a:pPr>
            <a:r>
              <a:rPr lang="en" sz="1800"/>
              <a:t>The slides may be copied, edited, and/or shared via the </a:t>
            </a:r>
            <a:r>
              <a:rPr lang="en" sz="1800" u="sng">
                <a:solidFill>
                  <a:schemeClr val="hlink"/>
                </a:solidFill>
                <a:hlinkClick r:id="rId4"/>
              </a:rPr>
              <a:t>CC BY-SA license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To make a copy of these slides, go to </a:t>
            </a:r>
            <a:r>
              <a:rPr i="1" lang="en" sz="1800">
                <a:solidFill>
                  <a:schemeClr val="dk1"/>
                </a:solidFill>
              </a:rPr>
              <a:t>File</a:t>
            </a:r>
            <a:r>
              <a:rPr lang="en" sz="1800">
                <a:solidFill>
                  <a:schemeClr val="dk1"/>
                </a:solidFill>
              </a:rPr>
              <a:t> &gt; </a:t>
            </a:r>
            <a:r>
              <a:rPr i="1" lang="en" sz="1800">
                <a:solidFill>
                  <a:schemeClr val="dk1"/>
                </a:solidFill>
              </a:rPr>
              <a:t>Download as &gt; [option]</a:t>
            </a:r>
            <a:r>
              <a:rPr lang="en" sz="1800">
                <a:solidFill>
                  <a:schemeClr val="dk1"/>
                </a:solidFill>
              </a:rPr>
              <a:t>,</a:t>
            </a:r>
            <a:br>
              <a:rPr lang="en" sz="1800">
                <a:solidFill>
                  <a:schemeClr val="dk1"/>
                </a:solidFill>
              </a:rPr>
            </a:br>
            <a:r>
              <a:rPr lang="en" sz="1800">
                <a:solidFill>
                  <a:schemeClr val="dk1"/>
                </a:solidFill>
              </a:rPr>
              <a:t>as shown below. Or if you are logged into a Google account, you can choose </a:t>
            </a:r>
            <a:r>
              <a:rPr i="1" lang="en" sz="1800">
                <a:solidFill>
                  <a:schemeClr val="dk1"/>
                </a:solidFill>
              </a:rPr>
              <a:t>Make a copy...</a:t>
            </a:r>
            <a:r>
              <a:rPr lang="en" sz="1800">
                <a:solidFill>
                  <a:schemeClr val="dk1"/>
                </a:solidFill>
              </a:rPr>
              <a:t> to create your own version in Google Drive.</a:t>
            </a:r>
            <a:endParaRPr sz="1800">
              <a:solidFill>
                <a:schemeClr val="dk1"/>
              </a:solidFill>
            </a:endParaRPr>
          </a:p>
        </p:txBody>
      </p:sp>
      <p:sp>
        <p:nvSpPr>
          <p:cNvPr id="29" name="Google Shape;29;p8"/>
          <p:cNvSpPr/>
          <p:nvPr/>
        </p:nvSpPr>
        <p:spPr>
          <a:xfrm>
            <a:off x="766750" y="2387464"/>
            <a:ext cx="5461200" cy="3992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idx="1" type="body"/>
          </p:nvPr>
        </p:nvSpPr>
        <p:spPr>
          <a:xfrm>
            <a:off x="457200" y="1264450"/>
            <a:ext cx="7953600" cy="1584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i="1" lang="en" sz="1900">
                <a:solidFill>
                  <a:schemeClr val="accent1"/>
                </a:solidFill>
              </a:rPr>
              <a:t>When tossing a fair coin, if heads comes up on each of the first 10 tosses, what do you think the chance is that another head will come up on the next toss? 0.5, less than 0.5, or more than 0.5? </a:t>
            </a:r>
            <a:endParaRPr sz="1900">
              <a:solidFill>
                <a:srgbClr val="000000"/>
              </a:solidFill>
            </a:endParaRPr>
          </a:p>
        </p:txBody>
      </p:sp>
      <p:sp>
        <p:nvSpPr>
          <p:cNvPr id="87" name="Google Shape;87;p1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Law of large numbers (cont.)</a:t>
            </a:r>
            <a:endParaRPr>
              <a:solidFill>
                <a:schemeClr val="accent1"/>
              </a:solidFill>
            </a:endParaRPr>
          </a:p>
        </p:txBody>
      </p:sp>
      <p:pic>
        <p:nvPicPr>
          <p:cNvPr id="88" name="Google Shape;88;p17"/>
          <p:cNvPicPr preferRelativeResize="0"/>
          <p:nvPr/>
        </p:nvPicPr>
        <p:blipFill>
          <a:blip r:embed="rId3">
            <a:alphaModFix/>
          </a:blip>
          <a:stretch>
            <a:fillRect/>
          </a:stretch>
        </p:blipFill>
        <p:spPr>
          <a:xfrm>
            <a:off x="2624125" y="2766738"/>
            <a:ext cx="3895725" cy="523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idx="1" type="body"/>
          </p:nvPr>
        </p:nvSpPr>
        <p:spPr>
          <a:xfrm>
            <a:off x="457200" y="1264450"/>
            <a:ext cx="7953600" cy="1584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i="1" lang="en" sz="1900">
                <a:solidFill>
                  <a:schemeClr val="accent1"/>
                </a:solidFill>
              </a:rPr>
              <a:t>When tossing a fair coin, if heads comes up on each of the first 10 tosses, what do you think the chance is that another head will come up on the next toss? 0.5, less than 0.5, or more than 0.5? </a:t>
            </a:r>
            <a:endParaRPr sz="1900">
              <a:solidFill>
                <a:srgbClr val="000000"/>
              </a:solidFill>
            </a:endParaRPr>
          </a:p>
        </p:txBody>
      </p:sp>
      <p:sp>
        <p:nvSpPr>
          <p:cNvPr id="94" name="Google Shape;94;p18"/>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Law of large numbers (cont.)</a:t>
            </a:r>
            <a:endParaRPr>
              <a:solidFill>
                <a:schemeClr val="accent1"/>
              </a:solidFill>
            </a:endParaRPr>
          </a:p>
        </p:txBody>
      </p:sp>
      <p:pic>
        <p:nvPicPr>
          <p:cNvPr id="95" name="Google Shape;95;p18"/>
          <p:cNvPicPr preferRelativeResize="0"/>
          <p:nvPr/>
        </p:nvPicPr>
        <p:blipFill>
          <a:blip r:embed="rId3">
            <a:alphaModFix/>
          </a:blip>
          <a:stretch>
            <a:fillRect/>
          </a:stretch>
        </p:blipFill>
        <p:spPr>
          <a:xfrm>
            <a:off x="2624125" y="2766738"/>
            <a:ext cx="3895725" cy="523875"/>
          </a:xfrm>
          <a:prstGeom prst="rect">
            <a:avLst/>
          </a:prstGeom>
          <a:noFill/>
          <a:ln>
            <a:noFill/>
          </a:ln>
        </p:spPr>
      </p:pic>
      <p:sp>
        <p:nvSpPr>
          <p:cNvPr id="96" name="Google Shape;96;p18"/>
          <p:cNvSpPr txBox="1"/>
          <p:nvPr/>
        </p:nvSpPr>
        <p:spPr>
          <a:xfrm>
            <a:off x="548300" y="3698800"/>
            <a:ext cx="8015400" cy="1827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The probability is still 0.5, or there is still a 50% chance that another head will come up on the next toss.</a:t>
            </a:r>
            <a:endParaRPr sz="1800"/>
          </a:p>
          <a:p>
            <a:pPr indent="0" lvl="0" marL="0" rtl="0" algn="l">
              <a:spcBef>
                <a:spcPts val="0"/>
              </a:spcBef>
              <a:spcAft>
                <a:spcPts val="0"/>
              </a:spcAft>
              <a:buNone/>
            </a:pPr>
            <a:r>
              <a:t/>
            </a:r>
            <a:endParaRPr sz="1800"/>
          </a:p>
          <a:p>
            <a:pPr indent="0" lvl="0" marL="0" rtl="0" algn="ctr">
              <a:spcBef>
                <a:spcPts val="0"/>
              </a:spcBef>
              <a:spcAft>
                <a:spcPts val="0"/>
              </a:spcAft>
              <a:buNone/>
            </a:pPr>
            <a:r>
              <a:rPr i="1" lang="en" sz="1800"/>
              <a:t>P(H on 11</a:t>
            </a:r>
            <a:r>
              <a:rPr baseline="30000" i="1" lang="en" sz="1800"/>
              <a:t>th</a:t>
            </a:r>
            <a:r>
              <a:rPr i="1" lang="en" sz="1800"/>
              <a:t> toss) = P(T on 11</a:t>
            </a:r>
            <a:r>
              <a:rPr baseline="30000" i="1" lang="en" sz="1800"/>
              <a:t>th</a:t>
            </a:r>
            <a:r>
              <a:rPr i="1" lang="en" sz="1800"/>
              <a:t> toss) = 0.5</a:t>
            </a:r>
            <a:endParaRPr i="1" sz="1800"/>
          </a:p>
          <a:p>
            <a:pPr indent="0" lvl="0" marL="0" rtl="0" algn="l">
              <a:spcBef>
                <a:spcPts val="0"/>
              </a:spcBef>
              <a:spcAft>
                <a:spcPts val="0"/>
              </a:spcAft>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idx="1" type="body"/>
          </p:nvPr>
        </p:nvSpPr>
        <p:spPr>
          <a:xfrm>
            <a:off x="457200" y="1264450"/>
            <a:ext cx="7953600" cy="1584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i="1" lang="en" sz="1900">
                <a:solidFill>
                  <a:schemeClr val="accent1"/>
                </a:solidFill>
              </a:rPr>
              <a:t>When tossing a fair coin, if heads comes up on each of the first 10 tosses, what do you think the chance is that another head will come up on the next toss? 0.5, less than 0.5, or more than 0.5? </a:t>
            </a:r>
            <a:endParaRPr sz="1900">
              <a:solidFill>
                <a:srgbClr val="000000"/>
              </a:solidFill>
            </a:endParaRPr>
          </a:p>
        </p:txBody>
      </p:sp>
      <p:sp>
        <p:nvSpPr>
          <p:cNvPr id="102" name="Google Shape;102;p1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Law of large numbers (cont.)</a:t>
            </a:r>
            <a:endParaRPr>
              <a:solidFill>
                <a:schemeClr val="accent1"/>
              </a:solidFill>
            </a:endParaRPr>
          </a:p>
        </p:txBody>
      </p:sp>
      <p:pic>
        <p:nvPicPr>
          <p:cNvPr id="103" name="Google Shape;103;p19"/>
          <p:cNvPicPr preferRelativeResize="0"/>
          <p:nvPr/>
        </p:nvPicPr>
        <p:blipFill>
          <a:blip r:embed="rId3">
            <a:alphaModFix/>
          </a:blip>
          <a:stretch>
            <a:fillRect/>
          </a:stretch>
        </p:blipFill>
        <p:spPr>
          <a:xfrm>
            <a:off x="2624125" y="2766738"/>
            <a:ext cx="3895725" cy="523875"/>
          </a:xfrm>
          <a:prstGeom prst="rect">
            <a:avLst/>
          </a:prstGeom>
          <a:noFill/>
          <a:ln>
            <a:noFill/>
          </a:ln>
        </p:spPr>
      </p:pic>
      <p:sp>
        <p:nvSpPr>
          <p:cNvPr id="104" name="Google Shape;104;p19"/>
          <p:cNvSpPr txBox="1"/>
          <p:nvPr/>
        </p:nvSpPr>
        <p:spPr>
          <a:xfrm>
            <a:off x="548300" y="3698800"/>
            <a:ext cx="8015400" cy="1827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The probability is still 0.5, or there is still a 50% chance that another head will come up on the next toss.</a:t>
            </a:r>
            <a:endParaRPr sz="1800"/>
          </a:p>
          <a:p>
            <a:pPr indent="0" lvl="0" marL="0" rtl="0" algn="l">
              <a:spcBef>
                <a:spcPts val="0"/>
              </a:spcBef>
              <a:spcAft>
                <a:spcPts val="0"/>
              </a:spcAft>
              <a:buNone/>
            </a:pPr>
            <a:r>
              <a:t/>
            </a:r>
            <a:endParaRPr sz="1800"/>
          </a:p>
          <a:p>
            <a:pPr indent="0" lvl="0" marL="0" rtl="0" algn="ctr">
              <a:spcBef>
                <a:spcPts val="0"/>
              </a:spcBef>
              <a:spcAft>
                <a:spcPts val="0"/>
              </a:spcAft>
              <a:buNone/>
            </a:pPr>
            <a:r>
              <a:rPr i="1" lang="en" sz="1800"/>
              <a:t>P(H on 11</a:t>
            </a:r>
            <a:r>
              <a:rPr baseline="30000" i="1" lang="en" sz="1800"/>
              <a:t>th</a:t>
            </a:r>
            <a:r>
              <a:rPr i="1" lang="en" sz="1800"/>
              <a:t> toss) = P(T on 11</a:t>
            </a:r>
            <a:r>
              <a:rPr baseline="30000" i="1" lang="en" sz="1800"/>
              <a:t>th</a:t>
            </a:r>
            <a:r>
              <a:rPr i="1" lang="en" sz="1800"/>
              <a:t> toss) = 0.5</a:t>
            </a:r>
            <a:endParaRPr i="1" sz="1800"/>
          </a:p>
          <a:p>
            <a:pPr indent="0" lvl="0" marL="0" rtl="0" algn="ctr">
              <a:spcBef>
                <a:spcPts val="0"/>
              </a:spcBef>
              <a:spcAft>
                <a:spcPts val="0"/>
              </a:spcAft>
              <a:buNone/>
            </a:pPr>
            <a:r>
              <a:t/>
            </a:r>
            <a:endParaRPr i="1" sz="1800"/>
          </a:p>
          <a:p>
            <a:pPr indent="-342900" lvl="0" marL="457200" rtl="0" algn="l">
              <a:spcBef>
                <a:spcPts val="0"/>
              </a:spcBef>
              <a:spcAft>
                <a:spcPts val="0"/>
              </a:spcAft>
              <a:buSzPts val="1800"/>
              <a:buChar char="●"/>
            </a:pPr>
            <a:r>
              <a:rPr lang="en" sz="1800"/>
              <a:t>The coin is not “due” for a tail.</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idx="1" type="body"/>
          </p:nvPr>
        </p:nvSpPr>
        <p:spPr>
          <a:xfrm>
            <a:off x="457200" y="1264450"/>
            <a:ext cx="7953600" cy="1584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i="1" lang="en" sz="1900">
                <a:solidFill>
                  <a:schemeClr val="accent1"/>
                </a:solidFill>
              </a:rPr>
              <a:t>When tossing a fair coin, if heads comes up on each of the first 10 tosses, what do you think the chance is that another head will come up on the next toss? 0.5, less than 0.5, or more than 0.5? </a:t>
            </a:r>
            <a:endParaRPr sz="1900">
              <a:solidFill>
                <a:srgbClr val="000000"/>
              </a:solidFill>
            </a:endParaRPr>
          </a:p>
        </p:txBody>
      </p:sp>
      <p:sp>
        <p:nvSpPr>
          <p:cNvPr id="110" name="Google Shape;110;p2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Law of large numbers (cont.)</a:t>
            </a:r>
            <a:endParaRPr>
              <a:solidFill>
                <a:schemeClr val="accent1"/>
              </a:solidFill>
            </a:endParaRPr>
          </a:p>
        </p:txBody>
      </p:sp>
      <p:pic>
        <p:nvPicPr>
          <p:cNvPr id="111" name="Google Shape;111;p20"/>
          <p:cNvPicPr preferRelativeResize="0"/>
          <p:nvPr/>
        </p:nvPicPr>
        <p:blipFill>
          <a:blip r:embed="rId3">
            <a:alphaModFix/>
          </a:blip>
          <a:stretch>
            <a:fillRect/>
          </a:stretch>
        </p:blipFill>
        <p:spPr>
          <a:xfrm>
            <a:off x="2624125" y="2766738"/>
            <a:ext cx="3895725" cy="523875"/>
          </a:xfrm>
          <a:prstGeom prst="rect">
            <a:avLst/>
          </a:prstGeom>
          <a:noFill/>
          <a:ln>
            <a:noFill/>
          </a:ln>
        </p:spPr>
      </p:pic>
      <p:sp>
        <p:nvSpPr>
          <p:cNvPr id="112" name="Google Shape;112;p20"/>
          <p:cNvSpPr txBox="1"/>
          <p:nvPr/>
        </p:nvSpPr>
        <p:spPr>
          <a:xfrm>
            <a:off x="548300" y="3698800"/>
            <a:ext cx="8015400" cy="1827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The probability is still 0.5, or there is still a 50% chance that another head will come up on the next toss.</a:t>
            </a:r>
            <a:endParaRPr sz="1800"/>
          </a:p>
          <a:p>
            <a:pPr indent="0" lvl="0" marL="0" rtl="0" algn="l">
              <a:spcBef>
                <a:spcPts val="0"/>
              </a:spcBef>
              <a:spcAft>
                <a:spcPts val="0"/>
              </a:spcAft>
              <a:buNone/>
            </a:pPr>
            <a:r>
              <a:t/>
            </a:r>
            <a:endParaRPr sz="1800"/>
          </a:p>
          <a:p>
            <a:pPr indent="0" lvl="0" marL="0" rtl="0" algn="ctr">
              <a:spcBef>
                <a:spcPts val="0"/>
              </a:spcBef>
              <a:spcAft>
                <a:spcPts val="0"/>
              </a:spcAft>
              <a:buNone/>
            </a:pPr>
            <a:r>
              <a:rPr i="1" lang="en" sz="1800"/>
              <a:t>P(H on 11</a:t>
            </a:r>
            <a:r>
              <a:rPr baseline="30000" i="1" lang="en" sz="1800"/>
              <a:t>th</a:t>
            </a:r>
            <a:r>
              <a:rPr i="1" lang="en" sz="1800"/>
              <a:t> toss) = P(T on 11</a:t>
            </a:r>
            <a:r>
              <a:rPr baseline="30000" i="1" lang="en" sz="1800"/>
              <a:t>th</a:t>
            </a:r>
            <a:r>
              <a:rPr i="1" lang="en" sz="1800"/>
              <a:t> toss) = 0.5</a:t>
            </a:r>
            <a:endParaRPr i="1" sz="1800"/>
          </a:p>
          <a:p>
            <a:pPr indent="0" lvl="0" marL="0" rtl="0" algn="ctr">
              <a:spcBef>
                <a:spcPts val="0"/>
              </a:spcBef>
              <a:spcAft>
                <a:spcPts val="0"/>
              </a:spcAft>
              <a:buNone/>
            </a:pPr>
            <a:r>
              <a:t/>
            </a:r>
            <a:endParaRPr i="1" sz="1800"/>
          </a:p>
          <a:p>
            <a:pPr indent="-342900" lvl="0" marL="457200" rtl="0" algn="l">
              <a:spcBef>
                <a:spcPts val="0"/>
              </a:spcBef>
              <a:spcAft>
                <a:spcPts val="0"/>
              </a:spcAft>
              <a:buSzPts val="1800"/>
              <a:buChar char="●"/>
            </a:pPr>
            <a:r>
              <a:rPr lang="en" sz="1800"/>
              <a:t>The coin is not “due” for a tail.</a:t>
            </a:r>
            <a:endParaRPr sz="1800"/>
          </a:p>
          <a:p>
            <a:pPr indent="-342900" lvl="0" marL="457200" rtl="0" algn="l">
              <a:spcBef>
                <a:spcPts val="0"/>
              </a:spcBef>
              <a:spcAft>
                <a:spcPts val="0"/>
              </a:spcAft>
              <a:buSzPts val="1800"/>
              <a:buChar char="●"/>
            </a:pPr>
            <a:r>
              <a:rPr lang="en" sz="1800"/>
              <a:t>The common misunderstanding of the LLN is that random processes are supposed to compensate for whatever happened in the past; this is just not true and is also called </a:t>
            </a:r>
            <a:r>
              <a:rPr i="1" lang="en" sz="1800">
                <a:solidFill>
                  <a:schemeClr val="accent1"/>
                </a:solidFill>
              </a:rPr>
              <a:t>gambler’s fallacy</a:t>
            </a:r>
            <a:r>
              <a:rPr lang="en" sz="1800"/>
              <a:t> (or </a:t>
            </a:r>
            <a:r>
              <a:rPr i="1" lang="en" sz="1800">
                <a:solidFill>
                  <a:schemeClr val="accent1"/>
                </a:solidFill>
              </a:rPr>
              <a:t>law of averages</a:t>
            </a:r>
            <a:r>
              <a:rPr lang="en" sz="1800"/>
              <a:t>).</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Disjoint and non-disjoint outcomes</a:t>
            </a:r>
            <a:endParaRPr>
              <a:solidFill>
                <a:schemeClr val="accent1"/>
              </a:solidFill>
            </a:endParaRPr>
          </a:p>
        </p:txBody>
      </p:sp>
      <p:sp>
        <p:nvSpPr>
          <p:cNvPr id="118" name="Google Shape;118;p21"/>
          <p:cNvSpPr txBox="1"/>
          <p:nvPr>
            <p:ph idx="1" type="body"/>
          </p:nvPr>
        </p:nvSpPr>
        <p:spPr>
          <a:xfrm>
            <a:off x="457200" y="1264450"/>
            <a:ext cx="7953600" cy="2116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i="1" lang="en" sz="2100">
                <a:solidFill>
                  <a:schemeClr val="accent1"/>
                </a:solidFill>
              </a:rPr>
              <a:t>Disjoint (mutually exclusive) outcomes</a:t>
            </a:r>
            <a:r>
              <a:rPr lang="en" sz="2100">
                <a:solidFill>
                  <a:schemeClr val="accent1"/>
                </a:solidFill>
              </a:rPr>
              <a:t>:</a:t>
            </a:r>
            <a:r>
              <a:rPr lang="en" sz="2100">
                <a:solidFill>
                  <a:srgbClr val="000000"/>
                </a:solidFill>
              </a:rPr>
              <a:t> Cannot happen at the same time.</a:t>
            </a:r>
            <a:endParaRPr sz="2100">
              <a:solidFill>
                <a:srgbClr val="000000"/>
              </a:solidFill>
            </a:endParaRPr>
          </a:p>
          <a:p>
            <a:pPr indent="-361950" lvl="0" marL="457200" rtl="0" algn="l">
              <a:lnSpc>
                <a:spcPct val="115000"/>
              </a:lnSpc>
              <a:spcBef>
                <a:spcPts val="0"/>
              </a:spcBef>
              <a:spcAft>
                <a:spcPts val="0"/>
              </a:spcAft>
              <a:buClr>
                <a:srgbClr val="000000"/>
              </a:buClr>
              <a:buSzPts val="2100"/>
              <a:buChar char="●"/>
            </a:pPr>
            <a:r>
              <a:rPr lang="en" sz="2100">
                <a:solidFill>
                  <a:srgbClr val="000000"/>
                </a:solidFill>
              </a:rPr>
              <a:t>The outcome of a single coin toss cannot be a head and</a:t>
            </a:r>
            <a:br>
              <a:rPr lang="en" sz="2100">
                <a:solidFill>
                  <a:srgbClr val="000000"/>
                </a:solidFill>
              </a:rPr>
            </a:br>
            <a:r>
              <a:rPr lang="en" sz="2100">
                <a:solidFill>
                  <a:srgbClr val="000000"/>
                </a:solidFill>
              </a:rPr>
              <a:t>a tail.</a:t>
            </a:r>
            <a:endParaRPr sz="2100">
              <a:solidFill>
                <a:srgbClr val="000000"/>
              </a:solidFill>
            </a:endParaRPr>
          </a:p>
          <a:p>
            <a:pPr indent="-361950" lvl="0" marL="457200" rtl="0" algn="l">
              <a:lnSpc>
                <a:spcPct val="115000"/>
              </a:lnSpc>
              <a:spcBef>
                <a:spcPts val="0"/>
              </a:spcBef>
              <a:spcAft>
                <a:spcPts val="0"/>
              </a:spcAft>
              <a:buClr>
                <a:srgbClr val="000000"/>
              </a:buClr>
              <a:buSzPts val="2100"/>
              <a:buChar char="●"/>
            </a:pPr>
            <a:r>
              <a:rPr lang="en" sz="2100">
                <a:solidFill>
                  <a:srgbClr val="000000"/>
                </a:solidFill>
              </a:rPr>
              <a:t>A student both cannot fail and pass a class.</a:t>
            </a:r>
            <a:endParaRPr sz="2100">
              <a:solidFill>
                <a:srgbClr val="000000"/>
              </a:solidFill>
            </a:endParaRPr>
          </a:p>
          <a:p>
            <a:pPr indent="-361950" lvl="0" marL="457200" rtl="0" algn="l">
              <a:lnSpc>
                <a:spcPct val="115000"/>
              </a:lnSpc>
              <a:spcBef>
                <a:spcPts val="0"/>
              </a:spcBef>
              <a:spcAft>
                <a:spcPts val="0"/>
              </a:spcAft>
              <a:buClr>
                <a:srgbClr val="000000"/>
              </a:buClr>
              <a:buSzPts val="2100"/>
              <a:buChar char="●"/>
            </a:pPr>
            <a:r>
              <a:rPr lang="en" sz="2100">
                <a:solidFill>
                  <a:srgbClr val="000000"/>
                </a:solidFill>
              </a:rPr>
              <a:t>A single card drawn from a deck cannot be an ace and</a:t>
            </a:r>
            <a:br>
              <a:rPr lang="en" sz="2100">
                <a:solidFill>
                  <a:srgbClr val="000000"/>
                </a:solidFill>
              </a:rPr>
            </a:br>
            <a:r>
              <a:rPr lang="en" sz="2100">
                <a:solidFill>
                  <a:srgbClr val="000000"/>
                </a:solidFill>
              </a:rPr>
              <a:t>a queen.</a:t>
            </a:r>
            <a:endParaRPr sz="21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Disjoint and non-disjoint outcomes</a:t>
            </a:r>
            <a:endParaRPr>
              <a:solidFill>
                <a:schemeClr val="accent1"/>
              </a:solidFill>
            </a:endParaRPr>
          </a:p>
        </p:txBody>
      </p:sp>
      <p:sp>
        <p:nvSpPr>
          <p:cNvPr id="124" name="Google Shape;124;p22"/>
          <p:cNvSpPr txBox="1"/>
          <p:nvPr>
            <p:ph idx="1" type="body"/>
          </p:nvPr>
        </p:nvSpPr>
        <p:spPr>
          <a:xfrm>
            <a:off x="457200" y="3925200"/>
            <a:ext cx="7953600" cy="22461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rgbClr val="000000"/>
              </a:buClr>
              <a:buSzPts val="1100"/>
              <a:buFont typeface="Arial"/>
              <a:buNone/>
            </a:pPr>
            <a:r>
              <a:rPr i="1" lang="en" sz="2000">
                <a:solidFill>
                  <a:schemeClr val="accent1"/>
                </a:solidFill>
              </a:rPr>
              <a:t>Non-disjoint outcomes</a:t>
            </a:r>
            <a:r>
              <a:rPr lang="en" sz="2000">
                <a:solidFill>
                  <a:schemeClr val="accent1"/>
                </a:solidFill>
              </a:rPr>
              <a:t>:</a:t>
            </a:r>
            <a:r>
              <a:rPr lang="en" sz="2000">
                <a:solidFill>
                  <a:srgbClr val="000000"/>
                </a:solidFill>
              </a:rPr>
              <a:t> Can happen at the same time.</a:t>
            </a:r>
            <a:endParaRPr sz="2000">
              <a:solidFill>
                <a:srgbClr val="000000"/>
              </a:solidFill>
            </a:endParaRPr>
          </a:p>
          <a:p>
            <a:pPr indent="-355600" lvl="0" marL="457200" rtl="0" algn="l">
              <a:lnSpc>
                <a:spcPct val="115000"/>
              </a:lnSpc>
              <a:spcBef>
                <a:spcPts val="1000"/>
              </a:spcBef>
              <a:spcAft>
                <a:spcPts val="0"/>
              </a:spcAft>
              <a:buClr>
                <a:srgbClr val="000000"/>
              </a:buClr>
              <a:buSzPts val="2000"/>
              <a:buChar char="●"/>
            </a:pPr>
            <a:r>
              <a:rPr lang="en" sz="2000">
                <a:solidFill>
                  <a:srgbClr val="000000"/>
                </a:solidFill>
              </a:rPr>
              <a:t>A student can get an A in Stats and A in Econ in the same semester.</a:t>
            </a:r>
            <a:endParaRPr sz="2000">
              <a:solidFill>
                <a:srgbClr val="000000"/>
              </a:solidFill>
            </a:endParaRPr>
          </a:p>
          <a:p>
            <a:pPr indent="0" lvl="0" marL="0" rtl="0" algn="l">
              <a:lnSpc>
                <a:spcPct val="115000"/>
              </a:lnSpc>
              <a:spcBef>
                <a:spcPts val="1000"/>
              </a:spcBef>
              <a:spcAft>
                <a:spcPts val="1000"/>
              </a:spcAft>
              <a:buNone/>
            </a:pPr>
            <a:r>
              <a:t/>
            </a:r>
            <a:endParaRPr sz="2000">
              <a:solidFill>
                <a:srgbClr val="000000"/>
              </a:solidFill>
            </a:endParaRPr>
          </a:p>
        </p:txBody>
      </p:sp>
      <p:sp>
        <p:nvSpPr>
          <p:cNvPr id="125" name="Google Shape;125;p22"/>
          <p:cNvSpPr txBox="1"/>
          <p:nvPr>
            <p:ph idx="1" type="body"/>
          </p:nvPr>
        </p:nvSpPr>
        <p:spPr>
          <a:xfrm>
            <a:off x="457200" y="1264450"/>
            <a:ext cx="7953600" cy="2116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i="1" lang="en" sz="2100">
                <a:solidFill>
                  <a:schemeClr val="accent1"/>
                </a:solidFill>
              </a:rPr>
              <a:t>Disjoint (mutually exclusive) outcomes</a:t>
            </a:r>
            <a:r>
              <a:rPr lang="en" sz="2100">
                <a:solidFill>
                  <a:schemeClr val="accent1"/>
                </a:solidFill>
              </a:rPr>
              <a:t>:</a:t>
            </a:r>
            <a:r>
              <a:rPr lang="en" sz="2100">
                <a:solidFill>
                  <a:srgbClr val="000000"/>
                </a:solidFill>
              </a:rPr>
              <a:t> Cannot happen at the same time.</a:t>
            </a:r>
            <a:endParaRPr sz="2100">
              <a:solidFill>
                <a:srgbClr val="000000"/>
              </a:solidFill>
            </a:endParaRPr>
          </a:p>
          <a:p>
            <a:pPr indent="-361950" lvl="0" marL="457200" rtl="0" algn="l">
              <a:lnSpc>
                <a:spcPct val="115000"/>
              </a:lnSpc>
              <a:spcBef>
                <a:spcPts val="0"/>
              </a:spcBef>
              <a:spcAft>
                <a:spcPts val="0"/>
              </a:spcAft>
              <a:buClr>
                <a:srgbClr val="000000"/>
              </a:buClr>
              <a:buSzPts val="2100"/>
              <a:buChar char="●"/>
            </a:pPr>
            <a:r>
              <a:rPr lang="en" sz="2100">
                <a:solidFill>
                  <a:srgbClr val="000000"/>
                </a:solidFill>
              </a:rPr>
              <a:t>The outcome of a single coin toss cannot be a head and</a:t>
            </a:r>
            <a:br>
              <a:rPr lang="en" sz="2100">
                <a:solidFill>
                  <a:srgbClr val="000000"/>
                </a:solidFill>
              </a:rPr>
            </a:br>
            <a:r>
              <a:rPr lang="en" sz="2100">
                <a:solidFill>
                  <a:srgbClr val="000000"/>
                </a:solidFill>
              </a:rPr>
              <a:t>a tail.</a:t>
            </a:r>
            <a:endParaRPr sz="2100">
              <a:solidFill>
                <a:srgbClr val="000000"/>
              </a:solidFill>
            </a:endParaRPr>
          </a:p>
          <a:p>
            <a:pPr indent="-361950" lvl="0" marL="457200" rtl="0" algn="l">
              <a:lnSpc>
                <a:spcPct val="115000"/>
              </a:lnSpc>
              <a:spcBef>
                <a:spcPts val="0"/>
              </a:spcBef>
              <a:spcAft>
                <a:spcPts val="0"/>
              </a:spcAft>
              <a:buClr>
                <a:srgbClr val="000000"/>
              </a:buClr>
              <a:buSzPts val="2100"/>
              <a:buChar char="●"/>
            </a:pPr>
            <a:r>
              <a:rPr lang="en" sz="2100">
                <a:solidFill>
                  <a:srgbClr val="000000"/>
                </a:solidFill>
              </a:rPr>
              <a:t>A student both cannot fail and pass a class.</a:t>
            </a:r>
            <a:endParaRPr sz="2100">
              <a:solidFill>
                <a:srgbClr val="000000"/>
              </a:solidFill>
            </a:endParaRPr>
          </a:p>
          <a:p>
            <a:pPr indent="-361950" lvl="0" marL="457200" rtl="0" algn="l">
              <a:lnSpc>
                <a:spcPct val="115000"/>
              </a:lnSpc>
              <a:spcBef>
                <a:spcPts val="0"/>
              </a:spcBef>
              <a:spcAft>
                <a:spcPts val="0"/>
              </a:spcAft>
              <a:buClr>
                <a:srgbClr val="000000"/>
              </a:buClr>
              <a:buSzPts val="2100"/>
              <a:buChar char="●"/>
            </a:pPr>
            <a:r>
              <a:rPr lang="en" sz="2100">
                <a:solidFill>
                  <a:srgbClr val="000000"/>
                </a:solidFill>
              </a:rPr>
              <a:t>A single card drawn from a deck cannot be an ace and</a:t>
            </a:r>
            <a:br>
              <a:rPr lang="en" sz="2100">
                <a:solidFill>
                  <a:srgbClr val="000000"/>
                </a:solidFill>
              </a:rPr>
            </a:br>
            <a:r>
              <a:rPr lang="en" sz="2100">
                <a:solidFill>
                  <a:srgbClr val="000000"/>
                </a:solidFill>
              </a:rPr>
              <a:t>a queen.</a:t>
            </a:r>
            <a:endParaRPr sz="21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idx="1" type="body"/>
          </p:nvPr>
        </p:nvSpPr>
        <p:spPr>
          <a:xfrm>
            <a:off x="457200" y="6011250"/>
            <a:ext cx="7953600" cy="507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1000"/>
              </a:spcAft>
              <a:buNone/>
            </a:pPr>
            <a:r>
              <a:rPr lang="en" sz="1500">
                <a:solidFill>
                  <a:srgbClr val="000000"/>
                </a:solidFill>
              </a:rPr>
              <a:t>Figure from </a:t>
            </a:r>
            <a:r>
              <a:rPr i="1" lang="en" sz="1500" u="sng">
                <a:solidFill>
                  <a:srgbClr val="000000"/>
                </a:solidFill>
                <a:hlinkClick r:id="rId3">
                  <a:extLst>
                    <a:ext uri="{A12FA001-AC4F-418D-AE19-62706E023703}">
                      <ahyp:hlinkClr val="tx"/>
                    </a:ext>
                  </a:extLst>
                </a:hlinkClick>
              </a:rPr>
              <a:t>http://www.milefoot.com/math/discrete/counting/cardfreq.htm</a:t>
            </a:r>
            <a:endParaRPr i="1" sz="1500">
              <a:solidFill>
                <a:srgbClr val="000000"/>
              </a:solidFill>
            </a:endParaRPr>
          </a:p>
        </p:txBody>
      </p:sp>
      <p:sp>
        <p:nvSpPr>
          <p:cNvPr id="131" name="Google Shape;131;p23"/>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Union of non-disjoint events</a:t>
            </a:r>
            <a:endParaRPr>
              <a:solidFill>
                <a:schemeClr val="accent1"/>
              </a:solidFill>
            </a:endParaRPr>
          </a:p>
        </p:txBody>
      </p:sp>
      <p:sp>
        <p:nvSpPr>
          <p:cNvPr id="132" name="Google Shape;132;p23"/>
          <p:cNvSpPr txBox="1"/>
          <p:nvPr>
            <p:ph idx="1" type="body"/>
          </p:nvPr>
        </p:nvSpPr>
        <p:spPr>
          <a:xfrm>
            <a:off x="457200" y="1264450"/>
            <a:ext cx="7953600" cy="2116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100">
                <a:solidFill>
                  <a:srgbClr val="000000"/>
                </a:solidFill>
              </a:rPr>
              <a:t>What is the probability of drawing a jack or a red card from a well shuffled full deck?</a:t>
            </a:r>
            <a:endParaRPr sz="2100">
              <a:solidFill>
                <a:srgbClr val="000000"/>
              </a:solidFill>
            </a:endParaRPr>
          </a:p>
        </p:txBody>
      </p:sp>
      <p:pic>
        <p:nvPicPr>
          <p:cNvPr id="133" name="Google Shape;133;p23"/>
          <p:cNvPicPr preferRelativeResize="0"/>
          <p:nvPr/>
        </p:nvPicPr>
        <p:blipFill>
          <a:blip r:embed="rId4">
            <a:alphaModFix/>
          </a:blip>
          <a:stretch>
            <a:fillRect/>
          </a:stretch>
        </p:blipFill>
        <p:spPr>
          <a:xfrm>
            <a:off x="784450" y="2029524"/>
            <a:ext cx="6681025" cy="2962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idx="1" type="body"/>
          </p:nvPr>
        </p:nvSpPr>
        <p:spPr>
          <a:xfrm>
            <a:off x="457200" y="6011250"/>
            <a:ext cx="7953600" cy="507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1000"/>
              </a:spcAft>
              <a:buNone/>
            </a:pPr>
            <a:r>
              <a:rPr lang="en" sz="1500">
                <a:solidFill>
                  <a:srgbClr val="000000"/>
                </a:solidFill>
              </a:rPr>
              <a:t>Figure from </a:t>
            </a:r>
            <a:r>
              <a:rPr i="1" lang="en" sz="1500" u="sng">
                <a:solidFill>
                  <a:srgbClr val="000000"/>
                </a:solidFill>
                <a:hlinkClick r:id="rId3">
                  <a:extLst>
                    <a:ext uri="{A12FA001-AC4F-418D-AE19-62706E023703}">
                      <ahyp:hlinkClr val="tx"/>
                    </a:ext>
                  </a:extLst>
                </a:hlinkClick>
              </a:rPr>
              <a:t>http://www.milefoot.com/math/discrete/counting/cardfreq.htm</a:t>
            </a:r>
            <a:endParaRPr i="1" sz="1500">
              <a:solidFill>
                <a:srgbClr val="000000"/>
              </a:solidFill>
            </a:endParaRPr>
          </a:p>
        </p:txBody>
      </p:sp>
      <p:sp>
        <p:nvSpPr>
          <p:cNvPr id="139" name="Google Shape;139;p24"/>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Union of non-disjoint events</a:t>
            </a:r>
            <a:endParaRPr>
              <a:solidFill>
                <a:schemeClr val="accent1"/>
              </a:solidFill>
            </a:endParaRPr>
          </a:p>
        </p:txBody>
      </p:sp>
      <p:sp>
        <p:nvSpPr>
          <p:cNvPr id="140" name="Google Shape;140;p24"/>
          <p:cNvSpPr txBox="1"/>
          <p:nvPr>
            <p:ph idx="1" type="body"/>
          </p:nvPr>
        </p:nvSpPr>
        <p:spPr>
          <a:xfrm>
            <a:off x="457200" y="1264450"/>
            <a:ext cx="7953600" cy="2116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100">
                <a:solidFill>
                  <a:srgbClr val="000000"/>
                </a:solidFill>
              </a:rPr>
              <a:t>What is the probability of drawing a jack or a red card from a well shuffled full deck?</a:t>
            </a:r>
            <a:endParaRPr sz="2100">
              <a:solidFill>
                <a:srgbClr val="000000"/>
              </a:solidFill>
            </a:endParaRPr>
          </a:p>
        </p:txBody>
      </p:sp>
      <p:pic>
        <p:nvPicPr>
          <p:cNvPr id="141" name="Google Shape;141;p24"/>
          <p:cNvPicPr preferRelativeResize="0"/>
          <p:nvPr/>
        </p:nvPicPr>
        <p:blipFill>
          <a:blip r:embed="rId4">
            <a:alphaModFix/>
          </a:blip>
          <a:stretch>
            <a:fillRect/>
          </a:stretch>
        </p:blipFill>
        <p:spPr>
          <a:xfrm>
            <a:off x="784450" y="2029524"/>
            <a:ext cx="6681024" cy="2962975"/>
          </a:xfrm>
          <a:prstGeom prst="rect">
            <a:avLst/>
          </a:prstGeom>
          <a:noFill/>
          <a:ln>
            <a:noFill/>
          </a:ln>
        </p:spPr>
      </p:pic>
      <p:pic>
        <p:nvPicPr>
          <p:cNvPr id="142" name="Google Shape;142;p24"/>
          <p:cNvPicPr preferRelativeResize="0"/>
          <p:nvPr/>
        </p:nvPicPr>
        <p:blipFill>
          <a:blip r:embed="rId5">
            <a:alphaModFix/>
          </a:blip>
          <a:stretch>
            <a:fillRect/>
          </a:stretch>
        </p:blipFill>
        <p:spPr>
          <a:xfrm>
            <a:off x="1215600" y="5006725"/>
            <a:ext cx="5128975" cy="1004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
        <p:nvSpPr>
          <p:cNvPr id="148" name="Google Shape;148;p25"/>
          <p:cNvSpPr txBox="1"/>
          <p:nvPr>
            <p:ph idx="1" type="body"/>
          </p:nvPr>
        </p:nvSpPr>
        <p:spPr>
          <a:xfrm>
            <a:off x="457200" y="1264450"/>
            <a:ext cx="7953600" cy="5007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chemeClr val="accent1"/>
                </a:solidFill>
              </a:rPr>
              <a:t>What is the probability that a randomly sampled student thinks marijuana should be legalized </a:t>
            </a:r>
            <a:r>
              <a:rPr lang="en" sz="2100" u="sng">
                <a:solidFill>
                  <a:schemeClr val="accent1"/>
                </a:solidFill>
              </a:rPr>
              <a:t>or</a:t>
            </a:r>
            <a:r>
              <a:rPr lang="en" sz="2100">
                <a:solidFill>
                  <a:schemeClr val="accent1"/>
                </a:solidFill>
              </a:rPr>
              <a:t> they agree with their parents' political views?</a:t>
            </a:r>
            <a:endParaRPr sz="2100">
              <a:solidFill>
                <a:schemeClr val="accent1"/>
              </a:solidFill>
            </a:endParaRPr>
          </a:p>
          <a:p>
            <a:pPr indent="0" lvl="0" marL="0" rtl="0" algn="l">
              <a:lnSpc>
                <a:spcPct val="115000"/>
              </a:lnSpc>
              <a:spcBef>
                <a:spcPts val="600"/>
              </a:spcBef>
              <a:spcAft>
                <a:spcPts val="0"/>
              </a:spcAft>
              <a:buNone/>
            </a:pPr>
            <a:r>
              <a:t/>
            </a:r>
            <a:endParaRPr sz="2100">
              <a:solidFill>
                <a:srgbClr val="000000"/>
              </a:solidFill>
            </a:endParaRPr>
          </a:p>
          <a:p>
            <a:pPr indent="0" lvl="0" marL="0" rtl="0" algn="l">
              <a:lnSpc>
                <a:spcPct val="115000"/>
              </a:lnSpc>
              <a:spcBef>
                <a:spcPts val="600"/>
              </a:spcBef>
              <a:spcAft>
                <a:spcPts val="0"/>
              </a:spcAft>
              <a:buNone/>
            </a:pPr>
            <a:r>
              <a:t/>
            </a:r>
            <a:endParaRPr sz="2100">
              <a:solidFill>
                <a:srgbClr val="000000"/>
              </a:solidFill>
            </a:endParaRPr>
          </a:p>
          <a:p>
            <a:pPr indent="0" lvl="0" marL="0" rtl="0" algn="l">
              <a:lnSpc>
                <a:spcPct val="115000"/>
              </a:lnSpc>
              <a:spcBef>
                <a:spcPts val="600"/>
              </a:spcBef>
              <a:spcAft>
                <a:spcPts val="0"/>
              </a:spcAft>
              <a:buNone/>
            </a:pPr>
            <a:r>
              <a:t/>
            </a:r>
            <a:endParaRPr sz="2100">
              <a:solidFill>
                <a:srgbClr val="000000"/>
              </a:solidFill>
            </a:endParaRPr>
          </a:p>
          <a:p>
            <a:pPr indent="0" lvl="0" marL="0" rtl="0" algn="l">
              <a:lnSpc>
                <a:spcPct val="115000"/>
              </a:lnSpc>
              <a:spcBef>
                <a:spcPts val="600"/>
              </a:spcBef>
              <a:spcAft>
                <a:spcPts val="0"/>
              </a:spcAft>
              <a:buNone/>
            </a:pPr>
            <a:r>
              <a:t/>
            </a:r>
            <a:endParaRPr sz="2100">
              <a:solidFill>
                <a:srgbClr val="000000"/>
              </a:solidFill>
            </a:endParaRPr>
          </a:p>
          <a:p>
            <a:pPr indent="0" lvl="0" marL="0" rtl="0" algn="l">
              <a:lnSpc>
                <a:spcPct val="115000"/>
              </a:lnSpc>
              <a:spcBef>
                <a:spcPts val="600"/>
              </a:spcBef>
              <a:spcAft>
                <a:spcPts val="0"/>
              </a:spcAft>
              <a:buNone/>
            </a:pPr>
            <a:r>
              <a:rPr lang="en" sz="2100">
                <a:solidFill>
                  <a:srgbClr val="000000"/>
                </a:solidFill>
              </a:rPr>
              <a:t>(a) (40 + 36 - 78) / 165</a:t>
            </a:r>
            <a:endParaRPr sz="2100">
              <a:solidFill>
                <a:srgbClr val="000000"/>
              </a:solidFill>
            </a:endParaRPr>
          </a:p>
          <a:p>
            <a:pPr indent="0" lvl="0" marL="0" rtl="0" algn="l">
              <a:lnSpc>
                <a:spcPct val="115000"/>
              </a:lnSpc>
              <a:spcBef>
                <a:spcPts val="600"/>
              </a:spcBef>
              <a:spcAft>
                <a:spcPts val="0"/>
              </a:spcAft>
              <a:buNone/>
            </a:pPr>
            <a:r>
              <a:rPr lang="en" sz="2100">
                <a:solidFill>
                  <a:srgbClr val="000000"/>
                </a:solidFill>
              </a:rPr>
              <a:t>(b) (114 + 118 - 78) / 165</a:t>
            </a:r>
            <a:endParaRPr sz="2100">
              <a:solidFill>
                <a:srgbClr val="000000"/>
              </a:solidFill>
            </a:endParaRPr>
          </a:p>
          <a:p>
            <a:pPr indent="0" lvl="0" marL="0" rtl="0" algn="l">
              <a:lnSpc>
                <a:spcPct val="115000"/>
              </a:lnSpc>
              <a:spcBef>
                <a:spcPts val="600"/>
              </a:spcBef>
              <a:spcAft>
                <a:spcPts val="0"/>
              </a:spcAft>
              <a:buNone/>
            </a:pPr>
            <a:r>
              <a:rPr lang="en" sz="2100">
                <a:solidFill>
                  <a:srgbClr val="000000"/>
                </a:solidFill>
              </a:rPr>
              <a:t>(c) 78 / 165</a:t>
            </a:r>
            <a:endParaRPr sz="2100">
              <a:solidFill>
                <a:srgbClr val="000000"/>
              </a:solidFill>
            </a:endParaRPr>
          </a:p>
          <a:p>
            <a:pPr indent="0" lvl="0" marL="0" rtl="0" algn="l">
              <a:lnSpc>
                <a:spcPct val="115000"/>
              </a:lnSpc>
              <a:spcBef>
                <a:spcPts val="600"/>
              </a:spcBef>
              <a:spcAft>
                <a:spcPts val="0"/>
              </a:spcAft>
              <a:buNone/>
            </a:pPr>
            <a:r>
              <a:rPr lang="en" sz="2100">
                <a:solidFill>
                  <a:srgbClr val="000000"/>
                </a:solidFill>
              </a:rPr>
              <a:t>(d) 78 / 188</a:t>
            </a:r>
            <a:endParaRPr sz="2100">
              <a:solidFill>
                <a:srgbClr val="000000"/>
              </a:solidFill>
            </a:endParaRPr>
          </a:p>
          <a:p>
            <a:pPr indent="0" lvl="0" marL="0" rtl="0" algn="l">
              <a:lnSpc>
                <a:spcPct val="115000"/>
              </a:lnSpc>
              <a:spcBef>
                <a:spcPts val="600"/>
              </a:spcBef>
              <a:spcAft>
                <a:spcPts val="0"/>
              </a:spcAft>
              <a:buNone/>
            </a:pPr>
            <a:r>
              <a:rPr lang="en" sz="2100">
                <a:solidFill>
                  <a:srgbClr val="000000"/>
                </a:solidFill>
              </a:rPr>
              <a:t>(e) 11 / 47</a:t>
            </a:r>
            <a:endParaRPr sz="2100">
              <a:solidFill>
                <a:srgbClr val="000000"/>
              </a:solidFill>
            </a:endParaRPr>
          </a:p>
        </p:txBody>
      </p:sp>
      <p:pic>
        <p:nvPicPr>
          <p:cNvPr id="149" name="Google Shape;149;p25"/>
          <p:cNvPicPr preferRelativeResize="0"/>
          <p:nvPr/>
        </p:nvPicPr>
        <p:blipFill>
          <a:blip r:embed="rId3">
            <a:alphaModFix/>
          </a:blip>
          <a:stretch>
            <a:fillRect/>
          </a:stretch>
        </p:blipFill>
        <p:spPr>
          <a:xfrm>
            <a:off x="1490924" y="2468350"/>
            <a:ext cx="5232676" cy="1597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
        <p:nvSpPr>
          <p:cNvPr id="155" name="Google Shape;155;p26"/>
          <p:cNvSpPr txBox="1"/>
          <p:nvPr>
            <p:ph idx="1" type="body"/>
          </p:nvPr>
        </p:nvSpPr>
        <p:spPr>
          <a:xfrm>
            <a:off x="457200" y="1264450"/>
            <a:ext cx="7953600" cy="5007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chemeClr val="accent1"/>
                </a:solidFill>
              </a:rPr>
              <a:t>What is the probability that a randomly sampled student thinks marijuana should be legalized </a:t>
            </a:r>
            <a:r>
              <a:rPr lang="en" sz="2100" u="sng">
                <a:solidFill>
                  <a:schemeClr val="accent1"/>
                </a:solidFill>
              </a:rPr>
              <a:t>or</a:t>
            </a:r>
            <a:r>
              <a:rPr lang="en" sz="2100">
                <a:solidFill>
                  <a:schemeClr val="accent1"/>
                </a:solidFill>
              </a:rPr>
              <a:t> they agree with their parents' political views?</a:t>
            </a:r>
            <a:endParaRPr sz="2100">
              <a:solidFill>
                <a:schemeClr val="accent1"/>
              </a:solidFill>
            </a:endParaRPr>
          </a:p>
          <a:p>
            <a:pPr indent="0" lvl="0" marL="0" rtl="0" algn="l">
              <a:lnSpc>
                <a:spcPct val="115000"/>
              </a:lnSpc>
              <a:spcBef>
                <a:spcPts val="600"/>
              </a:spcBef>
              <a:spcAft>
                <a:spcPts val="0"/>
              </a:spcAft>
              <a:buNone/>
            </a:pPr>
            <a:r>
              <a:t/>
            </a:r>
            <a:endParaRPr sz="2100">
              <a:solidFill>
                <a:srgbClr val="000000"/>
              </a:solidFill>
            </a:endParaRPr>
          </a:p>
          <a:p>
            <a:pPr indent="0" lvl="0" marL="0" rtl="0" algn="l">
              <a:lnSpc>
                <a:spcPct val="115000"/>
              </a:lnSpc>
              <a:spcBef>
                <a:spcPts val="600"/>
              </a:spcBef>
              <a:spcAft>
                <a:spcPts val="0"/>
              </a:spcAft>
              <a:buNone/>
            </a:pPr>
            <a:r>
              <a:t/>
            </a:r>
            <a:endParaRPr sz="2100">
              <a:solidFill>
                <a:srgbClr val="000000"/>
              </a:solidFill>
            </a:endParaRPr>
          </a:p>
          <a:p>
            <a:pPr indent="0" lvl="0" marL="0" rtl="0" algn="l">
              <a:lnSpc>
                <a:spcPct val="115000"/>
              </a:lnSpc>
              <a:spcBef>
                <a:spcPts val="600"/>
              </a:spcBef>
              <a:spcAft>
                <a:spcPts val="0"/>
              </a:spcAft>
              <a:buNone/>
            </a:pPr>
            <a:r>
              <a:t/>
            </a:r>
            <a:endParaRPr sz="2100">
              <a:solidFill>
                <a:srgbClr val="000000"/>
              </a:solidFill>
            </a:endParaRPr>
          </a:p>
          <a:p>
            <a:pPr indent="0" lvl="0" marL="0" rtl="0" algn="l">
              <a:lnSpc>
                <a:spcPct val="115000"/>
              </a:lnSpc>
              <a:spcBef>
                <a:spcPts val="600"/>
              </a:spcBef>
              <a:spcAft>
                <a:spcPts val="0"/>
              </a:spcAft>
              <a:buNone/>
            </a:pPr>
            <a:r>
              <a:t/>
            </a:r>
            <a:endParaRPr sz="2100">
              <a:solidFill>
                <a:srgbClr val="000000"/>
              </a:solidFill>
            </a:endParaRPr>
          </a:p>
          <a:p>
            <a:pPr indent="0" lvl="0" marL="0" rtl="0" algn="l">
              <a:lnSpc>
                <a:spcPct val="115000"/>
              </a:lnSpc>
              <a:spcBef>
                <a:spcPts val="600"/>
              </a:spcBef>
              <a:spcAft>
                <a:spcPts val="0"/>
              </a:spcAft>
              <a:buNone/>
            </a:pPr>
            <a:r>
              <a:rPr lang="en" sz="2100">
                <a:solidFill>
                  <a:srgbClr val="000000"/>
                </a:solidFill>
              </a:rPr>
              <a:t>(a) (40 + 36 - 78) / 165</a:t>
            </a:r>
            <a:endParaRPr sz="2100">
              <a:solidFill>
                <a:srgbClr val="000000"/>
              </a:solidFill>
            </a:endParaRPr>
          </a:p>
          <a:p>
            <a:pPr indent="0" lvl="0" marL="0" rtl="0" algn="l">
              <a:lnSpc>
                <a:spcPct val="115000"/>
              </a:lnSpc>
              <a:spcBef>
                <a:spcPts val="600"/>
              </a:spcBef>
              <a:spcAft>
                <a:spcPts val="0"/>
              </a:spcAft>
              <a:buNone/>
            </a:pPr>
            <a:r>
              <a:rPr i="1" lang="en" sz="2100">
                <a:solidFill>
                  <a:srgbClr val="FF9900"/>
                </a:solidFill>
              </a:rPr>
              <a:t>(b) (114 + 118 - 78) / 165</a:t>
            </a:r>
            <a:endParaRPr i="1" sz="2100">
              <a:solidFill>
                <a:srgbClr val="FF9900"/>
              </a:solidFill>
            </a:endParaRPr>
          </a:p>
          <a:p>
            <a:pPr indent="0" lvl="0" marL="0" rtl="0" algn="l">
              <a:lnSpc>
                <a:spcPct val="115000"/>
              </a:lnSpc>
              <a:spcBef>
                <a:spcPts val="600"/>
              </a:spcBef>
              <a:spcAft>
                <a:spcPts val="0"/>
              </a:spcAft>
              <a:buNone/>
            </a:pPr>
            <a:r>
              <a:rPr lang="en" sz="2100">
                <a:solidFill>
                  <a:srgbClr val="000000"/>
                </a:solidFill>
              </a:rPr>
              <a:t>(c) 78 / 165</a:t>
            </a:r>
            <a:endParaRPr sz="2100">
              <a:solidFill>
                <a:srgbClr val="000000"/>
              </a:solidFill>
            </a:endParaRPr>
          </a:p>
          <a:p>
            <a:pPr indent="0" lvl="0" marL="0" rtl="0" algn="l">
              <a:lnSpc>
                <a:spcPct val="115000"/>
              </a:lnSpc>
              <a:spcBef>
                <a:spcPts val="600"/>
              </a:spcBef>
              <a:spcAft>
                <a:spcPts val="0"/>
              </a:spcAft>
              <a:buNone/>
            </a:pPr>
            <a:r>
              <a:rPr lang="en" sz="2100">
                <a:solidFill>
                  <a:srgbClr val="000000"/>
                </a:solidFill>
              </a:rPr>
              <a:t>(d) 78 / 188</a:t>
            </a:r>
            <a:endParaRPr sz="2100">
              <a:solidFill>
                <a:srgbClr val="000000"/>
              </a:solidFill>
            </a:endParaRPr>
          </a:p>
          <a:p>
            <a:pPr indent="0" lvl="0" marL="0" rtl="0" algn="l">
              <a:lnSpc>
                <a:spcPct val="115000"/>
              </a:lnSpc>
              <a:spcBef>
                <a:spcPts val="600"/>
              </a:spcBef>
              <a:spcAft>
                <a:spcPts val="0"/>
              </a:spcAft>
              <a:buNone/>
            </a:pPr>
            <a:r>
              <a:rPr lang="en" sz="2100">
                <a:solidFill>
                  <a:srgbClr val="000000"/>
                </a:solidFill>
              </a:rPr>
              <a:t>(e) 11 / 47</a:t>
            </a:r>
            <a:endParaRPr sz="2100">
              <a:solidFill>
                <a:srgbClr val="000000"/>
              </a:solidFill>
            </a:endParaRPr>
          </a:p>
        </p:txBody>
      </p:sp>
      <p:pic>
        <p:nvPicPr>
          <p:cNvPr id="156" name="Google Shape;156;p26"/>
          <p:cNvPicPr preferRelativeResize="0"/>
          <p:nvPr/>
        </p:nvPicPr>
        <p:blipFill>
          <a:blip r:embed="rId3">
            <a:alphaModFix/>
          </a:blip>
          <a:stretch>
            <a:fillRect/>
          </a:stretch>
        </p:blipFill>
        <p:spPr>
          <a:xfrm>
            <a:off x="1490924" y="2468350"/>
            <a:ext cx="5232676" cy="1597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 name="Shape 33"/>
        <p:cNvGrpSpPr/>
        <p:nvPr/>
      </p:nvGrpSpPr>
      <p:grpSpPr>
        <a:xfrm>
          <a:off x="0" y="0"/>
          <a:ext cx="0" cy="0"/>
          <a:chOff x="0" y="0"/>
          <a:chExt cx="0" cy="0"/>
        </a:xfrm>
      </p:grpSpPr>
      <p:sp>
        <p:nvSpPr>
          <p:cNvPr id="34" name="Google Shape;34;p9"/>
          <p:cNvSpPr txBox="1"/>
          <p:nvPr>
            <p:ph type="ctrTitle"/>
          </p:nvPr>
        </p:nvSpPr>
        <p:spPr>
          <a:xfrm>
            <a:off x="685800" y="2111126"/>
            <a:ext cx="7772400" cy="228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Introduction</a:t>
            </a:r>
            <a:endParaRPr>
              <a:solidFill>
                <a:schemeClr val="accent1"/>
              </a:solidFill>
            </a:endParaRPr>
          </a:p>
          <a:p>
            <a:pPr indent="0" lvl="0" marL="0" rtl="0" algn="l">
              <a:spcBef>
                <a:spcPts val="0"/>
              </a:spcBef>
              <a:spcAft>
                <a:spcPts val="0"/>
              </a:spcAft>
              <a:buNone/>
            </a:pPr>
            <a:r>
              <a:rPr lang="en">
                <a:solidFill>
                  <a:schemeClr val="accent1"/>
                </a:solidFill>
              </a:rPr>
              <a:t>to Probability</a:t>
            </a:r>
            <a:endParaRPr>
              <a:solidFill>
                <a:schemeClr val="accent1"/>
              </a:solidFill>
            </a:endParaRPr>
          </a:p>
          <a:p>
            <a:pPr indent="0" lvl="0" marL="0" rtl="0" algn="l">
              <a:spcBef>
                <a:spcPts val="0"/>
              </a:spcBef>
              <a:spcAft>
                <a:spcPts val="0"/>
              </a:spcAft>
              <a:buNone/>
            </a:pPr>
            <a:r>
              <a:t/>
            </a:r>
            <a:endParaRPr>
              <a:solidFill>
                <a:schemeClr val="accen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Recap</a:t>
            </a:r>
            <a:endParaRPr>
              <a:solidFill>
                <a:schemeClr val="accent1"/>
              </a:solidFill>
            </a:endParaRPr>
          </a:p>
        </p:txBody>
      </p:sp>
      <p:sp>
        <p:nvSpPr>
          <p:cNvPr id="162" name="Google Shape;162;p27"/>
          <p:cNvSpPr txBox="1"/>
          <p:nvPr>
            <p:ph idx="1" type="body"/>
          </p:nvPr>
        </p:nvSpPr>
        <p:spPr>
          <a:xfrm>
            <a:off x="457200" y="1264450"/>
            <a:ext cx="7953600" cy="5007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General addition rule</a:t>
            </a:r>
            <a:endParaRPr sz="2100">
              <a:solidFill>
                <a:srgbClr val="000000"/>
              </a:solidFill>
            </a:endParaRPr>
          </a:p>
          <a:p>
            <a:pPr indent="0" lvl="0" marL="0" rtl="0" algn="l">
              <a:lnSpc>
                <a:spcPct val="115000"/>
              </a:lnSpc>
              <a:spcBef>
                <a:spcPts val="600"/>
              </a:spcBef>
              <a:spcAft>
                <a:spcPts val="0"/>
              </a:spcAft>
              <a:buNone/>
            </a:pPr>
            <a:r>
              <a:rPr lang="en" sz="2100">
                <a:solidFill>
                  <a:srgbClr val="000000"/>
                </a:solidFill>
              </a:rPr>
              <a:t>	</a:t>
            </a:r>
            <a:r>
              <a:rPr i="1" lang="en" sz="2100">
                <a:solidFill>
                  <a:srgbClr val="000000"/>
                </a:solidFill>
              </a:rPr>
              <a:t>P(A or B) = P(A) + P(B) - P(A and B)</a:t>
            </a:r>
            <a:endParaRPr i="1" sz="2100">
              <a:solidFill>
                <a:srgbClr val="000000"/>
              </a:solidFill>
            </a:endParaRPr>
          </a:p>
          <a:p>
            <a:pPr indent="0" lvl="0" marL="0" rtl="0" algn="l">
              <a:lnSpc>
                <a:spcPct val="115000"/>
              </a:lnSpc>
              <a:spcBef>
                <a:spcPts val="600"/>
              </a:spcBef>
              <a:spcAft>
                <a:spcPts val="0"/>
              </a:spcAft>
              <a:buNone/>
            </a:pPr>
            <a:r>
              <a:t/>
            </a:r>
            <a:endParaRPr sz="2100">
              <a:solidFill>
                <a:srgbClr val="000000"/>
              </a:solidFill>
            </a:endParaRPr>
          </a:p>
          <a:p>
            <a:pPr indent="0" lvl="0" marL="0" rtl="0" algn="l">
              <a:lnSpc>
                <a:spcPct val="115000"/>
              </a:lnSpc>
              <a:spcBef>
                <a:spcPts val="600"/>
              </a:spcBef>
              <a:spcAft>
                <a:spcPts val="0"/>
              </a:spcAft>
              <a:buNone/>
            </a:pPr>
            <a:r>
              <a:t/>
            </a:r>
            <a:endParaRPr sz="2100">
              <a:solidFill>
                <a:srgbClr val="000000"/>
              </a:solidFill>
            </a:endParaRPr>
          </a:p>
          <a:p>
            <a:pPr indent="0" lvl="0" marL="0" rtl="0" algn="l">
              <a:lnSpc>
                <a:spcPct val="115000"/>
              </a:lnSpc>
              <a:spcBef>
                <a:spcPts val="600"/>
              </a:spcBef>
              <a:spcAft>
                <a:spcPts val="0"/>
              </a:spcAft>
              <a:buNone/>
            </a:pPr>
            <a:r>
              <a:t/>
            </a:r>
            <a:endParaRPr sz="2100">
              <a:solidFill>
                <a:srgbClr val="000000"/>
              </a:solidFill>
            </a:endParaRPr>
          </a:p>
          <a:p>
            <a:pPr indent="0" lvl="0" marL="0" rtl="0" algn="l">
              <a:lnSpc>
                <a:spcPct val="115000"/>
              </a:lnSpc>
              <a:spcBef>
                <a:spcPts val="600"/>
              </a:spcBef>
              <a:spcAft>
                <a:spcPts val="0"/>
              </a:spcAft>
              <a:buNone/>
            </a:pPr>
            <a:r>
              <a:t/>
            </a:r>
            <a:endParaRPr sz="2100">
              <a:solidFill>
                <a:srgbClr val="000000"/>
              </a:solidFill>
            </a:endParaRPr>
          </a:p>
          <a:p>
            <a:pPr indent="0" lvl="0" marL="0" rtl="0" algn="l">
              <a:lnSpc>
                <a:spcPct val="115000"/>
              </a:lnSpc>
              <a:spcBef>
                <a:spcPts val="600"/>
              </a:spcBef>
              <a:spcAft>
                <a:spcPts val="0"/>
              </a:spcAft>
              <a:buNone/>
            </a:pPr>
            <a:r>
              <a:rPr lang="en" sz="2100">
                <a:solidFill>
                  <a:srgbClr val="FF0000"/>
                </a:solidFill>
              </a:rPr>
              <a:t>Note:</a:t>
            </a:r>
            <a:r>
              <a:rPr lang="en" sz="2100">
                <a:solidFill>
                  <a:srgbClr val="000000"/>
                </a:solidFill>
              </a:rPr>
              <a:t> For disjoint events </a:t>
            </a:r>
            <a:r>
              <a:rPr i="1" lang="en" sz="2100">
                <a:solidFill>
                  <a:srgbClr val="000000"/>
                </a:solidFill>
              </a:rPr>
              <a:t>P(A and B)</a:t>
            </a:r>
            <a:r>
              <a:rPr lang="en" sz="2100">
                <a:solidFill>
                  <a:srgbClr val="000000"/>
                </a:solidFill>
              </a:rPr>
              <a:t> = 0, so the above formula simplifies to </a:t>
            </a:r>
            <a:r>
              <a:rPr i="1" lang="en" sz="2100">
                <a:solidFill>
                  <a:srgbClr val="000000"/>
                </a:solidFill>
              </a:rPr>
              <a:t>P(A or B) = P(A) + P(B)</a:t>
            </a:r>
            <a:endParaRPr i="1" sz="2100">
              <a:solidFill>
                <a:srgbClr val="000000"/>
              </a:solidFill>
            </a:endParaRPr>
          </a:p>
        </p:txBody>
      </p:sp>
      <p:cxnSp>
        <p:nvCxnSpPr>
          <p:cNvPr id="163" name="Google Shape;163;p27"/>
          <p:cNvCxnSpPr/>
          <p:nvPr/>
        </p:nvCxnSpPr>
        <p:spPr>
          <a:xfrm>
            <a:off x="583100" y="3968600"/>
            <a:ext cx="21846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idx="1" type="body"/>
          </p:nvPr>
        </p:nvSpPr>
        <p:spPr>
          <a:xfrm>
            <a:off x="457200" y="1264450"/>
            <a:ext cx="7953600" cy="18303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rgbClr val="000000"/>
              </a:buClr>
              <a:buSzPts val="1100"/>
              <a:buFont typeface="Arial"/>
              <a:buNone/>
            </a:pPr>
            <a:r>
              <a:rPr lang="en" sz="1900">
                <a:solidFill>
                  <a:srgbClr val="000000"/>
                </a:solidFill>
              </a:rPr>
              <a:t>A </a:t>
            </a:r>
            <a:r>
              <a:rPr i="1" lang="en" sz="1900">
                <a:solidFill>
                  <a:schemeClr val="accent1"/>
                </a:solidFill>
              </a:rPr>
              <a:t>probability distribution</a:t>
            </a:r>
            <a:r>
              <a:rPr lang="en" sz="1900">
                <a:solidFill>
                  <a:srgbClr val="000000"/>
                </a:solidFill>
              </a:rPr>
              <a:t> lists all possible events and the probabilities with which they occur.</a:t>
            </a:r>
            <a:endParaRPr sz="1900">
              <a:solidFill>
                <a:srgbClr val="000000"/>
              </a:solidFill>
            </a:endParaRPr>
          </a:p>
          <a:p>
            <a:pPr indent="-349250" lvl="0" marL="457200" rtl="0" algn="l">
              <a:lnSpc>
                <a:spcPct val="115000"/>
              </a:lnSpc>
              <a:spcBef>
                <a:spcPts val="600"/>
              </a:spcBef>
              <a:spcAft>
                <a:spcPts val="0"/>
              </a:spcAft>
              <a:buClr>
                <a:srgbClr val="000000"/>
              </a:buClr>
              <a:buSzPts val="1900"/>
              <a:buChar char="●"/>
            </a:pPr>
            <a:r>
              <a:rPr lang="en" sz="1900">
                <a:solidFill>
                  <a:srgbClr val="000000"/>
                </a:solidFill>
              </a:rPr>
              <a:t>The probability distribution for the gender of one kid:</a:t>
            </a:r>
            <a:br>
              <a:rPr lang="en" sz="1900">
                <a:solidFill>
                  <a:srgbClr val="000000"/>
                </a:solidFill>
              </a:rPr>
            </a:br>
            <a:endParaRPr sz="1900">
              <a:solidFill>
                <a:srgbClr val="000000"/>
              </a:solidFill>
            </a:endParaRPr>
          </a:p>
        </p:txBody>
      </p:sp>
      <p:sp>
        <p:nvSpPr>
          <p:cNvPr id="169" name="Google Shape;169;p28"/>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Probability distributions</a:t>
            </a:r>
            <a:endParaRPr>
              <a:solidFill>
                <a:schemeClr val="accent1"/>
              </a:solidFill>
            </a:endParaRPr>
          </a:p>
        </p:txBody>
      </p:sp>
      <p:pic>
        <p:nvPicPr>
          <p:cNvPr id="170" name="Google Shape;170;p28"/>
          <p:cNvPicPr preferRelativeResize="0"/>
          <p:nvPr/>
        </p:nvPicPr>
        <p:blipFill>
          <a:blip r:embed="rId3">
            <a:alphaModFix/>
          </a:blip>
          <a:stretch>
            <a:fillRect/>
          </a:stretch>
        </p:blipFill>
        <p:spPr>
          <a:xfrm>
            <a:off x="2502448" y="2542050"/>
            <a:ext cx="3589675" cy="827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idx="1" type="body"/>
          </p:nvPr>
        </p:nvSpPr>
        <p:spPr>
          <a:xfrm>
            <a:off x="457200" y="2942350"/>
            <a:ext cx="7953600" cy="18303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t/>
            </a:r>
            <a:endParaRPr sz="1900">
              <a:solidFill>
                <a:srgbClr val="000000"/>
              </a:solidFill>
            </a:endParaRPr>
          </a:p>
          <a:p>
            <a:pPr indent="-349250" lvl="0" marL="457200" rtl="0" algn="l">
              <a:lnSpc>
                <a:spcPct val="115000"/>
              </a:lnSpc>
              <a:spcBef>
                <a:spcPts val="600"/>
              </a:spcBef>
              <a:spcAft>
                <a:spcPts val="0"/>
              </a:spcAft>
              <a:buClr>
                <a:srgbClr val="000000"/>
              </a:buClr>
              <a:buSzPts val="1900"/>
              <a:buChar char="●"/>
            </a:pPr>
            <a:r>
              <a:rPr lang="en" sz="1900">
                <a:solidFill>
                  <a:srgbClr val="000000"/>
                </a:solidFill>
              </a:rPr>
              <a:t>Rules for probability distributions:</a:t>
            </a:r>
            <a:endParaRPr sz="1900">
              <a:solidFill>
                <a:srgbClr val="000000"/>
              </a:solidFill>
            </a:endParaRPr>
          </a:p>
          <a:p>
            <a:pPr indent="0" lvl="0" marL="457200" rtl="0" algn="l">
              <a:lnSpc>
                <a:spcPct val="115000"/>
              </a:lnSpc>
              <a:spcBef>
                <a:spcPts val="600"/>
              </a:spcBef>
              <a:spcAft>
                <a:spcPts val="0"/>
              </a:spcAft>
              <a:buNone/>
            </a:pPr>
            <a:r>
              <a:rPr lang="en" sz="1900">
                <a:solidFill>
                  <a:srgbClr val="000000"/>
                </a:solidFill>
              </a:rPr>
              <a:t>1. The events listed must be disjoint</a:t>
            </a:r>
            <a:endParaRPr sz="1900">
              <a:solidFill>
                <a:srgbClr val="000000"/>
              </a:solidFill>
            </a:endParaRPr>
          </a:p>
          <a:p>
            <a:pPr indent="0" lvl="0" marL="457200" rtl="0" algn="l">
              <a:lnSpc>
                <a:spcPct val="115000"/>
              </a:lnSpc>
              <a:spcBef>
                <a:spcPts val="600"/>
              </a:spcBef>
              <a:spcAft>
                <a:spcPts val="0"/>
              </a:spcAft>
              <a:buNone/>
            </a:pPr>
            <a:r>
              <a:rPr lang="en" sz="1900">
                <a:solidFill>
                  <a:srgbClr val="000000"/>
                </a:solidFill>
              </a:rPr>
              <a:t>2. Each probability must be between 0 and 1</a:t>
            </a:r>
            <a:endParaRPr sz="1900">
              <a:solidFill>
                <a:srgbClr val="000000"/>
              </a:solidFill>
            </a:endParaRPr>
          </a:p>
          <a:p>
            <a:pPr indent="0" lvl="0" marL="457200" rtl="0" algn="l">
              <a:lnSpc>
                <a:spcPct val="115000"/>
              </a:lnSpc>
              <a:spcBef>
                <a:spcPts val="600"/>
              </a:spcBef>
              <a:spcAft>
                <a:spcPts val="0"/>
              </a:spcAft>
              <a:buNone/>
            </a:pPr>
            <a:r>
              <a:rPr lang="en" sz="1900">
                <a:solidFill>
                  <a:srgbClr val="000000"/>
                </a:solidFill>
              </a:rPr>
              <a:t>3. The probabilities must total 1</a:t>
            </a:r>
            <a:endParaRPr sz="1900">
              <a:solidFill>
                <a:srgbClr val="000000"/>
              </a:solidFill>
            </a:endParaRPr>
          </a:p>
        </p:txBody>
      </p:sp>
      <p:sp>
        <p:nvSpPr>
          <p:cNvPr id="176" name="Google Shape;176;p29"/>
          <p:cNvSpPr txBox="1"/>
          <p:nvPr>
            <p:ph idx="1" type="body"/>
          </p:nvPr>
        </p:nvSpPr>
        <p:spPr>
          <a:xfrm>
            <a:off x="457200" y="1264450"/>
            <a:ext cx="7953600" cy="18303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rgbClr val="000000"/>
              </a:buClr>
              <a:buSzPts val="1100"/>
              <a:buFont typeface="Arial"/>
              <a:buNone/>
            </a:pPr>
            <a:r>
              <a:rPr lang="en" sz="1900">
                <a:solidFill>
                  <a:srgbClr val="000000"/>
                </a:solidFill>
              </a:rPr>
              <a:t>A </a:t>
            </a:r>
            <a:r>
              <a:rPr i="1" lang="en" sz="1900">
                <a:solidFill>
                  <a:schemeClr val="accent1"/>
                </a:solidFill>
              </a:rPr>
              <a:t>probability distribution</a:t>
            </a:r>
            <a:r>
              <a:rPr lang="en" sz="1900">
                <a:solidFill>
                  <a:srgbClr val="000000"/>
                </a:solidFill>
              </a:rPr>
              <a:t> lists all possible events and the probabilities with which they occur.</a:t>
            </a:r>
            <a:endParaRPr sz="1900">
              <a:solidFill>
                <a:srgbClr val="000000"/>
              </a:solidFill>
            </a:endParaRPr>
          </a:p>
          <a:p>
            <a:pPr indent="-349250" lvl="0" marL="457200" rtl="0" algn="l">
              <a:lnSpc>
                <a:spcPct val="115000"/>
              </a:lnSpc>
              <a:spcBef>
                <a:spcPts val="600"/>
              </a:spcBef>
              <a:spcAft>
                <a:spcPts val="0"/>
              </a:spcAft>
              <a:buClr>
                <a:srgbClr val="000000"/>
              </a:buClr>
              <a:buSzPts val="1900"/>
              <a:buChar char="●"/>
            </a:pPr>
            <a:r>
              <a:rPr lang="en" sz="1900">
                <a:solidFill>
                  <a:srgbClr val="000000"/>
                </a:solidFill>
              </a:rPr>
              <a:t>The probability distribution for the gender of one kid:</a:t>
            </a:r>
            <a:br>
              <a:rPr lang="en" sz="1900">
                <a:solidFill>
                  <a:srgbClr val="000000"/>
                </a:solidFill>
              </a:rPr>
            </a:br>
            <a:endParaRPr sz="1900">
              <a:solidFill>
                <a:srgbClr val="000000"/>
              </a:solidFill>
            </a:endParaRPr>
          </a:p>
        </p:txBody>
      </p:sp>
      <p:sp>
        <p:nvSpPr>
          <p:cNvPr id="177" name="Google Shape;177;p2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Probability distributions</a:t>
            </a:r>
            <a:endParaRPr>
              <a:solidFill>
                <a:schemeClr val="accent1"/>
              </a:solidFill>
            </a:endParaRPr>
          </a:p>
        </p:txBody>
      </p:sp>
      <p:pic>
        <p:nvPicPr>
          <p:cNvPr id="178" name="Google Shape;178;p29"/>
          <p:cNvPicPr preferRelativeResize="0"/>
          <p:nvPr/>
        </p:nvPicPr>
        <p:blipFill>
          <a:blip r:embed="rId3">
            <a:alphaModFix/>
          </a:blip>
          <a:stretch>
            <a:fillRect/>
          </a:stretch>
        </p:blipFill>
        <p:spPr>
          <a:xfrm>
            <a:off x="2502448" y="2542050"/>
            <a:ext cx="3589675" cy="827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ph idx="1" type="body"/>
          </p:nvPr>
        </p:nvSpPr>
        <p:spPr>
          <a:xfrm>
            <a:off x="457200" y="2942350"/>
            <a:ext cx="7953600" cy="18303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t/>
            </a:r>
            <a:endParaRPr sz="1900">
              <a:solidFill>
                <a:srgbClr val="000000"/>
              </a:solidFill>
            </a:endParaRPr>
          </a:p>
          <a:p>
            <a:pPr indent="-349250" lvl="0" marL="457200" rtl="0" algn="l">
              <a:lnSpc>
                <a:spcPct val="115000"/>
              </a:lnSpc>
              <a:spcBef>
                <a:spcPts val="600"/>
              </a:spcBef>
              <a:spcAft>
                <a:spcPts val="0"/>
              </a:spcAft>
              <a:buClr>
                <a:srgbClr val="000000"/>
              </a:buClr>
              <a:buSzPts val="1900"/>
              <a:buChar char="●"/>
            </a:pPr>
            <a:r>
              <a:rPr lang="en" sz="1900">
                <a:solidFill>
                  <a:srgbClr val="000000"/>
                </a:solidFill>
              </a:rPr>
              <a:t>Rules for probability distributions:</a:t>
            </a:r>
            <a:endParaRPr sz="1900">
              <a:solidFill>
                <a:srgbClr val="000000"/>
              </a:solidFill>
            </a:endParaRPr>
          </a:p>
          <a:p>
            <a:pPr indent="0" lvl="0" marL="457200" rtl="0" algn="l">
              <a:lnSpc>
                <a:spcPct val="115000"/>
              </a:lnSpc>
              <a:spcBef>
                <a:spcPts val="600"/>
              </a:spcBef>
              <a:spcAft>
                <a:spcPts val="0"/>
              </a:spcAft>
              <a:buNone/>
            </a:pPr>
            <a:r>
              <a:rPr lang="en" sz="1900">
                <a:solidFill>
                  <a:srgbClr val="000000"/>
                </a:solidFill>
              </a:rPr>
              <a:t>1. The events listed must be disjoint</a:t>
            </a:r>
            <a:endParaRPr sz="1900">
              <a:solidFill>
                <a:srgbClr val="000000"/>
              </a:solidFill>
            </a:endParaRPr>
          </a:p>
          <a:p>
            <a:pPr indent="0" lvl="0" marL="457200" rtl="0" algn="l">
              <a:lnSpc>
                <a:spcPct val="115000"/>
              </a:lnSpc>
              <a:spcBef>
                <a:spcPts val="600"/>
              </a:spcBef>
              <a:spcAft>
                <a:spcPts val="0"/>
              </a:spcAft>
              <a:buNone/>
            </a:pPr>
            <a:r>
              <a:rPr lang="en" sz="1900">
                <a:solidFill>
                  <a:srgbClr val="000000"/>
                </a:solidFill>
              </a:rPr>
              <a:t>2. Each probability must be between 0 and 1</a:t>
            </a:r>
            <a:endParaRPr sz="1900">
              <a:solidFill>
                <a:srgbClr val="000000"/>
              </a:solidFill>
            </a:endParaRPr>
          </a:p>
          <a:p>
            <a:pPr indent="0" lvl="0" marL="457200" rtl="0" algn="l">
              <a:lnSpc>
                <a:spcPct val="115000"/>
              </a:lnSpc>
              <a:spcBef>
                <a:spcPts val="600"/>
              </a:spcBef>
              <a:spcAft>
                <a:spcPts val="0"/>
              </a:spcAft>
              <a:buNone/>
            </a:pPr>
            <a:r>
              <a:rPr lang="en" sz="1900">
                <a:solidFill>
                  <a:srgbClr val="000000"/>
                </a:solidFill>
              </a:rPr>
              <a:t>3. The probabilities must total 1</a:t>
            </a:r>
            <a:endParaRPr sz="1900">
              <a:solidFill>
                <a:srgbClr val="000000"/>
              </a:solidFill>
            </a:endParaRPr>
          </a:p>
        </p:txBody>
      </p:sp>
      <p:sp>
        <p:nvSpPr>
          <p:cNvPr id="184" name="Google Shape;184;p30"/>
          <p:cNvSpPr txBox="1"/>
          <p:nvPr>
            <p:ph idx="1" type="body"/>
          </p:nvPr>
        </p:nvSpPr>
        <p:spPr>
          <a:xfrm>
            <a:off x="457200" y="1264450"/>
            <a:ext cx="7953600" cy="18303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rgbClr val="000000"/>
              </a:buClr>
              <a:buSzPts val="1100"/>
              <a:buFont typeface="Arial"/>
              <a:buNone/>
            </a:pPr>
            <a:r>
              <a:rPr lang="en" sz="1900">
                <a:solidFill>
                  <a:srgbClr val="000000"/>
                </a:solidFill>
              </a:rPr>
              <a:t>A </a:t>
            </a:r>
            <a:r>
              <a:rPr i="1" lang="en" sz="1900">
                <a:solidFill>
                  <a:schemeClr val="accent1"/>
                </a:solidFill>
              </a:rPr>
              <a:t>probability distribution</a:t>
            </a:r>
            <a:r>
              <a:rPr lang="en" sz="1900">
                <a:solidFill>
                  <a:srgbClr val="000000"/>
                </a:solidFill>
              </a:rPr>
              <a:t> lists all possible events and the probabilities with which they occur.</a:t>
            </a:r>
            <a:endParaRPr sz="1900">
              <a:solidFill>
                <a:srgbClr val="000000"/>
              </a:solidFill>
            </a:endParaRPr>
          </a:p>
          <a:p>
            <a:pPr indent="-349250" lvl="0" marL="457200" rtl="0" algn="l">
              <a:lnSpc>
                <a:spcPct val="115000"/>
              </a:lnSpc>
              <a:spcBef>
                <a:spcPts val="600"/>
              </a:spcBef>
              <a:spcAft>
                <a:spcPts val="0"/>
              </a:spcAft>
              <a:buClr>
                <a:srgbClr val="000000"/>
              </a:buClr>
              <a:buSzPts val="1900"/>
              <a:buChar char="●"/>
            </a:pPr>
            <a:r>
              <a:rPr lang="en" sz="1900">
                <a:solidFill>
                  <a:srgbClr val="000000"/>
                </a:solidFill>
              </a:rPr>
              <a:t>The probability distribution for the gender of one kid:</a:t>
            </a:r>
            <a:br>
              <a:rPr lang="en" sz="1900">
                <a:solidFill>
                  <a:srgbClr val="000000"/>
                </a:solidFill>
              </a:rPr>
            </a:br>
            <a:endParaRPr sz="1900">
              <a:solidFill>
                <a:srgbClr val="000000"/>
              </a:solidFill>
            </a:endParaRPr>
          </a:p>
        </p:txBody>
      </p:sp>
      <p:sp>
        <p:nvSpPr>
          <p:cNvPr id="185" name="Google Shape;185;p3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Probability distributions</a:t>
            </a:r>
            <a:endParaRPr>
              <a:solidFill>
                <a:schemeClr val="accent1"/>
              </a:solidFill>
            </a:endParaRPr>
          </a:p>
        </p:txBody>
      </p:sp>
      <p:pic>
        <p:nvPicPr>
          <p:cNvPr id="186" name="Google Shape;186;p30"/>
          <p:cNvPicPr preferRelativeResize="0"/>
          <p:nvPr/>
        </p:nvPicPr>
        <p:blipFill>
          <a:blip r:embed="rId3">
            <a:alphaModFix/>
          </a:blip>
          <a:stretch>
            <a:fillRect/>
          </a:stretch>
        </p:blipFill>
        <p:spPr>
          <a:xfrm>
            <a:off x="2502448" y="2542050"/>
            <a:ext cx="3589675" cy="827775"/>
          </a:xfrm>
          <a:prstGeom prst="rect">
            <a:avLst/>
          </a:prstGeom>
          <a:noFill/>
          <a:ln>
            <a:noFill/>
          </a:ln>
        </p:spPr>
      </p:pic>
      <p:sp>
        <p:nvSpPr>
          <p:cNvPr id="187" name="Google Shape;187;p30"/>
          <p:cNvSpPr txBox="1"/>
          <p:nvPr>
            <p:ph idx="1" type="body"/>
          </p:nvPr>
        </p:nvSpPr>
        <p:spPr>
          <a:xfrm>
            <a:off x="457200" y="5018550"/>
            <a:ext cx="7953600" cy="15774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600"/>
              </a:spcBef>
              <a:spcAft>
                <a:spcPts val="0"/>
              </a:spcAft>
              <a:buClr>
                <a:srgbClr val="000000"/>
              </a:buClr>
              <a:buSzPts val="1900"/>
              <a:buChar char="●"/>
            </a:pPr>
            <a:r>
              <a:rPr lang="en" sz="1900">
                <a:solidFill>
                  <a:srgbClr val="000000"/>
                </a:solidFill>
              </a:rPr>
              <a:t>The probability distribution for the genders of two kids:</a:t>
            </a:r>
            <a:br>
              <a:rPr lang="en" sz="1900">
                <a:solidFill>
                  <a:srgbClr val="000000"/>
                </a:solidFill>
              </a:rPr>
            </a:br>
            <a:endParaRPr sz="1900">
              <a:solidFill>
                <a:srgbClr val="000000"/>
              </a:solidFill>
            </a:endParaRPr>
          </a:p>
        </p:txBody>
      </p:sp>
      <p:pic>
        <p:nvPicPr>
          <p:cNvPr id="188" name="Google Shape;188;p30"/>
          <p:cNvPicPr preferRelativeResize="0"/>
          <p:nvPr/>
        </p:nvPicPr>
        <p:blipFill>
          <a:blip r:embed="rId4">
            <a:alphaModFix/>
          </a:blip>
          <a:stretch>
            <a:fillRect/>
          </a:stretch>
        </p:blipFill>
        <p:spPr>
          <a:xfrm>
            <a:off x="1967425" y="5605224"/>
            <a:ext cx="5209150" cy="943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idx="1" type="body"/>
          </p:nvPr>
        </p:nvSpPr>
        <p:spPr>
          <a:xfrm>
            <a:off x="457200" y="1264450"/>
            <a:ext cx="7953600" cy="30096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chemeClr val="accent1"/>
                </a:solidFill>
              </a:rPr>
              <a:t>In a survey, 52% of respondents said they are Democrats. What is the probability that a randomly selected respondent from this sample is a Republican?</a:t>
            </a:r>
            <a:endParaRPr sz="2100">
              <a:solidFill>
                <a:schemeClr val="accent1"/>
              </a:solidFill>
            </a:endParaRPr>
          </a:p>
          <a:p>
            <a:pPr indent="0" lvl="0" marL="0" rtl="0" algn="l">
              <a:lnSpc>
                <a:spcPct val="115000"/>
              </a:lnSpc>
              <a:spcBef>
                <a:spcPts val="600"/>
              </a:spcBef>
              <a:spcAft>
                <a:spcPts val="0"/>
              </a:spcAft>
              <a:buNone/>
            </a:pPr>
            <a:r>
              <a:rPr lang="en" sz="2100">
                <a:solidFill>
                  <a:srgbClr val="000000"/>
                </a:solidFill>
              </a:rPr>
              <a:t>(a) 0.48</a:t>
            </a:r>
            <a:endParaRPr sz="2100">
              <a:solidFill>
                <a:srgbClr val="000000"/>
              </a:solidFill>
            </a:endParaRPr>
          </a:p>
          <a:p>
            <a:pPr indent="0" lvl="0" marL="0" rtl="0" algn="l">
              <a:lnSpc>
                <a:spcPct val="115000"/>
              </a:lnSpc>
              <a:spcBef>
                <a:spcPts val="600"/>
              </a:spcBef>
              <a:spcAft>
                <a:spcPts val="0"/>
              </a:spcAft>
              <a:buNone/>
            </a:pPr>
            <a:r>
              <a:rPr lang="en" sz="2100">
                <a:solidFill>
                  <a:srgbClr val="000000"/>
                </a:solidFill>
              </a:rPr>
              <a:t>(b) more than 0.48</a:t>
            </a:r>
            <a:endParaRPr sz="2100">
              <a:solidFill>
                <a:srgbClr val="000000"/>
              </a:solidFill>
            </a:endParaRPr>
          </a:p>
          <a:p>
            <a:pPr indent="0" lvl="0" marL="0" rtl="0" algn="l">
              <a:lnSpc>
                <a:spcPct val="115000"/>
              </a:lnSpc>
              <a:spcBef>
                <a:spcPts val="600"/>
              </a:spcBef>
              <a:spcAft>
                <a:spcPts val="0"/>
              </a:spcAft>
              <a:buNone/>
            </a:pPr>
            <a:r>
              <a:rPr lang="en" sz="2100">
                <a:solidFill>
                  <a:srgbClr val="000000"/>
                </a:solidFill>
              </a:rPr>
              <a:t>(c) less than 0.48</a:t>
            </a:r>
            <a:endParaRPr sz="2100">
              <a:solidFill>
                <a:srgbClr val="000000"/>
              </a:solidFill>
            </a:endParaRPr>
          </a:p>
          <a:p>
            <a:pPr indent="0" lvl="0" marL="0" rtl="0" algn="l">
              <a:lnSpc>
                <a:spcPct val="115000"/>
              </a:lnSpc>
              <a:spcBef>
                <a:spcPts val="600"/>
              </a:spcBef>
              <a:spcAft>
                <a:spcPts val="0"/>
              </a:spcAft>
              <a:buNone/>
            </a:pPr>
            <a:r>
              <a:rPr lang="en" sz="2100">
                <a:solidFill>
                  <a:srgbClr val="000000"/>
                </a:solidFill>
              </a:rPr>
              <a:t>(d) cannot calculate using only the information given</a:t>
            </a:r>
            <a:endParaRPr sz="2100">
              <a:solidFill>
                <a:srgbClr val="000000"/>
              </a:solidFill>
            </a:endParaRPr>
          </a:p>
        </p:txBody>
      </p:sp>
      <p:sp>
        <p:nvSpPr>
          <p:cNvPr id="194" name="Google Shape;194;p3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idx="1" type="body"/>
          </p:nvPr>
        </p:nvSpPr>
        <p:spPr>
          <a:xfrm>
            <a:off x="457200" y="1264450"/>
            <a:ext cx="7953600" cy="30096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rgbClr val="000000"/>
              </a:buClr>
              <a:buSzPts val="1100"/>
              <a:buFont typeface="Arial"/>
              <a:buNone/>
            </a:pPr>
            <a:r>
              <a:rPr lang="en" sz="2100">
                <a:solidFill>
                  <a:schemeClr val="accent1"/>
                </a:solidFill>
              </a:rPr>
              <a:t>In a survey, 52% of respondents said they are Democrats. What is the probability that a randomly selected respondent from this sample is a Republican?</a:t>
            </a:r>
            <a:endParaRPr sz="2100">
              <a:solidFill>
                <a:schemeClr val="accent1"/>
              </a:solidFill>
            </a:endParaRPr>
          </a:p>
          <a:p>
            <a:pPr indent="0" lvl="0" marL="0" rtl="0" algn="l">
              <a:lnSpc>
                <a:spcPct val="115000"/>
              </a:lnSpc>
              <a:spcBef>
                <a:spcPts val="600"/>
              </a:spcBef>
              <a:spcAft>
                <a:spcPts val="0"/>
              </a:spcAft>
              <a:buClr>
                <a:srgbClr val="000000"/>
              </a:buClr>
              <a:buSzPts val="1100"/>
              <a:buFont typeface="Arial"/>
              <a:buNone/>
            </a:pPr>
            <a:r>
              <a:rPr lang="en" sz="2100">
                <a:solidFill>
                  <a:srgbClr val="000000"/>
                </a:solidFill>
              </a:rPr>
              <a:t>(a) 0.48</a:t>
            </a:r>
            <a:endParaRPr sz="21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2100">
                <a:solidFill>
                  <a:srgbClr val="000000"/>
                </a:solidFill>
              </a:rPr>
              <a:t>(b) more than 0.48</a:t>
            </a:r>
            <a:endParaRPr sz="21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2100">
                <a:solidFill>
                  <a:srgbClr val="000000"/>
                </a:solidFill>
              </a:rPr>
              <a:t>(c) less than 0.48</a:t>
            </a:r>
            <a:endParaRPr sz="2100">
              <a:solidFill>
                <a:srgbClr val="000000"/>
              </a:solidFill>
            </a:endParaRPr>
          </a:p>
          <a:p>
            <a:pPr indent="0" lvl="0" marL="0" rtl="0" algn="l">
              <a:lnSpc>
                <a:spcPct val="115000"/>
              </a:lnSpc>
              <a:spcBef>
                <a:spcPts val="600"/>
              </a:spcBef>
              <a:spcAft>
                <a:spcPts val="0"/>
              </a:spcAft>
              <a:buNone/>
            </a:pPr>
            <a:r>
              <a:rPr i="1" lang="en" sz="2100">
                <a:solidFill>
                  <a:srgbClr val="FF9900"/>
                </a:solidFill>
              </a:rPr>
              <a:t>(d) cannot calculate using only the information given</a:t>
            </a:r>
            <a:endParaRPr i="1" sz="2100">
              <a:solidFill>
                <a:srgbClr val="FF9900"/>
              </a:solidFill>
            </a:endParaRPr>
          </a:p>
        </p:txBody>
      </p:sp>
      <p:sp>
        <p:nvSpPr>
          <p:cNvPr id="200" name="Google Shape;200;p32"/>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
        <p:nvSpPr>
          <p:cNvPr id="201" name="Google Shape;201;p32"/>
          <p:cNvSpPr txBox="1"/>
          <p:nvPr>
            <p:ph idx="1" type="body"/>
          </p:nvPr>
        </p:nvSpPr>
        <p:spPr>
          <a:xfrm>
            <a:off x="457200" y="4171800"/>
            <a:ext cx="7953600" cy="17541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FF9900"/>
                </a:solidFill>
              </a:rPr>
              <a:t>If the only two political parties are Republican and Democrat, then (a) is possible. However it is also possible that some people do not affiliate with a political party or affiliate with a party other than these two. Then (c) is also possible. However (b) is definitely not possible since it would result in the total probability for the sample space being above 1.</a:t>
            </a:r>
            <a:endParaRPr sz="2100">
              <a:solidFill>
                <a:srgbClr val="FF99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ph idx="1" type="body"/>
          </p:nvPr>
        </p:nvSpPr>
        <p:spPr>
          <a:xfrm>
            <a:off x="457200" y="1264450"/>
            <a:ext cx="7953600" cy="21777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rgbClr val="000000"/>
              </a:buClr>
              <a:buSzPts val="1100"/>
              <a:buFont typeface="Arial"/>
              <a:buNone/>
            </a:pPr>
            <a:r>
              <a:rPr i="1" lang="en" sz="2100">
                <a:solidFill>
                  <a:schemeClr val="accent1"/>
                </a:solidFill>
              </a:rPr>
              <a:t>Sample space</a:t>
            </a:r>
            <a:r>
              <a:rPr lang="en" sz="2100">
                <a:solidFill>
                  <a:srgbClr val="000000"/>
                </a:solidFill>
              </a:rPr>
              <a:t> is the collection of all possible outcomes of a trial.</a:t>
            </a:r>
            <a:endParaRPr sz="2100">
              <a:solidFill>
                <a:srgbClr val="000000"/>
              </a:solidFill>
            </a:endParaRPr>
          </a:p>
          <a:p>
            <a:pPr indent="-361950" lvl="0" marL="457200" rtl="0" algn="l">
              <a:lnSpc>
                <a:spcPct val="115000"/>
              </a:lnSpc>
              <a:spcBef>
                <a:spcPts val="600"/>
              </a:spcBef>
              <a:spcAft>
                <a:spcPts val="0"/>
              </a:spcAft>
              <a:buClr>
                <a:srgbClr val="000000"/>
              </a:buClr>
              <a:buSzPts val="2100"/>
              <a:buChar char="●"/>
            </a:pPr>
            <a:r>
              <a:rPr lang="en" sz="2100">
                <a:solidFill>
                  <a:srgbClr val="000000"/>
                </a:solidFill>
              </a:rPr>
              <a:t>A couple has one kid, what is the sample space for the gender of this kid? S = {M, F}</a:t>
            </a:r>
            <a:endParaRPr sz="2100">
              <a:solidFill>
                <a:srgbClr val="000000"/>
              </a:solidFill>
            </a:endParaRPr>
          </a:p>
          <a:p>
            <a:pPr indent="-361950" lvl="0" marL="457200" rtl="0" algn="l">
              <a:lnSpc>
                <a:spcPct val="115000"/>
              </a:lnSpc>
              <a:spcBef>
                <a:spcPts val="0"/>
              </a:spcBef>
              <a:spcAft>
                <a:spcPts val="0"/>
              </a:spcAft>
              <a:buClr>
                <a:srgbClr val="000000"/>
              </a:buClr>
              <a:buSzPts val="2100"/>
              <a:buChar char="●"/>
            </a:pPr>
            <a:r>
              <a:rPr lang="en" sz="2100">
                <a:solidFill>
                  <a:srgbClr val="000000"/>
                </a:solidFill>
              </a:rPr>
              <a:t>A couple has two kids, what is the sample space for the gender of these kids?</a:t>
            </a:r>
            <a:endParaRPr sz="2100">
              <a:solidFill>
                <a:srgbClr val="000000"/>
              </a:solidFill>
            </a:endParaRPr>
          </a:p>
        </p:txBody>
      </p:sp>
      <p:sp>
        <p:nvSpPr>
          <p:cNvPr id="207" name="Google Shape;207;p33"/>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Sample space and complements</a:t>
            </a:r>
            <a:endParaRPr>
              <a:solidFill>
                <a:schemeClr val="accen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idx="1" type="body"/>
          </p:nvPr>
        </p:nvSpPr>
        <p:spPr>
          <a:xfrm>
            <a:off x="457200" y="1264450"/>
            <a:ext cx="7953600" cy="21777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rgbClr val="000000"/>
              </a:buClr>
              <a:buSzPts val="1100"/>
              <a:buFont typeface="Arial"/>
              <a:buNone/>
            </a:pPr>
            <a:r>
              <a:rPr i="1" lang="en" sz="2100">
                <a:solidFill>
                  <a:schemeClr val="accent1"/>
                </a:solidFill>
              </a:rPr>
              <a:t>Sample space</a:t>
            </a:r>
            <a:r>
              <a:rPr lang="en" sz="2100">
                <a:solidFill>
                  <a:srgbClr val="000000"/>
                </a:solidFill>
              </a:rPr>
              <a:t> is the collection of all possible outcomes of a trial.</a:t>
            </a:r>
            <a:endParaRPr sz="2100">
              <a:solidFill>
                <a:srgbClr val="000000"/>
              </a:solidFill>
            </a:endParaRPr>
          </a:p>
          <a:p>
            <a:pPr indent="-361950" lvl="0" marL="457200" rtl="0" algn="l">
              <a:lnSpc>
                <a:spcPct val="115000"/>
              </a:lnSpc>
              <a:spcBef>
                <a:spcPts val="600"/>
              </a:spcBef>
              <a:spcAft>
                <a:spcPts val="0"/>
              </a:spcAft>
              <a:buClr>
                <a:srgbClr val="000000"/>
              </a:buClr>
              <a:buSzPts val="2100"/>
              <a:buChar char="●"/>
            </a:pPr>
            <a:r>
              <a:rPr lang="en" sz="2100">
                <a:solidFill>
                  <a:srgbClr val="000000"/>
                </a:solidFill>
              </a:rPr>
              <a:t>A couple has one kid, what is the sample space for the gender of this kid? S = {M, F}</a:t>
            </a:r>
            <a:endParaRPr sz="2100">
              <a:solidFill>
                <a:srgbClr val="000000"/>
              </a:solidFill>
            </a:endParaRPr>
          </a:p>
          <a:p>
            <a:pPr indent="-361950" lvl="0" marL="457200" rtl="0" algn="l">
              <a:lnSpc>
                <a:spcPct val="115000"/>
              </a:lnSpc>
              <a:spcBef>
                <a:spcPts val="0"/>
              </a:spcBef>
              <a:spcAft>
                <a:spcPts val="0"/>
              </a:spcAft>
              <a:buClr>
                <a:srgbClr val="000000"/>
              </a:buClr>
              <a:buSzPts val="2100"/>
              <a:buChar char="●"/>
            </a:pPr>
            <a:r>
              <a:rPr lang="en" sz="2100">
                <a:solidFill>
                  <a:srgbClr val="000000"/>
                </a:solidFill>
              </a:rPr>
              <a:t>A couple has two kids, what is the sample space for the gender of these kids?</a:t>
            </a:r>
            <a:endParaRPr sz="2100">
              <a:solidFill>
                <a:srgbClr val="000000"/>
              </a:solidFill>
            </a:endParaRPr>
          </a:p>
        </p:txBody>
      </p:sp>
      <p:sp>
        <p:nvSpPr>
          <p:cNvPr id="213" name="Google Shape;213;p34"/>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Sample space and complements</a:t>
            </a:r>
            <a:endParaRPr>
              <a:solidFill>
                <a:schemeClr val="accent1"/>
              </a:solidFill>
            </a:endParaRPr>
          </a:p>
        </p:txBody>
      </p:sp>
      <p:sp>
        <p:nvSpPr>
          <p:cNvPr id="214" name="Google Shape;214;p34"/>
          <p:cNvSpPr txBox="1"/>
          <p:nvPr>
            <p:ph idx="1" type="body"/>
          </p:nvPr>
        </p:nvSpPr>
        <p:spPr>
          <a:xfrm>
            <a:off x="3617700" y="2825075"/>
            <a:ext cx="2943000" cy="651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S = {MM, FF, FM, MF}</a:t>
            </a:r>
            <a:endParaRPr sz="2100">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5"/>
          <p:cNvSpPr txBox="1"/>
          <p:nvPr>
            <p:ph idx="1" type="body"/>
          </p:nvPr>
        </p:nvSpPr>
        <p:spPr>
          <a:xfrm>
            <a:off x="457200" y="3365925"/>
            <a:ext cx="7953600" cy="2559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rgbClr val="000000"/>
              </a:buClr>
              <a:buSzPts val="1100"/>
              <a:buFont typeface="Arial"/>
              <a:buNone/>
            </a:pPr>
            <a:r>
              <a:rPr i="1" lang="en" sz="2100">
                <a:solidFill>
                  <a:schemeClr val="accent1"/>
                </a:solidFill>
              </a:rPr>
              <a:t>Complementary events</a:t>
            </a:r>
            <a:r>
              <a:rPr lang="en" sz="2100">
                <a:solidFill>
                  <a:srgbClr val="000000"/>
                </a:solidFill>
              </a:rPr>
              <a:t> are two mutually exclusive events whose probabilities that add up to 1.</a:t>
            </a:r>
            <a:endParaRPr sz="2100">
              <a:solidFill>
                <a:srgbClr val="000000"/>
              </a:solidFill>
            </a:endParaRPr>
          </a:p>
          <a:p>
            <a:pPr indent="-361950" lvl="0" marL="457200" rtl="0" algn="l">
              <a:lnSpc>
                <a:spcPct val="115000"/>
              </a:lnSpc>
              <a:spcBef>
                <a:spcPts val="600"/>
              </a:spcBef>
              <a:spcAft>
                <a:spcPts val="0"/>
              </a:spcAft>
              <a:buClr>
                <a:srgbClr val="000000"/>
              </a:buClr>
              <a:buSzPts val="2100"/>
              <a:buChar char="●"/>
            </a:pPr>
            <a:r>
              <a:rPr lang="en" sz="2100">
                <a:solidFill>
                  <a:srgbClr val="000000"/>
                </a:solidFill>
              </a:rPr>
              <a:t>A couple has one kid. If we know that the kid is not a boy, what is gender of this kid? { </a:t>
            </a:r>
            <a:r>
              <a:rPr lang="en" sz="2100" strike="sngStrike">
                <a:solidFill>
                  <a:srgbClr val="B7B7B7"/>
                </a:solidFill>
              </a:rPr>
              <a:t>M</a:t>
            </a:r>
            <a:r>
              <a:rPr lang="en" sz="2100">
                <a:solidFill>
                  <a:srgbClr val="000000"/>
                </a:solidFill>
              </a:rPr>
              <a:t>, </a:t>
            </a:r>
            <a:r>
              <a:rPr i="1" lang="en" sz="2100">
                <a:solidFill>
                  <a:srgbClr val="FF9900"/>
                </a:solidFill>
              </a:rPr>
              <a:t>F</a:t>
            </a:r>
            <a:r>
              <a:rPr lang="en" sz="2100">
                <a:solidFill>
                  <a:srgbClr val="000000"/>
                </a:solidFill>
              </a:rPr>
              <a:t> } Boy and girl are </a:t>
            </a:r>
            <a:r>
              <a:rPr i="1" lang="en" sz="2100">
                <a:solidFill>
                  <a:schemeClr val="accent1"/>
                </a:solidFill>
              </a:rPr>
              <a:t>complementary</a:t>
            </a:r>
            <a:r>
              <a:rPr i="1" lang="en" sz="2100">
                <a:solidFill>
                  <a:srgbClr val="000000"/>
                </a:solidFill>
              </a:rPr>
              <a:t> </a:t>
            </a:r>
            <a:r>
              <a:rPr lang="en" sz="2100">
                <a:solidFill>
                  <a:srgbClr val="000000"/>
                </a:solidFill>
              </a:rPr>
              <a:t>outcomes.</a:t>
            </a:r>
            <a:endParaRPr sz="2100">
              <a:solidFill>
                <a:srgbClr val="000000"/>
              </a:solidFill>
            </a:endParaRPr>
          </a:p>
          <a:p>
            <a:pPr indent="-361950" lvl="0" marL="457200" rtl="0" algn="l">
              <a:lnSpc>
                <a:spcPct val="115000"/>
              </a:lnSpc>
              <a:spcBef>
                <a:spcPts val="0"/>
              </a:spcBef>
              <a:spcAft>
                <a:spcPts val="0"/>
              </a:spcAft>
              <a:buClr>
                <a:srgbClr val="000000"/>
              </a:buClr>
              <a:buSzPts val="2100"/>
              <a:buChar char="●"/>
            </a:pPr>
            <a:r>
              <a:rPr lang="en" sz="2100">
                <a:solidFill>
                  <a:srgbClr val="000000"/>
                </a:solidFill>
              </a:rPr>
              <a:t>A couple has two kids, if we know that they are not both girls, what are the possible gender combinations for these kids?</a:t>
            </a:r>
            <a:endParaRPr sz="2100">
              <a:solidFill>
                <a:srgbClr val="000000"/>
              </a:solidFill>
            </a:endParaRPr>
          </a:p>
        </p:txBody>
      </p:sp>
      <p:sp>
        <p:nvSpPr>
          <p:cNvPr id="220" name="Google Shape;220;p35"/>
          <p:cNvSpPr txBox="1"/>
          <p:nvPr>
            <p:ph idx="1" type="body"/>
          </p:nvPr>
        </p:nvSpPr>
        <p:spPr>
          <a:xfrm>
            <a:off x="457200" y="1264450"/>
            <a:ext cx="7953600" cy="21777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rgbClr val="000000"/>
              </a:buClr>
              <a:buSzPts val="1100"/>
              <a:buFont typeface="Arial"/>
              <a:buNone/>
            </a:pPr>
            <a:r>
              <a:rPr i="1" lang="en" sz="2100">
                <a:solidFill>
                  <a:schemeClr val="accent1"/>
                </a:solidFill>
              </a:rPr>
              <a:t>Sample space</a:t>
            </a:r>
            <a:r>
              <a:rPr lang="en" sz="2100">
                <a:solidFill>
                  <a:srgbClr val="000000"/>
                </a:solidFill>
              </a:rPr>
              <a:t> is the collection of all possible outcomes of a trial.</a:t>
            </a:r>
            <a:endParaRPr sz="2100">
              <a:solidFill>
                <a:srgbClr val="000000"/>
              </a:solidFill>
            </a:endParaRPr>
          </a:p>
          <a:p>
            <a:pPr indent="-361950" lvl="0" marL="457200" rtl="0" algn="l">
              <a:lnSpc>
                <a:spcPct val="115000"/>
              </a:lnSpc>
              <a:spcBef>
                <a:spcPts val="600"/>
              </a:spcBef>
              <a:spcAft>
                <a:spcPts val="0"/>
              </a:spcAft>
              <a:buClr>
                <a:srgbClr val="000000"/>
              </a:buClr>
              <a:buSzPts val="2100"/>
              <a:buChar char="●"/>
            </a:pPr>
            <a:r>
              <a:rPr lang="en" sz="2100">
                <a:solidFill>
                  <a:srgbClr val="000000"/>
                </a:solidFill>
              </a:rPr>
              <a:t>A couple has one kid, what is the sample space for the gender of this kid? S = {M, F}</a:t>
            </a:r>
            <a:endParaRPr sz="2100">
              <a:solidFill>
                <a:srgbClr val="000000"/>
              </a:solidFill>
            </a:endParaRPr>
          </a:p>
          <a:p>
            <a:pPr indent="-361950" lvl="0" marL="457200" rtl="0" algn="l">
              <a:lnSpc>
                <a:spcPct val="115000"/>
              </a:lnSpc>
              <a:spcBef>
                <a:spcPts val="0"/>
              </a:spcBef>
              <a:spcAft>
                <a:spcPts val="0"/>
              </a:spcAft>
              <a:buClr>
                <a:srgbClr val="000000"/>
              </a:buClr>
              <a:buSzPts val="2100"/>
              <a:buChar char="●"/>
            </a:pPr>
            <a:r>
              <a:rPr lang="en" sz="2100">
                <a:solidFill>
                  <a:srgbClr val="000000"/>
                </a:solidFill>
              </a:rPr>
              <a:t>A couple has two kids, what is the sample space for the gender of these kids?</a:t>
            </a:r>
            <a:endParaRPr sz="2100">
              <a:solidFill>
                <a:srgbClr val="000000"/>
              </a:solidFill>
            </a:endParaRPr>
          </a:p>
        </p:txBody>
      </p:sp>
      <p:sp>
        <p:nvSpPr>
          <p:cNvPr id="221" name="Google Shape;221;p3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Sample space and complements</a:t>
            </a:r>
            <a:endParaRPr>
              <a:solidFill>
                <a:schemeClr val="accent1"/>
              </a:solidFill>
            </a:endParaRPr>
          </a:p>
        </p:txBody>
      </p:sp>
      <p:sp>
        <p:nvSpPr>
          <p:cNvPr id="222" name="Google Shape;222;p35"/>
          <p:cNvSpPr txBox="1"/>
          <p:nvPr>
            <p:ph idx="1" type="body"/>
          </p:nvPr>
        </p:nvSpPr>
        <p:spPr>
          <a:xfrm>
            <a:off x="3661225" y="2835875"/>
            <a:ext cx="2943000" cy="651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S = {MM, FF, FM, MF}</a:t>
            </a:r>
            <a:endParaRPr sz="21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6"/>
          <p:cNvSpPr txBox="1"/>
          <p:nvPr>
            <p:ph idx="1" type="body"/>
          </p:nvPr>
        </p:nvSpPr>
        <p:spPr>
          <a:xfrm>
            <a:off x="457200" y="3365925"/>
            <a:ext cx="7953600" cy="2559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rgbClr val="000000"/>
              </a:buClr>
              <a:buSzPts val="1100"/>
              <a:buFont typeface="Arial"/>
              <a:buNone/>
            </a:pPr>
            <a:r>
              <a:rPr i="1" lang="en" sz="2100">
                <a:solidFill>
                  <a:schemeClr val="accent1"/>
                </a:solidFill>
              </a:rPr>
              <a:t>Complementary events</a:t>
            </a:r>
            <a:r>
              <a:rPr lang="en" sz="2100">
                <a:solidFill>
                  <a:srgbClr val="000000"/>
                </a:solidFill>
              </a:rPr>
              <a:t> are two mutually exclusive events whose probabilities that add up to 1.</a:t>
            </a:r>
            <a:endParaRPr sz="2100">
              <a:solidFill>
                <a:srgbClr val="000000"/>
              </a:solidFill>
            </a:endParaRPr>
          </a:p>
          <a:p>
            <a:pPr indent="-361950" lvl="0" marL="457200" rtl="0" algn="l">
              <a:lnSpc>
                <a:spcPct val="115000"/>
              </a:lnSpc>
              <a:spcBef>
                <a:spcPts val="600"/>
              </a:spcBef>
              <a:spcAft>
                <a:spcPts val="0"/>
              </a:spcAft>
              <a:buClr>
                <a:srgbClr val="000000"/>
              </a:buClr>
              <a:buSzPts val="2100"/>
              <a:buChar char="●"/>
            </a:pPr>
            <a:r>
              <a:rPr lang="en" sz="2100">
                <a:solidFill>
                  <a:srgbClr val="000000"/>
                </a:solidFill>
              </a:rPr>
              <a:t>A couple has one kid. If we know that the kid is not a boy, what is gender of this kid? { </a:t>
            </a:r>
            <a:r>
              <a:rPr lang="en" sz="2100" strike="sngStrike">
                <a:solidFill>
                  <a:srgbClr val="B7B7B7"/>
                </a:solidFill>
              </a:rPr>
              <a:t>M</a:t>
            </a:r>
            <a:r>
              <a:rPr lang="en" sz="2100">
                <a:solidFill>
                  <a:srgbClr val="000000"/>
                </a:solidFill>
              </a:rPr>
              <a:t>, </a:t>
            </a:r>
            <a:r>
              <a:rPr i="1" lang="en" sz="2100">
                <a:solidFill>
                  <a:srgbClr val="FF9900"/>
                </a:solidFill>
              </a:rPr>
              <a:t>F</a:t>
            </a:r>
            <a:r>
              <a:rPr lang="en" sz="2100">
                <a:solidFill>
                  <a:srgbClr val="000000"/>
                </a:solidFill>
              </a:rPr>
              <a:t> } Boy and girl are </a:t>
            </a:r>
            <a:r>
              <a:rPr i="1" lang="en" sz="2100">
                <a:solidFill>
                  <a:schemeClr val="accent1"/>
                </a:solidFill>
              </a:rPr>
              <a:t>complementary</a:t>
            </a:r>
            <a:r>
              <a:rPr i="1" lang="en" sz="2100">
                <a:solidFill>
                  <a:srgbClr val="000000"/>
                </a:solidFill>
              </a:rPr>
              <a:t> </a:t>
            </a:r>
            <a:r>
              <a:rPr lang="en" sz="2100">
                <a:solidFill>
                  <a:srgbClr val="000000"/>
                </a:solidFill>
              </a:rPr>
              <a:t>outcomes.</a:t>
            </a:r>
            <a:endParaRPr sz="2100">
              <a:solidFill>
                <a:srgbClr val="000000"/>
              </a:solidFill>
            </a:endParaRPr>
          </a:p>
          <a:p>
            <a:pPr indent="-361950" lvl="0" marL="457200" rtl="0" algn="l">
              <a:lnSpc>
                <a:spcPct val="115000"/>
              </a:lnSpc>
              <a:spcBef>
                <a:spcPts val="0"/>
              </a:spcBef>
              <a:spcAft>
                <a:spcPts val="0"/>
              </a:spcAft>
              <a:buClr>
                <a:srgbClr val="000000"/>
              </a:buClr>
              <a:buSzPts val="2100"/>
              <a:buChar char="●"/>
            </a:pPr>
            <a:r>
              <a:rPr lang="en" sz="2100">
                <a:solidFill>
                  <a:srgbClr val="000000"/>
                </a:solidFill>
              </a:rPr>
              <a:t>A couple has two kids, if we know that they are not both girls, what are the possible gender combinations for these kids?</a:t>
            </a:r>
            <a:endParaRPr sz="2100">
              <a:solidFill>
                <a:srgbClr val="000000"/>
              </a:solidFill>
            </a:endParaRPr>
          </a:p>
        </p:txBody>
      </p:sp>
      <p:sp>
        <p:nvSpPr>
          <p:cNvPr id="228" name="Google Shape;228;p36"/>
          <p:cNvSpPr txBox="1"/>
          <p:nvPr>
            <p:ph idx="1" type="body"/>
          </p:nvPr>
        </p:nvSpPr>
        <p:spPr>
          <a:xfrm>
            <a:off x="457200" y="1264450"/>
            <a:ext cx="7953600" cy="21777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rgbClr val="000000"/>
              </a:buClr>
              <a:buSzPts val="1100"/>
              <a:buFont typeface="Arial"/>
              <a:buNone/>
            </a:pPr>
            <a:r>
              <a:rPr i="1" lang="en" sz="2100">
                <a:solidFill>
                  <a:schemeClr val="accent1"/>
                </a:solidFill>
              </a:rPr>
              <a:t>Sample space</a:t>
            </a:r>
            <a:r>
              <a:rPr lang="en" sz="2100">
                <a:solidFill>
                  <a:srgbClr val="000000"/>
                </a:solidFill>
              </a:rPr>
              <a:t> is the collection of all possible outcomes of a trial.</a:t>
            </a:r>
            <a:endParaRPr sz="2100">
              <a:solidFill>
                <a:srgbClr val="000000"/>
              </a:solidFill>
            </a:endParaRPr>
          </a:p>
          <a:p>
            <a:pPr indent="-361950" lvl="0" marL="457200" rtl="0" algn="l">
              <a:lnSpc>
                <a:spcPct val="115000"/>
              </a:lnSpc>
              <a:spcBef>
                <a:spcPts val="600"/>
              </a:spcBef>
              <a:spcAft>
                <a:spcPts val="0"/>
              </a:spcAft>
              <a:buClr>
                <a:srgbClr val="000000"/>
              </a:buClr>
              <a:buSzPts val="2100"/>
              <a:buChar char="●"/>
            </a:pPr>
            <a:r>
              <a:rPr lang="en" sz="2100">
                <a:solidFill>
                  <a:srgbClr val="000000"/>
                </a:solidFill>
              </a:rPr>
              <a:t>A couple has one kid, what is the sample space for the gender of this kid? S = {M, F}</a:t>
            </a:r>
            <a:endParaRPr sz="2100">
              <a:solidFill>
                <a:srgbClr val="000000"/>
              </a:solidFill>
            </a:endParaRPr>
          </a:p>
          <a:p>
            <a:pPr indent="-361950" lvl="0" marL="457200" rtl="0" algn="l">
              <a:lnSpc>
                <a:spcPct val="115000"/>
              </a:lnSpc>
              <a:spcBef>
                <a:spcPts val="0"/>
              </a:spcBef>
              <a:spcAft>
                <a:spcPts val="0"/>
              </a:spcAft>
              <a:buClr>
                <a:srgbClr val="000000"/>
              </a:buClr>
              <a:buSzPts val="2100"/>
              <a:buChar char="●"/>
            </a:pPr>
            <a:r>
              <a:rPr lang="en" sz="2100">
                <a:solidFill>
                  <a:srgbClr val="000000"/>
                </a:solidFill>
              </a:rPr>
              <a:t>A couple has two kids, what is the sample space for the gender of these kids?</a:t>
            </a:r>
            <a:endParaRPr sz="2100">
              <a:solidFill>
                <a:srgbClr val="000000"/>
              </a:solidFill>
            </a:endParaRPr>
          </a:p>
        </p:txBody>
      </p:sp>
      <p:sp>
        <p:nvSpPr>
          <p:cNvPr id="229" name="Google Shape;229;p36"/>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Sample space and complements</a:t>
            </a:r>
            <a:endParaRPr>
              <a:solidFill>
                <a:schemeClr val="accent1"/>
              </a:solidFill>
            </a:endParaRPr>
          </a:p>
        </p:txBody>
      </p:sp>
      <p:sp>
        <p:nvSpPr>
          <p:cNvPr id="230" name="Google Shape;230;p36"/>
          <p:cNvSpPr txBox="1"/>
          <p:nvPr>
            <p:ph idx="1" type="body"/>
          </p:nvPr>
        </p:nvSpPr>
        <p:spPr>
          <a:xfrm>
            <a:off x="3661225" y="2835875"/>
            <a:ext cx="2943000" cy="651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S = {MM, FF, FM, MF}</a:t>
            </a:r>
            <a:endParaRPr sz="2100">
              <a:solidFill>
                <a:srgbClr val="000000"/>
              </a:solidFill>
            </a:endParaRPr>
          </a:p>
        </p:txBody>
      </p:sp>
      <p:sp>
        <p:nvSpPr>
          <p:cNvPr id="231" name="Google Shape;231;p36"/>
          <p:cNvSpPr txBox="1"/>
          <p:nvPr>
            <p:ph idx="1" type="body"/>
          </p:nvPr>
        </p:nvSpPr>
        <p:spPr>
          <a:xfrm>
            <a:off x="1782125" y="6026375"/>
            <a:ext cx="3495300" cy="651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S = { </a:t>
            </a:r>
            <a:r>
              <a:rPr lang="en" sz="2100">
                <a:solidFill>
                  <a:srgbClr val="FF9900"/>
                </a:solidFill>
              </a:rPr>
              <a:t>MM</a:t>
            </a:r>
            <a:r>
              <a:rPr lang="en" sz="2100">
                <a:solidFill>
                  <a:srgbClr val="000000"/>
                </a:solidFill>
              </a:rPr>
              <a:t>, </a:t>
            </a:r>
            <a:r>
              <a:rPr lang="en" sz="2100" strike="sngStrike">
                <a:solidFill>
                  <a:srgbClr val="B7B7B7"/>
                </a:solidFill>
              </a:rPr>
              <a:t>FF</a:t>
            </a:r>
            <a:r>
              <a:rPr lang="en" sz="2100">
                <a:solidFill>
                  <a:srgbClr val="000000"/>
                </a:solidFill>
              </a:rPr>
              <a:t>, </a:t>
            </a:r>
            <a:r>
              <a:rPr lang="en" sz="2100">
                <a:solidFill>
                  <a:srgbClr val="FF9900"/>
                </a:solidFill>
              </a:rPr>
              <a:t>FM</a:t>
            </a:r>
            <a:r>
              <a:rPr lang="en" sz="2100">
                <a:solidFill>
                  <a:srgbClr val="000000"/>
                </a:solidFill>
              </a:rPr>
              <a:t>, </a:t>
            </a:r>
            <a:r>
              <a:rPr lang="en" sz="2100">
                <a:solidFill>
                  <a:srgbClr val="FF9900"/>
                </a:solidFill>
              </a:rPr>
              <a:t>MF</a:t>
            </a:r>
            <a:r>
              <a:rPr lang="en" sz="2100">
                <a:solidFill>
                  <a:srgbClr val="000000"/>
                </a:solidFill>
              </a:rPr>
              <a:t> }</a:t>
            </a:r>
            <a:endParaRPr sz="21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p10"/>
          <p:cNvSpPr txBox="1"/>
          <p:nvPr>
            <p:ph idx="1" type="body"/>
          </p:nvPr>
        </p:nvSpPr>
        <p:spPr>
          <a:xfrm>
            <a:off x="457200" y="1264450"/>
            <a:ext cx="4006500" cy="55185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600"/>
              </a:spcBef>
              <a:spcAft>
                <a:spcPts val="0"/>
              </a:spcAft>
              <a:buClr>
                <a:srgbClr val="000000"/>
              </a:buClr>
              <a:buSzPts val="1900"/>
              <a:buChar char="●"/>
            </a:pPr>
            <a:r>
              <a:rPr lang="en" sz="1900">
                <a:solidFill>
                  <a:srgbClr val="000000"/>
                </a:solidFill>
              </a:rPr>
              <a:t>A </a:t>
            </a:r>
            <a:r>
              <a:rPr i="1" lang="en" sz="1900">
                <a:solidFill>
                  <a:schemeClr val="accent1"/>
                </a:solidFill>
              </a:rPr>
              <a:t>random process</a:t>
            </a:r>
            <a:r>
              <a:rPr lang="en" sz="1900">
                <a:solidFill>
                  <a:srgbClr val="000000"/>
                </a:solidFill>
              </a:rPr>
              <a:t> is a situation in which we know what outcomes could happen, but we don't know which particular outcome will happen.</a:t>
            </a:r>
            <a:endParaRPr sz="1900">
              <a:solidFill>
                <a:srgbClr val="000000"/>
              </a:solidFill>
            </a:endParaRPr>
          </a:p>
          <a:p>
            <a:pPr indent="-349250" lvl="0" marL="457200" rtl="0" algn="l">
              <a:lnSpc>
                <a:spcPct val="115000"/>
              </a:lnSpc>
              <a:spcBef>
                <a:spcPts val="0"/>
              </a:spcBef>
              <a:spcAft>
                <a:spcPts val="0"/>
              </a:spcAft>
              <a:buClr>
                <a:srgbClr val="000000"/>
              </a:buClr>
              <a:buSzPts val="1900"/>
              <a:buChar char="●"/>
            </a:pPr>
            <a:r>
              <a:rPr lang="en" sz="1900">
                <a:solidFill>
                  <a:srgbClr val="000000"/>
                </a:solidFill>
              </a:rPr>
              <a:t>Examples: coin tosses, die rolls, iTunes shuffle, whether the stock market goes up or down tomorrow, etc.</a:t>
            </a:r>
            <a:endParaRPr sz="1900">
              <a:solidFill>
                <a:srgbClr val="000000"/>
              </a:solidFill>
            </a:endParaRPr>
          </a:p>
          <a:p>
            <a:pPr indent="-349250" lvl="0" marL="457200" rtl="0" algn="l">
              <a:lnSpc>
                <a:spcPct val="115000"/>
              </a:lnSpc>
              <a:spcBef>
                <a:spcPts val="0"/>
              </a:spcBef>
              <a:spcAft>
                <a:spcPts val="0"/>
              </a:spcAft>
              <a:buClr>
                <a:srgbClr val="000000"/>
              </a:buClr>
              <a:buSzPts val="1900"/>
              <a:buChar char="●"/>
            </a:pPr>
            <a:r>
              <a:rPr lang="en" sz="1900">
                <a:solidFill>
                  <a:srgbClr val="000000"/>
                </a:solidFill>
              </a:rPr>
              <a:t>It can be helpful to model a process as random even if it is not truly random.</a:t>
            </a:r>
            <a:endParaRPr sz="1900">
              <a:solidFill>
                <a:srgbClr val="000000"/>
              </a:solidFill>
            </a:endParaRPr>
          </a:p>
        </p:txBody>
      </p:sp>
      <p:sp>
        <p:nvSpPr>
          <p:cNvPr id="40" name="Google Shape;40;p1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Random processes</a:t>
            </a:r>
            <a:endParaRPr>
              <a:solidFill>
                <a:schemeClr val="accent1"/>
              </a:solidFill>
            </a:endParaRPr>
          </a:p>
        </p:txBody>
      </p:sp>
      <p:sp>
        <p:nvSpPr>
          <p:cNvPr id="41" name="Google Shape;41;p10"/>
          <p:cNvSpPr txBox="1"/>
          <p:nvPr>
            <p:ph idx="1" type="body"/>
          </p:nvPr>
        </p:nvSpPr>
        <p:spPr>
          <a:xfrm>
            <a:off x="4538475" y="5026925"/>
            <a:ext cx="4295700" cy="1143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i="1" lang="en" sz="1500" u="sng">
                <a:solidFill>
                  <a:srgbClr val="000000"/>
                </a:solidFill>
                <a:hlinkClick r:id="rId3">
                  <a:extLst>
                    <a:ext uri="{A12FA001-AC4F-418D-AE19-62706E023703}">
                      <ahyp:hlinkClr val="tx"/>
                    </a:ext>
                  </a:extLst>
                </a:hlinkClick>
              </a:rPr>
              <a:t>http://www.cnet.com.au/itunes-just-how-random-is-random-339274094.htm</a:t>
            </a:r>
            <a:endParaRPr i="1" sz="1500">
              <a:solidFill>
                <a:srgbClr val="000000"/>
              </a:solidFill>
            </a:endParaRPr>
          </a:p>
        </p:txBody>
      </p:sp>
      <p:pic>
        <p:nvPicPr>
          <p:cNvPr id="42" name="Google Shape;42;p10"/>
          <p:cNvPicPr preferRelativeResize="0"/>
          <p:nvPr/>
        </p:nvPicPr>
        <p:blipFill>
          <a:blip r:embed="rId4">
            <a:alphaModFix/>
          </a:blip>
          <a:stretch>
            <a:fillRect/>
          </a:stretch>
        </p:blipFill>
        <p:spPr>
          <a:xfrm>
            <a:off x="4604434" y="1501100"/>
            <a:ext cx="3863824" cy="3348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
                                        </p:tgtEl>
                                        <p:attrNameLst>
                                          <p:attrName>style.visibility</p:attrName>
                                        </p:attrNameLst>
                                      </p:cBhvr>
                                      <p:to>
                                        <p:strVal val="visible"/>
                                      </p:to>
                                    </p:set>
                                    <p:animEffect filter="fade" transition="in">
                                      <p:cBhvr>
                                        <p:cTn dur="1000"/>
                                        <p:tgtEl>
                                          <p:spTgt spid="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7"/>
          <p:cNvSpPr txBox="1"/>
          <p:nvPr>
            <p:ph idx="1" type="body"/>
          </p:nvPr>
        </p:nvSpPr>
        <p:spPr>
          <a:xfrm>
            <a:off x="457200" y="1264450"/>
            <a:ext cx="7953600" cy="1053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Two processes are </a:t>
            </a:r>
            <a:r>
              <a:rPr i="1" lang="en" sz="2100">
                <a:solidFill>
                  <a:schemeClr val="accent1"/>
                </a:solidFill>
              </a:rPr>
              <a:t>independent</a:t>
            </a:r>
            <a:r>
              <a:rPr i="1" lang="en" sz="2100">
                <a:solidFill>
                  <a:srgbClr val="000000"/>
                </a:solidFill>
              </a:rPr>
              <a:t> </a:t>
            </a:r>
            <a:r>
              <a:rPr lang="en" sz="2100">
                <a:solidFill>
                  <a:srgbClr val="000000"/>
                </a:solidFill>
              </a:rPr>
              <a:t>if knowing the outcome of one provides no useful information about the outcome of the other.</a:t>
            </a:r>
            <a:endParaRPr sz="2100">
              <a:solidFill>
                <a:srgbClr val="000000"/>
              </a:solidFill>
            </a:endParaRPr>
          </a:p>
        </p:txBody>
      </p:sp>
      <p:sp>
        <p:nvSpPr>
          <p:cNvPr id="237" name="Google Shape;237;p3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Independence</a:t>
            </a:r>
            <a:endParaRPr>
              <a:solidFill>
                <a:schemeClr val="accen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8"/>
          <p:cNvSpPr txBox="1"/>
          <p:nvPr>
            <p:ph idx="1" type="body"/>
          </p:nvPr>
        </p:nvSpPr>
        <p:spPr>
          <a:xfrm>
            <a:off x="457200" y="2317450"/>
            <a:ext cx="7953600" cy="36084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600"/>
              </a:spcBef>
              <a:spcAft>
                <a:spcPts val="0"/>
              </a:spcAft>
              <a:buClr>
                <a:srgbClr val="000000"/>
              </a:buClr>
              <a:buSzPts val="2100"/>
              <a:buChar char="●"/>
            </a:pPr>
            <a:r>
              <a:rPr lang="en" sz="2100">
                <a:solidFill>
                  <a:srgbClr val="000000"/>
                </a:solidFill>
              </a:rPr>
              <a:t>Knowing that the coin landed on a head on the first toss </a:t>
            </a:r>
            <a:r>
              <a:rPr lang="en" sz="2100" u="sng">
                <a:solidFill>
                  <a:srgbClr val="000000"/>
                </a:solidFill>
              </a:rPr>
              <a:t>does not</a:t>
            </a:r>
            <a:r>
              <a:rPr lang="en" sz="2100">
                <a:solidFill>
                  <a:srgbClr val="000000"/>
                </a:solidFill>
              </a:rPr>
              <a:t> provide any useful information for determining what the coin will land on in the second toss.</a:t>
            </a:r>
            <a:br>
              <a:rPr lang="en" sz="2100">
                <a:solidFill>
                  <a:srgbClr val="000000"/>
                </a:solidFill>
              </a:rPr>
            </a:br>
            <a:r>
              <a:rPr lang="en" sz="2100">
                <a:solidFill>
                  <a:srgbClr val="000000"/>
                </a:solidFill>
              </a:rPr>
              <a:t>&gt;&gt; Outcomes of two tosses of a coin are independent.</a:t>
            </a:r>
            <a:endParaRPr sz="2100">
              <a:solidFill>
                <a:srgbClr val="000000"/>
              </a:solidFill>
            </a:endParaRPr>
          </a:p>
          <a:p>
            <a:pPr indent="0" lvl="0" marL="0" rtl="0" algn="l">
              <a:lnSpc>
                <a:spcPct val="115000"/>
              </a:lnSpc>
              <a:spcBef>
                <a:spcPts val="600"/>
              </a:spcBef>
              <a:spcAft>
                <a:spcPts val="0"/>
              </a:spcAft>
              <a:buNone/>
            </a:pPr>
            <a:r>
              <a:t/>
            </a:r>
            <a:endParaRPr sz="2100">
              <a:solidFill>
                <a:srgbClr val="000000"/>
              </a:solidFill>
            </a:endParaRPr>
          </a:p>
        </p:txBody>
      </p:sp>
      <p:sp>
        <p:nvSpPr>
          <p:cNvPr id="243" name="Google Shape;243;p38"/>
          <p:cNvSpPr txBox="1"/>
          <p:nvPr>
            <p:ph idx="1" type="body"/>
          </p:nvPr>
        </p:nvSpPr>
        <p:spPr>
          <a:xfrm>
            <a:off x="457200" y="1264450"/>
            <a:ext cx="7953600" cy="1053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Two processes are </a:t>
            </a:r>
            <a:r>
              <a:rPr i="1" lang="en" sz="2100">
                <a:solidFill>
                  <a:schemeClr val="accent1"/>
                </a:solidFill>
              </a:rPr>
              <a:t>independent</a:t>
            </a:r>
            <a:r>
              <a:rPr i="1" lang="en" sz="2100">
                <a:solidFill>
                  <a:srgbClr val="000000"/>
                </a:solidFill>
              </a:rPr>
              <a:t> </a:t>
            </a:r>
            <a:r>
              <a:rPr lang="en" sz="2100">
                <a:solidFill>
                  <a:srgbClr val="000000"/>
                </a:solidFill>
              </a:rPr>
              <a:t>if knowing the outcome of one provides no useful information about the outcome of the other.</a:t>
            </a:r>
            <a:endParaRPr sz="2100">
              <a:solidFill>
                <a:srgbClr val="000000"/>
              </a:solidFill>
            </a:endParaRPr>
          </a:p>
        </p:txBody>
      </p:sp>
      <p:sp>
        <p:nvSpPr>
          <p:cNvPr id="244" name="Google Shape;244;p38"/>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Independence</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0" st="0"/>
                                            </p:txEl>
                                          </p:spTgt>
                                        </p:tgtEl>
                                        <p:attrNameLst>
                                          <p:attrName>style.visibility</p:attrName>
                                        </p:attrNameLst>
                                      </p:cBhvr>
                                      <p:to>
                                        <p:strVal val="visible"/>
                                      </p:to>
                                    </p:set>
                                    <p:animEffect filter="fade" transition="in">
                                      <p:cBhvr>
                                        <p:cTn dur="1000"/>
                                        <p:tgtEl>
                                          <p:spTgt spid="24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1" st="1"/>
                                            </p:txEl>
                                          </p:spTgt>
                                        </p:tgtEl>
                                        <p:attrNameLst>
                                          <p:attrName>style.visibility</p:attrName>
                                        </p:attrNameLst>
                                      </p:cBhvr>
                                      <p:to>
                                        <p:strVal val="visible"/>
                                      </p:to>
                                    </p:set>
                                    <p:animEffect filter="fade" transition="in">
                                      <p:cBhvr>
                                        <p:cTn dur="1000"/>
                                        <p:tgtEl>
                                          <p:spTgt spid="242">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9"/>
          <p:cNvSpPr txBox="1"/>
          <p:nvPr>
            <p:ph idx="1" type="body"/>
          </p:nvPr>
        </p:nvSpPr>
        <p:spPr>
          <a:xfrm>
            <a:off x="457200" y="2317450"/>
            <a:ext cx="7953600" cy="36084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600"/>
              </a:spcBef>
              <a:spcAft>
                <a:spcPts val="0"/>
              </a:spcAft>
              <a:buClr>
                <a:srgbClr val="000000"/>
              </a:buClr>
              <a:buSzPts val="2100"/>
              <a:buChar char="●"/>
            </a:pPr>
            <a:r>
              <a:rPr lang="en" sz="2100">
                <a:solidFill>
                  <a:srgbClr val="000000"/>
                </a:solidFill>
              </a:rPr>
              <a:t>Knowing that the coin landed on a head on the first toss </a:t>
            </a:r>
            <a:r>
              <a:rPr lang="en" sz="2100" u="sng">
                <a:solidFill>
                  <a:srgbClr val="000000"/>
                </a:solidFill>
              </a:rPr>
              <a:t>does not</a:t>
            </a:r>
            <a:r>
              <a:rPr lang="en" sz="2100">
                <a:solidFill>
                  <a:srgbClr val="000000"/>
                </a:solidFill>
              </a:rPr>
              <a:t> provide any useful information for determining what the coin will land on in the second toss.</a:t>
            </a:r>
            <a:br>
              <a:rPr lang="en" sz="2100">
                <a:solidFill>
                  <a:srgbClr val="000000"/>
                </a:solidFill>
              </a:rPr>
            </a:br>
            <a:r>
              <a:rPr lang="en" sz="2100">
                <a:solidFill>
                  <a:srgbClr val="000000"/>
                </a:solidFill>
              </a:rPr>
              <a:t>&gt;&gt; Outcomes of two tosses of a coin are independent.</a:t>
            </a:r>
            <a:endParaRPr sz="2100">
              <a:solidFill>
                <a:srgbClr val="000000"/>
              </a:solidFill>
            </a:endParaRPr>
          </a:p>
          <a:p>
            <a:pPr indent="-361950" lvl="0" marL="457200" rtl="0" algn="l">
              <a:lnSpc>
                <a:spcPct val="115000"/>
              </a:lnSpc>
              <a:spcBef>
                <a:spcPts val="0"/>
              </a:spcBef>
              <a:spcAft>
                <a:spcPts val="0"/>
              </a:spcAft>
              <a:buClr>
                <a:srgbClr val="000000"/>
              </a:buClr>
              <a:buSzPts val="2100"/>
              <a:buChar char="●"/>
            </a:pPr>
            <a:r>
              <a:rPr lang="en" sz="2100">
                <a:solidFill>
                  <a:srgbClr val="000000"/>
                </a:solidFill>
              </a:rPr>
              <a:t>Knowing that the first card drawn from a deck is an ace </a:t>
            </a:r>
            <a:r>
              <a:rPr lang="en" sz="2100" u="sng">
                <a:solidFill>
                  <a:srgbClr val="000000"/>
                </a:solidFill>
              </a:rPr>
              <a:t>does</a:t>
            </a:r>
            <a:r>
              <a:rPr lang="en" sz="2100">
                <a:solidFill>
                  <a:srgbClr val="000000"/>
                </a:solidFill>
              </a:rPr>
              <a:t> provide useful information for determining the probability of drawing an ace in the second draw.</a:t>
            </a:r>
            <a:br>
              <a:rPr lang="en" sz="2100">
                <a:solidFill>
                  <a:srgbClr val="000000"/>
                </a:solidFill>
              </a:rPr>
            </a:br>
            <a:r>
              <a:rPr lang="en" sz="2100">
                <a:solidFill>
                  <a:srgbClr val="000000"/>
                </a:solidFill>
              </a:rPr>
              <a:t>&gt;&gt; Outcomes of two draws from a deck of cards (without replacement) are dependent.</a:t>
            </a:r>
            <a:endParaRPr sz="2100">
              <a:solidFill>
                <a:srgbClr val="000000"/>
              </a:solidFill>
            </a:endParaRPr>
          </a:p>
        </p:txBody>
      </p:sp>
      <p:sp>
        <p:nvSpPr>
          <p:cNvPr id="250" name="Google Shape;250;p39"/>
          <p:cNvSpPr txBox="1"/>
          <p:nvPr>
            <p:ph idx="1" type="body"/>
          </p:nvPr>
        </p:nvSpPr>
        <p:spPr>
          <a:xfrm>
            <a:off x="457200" y="1264450"/>
            <a:ext cx="7953600" cy="1053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Two processes are </a:t>
            </a:r>
            <a:r>
              <a:rPr i="1" lang="en" sz="2100">
                <a:solidFill>
                  <a:schemeClr val="accent1"/>
                </a:solidFill>
              </a:rPr>
              <a:t>independent</a:t>
            </a:r>
            <a:r>
              <a:rPr i="1" lang="en" sz="2100">
                <a:solidFill>
                  <a:srgbClr val="000000"/>
                </a:solidFill>
              </a:rPr>
              <a:t> </a:t>
            </a:r>
            <a:r>
              <a:rPr lang="en" sz="2100">
                <a:solidFill>
                  <a:srgbClr val="000000"/>
                </a:solidFill>
              </a:rPr>
              <a:t>if knowing the outcome of one provides no useful information about the outcome of the other.</a:t>
            </a:r>
            <a:endParaRPr sz="2100">
              <a:solidFill>
                <a:srgbClr val="000000"/>
              </a:solidFill>
            </a:endParaRPr>
          </a:p>
        </p:txBody>
      </p:sp>
      <p:sp>
        <p:nvSpPr>
          <p:cNvPr id="251" name="Google Shape;251;p3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Independence</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xEl>
                                              <p:pRg end="0" st="0"/>
                                            </p:txEl>
                                          </p:spTgt>
                                        </p:tgtEl>
                                        <p:attrNameLst>
                                          <p:attrName>style.visibility</p:attrName>
                                        </p:attrNameLst>
                                      </p:cBhvr>
                                      <p:to>
                                        <p:strVal val="visible"/>
                                      </p:to>
                                    </p:set>
                                    <p:animEffect filter="fade" transition="in">
                                      <p:cBhvr>
                                        <p:cTn dur="1000"/>
                                        <p:tgtEl>
                                          <p:spTgt spid="2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xEl>
                                              <p:pRg end="1" st="1"/>
                                            </p:txEl>
                                          </p:spTgt>
                                        </p:tgtEl>
                                        <p:attrNameLst>
                                          <p:attrName>style.visibility</p:attrName>
                                        </p:attrNameLst>
                                      </p:cBhvr>
                                      <p:to>
                                        <p:strVal val="visible"/>
                                      </p:to>
                                    </p:set>
                                    <p:animEffect filter="fade" transition="in">
                                      <p:cBhvr>
                                        <p:cTn dur="1000"/>
                                        <p:tgtEl>
                                          <p:spTgt spid="249">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
        <p:nvSpPr>
          <p:cNvPr id="257" name="Google Shape;257;p40"/>
          <p:cNvSpPr txBox="1"/>
          <p:nvPr>
            <p:ph idx="1" type="body"/>
          </p:nvPr>
        </p:nvSpPr>
        <p:spPr>
          <a:xfrm>
            <a:off x="457200" y="1264450"/>
            <a:ext cx="7953600" cy="30096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rgbClr val="000000"/>
              </a:buClr>
              <a:buSzPts val="1100"/>
              <a:buFont typeface="Arial"/>
              <a:buNone/>
            </a:pPr>
            <a:r>
              <a:rPr lang="en" sz="1900">
                <a:solidFill>
                  <a:schemeClr val="accent1"/>
                </a:solidFill>
              </a:rPr>
              <a:t>Between January 9-12, 2013, SurveyUSA interviewed a random sample of 500 NC residents asking them whether they think widespread gun ownership protects law abiding citizens from crime, or makes society more dangerous. 58% of all respondents said it protects citizens. 67% of  White respondents, 28% of Black respondents, and 64% of Hispanic respondents shared this view. Which of the below is true?</a:t>
            </a:r>
            <a:endParaRPr sz="1900">
              <a:solidFill>
                <a:schemeClr val="accent1"/>
              </a:solidFill>
            </a:endParaRPr>
          </a:p>
          <a:p>
            <a:pPr indent="0" lvl="0" marL="0" rtl="0" algn="l">
              <a:lnSpc>
                <a:spcPct val="115000"/>
              </a:lnSpc>
              <a:spcBef>
                <a:spcPts val="600"/>
              </a:spcBef>
              <a:spcAft>
                <a:spcPts val="0"/>
              </a:spcAft>
              <a:buNone/>
            </a:pPr>
            <a:r>
              <a:t/>
            </a:r>
            <a:endParaRPr sz="12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1900">
                <a:solidFill>
                  <a:srgbClr val="000000"/>
                </a:solidFill>
              </a:rPr>
              <a:t>Opinion on gun ownership and race ethnicity are most likely</a:t>
            </a:r>
            <a:endParaRPr sz="19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1900">
                <a:solidFill>
                  <a:srgbClr val="000000"/>
                </a:solidFill>
              </a:rPr>
              <a:t>(a) complementary</a:t>
            </a:r>
            <a:endParaRPr sz="19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1900">
                <a:solidFill>
                  <a:srgbClr val="000000"/>
                </a:solidFill>
              </a:rPr>
              <a:t>(b) mutually exclusive</a:t>
            </a:r>
            <a:endParaRPr sz="19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1900">
                <a:solidFill>
                  <a:srgbClr val="000000"/>
                </a:solidFill>
              </a:rPr>
              <a:t>(c) independent</a:t>
            </a:r>
            <a:endParaRPr sz="19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1900">
                <a:solidFill>
                  <a:srgbClr val="000000"/>
                </a:solidFill>
              </a:rPr>
              <a:t>(d) dependent</a:t>
            </a:r>
            <a:endParaRPr sz="1900">
              <a:solidFill>
                <a:srgbClr val="000000"/>
              </a:solidFill>
            </a:endParaRPr>
          </a:p>
          <a:p>
            <a:pPr indent="0" lvl="0" marL="0" rtl="0" algn="l">
              <a:lnSpc>
                <a:spcPct val="115000"/>
              </a:lnSpc>
              <a:spcBef>
                <a:spcPts val="600"/>
              </a:spcBef>
              <a:spcAft>
                <a:spcPts val="0"/>
              </a:spcAft>
              <a:buNone/>
            </a:pPr>
            <a:r>
              <a:rPr lang="en" sz="1900">
                <a:solidFill>
                  <a:srgbClr val="000000"/>
                </a:solidFill>
              </a:rPr>
              <a:t>(e) disjoint</a:t>
            </a:r>
            <a:endParaRPr i="1" sz="1900">
              <a:solidFill>
                <a:schemeClr val="accent1"/>
              </a:solidFill>
            </a:endParaRPr>
          </a:p>
        </p:txBody>
      </p:sp>
      <p:sp>
        <p:nvSpPr>
          <p:cNvPr id="258" name="Google Shape;258;p40"/>
          <p:cNvSpPr txBox="1"/>
          <p:nvPr>
            <p:ph idx="1" type="body"/>
          </p:nvPr>
        </p:nvSpPr>
        <p:spPr>
          <a:xfrm>
            <a:off x="457200" y="5944228"/>
            <a:ext cx="7953600" cy="6564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i="1" lang="en" sz="1400">
                <a:solidFill>
                  <a:srgbClr val="000000"/>
                </a:solidFill>
              </a:rPr>
              <a:t>http://www.surveyusa.com/client/PollReport.aspx?g=a5f460ef-bba9-484b-8579-1101ea26421b</a:t>
            </a:r>
            <a:endParaRPr i="1" sz="1400">
              <a:solidFill>
                <a:srgbClr val="00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
        <p:nvSpPr>
          <p:cNvPr id="264" name="Google Shape;264;p41"/>
          <p:cNvSpPr txBox="1"/>
          <p:nvPr>
            <p:ph idx="1" type="body"/>
          </p:nvPr>
        </p:nvSpPr>
        <p:spPr>
          <a:xfrm>
            <a:off x="457200" y="1264450"/>
            <a:ext cx="7953600" cy="30096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chemeClr val="accent1"/>
                </a:solidFill>
              </a:rPr>
              <a:t>Between January 9-12, 2013, SurveyUSA interviewed a random sample of 500 NC residents asking them whether they think widespread gun ownership protects law abiding citizens from crime, or makes society more dangerous. 58% of all respondents said it protects citizens. 67% of  White respondents, 28% of Black respondents, and 64% of Hispanic respondents shared this view. Which of the below is true?</a:t>
            </a:r>
            <a:endParaRPr sz="1900">
              <a:solidFill>
                <a:schemeClr val="accent1"/>
              </a:solidFill>
            </a:endParaRPr>
          </a:p>
          <a:p>
            <a:pPr indent="0" lvl="0" marL="0" rtl="0" algn="l">
              <a:lnSpc>
                <a:spcPct val="115000"/>
              </a:lnSpc>
              <a:spcBef>
                <a:spcPts val="600"/>
              </a:spcBef>
              <a:spcAft>
                <a:spcPts val="0"/>
              </a:spcAft>
              <a:buNone/>
            </a:pPr>
            <a:r>
              <a:t/>
            </a:r>
            <a:endParaRPr sz="1200">
              <a:solidFill>
                <a:srgbClr val="000000"/>
              </a:solidFill>
            </a:endParaRPr>
          </a:p>
          <a:p>
            <a:pPr indent="0" lvl="0" marL="0" rtl="0" algn="l">
              <a:lnSpc>
                <a:spcPct val="115000"/>
              </a:lnSpc>
              <a:spcBef>
                <a:spcPts val="600"/>
              </a:spcBef>
              <a:spcAft>
                <a:spcPts val="0"/>
              </a:spcAft>
              <a:buNone/>
            </a:pPr>
            <a:r>
              <a:rPr lang="en" sz="1900">
                <a:solidFill>
                  <a:srgbClr val="000000"/>
                </a:solidFill>
              </a:rPr>
              <a:t>Opinion on gun ownership and race ethnicity are most likely</a:t>
            </a:r>
            <a:endParaRPr sz="1900">
              <a:solidFill>
                <a:srgbClr val="000000"/>
              </a:solidFill>
            </a:endParaRPr>
          </a:p>
          <a:p>
            <a:pPr indent="0" lvl="0" marL="0" rtl="0" algn="l">
              <a:lnSpc>
                <a:spcPct val="115000"/>
              </a:lnSpc>
              <a:spcBef>
                <a:spcPts val="600"/>
              </a:spcBef>
              <a:spcAft>
                <a:spcPts val="0"/>
              </a:spcAft>
              <a:buNone/>
            </a:pPr>
            <a:r>
              <a:rPr lang="en" sz="1900">
                <a:solidFill>
                  <a:srgbClr val="000000"/>
                </a:solidFill>
              </a:rPr>
              <a:t>(a) complementary</a:t>
            </a:r>
            <a:endParaRPr sz="1900">
              <a:solidFill>
                <a:srgbClr val="000000"/>
              </a:solidFill>
            </a:endParaRPr>
          </a:p>
          <a:p>
            <a:pPr indent="0" lvl="0" marL="0" rtl="0" algn="l">
              <a:lnSpc>
                <a:spcPct val="115000"/>
              </a:lnSpc>
              <a:spcBef>
                <a:spcPts val="600"/>
              </a:spcBef>
              <a:spcAft>
                <a:spcPts val="0"/>
              </a:spcAft>
              <a:buNone/>
            </a:pPr>
            <a:r>
              <a:rPr lang="en" sz="1900">
                <a:solidFill>
                  <a:srgbClr val="000000"/>
                </a:solidFill>
              </a:rPr>
              <a:t>(b) mutually exclusive</a:t>
            </a:r>
            <a:endParaRPr sz="1900">
              <a:solidFill>
                <a:srgbClr val="000000"/>
              </a:solidFill>
            </a:endParaRPr>
          </a:p>
          <a:p>
            <a:pPr indent="0" lvl="0" marL="0" rtl="0" algn="l">
              <a:lnSpc>
                <a:spcPct val="115000"/>
              </a:lnSpc>
              <a:spcBef>
                <a:spcPts val="600"/>
              </a:spcBef>
              <a:spcAft>
                <a:spcPts val="0"/>
              </a:spcAft>
              <a:buNone/>
            </a:pPr>
            <a:r>
              <a:rPr lang="en" sz="1900">
                <a:solidFill>
                  <a:srgbClr val="000000"/>
                </a:solidFill>
              </a:rPr>
              <a:t>(c) independent</a:t>
            </a:r>
            <a:endParaRPr sz="1900">
              <a:solidFill>
                <a:srgbClr val="000000"/>
              </a:solidFill>
            </a:endParaRPr>
          </a:p>
          <a:p>
            <a:pPr indent="0" lvl="0" marL="0" rtl="0" algn="l">
              <a:lnSpc>
                <a:spcPct val="115000"/>
              </a:lnSpc>
              <a:spcBef>
                <a:spcPts val="600"/>
              </a:spcBef>
              <a:spcAft>
                <a:spcPts val="0"/>
              </a:spcAft>
              <a:buNone/>
            </a:pPr>
            <a:r>
              <a:rPr i="1" lang="en" sz="1900">
                <a:solidFill>
                  <a:srgbClr val="FF9900"/>
                </a:solidFill>
              </a:rPr>
              <a:t>(d) dependent</a:t>
            </a:r>
            <a:endParaRPr i="1" sz="1900">
              <a:solidFill>
                <a:srgbClr val="FF9900"/>
              </a:solidFill>
            </a:endParaRPr>
          </a:p>
          <a:p>
            <a:pPr indent="0" lvl="0" marL="0" rtl="0" algn="l">
              <a:lnSpc>
                <a:spcPct val="115000"/>
              </a:lnSpc>
              <a:spcBef>
                <a:spcPts val="600"/>
              </a:spcBef>
              <a:spcAft>
                <a:spcPts val="0"/>
              </a:spcAft>
              <a:buNone/>
            </a:pPr>
            <a:r>
              <a:rPr lang="en" sz="1900">
                <a:solidFill>
                  <a:srgbClr val="000000"/>
                </a:solidFill>
              </a:rPr>
              <a:t>(e) disjoint</a:t>
            </a:r>
            <a:endParaRPr i="1" sz="1900">
              <a:solidFill>
                <a:schemeClr val="accent1"/>
              </a:solidFill>
            </a:endParaRPr>
          </a:p>
        </p:txBody>
      </p:sp>
      <p:sp>
        <p:nvSpPr>
          <p:cNvPr id="265" name="Google Shape;265;p41"/>
          <p:cNvSpPr txBox="1"/>
          <p:nvPr>
            <p:ph idx="1" type="body"/>
          </p:nvPr>
        </p:nvSpPr>
        <p:spPr>
          <a:xfrm>
            <a:off x="457200" y="5944228"/>
            <a:ext cx="7953600" cy="6564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i="1" lang="en" sz="1400">
                <a:solidFill>
                  <a:srgbClr val="000000"/>
                </a:solidFill>
              </a:rPr>
              <a:t>http://www.surveyusa.com/client/PollReport.aspx?g=a5f460ef-bba9-484b-8579-1101ea26421b</a:t>
            </a:r>
            <a:endParaRPr i="1" sz="1400">
              <a:solidFill>
                <a:srgbClr val="00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2"/>
          <p:cNvSpPr txBox="1"/>
          <p:nvPr>
            <p:ph idx="1" type="body"/>
          </p:nvPr>
        </p:nvSpPr>
        <p:spPr>
          <a:xfrm>
            <a:off x="457200" y="1264450"/>
            <a:ext cx="7953600" cy="834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000000"/>
                </a:solidFill>
              </a:rPr>
              <a:t>If P(A occurs, given that B is true) = </a:t>
            </a:r>
            <a:r>
              <a:rPr i="1" lang="en" sz="1900">
                <a:solidFill>
                  <a:srgbClr val="000000"/>
                </a:solidFill>
              </a:rPr>
              <a:t>P(A | B) = P(A)</a:t>
            </a:r>
            <a:r>
              <a:rPr lang="en" sz="1900">
                <a:solidFill>
                  <a:srgbClr val="000000"/>
                </a:solidFill>
              </a:rPr>
              <a:t>,</a:t>
            </a:r>
            <a:br>
              <a:rPr lang="en" sz="1900">
                <a:solidFill>
                  <a:srgbClr val="000000"/>
                </a:solidFill>
              </a:rPr>
            </a:br>
            <a:r>
              <a:rPr lang="en" sz="1900">
                <a:solidFill>
                  <a:srgbClr val="000000"/>
                </a:solidFill>
              </a:rPr>
              <a:t>then A and B are independent.</a:t>
            </a:r>
            <a:endParaRPr sz="1900">
              <a:solidFill>
                <a:srgbClr val="000000"/>
              </a:solidFill>
            </a:endParaRPr>
          </a:p>
        </p:txBody>
      </p:sp>
      <p:sp>
        <p:nvSpPr>
          <p:cNvPr id="271" name="Google Shape;271;p42"/>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Checking for independence</a:t>
            </a:r>
            <a:endParaRPr>
              <a:solidFill>
                <a:schemeClr val="accen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3"/>
          <p:cNvSpPr txBox="1"/>
          <p:nvPr>
            <p:ph idx="1" type="body"/>
          </p:nvPr>
        </p:nvSpPr>
        <p:spPr>
          <a:xfrm>
            <a:off x="457200" y="1264450"/>
            <a:ext cx="7953600" cy="834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000000"/>
                </a:solidFill>
              </a:rPr>
              <a:t>If P(A occurs, given that B is true) = </a:t>
            </a:r>
            <a:r>
              <a:rPr i="1" lang="en" sz="1900">
                <a:solidFill>
                  <a:srgbClr val="000000"/>
                </a:solidFill>
              </a:rPr>
              <a:t>P(A | B) = P(A)</a:t>
            </a:r>
            <a:r>
              <a:rPr lang="en" sz="1900">
                <a:solidFill>
                  <a:srgbClr val="000000"/>
                </a:solidFill>
              </a:rPr>
              <a:t>,</a:t>
            </a:r>
            <a:br>
              <a:rPr lang="en" sz="1900">
                <a:solidFill>
                  <a:srgbClr val="000000"/>
                </a:solidFill>
              </a:rPr>
            </a:br>
            <a:r>
              <a:rPr lang="en" sz="1900">
                <a:solidFill>
                  <a:srgbClr val="000000"/>
                </a:solidFill>
              </a:rPr>
              <a:t>then A and B are independent.</a:t>
            </a:r>
            <a:endParaRPr sz="1900">
              <a:solidFill>
                <a:srgbClr val="000000"/>
              </a:solidFill>
            </a:endParaRPr>
          </a:p>
        </p:txBody>
      </p:sp>
      <p:sp>
        <p:nvSpPr>
          <p:cNvPr id="277" name="Google Shape;277;p43"/>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Checking for independence</a:t>
            </a:r>
            <a:endParaRPr>
              <a:solidFill>
                <a:schemeClr val="accent1"/>
              </a:solidFill>
            </a:endParaRPr>
          </a:p>
        </p:txBody>
      </p:sp>
      <p:sp>
        <p:nvSpPr>
          <p:cNvPr id="278" name="Google Shape;278;p43"/>
          <p:cNvSpPr txBox="1"/>
          <p:nvPr>
            <p:ph idx="1" type="body"/>
          </p:nvPr>
        </p:nvSpPr>
        <p:spPr>
          <a:xfrm>
            <a:off x="457200" y="2098550"/>
            <a:ext cx="7953600" cy="6102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000000"/>
                </a:solidFill>
              </a:rPr>
              <a:t>P(protects citizens) = 0.58</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4"/>
          <p:cNvSpPr txBox="1"/>
          <p:nvPr>
            <p:ph idx="1" type="body"/>
          </p:nvPr>
        </p:nvSpPr>
        <p:spPr>
          <a:xfrm>
            <a:off x="457200" y="1264450"/>
            <a:ext cx="7953600" cy="834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000000"/>
                </a:solidFill>
              </a:rPr>
              <a:t>If P(A occurs, given that B is true) = </a:t>
            </a:r>
            <a:r>
              <a:rPr i="1" lang="en" sz="1900">
                <a:solidFill>
                  <a:srgbClr val="000000"/>
                </a:solidFill>
              </a:rPr>
              <a:t>P(A | B) = P(A)</a:t>
            </a:r>
            <a:r>
              <a:rPr lang="en" sz="1900">
                <a:solidFill>
                  <a:srgbClr val="000000"/>
                </a:solidFill>
              </a:rPr>
              <a:t>,</a:t>
            </a:r>
            <a:br>
              <a:rPr lang="en" sz="1900">
                <a:solidFill>
                  <a:srgbClr val="000000"/>
                </a:solidFill>
              </a:rPr>
            </a:br>
            <a:r>
              <a:rPr lang="en" sz="1900">
                <a:solidFill>
                  <a:srgbClr val="000000"/>
                </a:solidFill>
              </a:rPr>
              <a:t>then A and B are independent.</a:t>
            </a:r>
            <a:endParaRPr sz="1900">
              <a:solidFill>
                <a:srgbClr val="000000"/>
              </a:solidFill>
            </a:endParaRPr>
          </a:p>
        </p:txBody>
      </p:sp>
      <p:sp>
        <p:nvSpPr>
          <p:cNvPr id="284" name="Google Shape;284;p44"/>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Checking for independence</a:t>
            </a:r>
            <a:endParaRPr>
              <a:solidFill>
                <a:schemeClr val="accent1"/>
              </a:solidFill>
            </a:endParaRPr>
          </a:p>
        </p:txBody>
      </p:sp>
      <p:sp>
        <p:nvSpPr>
          <p:cNvPr id="285" name="Google Shape;285;p44"/>
          <p:cNvSpPr txBox="1"/>
          <p:nvPr>
            <p:ph idx="1" type="body"/>
          </p:nvPr>
        </p:nvSpPr>
        <p:spPr>
          <a:xfrm>
            <a:off x="457200" y="2631250"/>
            <a:ext cx="7953600" cy="20076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000000"/>
                </a:solidFill>
              </a:rPr>
              <a:t>P(randomly selected NC resident says gun ownership protects citizens, given that the resident is white)</a:t>
            </a:r>
            <a:endParaRPr sz="1900">
              <a:solidFill>
                <a:srgbClr val="000000"/>
              </a:solidFill>
            </a:endParaRPr>
          </a:p>
          <a:p>
            <a:pPr indent="457200" lvl="0" marL="0" rtl="0" algn="l">
              <a:lnSpc>
                <a:spcPct val="115000"/>
              </a:lnSpc>
              <a:spcBef>
                <a:spcPts val="600"/>
              </a:spcBef>
              <a:spcAft>
                <a:spcPts val="0"/>
              </a:spcAft>
              <a:buNone/>
            </a:pPr>
            <a:r>
              <a:rPr lang="en" sz="1900">
                <a:solidFill>
                  <a:srgbClr val="000000"/>
                </a:solidFill>
              </a:rPr>
              <a:t>= P(protects citizens | White) = 0.67</a:t>
            </a:r>
            <a:endParaRPr sz="1900">
              <a:solidFill>
                <a:srgbClr val="000000"/>
              </a:solidFill>
            </a:endParaRPr>
          </a:p>
          <a:p>
            <a:pPr indent="0" lvl="0" marL="0" rtl="0" algn="l">
              <a:lnSpc>
                <a:spcPct val="115000"/>
              </a:lnSpc>
              <a:spcBef>
                <a:spcPts val="600"/>
              </a:spcBef>
              <a:spcAft>
                <a:spcPts val="0"/>
              </a:spcAft>
              <a:buNone/>
            </a:pPr>
            <a:r>
              <a:rPr lang="en" sz="1900">
                <a:solidFill>
                  <a:srgbClr val="000000"/>
                </a:solidFill>
              </a:rPr>
              <a:t>P(protects citizens | Black) = 0.28</a:t>
            </a:r>
            <a:endParaRPr sz="1900">
              <a:solidFill>
                <a:srgbClr val="000000"/>
              </a:solidFill>
            </a:endParaRPr>
          </a:p>
          <a:p>
            <a:pPr indent="0" lvl="0" marL="0" rtl="0" algn="l">
              <a:lnSpc>
                <a:spcPct val="115000"/>
              </a:lnSpc>
              <a:spcBef>
                <a:spcPts val="600"/>
              </a:spcBef>
              <a:spcAft>
                <a:spcPts val="0"/>
              </a:spcAft>
              <a:buNone/>
            </a:pPr>
            <a:r>
              <a:rPr lang="en" sz="1900">
                <a:solidFill>
                  <a:srgbClr val="000000"/>
                </a:solidFill>
              </a:rPr>
              <a:t>P(protects citizens | Hispanic) = 0.64</a:t>
            </a:r>
            <a:endParaRPr sz="1900">
              <a:solidFill>
                <a:srgbClr val="000000"/>
              </a:solidFill>
            </a:endParaRPr>
          </a:p>
        </p:txBody>
      </p:sp>
      <p:sp>
        <p:nvSpPr>
          <p:cNvPr id="286" name="Google Shape;286;p44"/>
          <p:cNvSpPr txBox="1"/>
          <p:nvPr>
            <p:ph idx="1" type="body"/>
          </p:nvPr>
        </p:nvSpPr>
        <p:spPr>
          <a:xfrm>
            <a:off x="457200" y="2098550"/>
            <a:ext cx="7953600" cy="6102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000000"/>
                </a:solidFill>
              </a:rPr>
              <a:t>P(protects citizens) = 0.58</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p:txBody>
      </p:sp>
      <p:sp>
        <p:nvSpPr>
          <p:cNvPr id="287" name="Google Shape;287;p44"/>
          <p:cNvSpPr txBox="1"/>
          <p:nvPr>
            <p:ph idx="1" type="body"/>
          </p:nvPr>
        </p:nvSpPr>
        <p:spPr>
          <a:xfrm>
            <a:off x="457200" y="4638850"/>
            <a:ext cx="7953600" cy="20076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000000"/>
                </a:solidFill>
              </a:rPr>
              <a:t>P(protects citizens) varies by race/ethnicity, therefore opinion on gun ownership and race ethnicity are most likely dependent.</a:t>
            </a:r>
            <a:endParaRPr sz="19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5"/>
          <p:cNvSpPr txBox="1"/>
          <p:nvPr>
            <p:ph type="title"/>
          </p:nvPr>
        </p:nvSpPr>
        <p:spPr>
          <a:xfrm>
            <a:off x="457200" y="20448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Determining dependence</a:t>
            </a:r>
            <a:endParaRPr>
              <a:solidFill>
                <a:schemeClr val="accent1"/>
              </a:solidFill>
            </a:endParaRPr>
          </a:p>
          <a:p>
            <a:pPr indent="0" lvl="0" marL="0" rtl="0" algn="l">
              <a:spcBef>
                <a:spcPts val="0"/>
              </a:spcBef>
              <a:spcAft>
                <a:spcPts val="0"/>
              </a:spcAft>
              <a:buNone/>
            </a:pPr>
            <a:r>
              <a:rPr lang="en">
                <a:solidFill>
                  <a:schemeClr val="accent1"/>
                </a:solidFill>
              </a:rPr>
              <a:t>based on sample data</a:t>
            </a:r>
            <a:endParaRPr>
              <a:solidFill>
                <a:schemeClr val="accent1"/>
              </a:solidFill>
            </a:endParaRPr>
          </a:p>
        </p:txBody>
      </p:sp>
      <p:sp>
        <p:nvSpPr>
          <p:cNvPr id="293" name="Google Shape;293;p45"/>
          <p:cNvSpPr txBox="1"/>
          <p:nvPr>
            <p:ph idx="1" type="body"/>
          </p:nvPr>
        </p:nvSpPr>
        <p:spPr>
          <a:xfrm>
            <a:off x="457200" y="1468950"/>
            <a:ext cx="7953600" cy="31041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600"/>
              </a:spcBef>
              <a:spcAft>
                <a:spcPts val="0"/>
              </a:spcAft>
              <a:buClr>
                <a:srgbClr val="000000"/>
              </a:buClr>
              <a:buSzPts val="1900"/>
              <a:buChar char="●"/>
            </a:pPr>
            <a:r>
              <a:rPr lang="en" sz="1900">
                <a:solidFill>
                  <a:srgbClr val="000000"/>
                </a:solidFill>
              </a:rPr>
              <a:t>If conditional probabilities calculated based on sample data suggest dependence between two variables, the next step is to conduct a hypothesis test to determine if the observed difference between the probabilities is likely or unlikely to have happened by chance.</a:t>
            </a:r>
            <a:endParaRPr sz="1900">
              <a:solidFill>
                <a:srgbClr val="000000"/>
              </a:solidFill>
            </a:endParaRPr>
          </a:p>
          <a:p>
            <a:pPr indent="-349250" lvl="0" marL="457200" rtl="0" algn="l">
              <a:lnSpc>
                <a:spcPct val="115000"/>
              </a:lnSpc>
              <a:spcBef>
                <a:spcPts val="0"/>
              </a:spcBef>
              <a:spcAft>
                <a:spcPts val="0"/>
              </a:spcAft>
              <a:buClr>
                <a:srgbClr val="000000"/>
              </a:buClr>
              <a:buSzPts val="1900"/>
              <a:buChar char="●"/>
            </a:pPr>
            <a:r>
              <a:rPr lang="en" sz="1900">
                <a:solidFill>
                  <a:srgbClr val="000000"/>
                </a:solidFill>
              </a:rPr>
              <a:t>If the observed difference between the conditional probabilities is large, then there is stronger evidence that the difference is real.</a:t>
            </a:r>
            <a:endParaRPr sz="1900">
              <a:solidFill>
                <a:srgbClr val="000000"/>
              </a:solidFill>
            </a:endParaRPr>
          </a:p>
          <a:p>
            <a:pPr indent="-349250" lvl="0" marL="457200" rtl="0" algn="l">
              <a:lnSpc>
                <a:spcPct val="115000"/>
              </a:lnSpc>
              <a:spcBef>
                <a:spcPts val="0"/>
              </a:spcBef>
              <a:spcAft>
                <a:spcPts val="0"/>
              </a:spcAft>
              <a:buClr>
                <a:srgbClr val="000000"/>
              </a:buClr>
              <a:buSzPts val="1900"/>
              <a:buChar char="●"/>
            </a:pPr>
            <a:r>
              <a:rPr lang="en" sz="1900">
                <a:solidFill>
                  <a:srgbClr val="000000"/>
                </a:solidFill>
              </a:rPr>
              <a:t>If a sample is large, then even a small difference can provide strong evidence of a real difference.</a:t>
            </a:r>
            <a:endParaRPr sz="1900">
              <a:solidFill>
                <a:srgbClr val="00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6"/>
          <p:cNvSpPr txBox="1"/>
          <p:nvPr>
            <p:ph type="title"/>
          </p:nvPr>
        </p:nvSpPr>
        <p:spPr>
          <a:xfrm>
            <a:off x="457200" y="20448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Determining dependence</a:t>
            </a:r>
            <a:endParaRPr>
              <a:solidFill>
                <a:schemeClr val="accent1"/>
              </a:solidFill>
            </a:endParaRPr>
          </a:p>
          <a:p>
            <a:pPr indent="0" lvl="0" marL="0" rtl="0" algn="l">
              <a:spcBef>
                <a:spcPts val="0"/>
              </a:spcBef>
              <a:spcAft>
                <a:spcPts val="0"/>
              </a:spcAft>
              <a:buNone/>
            </a:pPr>
            <a:r>
              <a:rPr lang="en">
                <a:solidFill>
                  <a:schemeClr val="accent1"/>
                </a:solidFill>
              </a:rPr>
              <a:t>based on sample data</a:t>
            </a:r>
            <a:endParaRPr>
              <a:solidFill>
                <a:schemeClr val="accent1"/>
              </a:solidFill>
            </a:endParaRPr>
          </a:p>
        </p:txBody>
      </p:sp>
      <p:sp>
        <p:nvSpPr>
          <p:cNvPr id="299" name="Google Shape;299;p46"/>
          <p:cNvSpPr txBox="1"/>
          <p:nvPr>
            <p:ph idx="1" type="body"/>
          </p:nvPr>
        </p:nvSpPr>
        <p:spPr>
          <a:xfrm>
            <a:off x="457200" y="4308250"/>
            <a:ext cx="7953600" cy="20235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chemeClr val="accent1"/>
                </a:solidFill>
              </a:rPr>
              <a:t>We saw that P(protects citizens | White) = 0.67 and P(protects citizens | Hispanic) = 0.64. Under which condition would you be more convinced of a real difference between the proportions of Whites and Hispanics who think gun widespread gun ownership protects citizens?</a:t>
            </a:r>
            <a:br>
              <a:rPr lang="en" sz="1900">
                <a:solidFill>
                  <a:schemeClr val="accent1"/>
                </a:solidFill>
              </a:rPr>
            </a:br>
            <a:r>
              <a:rPr i="1" lang="en" sz="1900">
                <a:solidFill>
                  <a:schemeClr val="accent1"/>
                </a:solidFill>
              </a:rPr>
              <a:t>n</a:t>
            </a:r>
            <a:r>
              <a:rPr lang="en" sz="1900">
                <a:solidFill>
                  <a:schemeClr val="accent1"/>
                </a:solidFill>
              </a:rPr>
              <a:t> = 500 or </a:t>
            </a:r>
            <a:r>
              <a:rPr i="1" lang="en" sz="1900">
                <a:solidFill>
                  <a:schemeClr val="accent1"/>
                </a:solidFill>
              </a:rPr>
              <a:t>n</a:t>
            </a:r>
            <a:r>
              <a:rPr lang="en" sz="1900">
                <a:solidFill>
                  <a:schemeClr val="accent1"/>
                </a:solidFill>
              </a:rPr>
              <a:t> = 50,000</a:t>
            </a:r>
            <a:endParaRPr sz="1900">
              <a:solidFill>
                <a:schemeClr val="accent1"/>
              </a:solidFill>
            </a:endParaRPr>
          </a:p>
          <a:p>
            <a:pPr indent="0" lvl="0" marL="0" rtl="0" algn="l">
              <a:lnSpc>
                <a:spcPct val="115000"/>
              </a:lnSpc>
              <a:spcBef>
                <a:spcPts val="600"/>
              </a:spcBef>
              <a:spcAft>
                <a:spcPts val="0"/>
              </a:spcAft>
              <a:buNone/>
            </a:pPr>
            <a:r>
              <a:t/>
            </a:r>
            <a:endParaRPr sz="1900">
              <a:solidFill>
                <a:schemeClr val="accent1"/>
              </a:solidFill>
            </a:endParaRPr>
          </a:p>
          <a:p>
            <a:pPr indent="0" lvl="0" marL="0" rtl="0" algn="l">
              <a:lnSpc>
                <a:spcPct val="115000"/>
              </a:lnSpc>
              <a:spcBef>
                <a:spcPts val="600"/>
              </a:spcBef>
              <a:spcAft>
                <a:spcPts val="0"/>
              </a:spcAft>
              <a:buNone/>
            </a:pPr>
            <a:r>
              <a:t/>
            </a:r>
            <a:endParaRPr sz="1900">
              <a:solidFill>
                <a:schemeClr val="accent1"/>
              </a:solidFill>
            </a:endParaRPr>
          </a:p>
        </p:txBody>
      </p:sp>
      <p:sp>
        <p:nvSpPr>
          <p:cNvPr id="300" name="Google Shape;300;p46"/>
          <p:cNvSpPr txBox="1"/>
          <p:nvPr>
            <p:ph idx="1" type="body"/>
          </p:nvPr>
        </p:nvSpPr>
        <p:spPr>
          <a:xfrm>
            <a:off x="457200" y="1468950"/>
            <a:ext cx="7953600" cy="31041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600"/>
              </a:spcBef>
              <a:spcAft>
                <a:spcPts val="0"/>
              </a:spcAft>
              <a:buClr>
                <a:srgbClr val="000000"/>
              </a:buClr>
              <a:buSzPts val="1900"/>
              <a:buChar char="●"/>
            </a:pPr>
            <a:r>
              <a:rPr lang="en" sz="1900">
                <a:solidFill>
                  <a:srgbClr val="000000"/>
                </a:solidFill>
              </a:rPr>
              <a:t>If conditional probabilities calculated based on sample data suggest dependence between two variables, the next step is to conduct a hypothesis test to determine if the observed difference between the probabilities is likely or unlikely to have happened by chance.</a:t>
            </a:r>
            <a:endParaRPr sz="1900">
              <a:solidFill>
                <a:srgbClr val="000000"/>
              </a:solidFill>
            </a:endParaRPr>
          </a:p>
          <a:p>
            <a:pPr indent="-349250" lvl="0" marL="457200" rtl="0" algn="l">
              <a:lnSpc>
                <a:spcPct val="115000"/>
              </a:lnSpc>
              <a:spcBef>
                <a:spcPts val="0"/>
              </a:spcBef>
              <a:spcAft>
                <a:spcPts val="0"/>
              </a:spcAft>
              <a:buClr>
                <a:srgbClr val="000000"/>
              </a:buClr>
              <a:buSzPts val="1900"/>
              <a:buChar char="●"/>
            </a:pPr>
            <a:r>
              <a:rPr lang="en" sz="1900">
                <a:solidFill>
                  <a:srgbClr val="000000"/>
                </a:solidFill>
              </a:rPr>
              <a:t>If the observed difference between the conditional probabilities is large, then there is stronger evidence that the difference is real.</a:t>
            </a:r>
            <a:endParaRPr sz="1900">
              <a:solidFill>
                <a:srgbClr val="000000"/>
              </a:solidFill>
            </a:endParaRPr>
          </a:p>
          <a:p>
            <a:pPr indent="-349250" lvl="0" marL="457200" rtl="0" algn="l">
              <a:lnSpc>
                <a:spcPct val="115000"/>
              </a:lnSpc>
              <a:spcBef>
                <a:spcPts val="0"/>
              </a:spcBef>
              <a:spcAft>
                <a:spcPts val="0"/>
              </a:spcAft>
              <a:buClr>
                <a:srgbClr val="000000"/>
              </a:buClr>
              <a:buSzPts val="1900"/>
              <a:buChar char="●"/>
            </a:pPr>
            <a:r>
              <a:rPr lang="en" sz="1900">
                <a:solidFill>
                  <a:srgbClr val="000000"/>
                </a:solidFill>
              </a:rPr>
              <a:t>If a sample is large, then even a small difference can provide strong evidence of a real difference.</a:t>
            </a:r>
            <a:endParaRPr sz="19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11"/>
          <p:cNvSpPr txBox="1"/>
          <p:nvPr>
            <p:ph idx="1" type="body"/>
          </p:nvPr>
        </p:nvSpPr>
        <p:spPr>
          <a:xfrm>
            <a:off x="457200" y="1264450"/>
            <a:ext cx="7953600" cy="1584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rgbClr val="000000"/>
              </a:buClr>
              <a:buSzPts val="1100"/>
              <a:buFont typeface="Arial"/>
              <a:buNone/>
            </a:pPr>
            <a:r>
              <a:rPr lang="en" sz="1900">
                <a:solidFill>
                  <a:srgbClr val="000000"/>
                </a:solidFill>
              </a:rPr>
              <a:t>There are several possible interpretations of probability but they (almost) completely agree on the mathematical rules probability must follow.</a:t>
            </a:r>
            <a:endParaRPr sz="1900">
              <a:solidFill>
                <a:srgbClr val="000000"/>
              </a:solidFill>
            </a:endParaRPr>
          </a:p>
          <a:p>
            <a:pPr indent="-349250" lvl="0" marL="457200" rtl="0" algn="l">
              <a:lnSpc>
                <a:spcPct val="115000"/>
              </a:lnSpc>
              <a:spcBef>
                <a:spcPts val="600"/>
              </a:spcBef>
              <a:spcAft>
                <a:spcPts val="0"/>
              </a:spcAft>
              <a:buClr>
                <a:srgbClr val="000000"/>
              </a:buClr>
              <a:buSzPts val="1900"/>
              <a:buChar char="●"/>
            </a:pPr>
            <a:r>
              <a:rPr lang="en" sz="1900">
                <a:solidFill>
                  <a:srgbClr val="000000"/>
                </a:solidFill>
              </a:rPr>
              <a:t>P(A) = Probability of event A </a:t>
            </a:r>
            <a:endParaRPr sz="1900">
              <a:solidFill>
                <a:srgbClr val="000000"/>
              </a:solidFill>
            </a:endParaRPr>
          </a:p>
          <a:p>
            <a:pPr indent="-349250" lvl="0" marL="457200" rtl="0" algn="l">
              <a:lnSpc>
                <a:spcPct val="115000"/>
              </a:lnSpc>
              <a:spcBef>
                <a:spcPts val="0"/>
              </a:spcBef>
              <a:spcAft>
                <a:spcPts val="0"/>
              </a:spcAft>
              <a:buClr>
                <a:srgbClr val="000000"/>
              </a:buClr>
              <a:buSzPts val="1900"/>
              <a:buChar char="●"/>
            </a:pPr>
            <a:r>
              <a:rPr lang="en" sz="1900">
                <a:solidFill>
                  <a:srgbClr val="000000"/>
                </a:solidFill>
              </a:rPr>
              <a:t>0 ≤ P(A) ≤ 1</a:t>
            </a:r>
            <a:endParaRPr sz="1900">
              <a:solidFill>
                <a:srgbClr val="000000"/>
              </a:solidFill>
            </a:endParaRPr>
          </a:p>
        </p:txBody>
      </p:sp>
      <p:sp>
        <p:nvSpPr>
          <p:cNvPr id="48" name="Google Shape;48;p1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Probability</a:t>
            </a:r>
            <a:endParaRPr>
              <a:solidFill>
                <a:schemeClr val="accent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7"/>
          <p:cNvSpPr txBox="1"/>
          <p:nvPr>
            <p:ph idx="1" type="body"/>
          </p:nvPr>
        </p:nvSpPr>
        <p:spPr>
          <a:xfrm>
            <a:off x="457200" y="1264450"/>
            <a:ext cx="7953600" cy="834000"/>
          </a:xfrm>
          <a:prstGeom prst="rect">
            <a:avLst/>
          </a:prstGeom>
        </p:spPr>
        <p:txBody>
          <a:bodyPr anchorCtr="0" anchor="t" bIns="91425" lIns="91425" spcFirstLastPara="1" rIns="91425" wrap="square" tIns="91425">
            <a:noAutofit/>
          </a:bodyPr>
          <a:lstStyle/>
          <a:p>
            <a:pPr indent="0" lvl="0" marL="0" rtl="0" algn="ctr">
              <a:lnSpc>
                <a:spcPct val="115000"/>
              </a:lnSpc>
              <a:spcBef>
                <a:spcPts val="600"/>
              </a:spcBef>
              <a:spcAft>
                <a:spcPts val="0"/>
              </a:spcAft>
              <a:buNone/>
            </a:pPr>
            <a:r>
              <a:rPr i="1" lang="en" sz="2100">
                <a:solidFill>
                  <a:srgbClr val="000000"/>
                </a:solidFill>
              </a:rPr>
              <a:t>P(A and B) = P(A) x P(B)</a:t>
            </a:r>
            <a:endParaRPr i="1" sz="2100">
              <a:solidFill>
                <a:srgbClr val="000000"/>
              </a:solidFill>
            </a:endParaRPr>
          </a:p>
          <a:p>
            <a:pPr indent="0" lvl="0" marL="0" rtl="0" algn="l">
              <a:lnSpc>
                <a:spcPct val="115000"/>
              </a:lnSpc>
              <a:spcBef>
                <a:spcPts val="600"/>
              </a:spcBef>
              <a:spcAft>
                <a:spcPts val="0"/>
              </a:spcAft>
              <a:buNone/>
            </a:pPr>
            <a:r>
              <a:rPr lang="en" sz="2100">
                <a:solidFill>
                  <a:srgbClr val="000000"/>
                </a:solidFill>
              </a:rPr>
              <a:t>Or more generally, P(A</a:t>
            </a:r>
            <a:r>
              <a:rPr baseline="-25000" lang="en" sz="2100">
                <a:solidFill>
                  <a:srgbClr val="000000"/>
                </a:solidFill>
              </a:rPr>
              <a:t>1</a:t>
            </a:r>
            <a:r>
              <a:rPr lang="en" sz="2100">
                <a:solidFill>
                  <a:srgbClr val="000000"/>
                </a:solidFill>
              </a:rPr>
              <a:t>, and,  … and A</a:t>
            </a:r>
            <a:r>
              <a:rPr baseline="-25000" lang="en" sz="2100">
                <a:solidFill>
                  <a:srgbClr val="000000"/>
                </a:solidFill>
              </a:rPr>
              <a:t>k</a:t>
            </a:r>
            <a:r>
              <a:rPr lang="en" sz="2100">
                <a:solidFill>
                  <a:srgbClr val="000000"/>
                </a:solidFill>
              </a:rPr>
              <a:t>) = P(A</a:t>
            </a:r>
            <a:r>
              <a:rPr baseline="-25000" lang="en" sz="2100">
                <a:solidFill>
                  <a:srgbClr val="000000"/>
                </a:solidFill>
              </a:rPr>
              <a:t>1</a:t>
            </a:r>
            <a:r>
              <a:rPr lang="en" sz="2100">
                <a:solidFill>
                  <a:srgbClr val="000000"/>
                </a:solidFill>
              </a:rPr>
              <a:t>) x … x P(A</a:t>
            </a:r>
            <a:r>
              <a:rPr baseline="-25000" lang="en" sz="2100">
                <a:solidFill>
                  <a:srgbClr val="000000"/>
                </a:solidFill>
              </a:rPr>
              <a:t>k</a:t>
            </a:r>
            <a:r>
              <a:rPr lang="en" sz="2100">
                <a:solidFill>
                  <a:srgbClr val="000000"/>
                </a:solidFill>
              </a:rPr>
              <a:t>)</a:t>
            </a:r>
            <a:endParaRPr sz="2100">
              <a:solidFill>
                <a:srgbClr val="000000"/>
              </a:solidFill>
            </a:endParaRPr>
          </a:p>
        </p:txBody>
      </p:sp>
      <p:sp>
        <p:nvSpPr>
          <p:cNvPr id="306" name="Google Shape;306;p4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Product rule for independent events</a:t>
            </a:r>
            <a:endParaRPr>
              <a:solidFill>
                <a:schemeClr val="accen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8"/>
          <p:cNvSpPr txBox="1"/>
          <p:nvPr>
            <p:ph idx="1" type="body"/>
          </p:nvPr>
        </p:nvSpPr>
        <p:spPr>
          <a:xfrm>
            <a:off x="457200" y="2407550"/>
            <a:ext cx="7953600" cy="834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chemeClr val="accent1"/>
                </a:solidFill>
              </a:rPr>
              <a:t>You toss a coin twice, what is the probability of getting two tails</a:t>
            </a:r>
            <a:br>
              <a:rPr lang="en" sz="2100">
                <a:solidFill>
                  <a:schemeClr val="accent1"/>
                </a:solidFill>
              </a:rPr>
            </a:br>
            <a:r>
              <a:rPr lang="en" sz="2100">
                <a:solidFill>
                  <a:schemeClr val="accent1"/>
                </a:solidFill>
              </a:rPr>
              <a:t>in a row?</a:t>
            </a:r>
            <a:endParaRPr sz="2100">
              <a:solidFill>
                <a:schemeClr val="accent1"/>
              </a:solidFill>
            </a:endParaRPr>
          </a:p>
        </p:txBody>
      </p:sp>
      <p:sp>
        <p:nvSpPr>
          <p:cNvPr id="312" name="Google Shape;312;p48"/>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Product rule for independent events</a:t>
            </a:r>
            <a:endParaRPr>
              <a:solidFill>
                <a:schemeClr val="accent1"/>
              </a:solidFill>
            </a:endParaRPr>
          </a:p>
        </p:txBody>
      </p:sp>
      <p:sp>
        <p:nvSpPr>
          <p:cNvPr id="313" name="Google Shape;313;p48"/>
          <p:cNvSpPr txBox="1"/>
          <p:nvPr>
            <p:ph idx="1" type="body"/>
          </p:nvPr>
        </p:nvSpPr>
        <p:spPr>
          <a:xfrm>
            <a:off x="457200" y="1264450"/>
            <a:ext cx="7953600" cy="834000"/>
          </a:xfrm>
          <a:prstGeom prst="rect">
            <a:avLst/>
          </a:prstGeom>
        </p:spPr>
        <p:txBody>
          <a:bodyPr anchorCtr="0" anchor="t" bIns="91425" lIns="91425" spcFirstLastPara="1" rIns="91425" wrap="square" tIns="91425">
            <a:noAutofit/>
          </a:bodyPr>
          <a:lstStyle/>
          <a:p>
            <a:pPr indent="0" lvl="0" marL="0" rtl="0" algn="ctr">
              <a:lnSpc>
                <a:spcPct val="115000"/>
              </a:lnSpc>
              <a:spcBef>
                <a:spcPts val="600"/>
              </a:spcBef>
              <a:spcAft>
                <a:spcPts val="0"/>
              </a:spcAft>
              <a:buNone/>
            </a:pPr>
            <a:r>
              <a:rPr i="1" lang="en" sz="2100">
                <a:solidFill>
                  <a:srgbClr val="000000"/>
                </a:solidFill>
              </a:rPr>
              <a:t>P(A and B) = P(A) x P(B)</a:t>
            </a:r>
            <a:endParaRPr i="1" sz="2100">
              <a:solidFill>
                <a:srgbClr val="000000"/>
              </a:solidFill>
            </a:endParaRPr>
          </a:p>
          <a:p>
            <a:pPr indent="0" lvl="0" marL="0" rtl="0" algn="l">
              <a:lnSpc>
                <a:spcPct val="115000"/>
              </a:lnSpc>
              <a:spcBef>
                <a:spcPts val="600"/>
              </a:spcBef>
              <a:spcAft>
                <a:spcPts val="0"/>
              </a:spcAft>
              <a:buNone/>
            </a:pPr>
            <a:r>
              <a:rPr lang="en" sz="2100">
                <a:solidFill>
                  <a:srgbClr val="000000"/>
                </a:solidFill>
              </a:rPr>
              <a:t>Or more generally, P(A</a:t>
            </a:r>
            <a:r>
              <a:rPr baseline="-25000" lang="en" sz="2100">
                <a:solidFill>
                  <a:srgbClr val="000000"/>
                </a:solidFill>
              </a:rPr>
              <a:t>1</a:t>
            </a:r>
            <a:r>
              <a:rPr lang="en" sz="2100">
                <a:solidFill>
                  <a:srgbClr val="000000"/>
                </a:solidFill>
              </a:rPr>
              <a:t>, and,  … and A</a:t>
            </a:r>
            <a:r>
              <a:rPr baseline="-25000" lang="en" sz="2100">
                <a:solidFill>
                  <a:srgbClr val="000000"/>
                </a:solidFill>
              </a:rPr>
              <a:t>k</a:t>
            </a:r>
            <a:r>
              <a:rPr lang="en" sz="2100">
                <a:solidFill>
                  <a:srgbClr val="000000"/>
                </a:solidFill>
              </a:rPr>
              <a:t>) = P(A</a:t>
            </a:r>
            <a:r>
              <a:rPr baseline="-25000" lang="en" sz="2100">
                <a:solidFill>
                  <a:srgbClr val="000000"/>
                </a:solidFill>
              </a:rPr>
              <a:t>1</a:t>
            </a:r>
            <a:r>
              <a:rPr lang="en" sz="2100">
                <a:solidFill>
                  <a:srgbClr val="000000"/>
                </a:solidFill>
              </a:rPr>
              <a:t>) x … x P(A</a:t>
            </a:r>
            <a:r>
              <a:rPr baseline="-25000" lang="en" sz="2100">
                <a:solidFill>
                  <a:srgbClr val="000000"/>
                </a:solidFill>
              </a:rPr>
              <a:t>k</a:t>
            </a:r>
            <a:r>
              <a:rPr lang="en" sz="2100">
                <a:solidFill>
                  <a:srgbClr val="000000"/>
                </a:solidFill>
              </a:rPr>
              <a:t>)</a:t>
            </a:r>
            <a:endParaRPr sz="21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9"/>
          <p:cNvSpPr txBox="1"/>
          <p:nvPr>
            <p:ph idx="1" type="body"/>
          </p:nvPr>
        </p:nvSpPr>
        <p:spPr>
          <a:xfrm>
            <a:off x="457200" y="2407550"/>
            <a:ext cx="7953600" cy="834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chemeClr val="accent1"/>
                </a:solidFill>
              </a:rPr>
              <a:t>You toss a coin twice, what is the probability of getting two tails</a:t>
            </a:r>
            <a:br>
              <a:rPr lang="en" sz="2100">
                <a:solidFill>
                  <a:schemeClr val="accent1"/>
                </a:solidFill>
              </a:rPr>
            </a:br>
            <a:r>
              <a:rPr lang="en" sz="2100">
                <a:solidFill>
                  <a:schemeClr val="accent1"/>
                </a:solidFill>
              </a:rPr>
              <a:t>in a row?</a:t>
            </a:r>
            <a:endParaRPr sz="2100">
              <a:solidFill>
                <a:schemeClr val="accent1"/>
              </a:solidFill>
            </a:endParaRPr>
          </a:p>
          <a:p>
            <a:pPr indent="0" lvl="0" marL="0" rtl="0" algn="l">
              <a:lnSpc>
                <a:spcPct val="115000"/>
              </a:lnSpc>
              <a:spcBef>
                <a:spcPts val="600"/>
              </a:spcBef>
              <a:spcAft>
                <a:spcPts val="0"/>
              </a:spcAft>
              <a:buNone/>
            </a:pPr>
            <a:r>
              <a:t/>
            </a:r>
            <a:endParaRPr sz="2100">
              <a:solidFill>
                <a:schemeClr val="accent1"/>
              </a:solidFill>
            </a:endParaRPr>
          </a:p>
          <a:p>
            <a:pPr indent="0" lvl="0" marL="0" rtl="0" algn="l">
              <a:lnSpc>
                <a:spcPct val="115000"/>
              </a:lnSpc>
              <a:spcBef>
                <a:spcPts val="600"/>
              </a:spcBef>
              <a:spcAft>
                <a:spcPts val="0"/>
              </a:spcAft>
              <a:buNone/>
            </a:pPr>
            <a:r>
              <a:t/>
            </a:r>
            <a:endParaRPr sz="2100">
              <a:solidFill>
                <a:schemeClr val="accent1"/>
              </a:solidFill>
            </a:endParaRPr>
          </a:p>
          <a:p>
            <a:pPr indent="0" lvl="0" marL="0" rtl="0" algn="ctr">
              <a:lnSpc>
                <a:spcPct val="115000"/>
              </a:lnSpc>
              <a:spcBef>
                <a:spcPts val="600"/>
              </a:spcBef>
              <a:spcAft>
                <a:spcPts val="0"/>
              </a:spcAft>
              <a:buNone/>
            </a:pPr>
            <a:r>
              <a:rPr i="1" lang="en" sz="2100">
                <a:solidFill>
                  <a:srgbClr val="000000"/>
                </a:solidFill>
              </a:rPr>
              <a:t>P(T on the first toss) x P(T on the second toss) </a:t>
            </a:r>
            <a:r>
              <a:rPr lang="en" sz="2100">
                <a:solidFill>
                  <a:srgbClr val="000000"/>
                </a:solidFill>
              </a:rPr>
              <a:t>= ½ x ½ =¼ </a:t>
            </a:r>
            <a:endParaRPr sz="2100">
              <a:solidFill>
                <a:srgbClr val="000000"/>
              </a:solidFill>
            </a:endParaRPr>
          </a:p>
        </p:txBody>
      </p:sp>
      <p:sp>
        <p:nvSpPr>
          <p:cNvPr id="319" name="Google Shape;319;p4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Product rule for independent events</a:t>
            </a:r>
            <a:endParaRPr>
              <a:solidFill>
                <a:schemeClr val="accent1"/>
              </a:solidFill>
            </a:endParaRPr>
          </a:p>
        </p:txBody>
      </p:sp>
      <p:sp>
        <p:nvSpPr>
          <p:cNvPr id="320" name="Google Shape;320;p49"/>
          <p:cNvSpPr txBox="1"/>
          <p:nvPr>
            <p:ph idx="1" type="body"/>
          </p:nvPr>
        </p:nvSpPr>
        <p:spPr>
          <a:xfrm>
            <a:off x="457200" y="1264450"/>
            <a:ext cx="7953600" cy="834000"/>
          </a:xfrm>
          <a:prstGeom prst="rect">
            <a:avLst/>
          </a:prstGeom>
        </p:spPr>
        <p:txBody>
          <a:bodyPr anchorCtr="0" anchor="t" bIns="91425" lIns="91425" spcFirstLastPara="1" rIns="91425" wrap="square" tIns="91425">
            <a:noAutofit/>
          </a:bodyPr>
          <a:lstStyle/>
          <a:p>
            <a:pPr indent="0" lvl="0" marL="0" rtl="0" algn="ctr">
              <a:lnSpc>
                <a:spcPct val="115000"/>
              </a:lnSpc>
              <a:spcBef>
                <a:spcPts val="600"/>
              </a:spcBef>
              <a:spcAft>
                <a:spcPts val="0"/>
              </a:spcAft>
              <a:buNone/>
            </a:pPr>
            <a:r>
              <a:rPr i="1" lang="en" sz="2100">
                <a:solidFill>
                  <a:srgbClr val="000000"/>
                </a:solidFill>
              </a:rPr>
              <a:t>P(A and B) = P(A) x P(B)</a:t>
            </a:r>
            <a:endParaRPr i="1" sz="2100">
              <a:solidFill>
                <a:srgbClr val="000000"/>
              </a:solidFill>
            </a:endParaRPr>
          </a:p>
          <a:p>
            <a:pPr indent="0" lvl="0" marL="0" rtl="0" algn="l">
              <a:lnSpc>
                <a:spcPct val="115000"/>
              </a:lnSpc>
              <a:spcBef>
                <a:spcPts val="600"/>
              </a:spcBef>
              <a:spcAft>
                <a:spcPts val="0"/>
              </a:spcAft>
              <a:buNone/>
            </a:pPr>
            <a:r>
              <a:rPr lang="en" sz="2100">
                <a:solidFill>
                  <a:srgbClr val="000000"/>
                </a:solidFill>
              </a:rPr>
              <a:t>Or more generally, P(A</a:t>
            </a:r>
            <a:r>
              <a:rPr baseline="-25000" lang="en" sz="2100">
                <a:solidFill>
                  <a:srgbClr val="000000"/>
                </a:solidFill>
              </a:rPr>
              <a:t>1</a:t>
            </a:r>
            <a:r>
              <a:rPr lang="en" sz="2100">
                <a:solidFill>
                  <a:srgbClr val="000000"/>
                </a:solidFill>
              </a:rPr>
              <a:t>, and,  … and A</a:t>
            </a:r>
            <a:r>
              <a:rPr baseline="-25000" lang="en" sz="2100">
                <a:solidFill>
                  <a:srgbClr val="000000"/>
                </a:solidFill>
              </a:rPr>
              <a:t>k</a:t>
            </a:r>
            <a:r>
              <a:rPr lang="en" sz="2100">
                <a:solidFill>
                  <a:srgbClr val="000000"/>
                </a:solidFill>
              </a:rPr>
              <a:t>) = P(A</a:t>
            </a:r>
            <a:r>
              <a:rPr baseline="-25000" lang="en" sz="2100">
                <a:solidFill>
                  <a:srgbClr val="000000"/>
                </a:solidFill>
              </a:rPr>
              <a:t>1</a:t>
            </a:r>
            <a:r>
              <a:rPr lang="en" sz="2100">
                <a:solidFill>
                  <a:srgbClr val="000000"/>
                </a:solidFill>
              </a:rPr>
              <a:t>) x … x P(A</a:t>
            </a:r>
            <a:r>
              <a:rPr baseline="-25000" lang="en" sz="2100">
                <a:solidFill>
                  <a:srgbClr val="000000"/>
                </a:solidFill>
              </a:rPr>
              <a:t>k</a:t>
            </a:r>
            <a:r>
              <a:rPr lang="en" sz="2100">
                <a:solidFill>
                  <a:srgbClr val="000000"/>
                </a:solidFill>
              </a:rPr>
              <a:t>)</a:t>
            </a:r>
            <a:endParaRPr sz="21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0"/>
          <p:cNvSpPr txBox="1"/>
          <p:nvPr>
            <p:ph idx="1" type="body"/>
          </p:nvPr>
        </p:nvSpPr>
        <p:spPr>
          <a:xfrm>
            <a:off x="457200" y="1143000"/>
            <a:ext cx="7953600" cy="31311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4A86E8"/>
                </a:solidFill>
              </a:rPr>
              <a:t>A recent Gallup poll suggests that 25.5% of Texans do not have health insurance as of June 2012. Assuming that the uninsured rate stayed constant, what is the probability that two randomly selected Texans are both uninsured?</a:t>
            </a:r>
            <a:endParaRPr sz="1900">
              <a:solidFill>
                <a:srgbClr val="4A86E8"/>
              </a:solidFill>
            </a:endParaRPr>
          </a:p>
          <a:p>
            <a:pPr indent="0" lvl="0" marL="0" rtl="0" algn="l">
              <a:lnSpc>
                <a:spcPct val="115000"/>
              </a:lnSpc>
              <a:spcBef>
                <a:spcPts val="600"/>
              </a:spcBef>
              <a:spcAft>
                <a:spcPts val="0"/>
              </a:spcAft>
              <a:buNone/>
            </a:pPr>
            <a:r>
              <a:t/>
            </a:r>
            <a:endParaRPr sz="1900">
              <a:solidFill>
                <a:srgbClr val="4A86E8"/>
              </a:solidFill>
            </a:endParaRPr>
          </a:p>
          <a:p>
            <a:pPr indent="0" lvl="0" marL="0" rtl="0" algn="l">
              <a:lnSpc>
                <a:spcPct val="115000"/>
              </a:lnSpc>
              <a:spcBef>
                <a:spcPts val="600"/>
              </a:spcBef>
              <a:spcAft>
                <a:spcPts val="0"/>
              </a:spcAft>
              <a:buNone/>
            </a:pPr>
            <a:r>
              <a:rPr lang="en" sz="1900">
                <a:solidFill>
                  <a:srgbClr val="000000"/>
                </a:solidFill>
              </a:rPr>
              <a:t>(a) 25.5</a:t>
            </a:r>
            <a:r>
              <a:rPr baseline="30000" lang="en" sz="1900">
                <a:solidFill>
                  <a:srgbClr val="000000"/>
                </a:solidFill>
              </a:rPr>
              <a:t>2</a:t>
            </a:r>
            <a:endParaRPr sz="19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1900">
                <a:solidFill>
                  <a:srgbClr val="000000"/>
                </a:solidFill>
              </a:rPr>
              <a:t>(b) 0.255</a:t>
            </a:r>
            <a:r>
              <a:rPr baseline="30000" lang="en" sz="1900">
                <a:solidFill>
                  <a:srgbClr val="000000"/>
                </a:solidFill>
              </a:rPr>
              <a:t>2</a:t>
            </a:r>
            <a:endParaRPr baseline="30000" sz="19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1900">
                <a:solidFill>
                  <a:srgbClr val="000000"/>
                </a:solidFill>
              </a:rPr>
              <a:t>(c) 0.255 x 2</a:t>
            </a:r>
            <a:endParaRPr baseline="30000" sz="1900">
              <a:solidFill>
                <a:srgbClr val="000000"/>
              </a:solidFill>
            </a:endParaRPr>
          </a:p>
          <a:p>
            <a:pPr indent="0" lvl="0" marL="0" rtl="0" algn="l">
              <a:lnSpc>
                <a:spcPct val="115000"/>
              </a:lnSpc>
              <a:spcBef>
                <a:spcPts val="600"/>
              </a:spcBef>
              <a:spcAft>
                <a:spcPts val="0"/>
              </a:spcAft>
              <a:buNone/>
            </a:pPr>
            <a:r>
              <a:rPr lang="en" sz="1900">
                <a:solidFill>
                  <a:srgbClr val="000000"/>
                </a:solidFill>
              </a:rPr>
              <a:t>(d) (1 - 0.255)</a:t>
            </a:r>
            <a:r>
              <a:rPr baseline="30000" lang="en" sz="1900">
                <a:solidFill>
                  <a:srgbClr val="000000"/>
                </a:solidFill>
              </a:rPr>
              <a:t>2</a:t>
            </a:r>
            <a:endParaRPr baseline="30000"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a:p>
            <a:pPr indent="0" lvl="0" marL="0" rtl="0" algn="l">
              <a:lnSpc>
                <a:spcPct val="115000"/>
              </a:lnSpc>
              <a:spcBef>
                <a:spcPts val="600"/>
              </a:spcBef>
              <a:spcAft>
                <a:spcPts val="0"/>
              </a:spcAft>
              <a:buNone/>
            </a:pPr>
            <a:r>
              <a:rPr i="1" lang="en" sz="1500" u="sng">
                <a:solidFill>
                  <a:srgbClr val="000000"/>
                </a:solidFill>
                <a:hlinkClick r:id="rId3">
                  <a:extLst>
                    <a:ext uri="{A12FA001-AC4F-418D-AE19-62706E023703}">
                      <ahyp:hlinkClr val="tx"/>
                    </a:ext>
                  </a:extLst>
                </a:hlinkClick>
              </a:rPr>
              <a:t>http://www.gallup.com/poll/156851/uninsured-rate-stable-across-states-far-2012.aspx</a:t>
            </a:r>
            <a:endParaRPr i="1" sz="15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p:txBody>
      </p:sp>
      <p:sp>
        <p:nvSpPr>
          <p:cNvPr id="326" name="Google Shape;326;p5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pic>
        <p:nvPicPr>
          <p:cNvPr id="327" name="Google Shape;327;p50"/>
          <p:cNvPicPr preferRelativeResize="0"/>
          <p:nvPr/>
        </p:nvPicPr>
        <p:blipFill>
          <a:blip r:embed="rId4">
            <a:alphaModFix/>
          </a:blip>
          <a:stretch>
            <a:fillRect/>
          </a:stretch>
        </p:blipFill>
        <p:spPr>
          <a:xfrm>
            <a:off x="3482299" y="2276799"/>
            <a:ext cx="4535825" cy="37284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1"/>
          <p:cNvSpPr txBox="1"/>
          <p:nvPr>
            <p:ph idx="1" type="body"/>
          </p:nvPr>
        </p:nvSpPr>
        <p:spPr>
          <a:xfrm>
            <a:off x="457200" y="1143000"/>
            <a:ext cx="7953600" cy="31311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4A86E8"/>
                </a:solidFill>
              </a:rPr>
              <a:t>A recent Gallup poll suggests that 25.5% of Texans do not have health insurance as of June 2012. Assuming that the uninsured rate stayed constant, what is the probability that two randomly selected Texans are both uninsured?</a:t>
            </a:r>
            <a:endParaRPr sz="1900">
              <a:solidFill>
                <a:srgbClr val="4A86E8"/>
              </a:solidFill>
            </a:endParaRPr>
          </a:p>
          <a:p>
            <a:pPr indent="0" lvl="0" marL="0" rtl="0" algn="l">
              <a:lnSpc>
                <a:spcPct val="115000"/>
              </a:lnSpc>
              <a:spcBef>
                <a:spcPts val="600"/>
              </a:spcBef>
              <a:spcAft>
                <a:spcPts val="0"/>
              </a:spcAft>
              <a:buNone/>
            </a:pPr>
            <a:r>
              <a:t/>
            </a:r>
            <a:endParaRPr sz="1900">
              <a:solidFill>
                <a:srgbClr val="4A86E8"/>
              </a:solidFill>
            </a:endParaRPr>
          </a:p>
          <a:p>
            <a:pPr indent="0" lvl="0" marL="0" rtl="0" algn="l">
              <a:lnSpc>
                <a:spcPct val="115000"/>
              </a:lnSpc>
              <a:spcBef>
                <a:spcPts val="600"/>
              </a:spcBef>
              <a:spcAft>
                <a:spcPts val="0"/>
              </a:spcAft>
              <a:buNone/>
            </a:pPr>
            <a:r>
              <a:rPr lang="en" sz="1900">
                <a:solidFill>
                  <a:srgbClr val="000000"/>
                </a:solidFill>
              </a:rPr>
              <a:t>(a) 25.5</a:t>
            </a:r>
            <a:r>
              <a:rPr baseline="30000" lang="en" sz="1900">
                <a:solidFill>
                  <a:srgbClr val="000000"/>
                </a:solidFill>
              </a:rPr>
              <a:t>2</a:t>
            </a:r>
            <a:endParaRPr sz="19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1900">
                <a:solidFill>
                  <a:srgbClr val="FF9900"/>
                </a:solidFill>
              </a:rPr>
              <a:t>(b) 0.255</a:t>
            </a:r>
            <a:r>
              <a:rPr baseline="30000" lang="en" sz="1900">
                <a:solidFill>
                  <a:srgbClr val="FF9900"/>
                </a:solidFill>
              </a:rPr>
              <a:t>2</a:t>
            </a:r>
            <a:endParaRPr baseline="30000" sz="1900">
              <a:solidFill>
                <a:srgbClr val="FF9900"/>
              </a:solidFill>
            </a:endParaRPr>
          </a:p>
          <a:p>
            <a:pPr indent="0" lvl="0" marL="0" rtl="0" algn="l">
              <a:lnSpc>
                <a:spcPct val="115000"/>
              </a:lnSpc>
              <a:spcBef>
                <a:spcPts val="600"/>
              </a:spcBef>
              <a:spcAft>
                <a:spcPts val="0"/>
              </a:spcAft>
              <a:buClr>
                <a:srgbClr val="000000"/>
              </a:buClr>
              <a:buSzPts val="1100"/>
              <a:buFont typeface="Arial"/>
              <a:buNone/>
            </a:pPr>
            <a:r>
              <a:rPr lang="en" sz="1900">
                <a:solidFill>
                  <a:srgbClr val="000000"/>
                </a:solidFill>
              </a:rPr>
              <a:t>(c) 0.255 x 2</a:t>
            </a:r>
            <a:endParaRPr baseline="30000" sz="1900">
              <a:solidFill>
                <a:srgbClr val="000000"/>
              </a:solidFill>
            </a:endParaRPr>
          </a:p>
          <a:p>
            <a:pPr indent="0" lvl="0" marL="0" rtl="0" algn="l">
              <a:lnSpc>
                <a:spcPct val="115000"/>
              </a:lnSpc>
              <a:spcBef>
                <a:spcPts val="600"/>
              </a:spcBef>
              <a:spcAft>
                <a:spcPts val="0"/>
              </a:spcAft>
              <a:buNone/>
            </a:pPr>
            <a:r>
              <a:rPr lang="en" sz="1900">
                <a:solidFill>
                  <a:srgbClr val="000000"/>
                </a:solidFill>
              </a:rPr>
              <a:t>(d) (1 - 0.255)</a:t>
            </a:r>
            <a:r>
              <a:rPr baseline="30000" lang="en" sz="1900">
                <a:solidFill>
                  <a:srgbClr val="000000"/>
                </a:solidFill>
              </a:rPr>
              <a:t>2</a:t>
            </a:r>
            <a:endParaRPr baseline="30000"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a:p>
            <a:pPr indent="0" lvl="0" marL="0" rtl="0" algn="l">
              <a:lnSpc>
                <a:spcPct val="115000"/>
              </a:lnSpc>
              <a:spcBef>
                <a:spcPts val="600"/>
              </a:spcBef>
              <a:spcAft>
                <a:spcPts val="0"/>
              </a:spcAft>
              <a:buNone/>
            </a:pPr>
            <a:r>
              <a:rPr i="1" lang="en" sz="1500" u="sng">
                <a:solidFill>
                  <a:srgbClr val="000000"/>
                </a:solidFill>
                <a:hlinkClick r:id="rId3">
                  <a:extLst>
                    <a:ext uri="{A12FA001-AC4F-418D-AE19-62706E023703}">
                      <ahyp:hlinkClr val="tx"/>
                    </a:ext>
                  </a:extLst>
                </a:hlinkClick>
              </a:rPr>
              <a:t>http://www.gallup.com/poll/156851/uninsured-rate-stable-across-states-far-2012.aspx</a:t>
            </a:r>
            <a:endParaRPr i="1" sz="15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p:txBody>
      </p:sp>
      <p:sp>
        <p:nvSpPr>
          <p:cNvPr id="333" name="Google Shape;333;p5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pic>
        <p:nvPicPr>
          <p:cNvPr id="334" name="Google Shape;334;p51"/>
          <p:cNvPicPr preferRelativeResize="0"/>
          <p:nvPr/>
        </p:nvPicPr>
        <p:blipFill>
          <a:blip r:embed="rId4">
            <a:alphaModFix/>
          </a:blip>
          <a:stretch>
            <a:fillRect/>
          </a:stretch>
        </p:blipFill>
        <p:spPr>
          <a:xfrm>
            <a:off x="3482299" y="2276799"/>
            <a:ext cx="4535825" cy="37284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2"/>
          <p:cNvSpPr txBox="1"/>
          <p:nvPr>
            <p:ph idx="1" type="body"/>
          </p:nvPr>
        </p:nvSpPr>
        <p:spPr>
          <a:xfrm>
            <a:off x="457200" y="1264450"/>
            <a:ext cx="7953600" cy="834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chemeClr val="accent1"/>
                </a:solidFill>
              </a:rPr>
              <a:t>Do the sum of probabilities of two disjoint events always add up to 1?</a:t>
            </a:r>
            <a:endParaRPr sz="1900">
              <a:solidFill>
                <a:schemeClr val="accent1"/>
              </a:solidFill>
            </a:endParaRPr>
          </a:p>
        </p:txBody>
      </p:sp>
      <p:sp>
        <p:nvSpPr>
          <p:cNvPr id="340" name="Google Shape;340;p52"/>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Disjoint vs. complementary</a:t>
            </a:r>
            <a:endParaRPr>
              <a:solidFill>
                <a:schemeClr val="accent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3"/>
          <p:cNvSpPr txBox="1"/>
          <p:nvPr>
            <p:ph idx="1" type="body"/>
          </p:nvPr>
        </p:nvSpPr>
        <p:spPr>
          <a:xfrm>
            <a:off x="457200" y="1264450"/>
            <a:ext cx="7953600" cy="834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chemeClr val="accent1"/>
                </a:solidFill>
              </a:rPr>
              <a:t>Do the sum of probabilities of two disjoint events always add up to 1?</a:t>
            </a:r>
            <a:endParaRPr sz="1900">
              <a:solidFill>
                <a:schemeClr val="accent1"/>
              </a:solidFill>
            </a:endParaRPr>
          </a:p>
        </p:txBody>
      </p:sp>
      <p:sp>
        <p:nvSpPr>
          <p:cNvPr id="346" name="Google Shape;346;p53"/>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Disjoint vs. complementary</a:t>
            </a:r>
            <a:endParaRPr>
              <a:solidFill>
                <a:schemeClr val="accent1"/>
              </a:solidFill>
            </a:endParaRPr>
          </a:p>
        </p:txBody>
      </p:sp>
      <p:sp>
        <p:nvSpPr>
          <p:cNvPr id="347" name="Google Shape;347;p53"/>
          <p:cNvSpPr txBox="1"/>
          <p:nvPr>
            <p:ph idx="1" type="body"/>
          </p:nvPr>
        </p:nvSpPr>
        <p:spPr>
          <a:xfrm>
            <a:off x="457200" y="1894050"/>
            <a:ext cx="7953600" cy="6102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i="1" lang="en" sz="1900">
                <a:solidFill>
                  <a:srgbClr val="000000"/>
                </a:solidFill>
              </a:rPr>
              <a:t>Not necessarily, there may be more than 2 events in the sample space, e.g. party affiliation.</a:t>
            </a:r>
            <a:endParaRPr i="1"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1000"/>
                                        <p:tgtEl>
                                          <p:spTgt spid="3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4"/>
          <p:cNvSpPr txBox="1"/>
          <p:nvPr>
            <p:ph idx="1" type="body"/>
          </p:nvPr>
        </p:nvSpPr>
        <p:spPr>
          <a:xfrm>
            <a:off x="457200" y="1264450"/>
            <a:ext cx="7953600" cy="834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chemeClr val="accent1"/>
                </a:solidFill>
              </a:rPr>
              <a:t>Do the sum of probabilities of two disjoint events always add up to 1?</a:t>
            </a:r>
            <a:endParaRPr sz="1900">
              <a:solidFill>
                <a:schemeClr val="accent1"/>
              </a:solidFill>
            </a:endParaRPr>
          </a:p>
        </p:txBody>
      </p:sp>
      <p:sp>
        <p:nvSpPr>
          <p:cNvPr id="353" name="Google Shape;353;p54"/>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Disjoint vs. complementary</a:t>
            </a:r>
            <a:endParaRPr>
              <a:solidFill>
                <a:schemeClr val="accent1"/>
              </a:solidFill>
            </a:endParaRPr>
          </a:p>
        </p:txBody>
      </p:sp>
      <p:sp>
        <p:nvSpPr>
          <p:cNvPr id="354" name="Google Shape;354;p54"/>
          <p:cNvSpPr txBox="1"/>
          <p:nvPr>
            <p:ph idx="1" type="body"/>
          </p:nvPr>
        </p:nvSpPr>
        <p:spPr>
          <a:xfrm>
            <a:off x="457200" y="1894050"/>
            <a:ext cx="7953600" cy="6102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i="1" lang="en" sz="1900">
                <a:solidFill>
                  <a:srgbClr val="000000"/>
                </a:solidFill>
              </a:rPr>
              <a:t>Not necessarily, there may be more than 2 events in the sample space, e.g. party affiliation.</a:t>
            </a:r>
            <a:endParaRPr i="1" sz="1900">
              <a:solidFill>
                <a:srgbClr val="000000"/>
              </a:solidFill>
            </a:endParaRPr>
          </a:p>
          <a:p>
            <a:pPr indent="0" lvl="0" marL="0" rtl="0" algn="l">
              <a:lnSpc>
                <a:spcPct val="115000"/>
              </a:lnSpc>
              <a:spcBef>
                <a:spcPts val="600"/>
              </a:spcBef>
              <a:spcAft>
                <a:spcPts val="0"/>
              </a:spcAft>
              <a:buNone/>
            </a:pPr>
            <a:r>
              <a:t/>
            </a:r>
            <a:endParaRPr i="1" sz="1900">
              <a:solidFill>
                <a:srgbClr val="000000"/>
              </a:solidFill>
            </a:endParaRPr>
          </a:p>
          <a:p>
            <a:pPr indent="0" lvl="0" marL="0" rtl="0" algn="l">
              <a:lnSpc>
                <a:spcPct val="115000"/>
              </a:lnSpc>
              <a:spcBef>
                <a:spcPts val="600"/>
              </a:spcBef>
              <a:spcAft>
                <a:spcPts val="0"/>
              </a:spcAft>
              <a:buClr>
                <a:schemeClr val="dk1"/>
              </a:buClr>
              <a:buSzPts val="1100"/>
              <a:buFont typeface="Arial"/>
              <a:buNone/>
            </a:pPr>
            <a:r>
              <a:rPr lang="en" sz="1900">
                <a:solidFill>
                  <a:schemeClr val="accent1"/>
                </a:solidFill>
              </a:rPr>
              <a:t>Do the sum of probabilities of two complementary events always add up to 1?</a:t>
            </a:r>
            <a:endParaRPr sz="1900">
              <a:solidFill>
                <a:schemeClr val="accent1"/>
              </a:solidFill>
            </a:endParaRPr>
          </a:p>
          <a:p>
            <a:pPr indent="0" lvl="0" marL="0" rtl="0" algn="l">
              <a:lnSpc>
                <a:spcPct val="115000"/>
              </a:lnSpc>
              <a:spcBef>
                <a:spcPts val="600"/>
              </a:spcBef>
              <a:spcAft>
                <a:spcPts val="0"/>
              </a:spcAft>
              <a:buNone/>
            </a:pPr>
            <a:r>
              <a:t/>
            </a:r>
            <a:endParaRPr sz="1900">
              <a:solidFill>
                <a:schemeClr val="accent1"/>
              </a:solidFill>
            </a:endParaRPr>
          </a:p>
          <a:p>
            <a:pPr indent="0" lvl="0" marL="0" rtl="0" algn="l">
              <a:lnSpc>
                <a:spcPct val="115000"/>
              </a:lnSpc>
              <a:spcBef>
                <a:spcPts val="600"/>
              </a:spcBef>
              <a:spcAft>
                <a:spcPts val="0"/>
              </a:spcAft>
              <a:buNone/>
            </a:pPr>
            <a:r>
              <a:t/>
            </a:r>
            <a:endParaRPr i="1"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000"/>
                                        <p:tgtEl>
                                          <p:spTgt spid="3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5"/>
          <p:cNvSpPr txBox="1"/>
          <p:nvPr>
            <p:ph idx="1" type="body"/>
          </p:nvPr>
        </p:nvSpPr>
        <p:spPr>
          <a:xfrm>
            <a:off x="457200" y="1264450"/>
            <a:ext cx="7953600" cy="834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chemeClr val="accent1"/>
                </a:solidFill>
              </a:rPr>
              <a:t>Do the sum of probabilities of two disjoint events always add up to 1?</a:t>
            </a:r>
            <a:endParaRPr sz="1900">
              <a:solidFill>
                <a:schemeClr val="accent1"/>
              </a:solidFill>
            </a:endParaRPr>
          </a:p>
        </p:txBody>
      </p:sp>
      <p:sp>
        <p:nvSpPr>
          <p:cNvPr id="360" name="Google Shape;360;p5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Disjoint vs. complementary</a:t>
            </a:r>
            <a:endParaRPr>
              <a:solidFill>
                <a:schemeClr val="accent1"/>
              </a:solidFill>
            </a:endParaRPr>
          </a:p>
        </p:txBody>
      </p:sp>
      <p:sp>
        <p:nvSpPr>
          <p:cNvPr id="361" name="Google Shape;361;p55"/>
          <p:cNvSpPr txBox="1"/>
          <p:nvPr>
            <p:ph idx="1" type="body"/>
          </p:nvPr>
        </p:nvSpPr>
        <p:spPr>
          <a:xfrm>
            <a:off x="457200" y="1894050"/>
            <a:ext cx="7953600" cy="6102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i="1" lang="en" sz="1900"/>
              <a:t>Not necessarily, there may be more than 2 events in the sample space, e.g. party affiliation.</a:t>
            </a:r>
            <a:endParaRPr i="1" sz="1900">
              <a:solidFill>
                <a:srgbClr val="000000"/>
              </a:solidFill>
            </a:endParaRPr>
          </a:p>
          <a:p>
            <a:pPr indent="0" lvl="0" marL="0" rtl="0" algn="l">
              <a:lnSpc>
                <a:spcPct val="115000"/>
              </a:lnSpc>
              <a:spcBef>
                <a:spcPts val="600"/>
              </a:spcBef>
              <a:spcAft>
                <a:spcPts val="0"/>
              </a:spcAft>
              <a:buNone/>
            </a:pPr>
            <a:r>
              <a:t/>
            </a:r>
            <a:endParaRPr i="1" sz="1900">
              <a:solidFill>
                <a:srgbClr val="000000"/>
              </a:solidFill>
            </a:endParaRPr>
          </a:p>
          <a:p>
            <a:pPr indent="0" lvl="0" marL="0" rtl="0" algn="l">
              <a:lnSpc>
                <a:spcPct val="115000"/>
              </a:lnSpc>
              <a:spcBef>
                <a:spcPts val="600"/>
              </a:spcBef>
              <a:spcAft>
                <a:spcPts val="0"/>
              </a:spcAft>
              <a:buNone/>
            </a:pPr>
            <a:r>
              <a:rPr lang="en" sz="1900">
                <a:solidFill>
                  <a:schemeClr val="accent1"/>
                </a:solidFill>
              </a:rPr>
              <a:t>Do the sum of probabilities of two complementary events always add up to 1?</a:t>
            </a:r>
            <a:endParaRPr sz="1900">
              <a:solidFill>
                <a:schemeClr val="accent1"/>
              </a:solidFill>
            </a:endParaRPr>
          </a:p>
          <a:p>
            <a:pPr indent="0" lvl="0" marL="0" rtl="0" algn="l">
              <a:lnSpc>
                <a:spcPct val="115000"/>
              </a:lnSpc>
              <a:spcBef>
                <a:spcPts val="600"/>
              </a:spcBef>
              <a:spcAft>
                <a:spcPts val="0"/>
              </a:spcAft>
              <a:buNone/>
            </a:pPr>
            <a:r>
              <a:t/>
            </a:r>
            <a:endParaRPr sz="1900">
              <a:solidFill>
                <a:schemeClr val="accent1"/>
              </a:solidFill>
            </a:endParaRPr>
          </a:p>
          <a:p>
            <a:pPr indent="0" lvl="0" marL="0" rtl="0" algn="l">
              <a:lnSpc>
                <a:spcPct val="115000"/>
              </a:lnSpc>
              <a:spcBef>
                <a:spcPts val="600"/>
              </a:spcBef>
              <a:spcAft>
                <a:spcPts val="0"/>
              </a:spcAft>
              <a:buClr>
                <a:srgbClr val="000000"/>
              </a:buClr>
              <a:buSzPts val="1100"/>
              <a:buFont typeface="Arial"/>
              <a:buNone/>
            </a:pPr>
            <a:r>
              <a:rPr i="1" lang="en" sz="1900">
                <a:solidFill>
                  <a:srgbClr val="000000"/>
                </a:solidFill>
              </a:rPr>
              <a:t>Yes, that’s the definition of complementary, e.g. heads and tails</a:t>
            </a:r>
            <a:endParaRPr i="1"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000"/>
                                        <p:tgtEl>
                                          <p:spTgt spid="3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6"/>
          <p:cNvSpPr txBox="1"/>
          <p:nvPr>
            <p:ph idx="1" type="body"/>
          </p:nvPr>
        </p:nvSpPr>
        <p:spPr>
          <a:xfrm>
            <a:off x="457200" y="1264450"/>
            <a:ext cx="7953600" cy="49584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rgbClr val="000000"/>
              </a:buClr>
              <a:buSzPts val="1100"/>
              <a:buFont typeface="Arial"/>
              <a:buNone/>
            </a:pPr>
            <a:r>
              <a:rPr lang="en" sz="2100">
                <a:solidFill>
                  <a:srgbClr val="000000"/>
                </a:solidFill>
              </a:rPr>
              <a:t>If we were to randomly select 5 Texans, what is the probability that at least one is uninsured?}</a:t>
            </a:r>
            <a:endParaRPr sz="2100">
              <a:solidFill>
                <a:srgbClr val="000000"/>
              </a:solidFill>
            </a:endParaRPr>
          </a:p>
          <a:p>
            <a:pPr indent="-361950" lvl="0" marL="457200" rtl="0" algn="l">
              <a:lnSpc>
                <a:spcPct val="115000"/>
              </a:lnSpc>
              <a:spcBef>
                <a:spcPts val="600"/>
              </a:spcBef>
              <a:spcAft>
                <a:spcPts val="0"/>
              </a:spcAft>
              <a:buClr>
                <a:srgbClr val="000000"/>
              </a:buClr>
              <a:buSzPts val="2100"/>
              <a:buChar char="●"/>
            </a:pPr>
            <a:r>
              <a:rPr lang="en" sz="2100">
                <a:solidFill>
                  <a:srgbClr val="000000"/>
                </a:solidFill>
              </a:rPr>
              <a:t>If we were to randomly select 5 Texans, the sample space for the number of Texans who are uninsured would be:</a:t>
            </a:r>
            <a:br>
              <a:rPr lang="en" sz="2100">
                <a:solidFill>
                  <a:srgbClr val="000000"/>
                </a:solidFill>
              </a:rPr>
            </a:br>
            <a:r>
              <a:rPr lang="en" sz="2100">
                <a:solidFill>
                  <a:srgbClr val="000000"/>
                </a:solidFill>
              </a:rPr>
              <a:t>         S = {0, 1, 2, 3, 4, 5}</a:t>
            </a:r>
            <a:endParaRPr sz="2100">
              <a:solidFill>
                <a:srgbClr val="000000"/>
              </a:solidFill>
            </a:endParaRPr>
          </a:p>
          <a:p>
            <a:pPr indent="-361950" lvl="0" marL="457200" rtl="0" algn="l">
              <a:lnSpc>
                <a:spcPct val="115000"/>
              </a:lnSpc>
              <a:spcBef>
                <a:spcPts val="1000"/>
              </a:spcBef>
              <a:spcAft>
                <a:spcPts val="0"/>
              </a:spcAft>
              <a:buClr>
                <a:srgbClr val="000000"/>
              </a:buClr>
              <a:buSzPts val="2100"/>
              <a:buChar char="●"/>
            </a:pPr>
            <a:r>
              <a:rPr lang="en" sz="2100">
                <a:solidFill>
                  <a:srgbClr val="000000"/>
                </a:solidFill>
              </a:rPr>
              <a:t>We are interested in instances where at least one person is uninsured:</a:t>
            </a:r>
            <a:br>
              <a:rPr lang="en" sz="2100">
                <a:solidFill>
                  <a:srgbClr val="000000"/>
                </a:solidFill>
              </a:rPr>
            </a:br>
            <a:r>
              <a:rPr lang="en" sz="2100">
                <a:solidFill>
                  <a:srgbClr val="000000"/>
                </a:solidFill>
              </a:rPr>
              <a:t>         S = {0, </a:t>
            </a:r>
            <a:r>
              <a:rPr lang="en" sz="2100">
                <a:solidFill>
                  <a:srgbClr val="FF9900"/>
                </a:solidFill>
              </a:rPr>
              <a:t>1, 2, 3, 4, 5</a:t>
            </a:r>
            <a:r>
              <a:rPr lang="en" sz="2100">
                <a:solidFill>
                  <a:srgbClr val="000000"/>
                </a:solidFill>
              </a:rPr>
              <a:t>}</a:t>
            </a:r>
            <a:endParaRPr sz="2100">
              <a:solidFill>
                <a:srgbClr val="000000"/>
              </a:solidFill>
            </a:endParaRPr>
          </a:p>
          <a:p>
            <a:pPr indent="-361950" lvl="0" marL="457200" rtl="0" algn="l">
              <a:lnSpc>
                <a:spcPct val="115000"/>
              </a:lnSpc>
              <a:spcBef>
                <a:spcPts val="1000"/>
              </a:spcBef>
              <a:spcAft>
                <a:spcPts val="1000"/>
              </a:spcAft>
              <a:buClr>
                <a:srgbClr val="000000"/>
              </a:buClr>
              <a:buSzPts val="2100"/>
              <a:buChar char="●"/>
            </a:pPr>
            <a:r>
              <a:rPr lang="en" sz="2100">
                <a:solidFill>
                  <a:srgbClr val="000000"/>
                </a:solidFill>
              </a:rPr>
              <a:t>So we can divide up the sample space into two categories:</a:t>
            </a:r>
            <a:br>
              <a:rPr lang="en" sz="2100">
                <a:solidFill>
                  <a:srgbClr val="000000"/>
                </a:solidFill>
              </a:rPr>
            </a:br>
            <a:r>
              <a:rPr lang="en" sz="2100">
                <a:solidFill>
                  <a:srgbClr val="000000"/>
                </a:solidFill>
              </a:rPr>
              <a:t>         S = {0, </a:t>
            </a:r>
            <a:r>
              <a:rPr lang="en" sz="2100">
                <a:solidFill>
                  <a:srgbClr val="FF9900"/>
                </a:solidFill>
              </a:rPr>
              <a:t>at least one</a:t>
            </a:r>
            <a:r>
              <a:rPr lang="en" sz="2100">
                <a:solidFill>
                  <a:srgbClr val="000000"/>
                </a:solidFill>
              </a:rPr>
              <a:t>}</a:t>
            </a:r>
            <a:endParaRPr sz="2100">
              <a:solidFill>
                <a:srgbClr val="000000"/>
              </a:solidFill>
            </a:endParaRPr>
          </a:p>
        </p:txBody>
      </p:sp>
      <p:sp>
        <p:nvSpPr>
          <p:cNvPr id="367" name="Google Shape;367;p56"/>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Putting everything together...</a:t>
            </a:r>
            <a:endParaRPr>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2"/>
          <p:cNvSpPr txBox="1"/>
          <p:nvPr>
            <p:ph idx="1" type="body"/>
          </p:nvPr>
        </p:nvSpPr>
        <p:spPr>
          <a:xfrm>
            <a:off x="457200" y="1264450"/>
            <a:ext cx="7953600" cy="1584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rgbClr val="000000"/>
              </a:buClr>
              <a:buSzPts val="1100"/>
              <a:buFont typeface="Arial"/>
              <a:buNone/>
            </a:pPr>
            <a:r>
              <a:rPr lang="en" sz="1900">
                <a:solidFill>
                  <a:srgbClr val="000000"/>
                </a:solidFill>
              </a:rPr>
              <a:t>There are several possible interpretations of probability but they (almost) completely agree on the mathematical rules probability must follow.</a:t>
            </a:r>
            <a:endParaRPr sz="1900">
              <a:solidFill>
                <a:srgbClr val="000000"/>
              </a:solidFill>
            </a:endParaRPr>
          </a:p>
          <a:p>
            <a:pPr indent="-349250" lvl="0" marL="457200" rtl="0" algn="l">
              <a:lnSpc>
                <a:spcPct val="115000"/>
              </a:lnSpc>
              <a:spcBef>
                <a:spcPts val="600"/>
              </a:spcBef>
              <a:spcAft>
                <a:spcPts val="0"/>
              </a:spcAft>
              <a:buClr>
                <a:srgbClr val="000000"/>
              </a:buClr>
              <a:buSzPts val="1900"/>
              <a:buChar char="●"/>
            </a:pPr>
            <a:r>
              <a:rPr lang="en" sz="1900">
                <a:solidFill>
                  <a:srgbClr val="000000"/>
                </a:solidFill>
              </a:rPr>
              <a:t>P(A) = Probability of event A </a:t>
            </a:r>
            <a:endParaRPr sz="1900">
              <a:solidFill>
                <a:srgbClr val="000000"/>
              </a:solidFill>
            </a:endParaRPr>
          </a:p>
          <a:p>
            <a:pPr indent="-349250" lvl="0" marL="457200" rtl="0" algn="l">
              <a:lnSpc>
                <a:spcPct val="115000"/>
              </a:lnSpc>
              <a:spcBef>
                <a:spcPts val="0"/>
              </a:spcBef>
              <a:spcAft>
                <a:spcPts val="0"/>
              </a:spcAft>
              <a:buClr>
                <a:srgbClr val="000000"/>
              </a:buClr>
              <a:buSzPts val="1900"/>
              <a:buChar char="●"/>
            </a:pPr>
            <a:r>
              <a:rPr lang="en" sz="1900">
                <a:solidFill>
                  <a:srgbClr val="000000"/>
                </a:solidFill>
              </a:rPr>
              <a:t>0 ≤ P(A) ≤ 1</a:t>
            </a:r>
            <a:endParaRPr sz="1900">
              <a:solidFill>
                <a:srgbClr val="000000"/>
              </a:solidFill>
            </a:endParaRPr>
          </a:p>
        </p:txBody>
      </p:sp>
      <p:sp>
        <p:nvSpPr>
          <p:cNvPr id="54" name="Google Shape;54;p12"/>
          <p:cNvSpPr txBox="1"/>
          <p:nvPr>
            <p:ph idx="1" type="body"/>
          </p:nvPr>
        </p:nvSpPr>
        <p:spPr>
          <a:xfrm>
            <a:off x="457200" y="2849350"/>
            <a:ext cx="7953600" cy="1584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chemeClr val="accent1"/>
                </a:solidFill>
              </a:rPr>
              <a:t>Frequentist interpretation:</a:t>
            </a:r>
            <a:endParaRPr sz="1900">
              <a:solidFill>
                <a:schemeClr val="accent1"/>
              </a:solidFill>
            </a:endParaRPr>
          </a:p>
          <a:p>
            <a:pPr indent="-349250" lvl="0" marL="457200" rtl="0" algn="l">
              <a:lnSpc>
                <a:spcPct val="115000"/>
              </a:lnSpc>
              <a:spcBef>
                <a:spcPts val="600"/>
              </a:spcBef>
              <a:spcAft>
                <a:spcPts val="0"/>
              </a:spcAft>
              <a:buClr>
                <a:srgbClr val="000000"/>
              </a:buClr>
              <a:buSzPts val="1900"/>
              <a:buChar char="●"/>
            </a:pPr>
            <a:r>
              <a:rPr lang="en" sz="1900">
                <a:solidFill>
                  <a:srgbClr val="000000"/>
                </a:solidFill>
              </a:rPr>
              <a:t>The probability of an outcome is the proportion of times the outcome would occur if we observed the random process an infinite number of times.</a:t>
            </a:r>
            <a:endParaRPr sz="1900">
              <a:solidFill>
                <a:srgbClr val="000000"/>
              </a:solidFill>
            </a:endParaRPr>
          </a:p>
        </p:txBody>
      </p:sp>
      <p:sp>
        <p:nvSpPr>
          <p:cNvPr id="55" name="Google Shape;55;p12"/>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Probability</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
                                        </p:tgtEl>
                                        <p:attrNameLst>
                                          <p:attrName>style.visibility</p:attrName>
                                        </p:attrNameLst>
                                      </p:cBhvr>
                                      <p:to>
                                        <p:strVal val="visible"/>
                                      </p:to>
                                    </p:set>
                                    <p:animEffect filter="fade" transition="in">
                                      <p:cBhvr>
                                        <p:cTn dur="1000"/>
                                        <p:tgtEl>
                                          <p:spTgt spid="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7"/>
          <p:cNvSpPr txBox="1"/>
          <p:nvPr>
            <p:ph idx="1" type="body"/>
          </p:nvPr>
        </p:nvSpPr>
        <p:spPr>
          <a:xfrm>
            <a:off x="457200" y="2523450"/>
            <a:ext cx="7953600" cy="18426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rgbClr val="000000"/>
              </a:buClr>
              <a:buSzPts val="1100"/>
              <a:buFont typeface="Arial"/>
              <a:buNone/>
            </a:pPr>
            <a:r>
              <a:rPr lang="en" sz="2100">
                <a:solidFill>
                  <a:srgbClr val="000000"/>
                </a:solidFill>
              </a:rPr>
              <a:t>		</a:t>
            </a:r>
            <a:endParaRPr sz="2100">
              <a:solidFill>
                <a:srgbClr val="000000"/>
              </a:solidFill>
            </a:endParaRPr>
          </a:p>
        </p:txBody>
      </p:sp>
      <p:sp>
        <p:nvSpPr>
          <p:cNvPr id="373" name="Google Shape;373;p57"/>
          <p:cNvSpPr txBox="1"/>
          <p:nvPr>
            <p:ph idx="1" type="body"/>
          </p:nvPr>
        </p:nvSpPr>
        <p:spPr>
          <a:xfrm>
            <a:off x="457200" y="1264450"/>
            <a:ext cx="7953600" cy="834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Since the probability of the sample space must add up to 1:</a:t>
            </a:r>
            <a:endParaRPr sz="2100">
              <a:solidFill>
                <a:srgbClr val="000000"/>
              </a:solidFill>
            </a:endParaRPr>
          </a:p>
          <a:p>
            <a:pPr indent="0" lvl="0" marL="0" rtl="0" algn="l">
              <a:lnSpc>
                <a:spcPct val="115000"/>
              </a:lnSpc>
              <a:spcBef>
                <a:spcPts val="600"/>
              </a:spcBef>
              <a:spcAft>
                <a:spcPts val="0"/>
              </a:spcAft>
              <a:buNone/>
            </a:pPr>
            <a:r>
              <a:rPr lang="en" sz="2100">
                <a:solidFill>
                  <a:srgbClr val="000000"/>
                </a:solidFill>
              </a:rPr>
              <a:t>	</a:t>
            </a:r>
            <a:r>
              <a:rPr i="1" lang="en" sz="2100">
                <a:solidFill>
                  <a:srgbClr val="000000"/>
                </a:solidFill>
              </a:rPr>
              <a:t>P(at least 1 uninsured)</a:t>
            </a:r>
            <a:endParaRPr i="1" sz="2100">
              <a:solidFill>
                <a:srgbClr val="000000"/>
              </a:solidFill>
            </a:endParaRPr>
          </a:p>
          <a:p>
            <a:pPr indent="0" lvl="0" marL="0" rtl="0" algn="l">
              <a:lnSpc>
                <a:spcPct val="115000"/>
              </a:lnSpc>
              <a:spcBef>
                <a:spcPts val="600"/>
              </a:spcBef>
              <a:spcAft>
                <a:spcPts val="0"/>
              </a:spcAft>
              <a:buNone/>
            </a:pPr>
            <a:r>
              <a:rPr lang="en" sz="2100">
                <a:solidFill>
                  <a:srgbClr val="000000"/>
                </a:solidFill>
              </a:rPr>
              <a:t>		= 1 - </a:t>
            </a:r>
            <a:r>
              <a:rPr i="1" lang="en" sz="2100">
                <a:solidFill>
                  <a:srgbClr val="000000"/>
                </a:solidFill>
              </a:rPr>
              <a:t>P(none uninsured)</a:t>
            </a:r>
            <a:endParaRPr i="1" sz="2100">
              <a:solidFill>
                <a:srgbClr val="000000"/>
              </a:solidFill>
            </a:endParaRPr>
          </a:p>
        </p:txBody>
      </p:sp>
      <p:sp>
        <p:nvSpPr>
          <p:cNvPr id="374" name="Google Shape;374;p5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Putting everything together...</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xEl>
                                              <p:pRg end="0" st="0"/>
                                            </p:txEl>
                                          </p:spTgt>
                                        </p:tgtEl>
                                        <p:attrNameLst>
                                          <p:attrName>style.visibility</p:attrName>
                                        </p:attrNameLst>
                                      </p:cBhvr>
                                      <p:to>
                                        <p:strVal val="visible"/>
                                      </p:to>
                                    </p:set>
                                    <p:animEffect filter="fade" transition="in">
                                      <p:cBhvr>
                                        <p:cTn dur="1000"/>
                                        <p:tgtEl>
                                          <p:spTgt spid="372">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8"/>
          <p:cNvSpPr txBox="1"/>
          <p:nvPr>
            <p:ph idx="1" type="body"/>
          </p:nvPr>
        </p:nvSpPr>
        <p:spPr>
          <a:xfrm>
            <a:off x="457200" y="2523450"/>
            <a:ext cx="7953600" cy="18426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rgbClr val="000000"/>
              </a:buClr>
              <a:buSzPts val="1100"/>
              <a:buFont typeface="Arial"/>
              <a:buNone/>
            </a:pPr>
            <a:r>
              <a:rPr lang="en" sz="2100">
                <a:solidFill>
                  <a:srgbClr val="000000"/>
                </a:solidFill>
              </a:rPr>
              <a:t>		= 1 - (1 - 0.255)</a:t>
            </a:r>
            <a:r>
              <a:rPr baseline="30000" lang="en" sz="2100">
                <a:solidFill>
                  <a:srgbClr val="000000"/>
                </a:solidFill>
              </a:rPr>
              <a:t>5</a:t>
            </a:r>
            <a:endParaRPr baseline="30000" sz="21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2100">
                <a:solidFill>
                  <a:srgbClr val="000000"/>
                </a:solidFill>
              </a:rPr>
              <a:t>		</a:t>
            </a:r>
            <a:endParaRPr sz="2100">
              <a:solidFill>
                <a:srgbClr val="000000"/>
              </a:solidFill>
            </a:endParaRPr>
          </a:p>
          <a:p>
            <a:pPr indent="0" lvl="0" marL="0" rtl="0" algn="l">
              <a:lnSpc>
                <a:spcPct val="115000"/>
              </a:lnSpc>
              <a:spcBef>
                <a:spcPts val="600"/>
              </a:spcBef>
              <a:spcAft>
                <a:spcPts val="0"/>
              </a:spcAft>
              <a:buNone/>
            </a:pPr>
            <a:r>
              <a:t/>
            </a:r>
            <a:endParaRPr sz="2100">
              <a:solidFill>
                <a:srgbClr val="000000"/>
              </a:solidFill>
            </a:endParaRPr>
          </a:p>
        </p:txBody>
      </p:sp>
      <p:sp>
        <p:nvSpPr>
          <p:cNvPr id="380" name="Google Shape;380;p58"/>
          <p:cNvSpPr txBox="1"/>
          <p:nvPr>
            <p:ph idx="1" type="body"/>
          </p:nvPr>
        </p:nvSpPr>
        <p:spPr>
          <a:xfrm>
            <a:off x="457200" y="1264450"/>
            <a:ext cx="7953600" cy="834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Since the probability of the sample space must add up to 1:</a:t>
            </a:r>
            <a:endParaRPr sz="2100">
              <a:solidFill>
                <a:srgbClr val="000000"/>
              </a:solidFill>
            </a:endParaRPr>
          </a:p>
          <a:p>
            <a:pPr indent="0" lvl="0" marL="0" rtl="0" algn="l">
              <a:lnSpc>
                <a:spcPct val="115000"/>
              </a:lnSpc>
              <a:spcBef>
                <a:spcPts val="600"/>
              </a:spcBef>
              <a:spcAft>
                <a:spcPts val="0"/>
              </a:spcAft>
              <a:buNone/>
            </a:pPr>
            <a:r>
              <a:rPr lang="en" sz="2100">
                <a:solidFill>
                  <a:srgbClr val="000000"/>
                </a:solidFill>
              </a:rPr>
              <a:t>	</a:t>
            </a:r>
            <a:r>
              <a:rPr i="1" lang="en" sz="2100">
                <a:solidFill>
                  <a:srgbClr val="000000"/>
                </a:solidFill>
              </a:rPr>
              <a:t>P(at least 1 uninsured)</a:t>
            </a:r>
            <a:endParaRPr i="1" sz="2100">
              <a:solidFill>
                <a:srgbClr val="000000"/>
              </a:solidFill>
            </a:endParaRPr>
          </a:p>
          <a:p>
            <a:pPr indent="0" lvl="0" marL="0" rtl="0" algn="l">
              <a:lnSpc>
                <a:spcPct val="115000"/>
              </a:lnSpc>
              <a:spcBef>
                <a:spcPts val="600"/>
              </a:spcBef>
              <a:spcAft>
                <a:spcPts val="0"/>
              </a:spcAft>
              <a:buNone/>
            </a:pPr>
            <a:r>
              <a:rPr lang="en" sz="2100">
                <a:solidFill>
                  <a:srgbClr val="000000"/>
                </a:solidFill>
              </a:rPr>
              <a:t>		= 1 - </a:t>
            </a:r>
            <a:r>
              <a:rPr i="1" lang="en" sz="2100">
                <a:solidFill>
                  <a:srgbClr val="000000"/>
                </a:solidFill>
              </a:rPr>
              <a:t>P(none uninsured)</a:t>
            </a:r>
            <a:endParaRPr i="1" sz="2100">
              <a:solidFill>
                <a:srgbClr val="000000"/>
              </a:solidFill>
            </a:endParaRPr>
          </a:p>
        </p:txBody>
      </p:sp>
      <p:sp>
        <p:nvSpPr>
          <p:cNvPr id="381" name="Google Shape;381;p58"/>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Putting everything together...</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9">
                                            <p:txEl>
                                              <p:pRg end="0" st="0"/>
                                            </p:txEl>
                                          </p:spTgt>
                                        </p:tgtEl>
                                        <p:attrNameLst>
                                          <p:attrName>style.visibility</p:attrName>
                                        </p:attrNameLst>
                                      </p:cBhvr>
                                      <p:to>
                                        <p:strVal val="visible"/>
                                      </p:to>
                                    </p:set>
                                    <p:animEffect filter="fade" transition="in">
                                      <p:cBhvr>
                                        <p:cTn dur="1000"/>
                                        <p:tgtEl>
                                          <p:spTgt spid="3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9">
                                            <p:txEl>
                                              <p:pRg end="1" st="1"/>
                                            </p:txEl>
                                          </p:spTgt>
                                        </p:tgtEl>
                                        <p:attrNameLst>
                                          <p:attrName>style.visibility</p:attrName>
                                        </p:attrNameLst>
                                      </p:cBhvr>
                                      <p:to>
                                        <p:strVal val="visible"/>
                                      </p:to>
                                    </p:set>
                                    <p:animEffect filter="fade" transition="in">
                                      <p:cBhvr>
                                        <p:cTn dur="1000"/>
                                        <p:tgtEl>
                                          <p:spTgt spid="37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9">
                                            <p:txEl>
                                              <p:pRg end="2" st="2"/>
                                            </p:txEl>
                                          </p:spTgt>
                                        </p:tgtEl>
                                        <p:attrNameLst>
                                          <p:attrName>style.visibility</p:attrName>
                                        </p:attrNameLst>
                                      </p:cBhvr>
                                      <p:to>
                                        <p:strVal val="visible"/>
                                      </p:to>
                                    </p:set>
                                    <p:animEffect filter="fade" transition="in">
                                      <p:cBhvr>
                                        <p:cTn dur="1000"/>
                                        <p:tgtEl>
                                          <p:spTgt spid="37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9"/>
          <p:cNvSpPr txBox="1"/>
          <p:nvPr>
            <p:ph idx="1" type="body"/>
          </p:nvPr>
        </p:nvSpPr>
        <p:spPr>
          <a:xfrm>
            <a:off x="457200" y="2523450"/>
            <a:ext cx="7953600" cy="18426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rgbClr val="000000"/>
              </a:buClr>
              <a:buSzPts val="1100"/>
              <a:buFont typeface="Arial"/>
              <a:buNone/>
            </a:pPr>
            <a:r>
              <a:rPr lang="en" sz="2100">
                <a:solidFill>
                  <a:srgbClr val="000000"/>
                </a:solidFill>
              </a:rPr>
              <a:t>		= 1 - (1 - 0.255)</a:t>
            </a:r>
            <a:r>
              <a:rPr baseline="30000" lang="en" sz="2100">
                <a:solidFill>
                  <a:srgbClr val="000000"/>
                </a:solidFill>
              </a:rPr>
              <a:t>5</a:t>
            </a:r>
            <a:endParaRPr baseline="30000" sz="21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2100">
                <a:solidFill>
                  <a:srgbClr val="000000"/>
                </a:solidFill>
              </a:rPr>
              <a:t>		= 1 - 0.745</a:t>
            </a:r>
            <a:r>
              <a:rPr baseline="30000" lang="en" sz="2100">
                <a:solidFill>
                  <a:srgbClr val="000000"/>
                </a:solidFill>
              </a:rPr>
              <a:t>5</a:t>
            </a:r>
            <a:endParaRPr baseline="30000" sz="21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2100">
                <a:solidFill>
                  <a:srgbClr val="000000"/>
                </a:solidFill>
              </a:rPr>
              <a:t>		</a:t>
            </a:r>
            <a:endParaRPr sz="2100">
              <a:solidFill>
                <a:srgbClr val="000000"/>
              </a:solidFill>
            </a:endParaRPr>
          </a:p>
          <a:p>
            <a:pPr indent="0" lvl="0" marL="0" rtl="0" algn="l">
              <a:lnSpc>
                <a:spcPct val="115000"/>
              </a:lnSpc>
              <a:spcBef>
                <a:spcPts val="600"/>
              </a:spcBef>
              <a:spcAft>
                <a:spcPts val="0"/>
              </a:spcAft>
              <a:buNone/>
            </a:pPr>
            <a:r>
              <a:t/>
            </a:r>
            <a:endParaRPr sz="2100">
              <a:solidFill>
                <a:srgbClr val="000000"/>
              </a:solidFill>
            </a:endParaRPr>
          </a:p>
        </p:txBody>
      </p:sp>
      <p:sp>
        <p:nvSpPr>
          <p:cNvPr id="387" name="Google Shape;387;p59"/>
          <p:cNvSpPr txBox="1"/>
          <p:nvPr>
            <p:ph idx="1" type="body"/>
          </p:nvPr>
        </p:nvSpPr>
        <p:spPr>
          <a:xfrm>
            <a:off x="457200" y="1264450"/>
            <a:ext cx="7953600" cy="834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Since the probability of the sample space must add up to 1:</a:t>
            </a:r>
            <a:endParaRPr sz="2100">
              <a:solidFill>
                <a:srgbClr val="000000"/>
              </a:solidFill>
            </a:endParaRPr>
          </a:p>
          <a:p>
            <a:pPr indent="0" lvl="0" marL="0" rtl="0" algn="l">
              <a:lnSpc>
                <a:spcPct val="115000"/>
              </a:lnSpc>
              <a:spcBef>
                <a:spcPts val="600"/>
              </a:spcBef>
              <a:spcAft>
                <a:spcPts val="0"/>
              </a:spcAft>
              <a:buNone/>
            </a:pPr>
            <a:r>
              <a:rPr lang="en" sz="2100">
                <a:solidFill>
                  <a:srgbClr val="000000"/>
                </a:solidFill>
              </a:rPr>
              <a:t>	</a:t>
            </a:r>
            <a:r>
              <a:rPr i="1" lang="en" sz="2100">
                <a:solidFill>
                  <a:srgbClr val="000000"/>
                </a:solidFill>
              </a:rPr>
              <a:t>P(at least 1 uninsured)</a:t>
            </a:r>
            <a:endParaRPr i="1" sz="2100">
              <a:solidFill>
                <a:srgbClr val="000000"/>
              </a:solidFill>
            </a:endParaRPr>
          </a:p>
          <a:p>
            <a:pPr indent="0" lvl="0" marL="0" rtl="0" algn="l">
              <a:lnSpc>
                <a:spcPct val="115000"/>
              </a:lnSpc>
              <a:spcBef>
                <a:spcPts val="600"/>
              </a:spcBef>
              <a:spcAft>
                <a:spcPts val="0"/>
              </a:spcAft>
              <a:buNone/>
            </a:pPr>
            <a:r>
              <a:rPr lang="en" sz="2100">
                <a:solidFill>
                  <a:srgbClr val="000000"/>
                </a:solidFill>
              </a:rPr>
              <a:t>		= 1 - </a:t>
            </a:r>
            <a:r>
              <a:rPr i="1" lang="en" sz="2100">
                <a:solidFill>
                  <a:srgbClr val="000000"/>
                </a:solidFill>
              </a:rPr>
              <a:t>P(none </a:t>
            </a:r>
            <a:r>
              <a:rPr i="1" lang="en" sz="2100">
                <a:solidFill>
                  <a:srgbClr val="000000"/>
                </a:solidFill>
              </a:rPr>
              <a:t>uninsured</a:t>
            </a:r>
            <a:r>
              <a:rPr i="1" lang="en" sz="2100">
                <a:solidFill>
                  <a:srgbClr val="000000"/>
                </a:solidFill>
              </a:rPr>
              <a:t>)</a:t>
            </a:r>
            <a:endParaRPr i="1" sz="2100">
              <a:solidFill>
                <a:srgbClr val="000000"/>
              </a:solidFill>
            </a:endParaRPr>
          </a:p>
        </p:txBody>
      </p:sp>
      <p:sp>
        <p:nvSpPr>
          <p:cNvPr id="388" name="Google Shape;388;p5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Putting everything together...</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xEl>
                                              <p:pRg end="0" st="0"/>
                                            </p:txEl>
                                          </p:spTgt>
                                        </p:tgtEl>
                                        <p:attrNameLst>
                                          <p:attrName>style.visibility</p:attrName>
                                        </p:attrNameLst>
                                      </p:cBhvr>
                                      <p:to>
                                        <p:strVal val="visible"/>
                                      </p:to>
                                    </p:set>
                                    <p:animEffect filter="fade" transition="in">
                                      <p:cBhvr>
                                        <p:cTn dur="1000"/>
                                        <p:tgtEl>
                                          <p:spTgt spid="38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xEl>
                                              <p:pRg end="1" st="1"/>
                                            </p:txEl>
                                          </p:spTgt>
                                        </p:tgtEl>
                                        <p:attrNameLst>
                                          <p:attrName>style.visibility</p:attrName>
                                        </p:attrNameLst>
                                      </p:cBhvr>
                                      <p:to>
                                        <p:strVal val="visible"/>
                                      </p:to>
                                    </p:set>
                                    <p:animEffect filter="fade" transition="in">
                                      <p:cBhvr>
                                        <p:cTn dur="1000"/>
                                        <p:tgtEl>
                                          <p:spTgt spid="38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xEl>
                                              <p:pRg end="2" st="2"/>
                                            </p:txEl>
                                          </p:spTgt>
                                        </p:tgtEl>
                                        <p:attrNameLst>
                                          <p:attrName>style.visibility</p:attrName>
                                        </p:attrNameLst>
                                      </p:cBhvr>
                                      <p:to>
                                        <p:strVal val="visible"/>
                                      </p:to>
                                    </p:set>
                                    <p:animEffect filter="fade" transition="in">
                                      <p:cBhvr>
                                        <p:cTn dur="1000"/>
                                        <p:tgtEl>
                                          <p:spTgt spid="38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xEl>
                                              <p:pRg end="3" st="3"/>
                                            </p:txEl>
                                          </p:spTgt>
                                        </p:tgtEl>
                                        <p:attrNameLst>
                                          <p:attrName>style.visibility</p:attrName>
                                        </p:attrNameLst>
                                      </p:cBhvr>
                                      <p:to>
                                        <p:strVal val="visible"/>
                                      </p:to>
                                    </p:set>
                                    <p:animEffect filter="fade" transition="in">
                                      <p:cBhvr>
                                        <p:cTn dur="1000"/>
                                        <p:tgtEl>
                                          <p:spTgt spid="38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0"/>
          <p:cNvSpPr txBox="1"/>
          <p:nvPr>
            <p:ph idx="1" type="body"/>
          </p:nvPr>
        </p:nvSpPr>
        <p:spPr>
          <a:xfrm>
            <a:off x="457200" y="2523450"/>
            <a:ext cx="7953600" cy="18426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rgbClr val="000000"/>
              </a:buClr>
              <a:buSzPts val="1100"/>
              <a:buFont typeface="Arial"/>
              <a:buNone/>
            </a:pPr>
            <a:r>
              <a:rPr lang="en" sz="2100">
                <a:solidFill>
                  <a:srgbClr val="000000"/>
                </a:solidFill>
              </a:rPr>
              <a:t>		= 1 - (1 - 0.255)</a:t>
            </a:r>
            <a:r>
              <a:rPr baseline="30000" lang="en" sz="2100">
                <a:solidFill>
                  <a:srgbClr val="000000"/>
                </a:solidFill>
              </a:rPr>
              <a:t>5</a:t>
            </a:r>
            <a:endParaRPr baseline="30000" sz="21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2100">
                <a:solidFill>
                  <a:srgbClr val="000000"/>
                </a:solidFill>
              </a:rPr>
              <a:t>		= 1 - 0.745</a:t>
            </a:r>
            <a:r>
              <a:rPr baseline="30000" lang="en" sz="2100">
                <a:solidFill>
                  <a:srgbClr val="000000"/>
                </a:solidFill>
              </a:rPr>
              <a:t>5</a:t>
            </a:r>
            <a:endParaRPr baseline="30000" sz="21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2100">
                <a:solidFill>
                  <a:srgbClr val="000000"/>
                </a:solidFill>
              </a:rPr>
              <a:t>		= 1 - 0.23</a:t>
            </a:r>
            <a:endParaRPr baseline="30000" sz="2100">
              <a:solidFill>
                <a:srgbClr val="000000"/>
              </a:solidFill>
            </a:endParaRPr>
          </a:p>
          <a:p>
            <a:pPr indent="0" lvl="0" marL="0" rtl="0" algn="l">
              <a:lnSpc>
                <a:spcPct val="115000"/>
              </a:lnSpc>
              <a:spcBef>
                <a:spcPts val="600"/>
              </a:spcBef>
              <a:spcAft>
                <a:spcPts val="0"/>
              </a:spcAft>
              <a:buNone/>
            </a:pPr>
            <a:r>
              <a:rPr lang="en" sz="2100">
                <a:solidFill>
                  <a:srgbClr val="000000"/>
                </a:solidFill>
              </a:rPr>
              <a:t>	</a:t>
            </a:r>
            <a:endParaRPr sz="2100">
              <a:solidFill>
                <a:srgbClr val="000000"/>
              </a:solidFill>
            </a:endParaRPr>
          </a:p>
          <a:p>
            <a:pPr indent="0" lvl="0" marL="0" rtl="0" algn="l">
              <a:lnSpc>
                <a:spcPct val="115000"/>
              </a:lnSpc>
              <a:spcBef>
                <a:spcPts val="600"/>
              </a:spcBef>
              <a:spcAft>
                <a:spcPts val="0"/>
              </a:spcAft>
              <a:buNone/>
            </a:pPr>
            <a:r>
              <a:t/>
            </a:r>
            <a:endParaRPr sz="2100">
              <a:solidFill>
                <a:srgbClr val="000000"/>
              </a:solidFill>
            </a:endParaRPr>
          </a:p>
        </p:txBody>
      </p:sp>
      <p:sp>
        <p:nvSpPr>
          <p:cNvPr id="394" name="Google Shape;394;p60"/>
          <p:cNvSpPr txBox="1"/>
          <p:nvPr>
            <p:ph idx="1" type="body"/>
          </p:nvPr>
        </p:nvSpPr>
        <p:spPr>
          <a:xfrm>
            <a:off x="457200" y="1264450"/>
            <a:ext cx="7953600" cy="834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Since the probability of the sample space must add up to 1:</a:t>
            </a:r>
            <a:endParaRPr sz="2100">
              <a:solidFill>
                <a:srgbClr val="000000"/>
              </a:solidFill>
            </a:endParaRPr>
          </a:p>
          <a:p>
            <a:pPr indent="0" lvl="0" marL="0" rtl="0" algn="l">
              <a:lnSpc>
                <a:spcPct val="115000"/>
              </a:lnSpc>
              <a:spcBef>
                <a:spcPts val="600"/>
              </a:spcBef>
              <a:spcAft>
                <a:spcPts val="0"/>
              </a:spcAft>
              <a:buNone/>
            </a:pPr>
            <a:r>
              <a:rPr lang="en" sz="2100">
                <a:solidFill>
                  <a:srgbClr val="000000"/>
                </a:solidFill>
              </a:rPr>
              <a:t>	</a:t>
            </a:r>
            <a:r>
              <a:rPr i="1" lang="en" sz="2100">
                <a:solidFill>
                  <a:srgbClr val="000000"/>
                </a:solidFill>
              </a:rPr>
              <a:t>P(at least 1 uninsured)</a:t>
            </a:r>
            <a:endParaRPr i="1" sz="2100">
              <a:solidFill>
                <a:srgbClr val="000000"/>
              </a:solidFill>
            </a:endParaRPr>
          </a:p>
          <a:p>
            <a:pPr indent="0" lvl="0" marL="0" rtl="0" algn="l">
              <a:lnSpc>
                <a:spcPct val="115000"/>
              </a:lnSpc>
              <a:spcBef>
                <a:spcPts val="600"/>
              </a:spcBef>
              <a:spcAft>
                <a:spcPts val="0"/>
              </a:spcAft>
              <a:buNone/>
            </a:pPr>
            <a:r>
              <a:rPr lang="en" sz="2100">
                <a:solidFill>
                  <a:srgbClr val="000000"/>
                </a:solidFill>
              </a:rPr>
              <a:t>		= 1 - </a:t>
            </a:r>
            <a:r>
              <a:rPr i="1" lang="en" sz="2100">
                <a:solidFill>
                  <a:srgbClr val="000000"/>
                </a:solidFill>
              </a:rPr>
              <a:t>P(none </a:t>
            </a:r>
            <a:r>
              <a:rPr i="1" lang="en" sz="2100">
                <a:solidFill>
                  <a:srgbClr val="000000"/>
                </a:solidFill>
              </a:rPr>
              <a:t>uninsured</a:t>
            </a:r>
            <a:r>
              <a:rPr i="1" lang="en" sz="2100">
                <a:solidFill>
                  <a:srgbClr val="000000"/>
                </a:solidFill>
              </a:rPr>
              <a:t>)</a:t>
            </a:r>
            <a:endParaRPr i="1" sz="2100">
              <a:solidFill>
                <a:srgbClr val="000000"/>
              </a:solidFill>
            </a:endParaRPr>
          </a:p>
        </p:txBody>
      </p:sp>
      <p:sp>
        <p:nvSpPr>
          <p:cNvPr id="395" name="Google Shape;395;p6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Putting everything together...</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xEl>
                                              <p:pRg end="0" st="0"/>
                                            </p:txEl>
                                          </p:spTgt>
                                        </p:tgtEl>
                                        <p:attrNameLst>
                                          <p:attrName>style.visibility</p:attrName>
                                        </p:attrNameLst>
                                      </p:cBhvr>
                                      <p:to>
                                        <p:strVal val="visible"/>
                                      </p:to>
                                    </p:set>
                                    <p:animEffect filter="fade" transition="in">
                                      <p:cBhvr>
                                        <p:cTn dur="1000"/>
                                        <p:tgtEl>
                                          <p:spTgt spid="3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xEl>
                                              <p:pRg end="1" st="1"/>
                                            </p:txEl>
                                          </p:spTgt>
                                        </p:tgtEl>
                                        <p:attrNameLst>
                                          <p:attrName>style.visibility</p:attrName>
                                        </p:attrNameLst>
                                      </p:cBhvr>
                                      <p:to>
                                        <p:strVal val="visible"/>
                                      </p:to>
                                    </p:set>
                                    <p:animEffect filter="fade" transition="in">
                                      <p:cBhvr>
                                        <p:cTn dur="1000"/>
                                        <p:tgtEl>
                                          <p:spTgt spid="39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xEl>
                                              <p:pRg end="2" st="2"/>
                                            </p:txEl>
                                          </p:spTgt>
                                        </p:tgtEl>
                                        <p:attrNameLst>
                                          <p:attrName>style.visibility</p:attrName>
                                        </p:attrNameLst>
                                      </p:cBhvr>
                                      <p:to>
                                        <p:strVal val="visible"/>
                                      </p:to>
                                    </p:set>
                                    <p:animEffect filter="fade" transition="in">
                                      <p:cBhvr>
                                        <p:cTn dur="1000"/>
                                        <p:tgtEl>
                                          <p:spTgt spid="39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xEl>
                                              <p:pRg end="3" st="3"/>
                                            </p:txEl>
                                          </p:spTgt>
                                        </p:tgtEl>
                                        <p:attrNameLst>
                                          <p:attrName>style.visibility</p:attrName>
                                        </p:attrNameLst>
                                      </p:cBhvr>
                                      <p:to>
                                        <p:strVal val="visible"/>
                                      </p:to>
                                    </p:set>
                                    <p:animEffect filter="fade" transition="in">
                                      <p:cBhvr>
                                        <p:cTn dur="1000"/>
                                        <p:tgtEl>
                                          <p:spTgt spid="39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xEl>
                                              <p:pRg end="4" st="4"/>
                                            </p:txEl>
                                          </p:spTgt>
                                        </p:tgtEl>
                                        <p:attrNameLst>
                                          <p:attrName>style.visibility</p:attrName>
                                        </p:attrNameLst>
                                      </p:cBhvr>
                                      <p:to>
                                        <p:strVal val="visible"/>
                                      </p:to>
                                    </p:set>
                                    <p:animEffect filter="fade" transition="in">
                                      <p:cBhvr>
                                        <p:cTn dur="1000"/>
                                        <p:tgtEl>
                                          <p:spTgt spid="39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61"/>
          <p:cNvSpPr txBox="1"/>
          <p:nvPr>
            <p:ph idx="1" type="body"/>
          </p:nvPr>
        </p:nvSpPr>
        <p:spPr>
          <a:xfrm>
            <a:off x="457200" y="2523450"/>
            <a:ext cx="7953600" cy="18426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rgbClr val="000000"/>
              </a:buClr>
              <a:buSzPts val="1100"/>
              <a:buFont typeface="Arial"/>
              <a:buNone/>
            </a:pPr>
            <a:r>
              <a:rPr lang="en" sz="2100">
                <a:solidFill>
                  <a:srgbClr val="000000"/>
                </a:solidFill>
              </a:rPr>
              <a:t>		= 1 - (1 - 0.255)</a:t>
            </a:r>
            <a:r>
              <a:rPr baseline="30000" lang="en" sz="2100">
                <a:solidFill>
                  <a:srgbClr val="000000"/>
                </a:solidFill>
              </a:rPr>
              <a:t>5</a:t>
            </a:r>
            <a:endParaRPr baseline="30000" sz="21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2100">
                <a:solidFill>
                  <a:srgbClr val="000000"/>
                </a:solidFill>
              </a:rPr>
              <a:t>		= 1 - 0.745</a:t>
            </a:r>
            <a:r>
              <a:rPr baseline="30000" lang="en" sz="2100">
                <a:solidFill>
                  <a:srgbClr val="000000"/>
                </a:solidFill>
              </a:rPr>
              <a:t>5</a:t>
            </a:r>
            <a:endParaRPr baseline="30000" sz="21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2100">
                <a:solidFill>
                  <a:srgbClr val="000000"/>
                </a:solidFill>
              </a:rPr>
              <a:t>		= 1 - 0.23</a:t>
            </a:r>
            <a:endParaRPr baseline="30000" sz="2100">
              <a:solidFill>
                <a:srgbClr val="000000"/>
              </a:solidFill>
            </a:endParaRPr>
          </a:p>
          <a:p>
            <a:pPr indent="0" lvl="0" marL="0" rtl="0" algn="l">
              <a:lnSpc>
                <a:spcPct val="115000"/>
              </a:lnSpc>
              <a:spcBef>
                <a:spcPts val="600"/>
              </a:spcBef>
              <a:spcAft>
                <a:spcPts val="0"/>
              </a:spcAft>
              <a:buNone/>
            </a:pPr>
            <a:r>
              <a:rPr lang="en" sz="2100">
                <a:solidFill>
                  <a:srgbClr val="000000"/>
                </a:solidFill>
              </a:rPr>
              <a:t>		= 0.77</a:t>
            </a:r>
            <a:endParaRPr sz="2100">
              <a:solidFill>
                <a:srgbClr val="000000"/>
              </a:solidFill>
            </a:endParaRPr>
          </a:p>
          <a:p>
            <a:pPr indent="0" lvl="0" marL="0" rtl="0" algn="l">
              <a:lnSpc>
                <a:spcPct val="115000"/>
              </a:lnSpc>
              <a:spcBef>
                <a:spcPts val="600"/>
              </a:spcBef>
              <a:spcAft>
                <a:spcPts val="0"/>
              </a:spcAft>
              <a:buNone/>
            </a:pPr>
            <a:r>
              <a:t/>
            </a:r>
            <a:endParaRPr sz="2100">
              <a:solidFill>
                <a:srgbClr val="000000"/>
              </a:solidFill>
            </a:endParaRPr>
          </a:p>
        </p:txBody>
      </p:sp>
      <p:sp>
        <p:nvSpPr>
          <p:cNvPr id="401" name="Google Shape;401;p61"/>
          <p:cNvSpPr txBox="1"/>
          <p:nvPr>
            <p:ph idx="1" type="body"/>
          </p:nvPr>
        </p:nvSpPr>
        <p:spPr>
          <a:xfrm>
            <a:off x="457200" y="1264450"/>
            <a:ext cx="7953600" cy="834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Since the probability of the sample space must add up to 1:</a:t>
            </a:r>
            <a:endParaRPr sz="2100">
              <a:solidFill>
                <a:srgbClr val="000000"/>
              </a:solidFill>
            </a:endParaRPr>
          </a:p>
          <a:p>
            <a:pPr indent="0" lvl="0" marL="0" rtl="0" algn="l">
              <a:lnSpc>
                <a:spcPct val="115000"/>
              </a:lnSpc>
              <a:spcBef>
                <a:spcPts val="600"/>
              </a:spcBef>
              <a:spcAft>
                <a:spcPts val="0"/>
              </a:spcAft>
              <a:buNone/>
            </a:pPr>
            <a:r>
              <a:rPr lang="en" sz="2100">
                <a:solidFill>
                  <a:srgbClr val="000000"/>
                </a:solidFill>
              </a:rPr>
              <a:t>	</a:t>
            </a:r>
            <a:r>
              <a:rPr i="1" lang="en" sz="2100">
                <a:solidFill>
                  <a:srgbClr val="000000"/>
                </a:solidFill>
              </a:rPr>
              <a:t>P(at least 1 uninsured)</a:t>
            </a:r>
            <a:endParaRPr i="1" sz="2100">
              <a:solidFill>
                <a:srgbClr val="000000"/>
              </a:solidFill>
            </a:endParaRPr>
          </a:p>
          <a:p>
            <a:pPr indent="0" lvl="0" marL="0" rtl="0" algn="l">
              <a:lnSpc>
                <a:spcPct val="115000"/>
              </a:lnSpc>
              <a:spcBef>
                <a:spcPts val="600"/>
              </a:spcBef>
              <a:spcAft>
                <a:spcPts val="0"/>
              </a:spcAft>
              <a:buNone/>
            </a:pPr>
            <a:r>
              <a:rPr lang="en" sz="2100">
                <a:solidFill>
                  <a:srgbClr val="000000"/>
                </a:solidFill>
              </a:rPr>
              <a:t>		= 1 - </a:t>
            </a:r>
            <a:r>
              <a:rPr i="1" lang="en" sz="2100">
                <a:solidFill>
                  <a:srgbClr val="000000"/>
                </a:solidFill>
              </a:rPr>
              <a:t>P(none </a:t>
            </a:r>
            <a:r>
              <a:rPr i="1" lang="en" sz="2100">
                <a:solidFill>
                  <a:srgbClr val="000000"/>
                </a:solidFill>
              </a:rPr>
              <a:t>uninsured</a:t>
            </a:r>
            <a:r>
              <a:rPr i="1" lang="en" sz="2100">
                <a:solidFill>
                  <a:srgbClr val="000000"/>
                </a:solidFill>
              </a:rPr>
              <a:t>)</a:t>
            </a:r>
            <a:endParaRPr i="1" sz="2100">
              <a:solidFill>
                <a:srgbClr val="000000"/>
              </a:solidFill>
            </a:endParaRPr>
          </a:p>
        </p:txBody>
      </p:sp>
      <p:sp>
        <p:nvSpPr>
          <p:cNvPr id="402" name="Google Shape;402;p6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Putting everything together...</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0">
                                            <p:txEl>
                                              <p:pRg end="0" st="0"/>
                                            </p:txEl>
                                          </p:spTgt>
                                        </p:tgtEl>
                                        <p:attrNameLst>
                                          <p:attrName>style.visibility</p:attrName>
                                        </p:attrNameLst>
                                      </p:cBhvr>
                                      <p:to>
                                        <p:strVal val="visible"/>
                                      </p:to>
                                    </p:set>
                                    <p:animEffect filter="fade" transition="in">
                                      <p:cBhvr>
                                        <p:cTn dur="1000"/>
                                        <p:tgtEl>
                                          <p:spTgt spid="4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0">
                                            <p:txEl>
                                              <p:pRg end="1" st="1"/>
                                            </p:txEl>
                                          </p:spTgt>
                                        </p:tgtEl>
                                        <p:attrNameLst>
                                          <p:attrName>style.visibility</p:attrName>
                                        </p:attrNameLst>
                                      </p:cBhvr>
                                      <p:to>
                                        <p:strVal val="visible"/>
                                      </p:to>
                                    </p:set>
                                    <p:animEffect filter="fade" transition="in">
                                      <p:cBhvr>
                                        <p:cTn dur="1000"/>
                                        <p:tgtEl>
                                          <p:spTgt spid="4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0">
                                            <p:txEl>
                                              <p:pRg end="2" st="2"/>
                                            </p:txEl>
                                          </p:spTgt>
                                        </p:tgtEl>
                                        <p:attrNameLst>
                                          <p:attrName>style.visibility</p:attrName>
                                        </p:attrNameLst>
                                      </p:cBhvr>
                                      <p:to>
                                        <p:strVal val="visible"/>
                                      </p:to>
                                    </p:set>
                                    <p:animEffect filter="fade" transition="in">
                                      <p:cBhvr>
                                        <p:cTn dur="1000"/>
                                        <p:tgtEl>
                                          <p:spTgt spid="40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0">
                                            <p:txEl>
                                              <p:pRg end="3" st="3"/>
                                            </p:txEl>
                                          </p:spTgt>
                                        </p:tgtEl>
                                        <p:attrNameLst>
                                          <p:attrName>style.visibility</p:attrName>
                                        </p:attrNameLst>
                                      </p:cBhvr>
                                      <p:to>
                                        <p:strVal val="visible"/>
                                      </p:to>
                                    </p:set>
                                    <p:animEffect filter="fade" transition="in">
                                      <p:cBhvr>
                                        <p:cTn dur="1000"/>
                                        <p:tgtEl>
                                          <p:spTgt spid="40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0">
                                            <p:txEl>
                                              <p:pRg end="4" st="4"/>
                                            </p:txEl>
                                          </p:spTgt>
                                        </p:tgtEl>
                                        <p:attrNameLst>
                                          <p:attrName>style.visibility</p:attrName>
                                        </p:attrNameLst>
                                      </p:cBhvr>
                                      <p:to>
                                        <p:strVal val="visible"/>
                                      </p:to>
                                    </p:set>
                                    <p:animEffect filter="fade" transition="in">
                                      <p:cBhvr>
                                        <p:cTn dur="1000"/>
                                        <p:tgtEl>
                                          <p:spTgt spid="40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62"/>
          <p:cNvSpPr txBox="1"/>
          <p:nvPr>
            <p:ph idx="1" type="body"/>
          </p:nvPr>
        </p:nvSpPr>
        <p:spPr>
          <a:xfrm>
            <a:off x="457200" y="2523450"/>
            <a:ext cx="7953600" cy="18426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rgbClr val="000000"/>
              </a:buClr>
              <a:buSzPts val="1100"/>
              <a:buFont typeface="Arial"/>
              <a:buNone/>
            </a:pPr>
            <a:r>
              <a:rPr lang="en" sz="2100">
                <a:solidFill>
                  <a:srgbClr val="000000"/>
                </a:solidFill>
              </a:rPr>
              <a:t>		= 1 - (1 - 0.255)</a:t>
            </a:r>
            <a:r>
              <a:rPr baseline="30000" lang="en" sz="2100">
                <a:solidFill>
                  <a:srgbClr val="000000"/>
                </a:solidFill>
              </a:rPr>
              <a:t>5</a:t>
            </a:r>
            <a:endParaRPr baseline="30000" sz="21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2100">
                <a:solidFill>
                  <a:srgbClr val="000000"/>
                </a:solidFill>
              </a:rPr>
              <a:t>		= 1 - 0.745</a:t>
            </a:r>
            <a:r>
              <a:rPr baseline="30000" lang="en" sz="2100">
                <a:solidFill>
                  <a:srgbClr val="000000"/>
                </a:solidFill>
              </a:rPr>
              <a:t>5</a:t>
            </a:r>
            <a:endParaRPr baseline="30000" sz="21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2100">
                <a:solidFill>
                  <a:srgbClr val="000000"/>
                </a:solidFill>
              </a:rPr>
              <a:t>		= 1 - 0.23</a:t>
            </a:r>
            <a:endParaRPr baseline="30000" sz="2100">
              <a:solidFill>
                <a:srgbClr val="000000"/>
              </a:solidFill>
            </a:endParaRPr>
          </a:p>
          <a:p>
            <a:pPr indent="0" lvl="0" marL="0" rtl="0" algn="l">
              <a:lnSpc>
                <a:spcPct val="115000"/>
              </a:lnSpc>
              <a:spcBef>
                <a:spcPts val="600"/>
              </a:spcBef>
              <a:spcAft>
                <a:spcPts val="0"/>
              </a:spcAft>
              <a:buNone/>
            </a:pPr>
            <a:r>
              <a:rPr lang="en" sz="2100">
                <a:solidFill>
                  <a:srgbClr val="000000"/>
                </a:solidFill>
              </a:rPr>
              <a:t>		= 0.77</a:t>
            </a:r>
            <a:endParaRPr sz="2100">
              <a:solidFill>
                <a:srgbClr val="000000"/>
              </a:solidFill>
            </a:endParaRPr>
          </a:p>
          <a:p>
            <a:pPr indent="0" lvl="0" marL="0" rtl="0" algn="l">
              <a:lnSpc>
                <a:spcPct val="115000"/>
              </a:lnSpc>
              <a:spcBef>
                <a:spcPts val="600"/>
              </a:spcBef>
              <a:spcAft>
                <a:spcPts val="0"/>
              </a:spcAft>
              <a:buNone/>
            </a:pPr>
            <a:r>
              <a:t/>
            </a:r>
            <a:endParaRPr sz="2100">
              <a:solidFill>
                <a:srgbClr val="000000"/>
              </a:solidFill>
            </a:endParaRPr>
          </a:p>
        </p:txBody>
      </p:sp>
      <p:sp>
        <p:nvSpPr>
          <p:cNvPr id="408" name="Google Shape;408;p62"/>
          <p:cNvSpPr txBox="1"/>
          <p:nvPr>
            <p:ph idx="1" type="body"/>
          </p:nvPr>
        </p:nvSpPr>
        <p:spPr>
          <a:xfrm>
            <a:off x="457200" y="4506100"/>
            <a:ext cx="7953600" cy="16803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At least 1:</a:t>
            </a:r>
            <a:endParaRPr sz="2100">
              <a:solidFill>
                <a:srgbClr val="000000"/>
              </a:solidFill>
            </a:endParaRPr>
          </a:p>
          <a:p>
            <a:pPr indent="0" lvl="0" marL="0" rtl="0" algn="l">
              <a:lnSpc>
                <a:spcPct val="115000"/>
              </a:lnSpc>
              <a:spcBef>
                <a:spcPts val="600"/>
              </a:spcBef>
              <a:spcAft>
                <a:spcPts val="0"/>
              </a:spcAft>
              <a:buNone/>
            </a:pPr>
            <a:r>
              <a:rPr lang="en" sz="2100">
                <a:solidFill>
                  <a:srgbClr val="000000"/>
                </a:solidFill>
              </a:rPr>
              <a:t>	</a:t>
            </a:r>
            <a:r>
              <a:rPr i="1" lang="en" sz="2100">
                <a:solidFill>
                  <a:srgbClr val="000000"/>
                </a:solidFill>
              </a:rPr>
              <a:t>P(at least one) </a:t>
            </a:r>
            <a:r>
              <a:rPr lang="en" sz="2100">
                <a:solidFill>
                  <a:srgbClr val="000000"/>
                </a:solidFill>
              </a:rPr>
              <a:t>= 1 - </a:t>
            </a:r>
            <a:r>
              <a:rPr i="1" lang="en" sz="2100">
                <a:solidFill>
                  <a:srgbClr val="000000"/>
                </a:solidFill>
              </a:rPr>
              <a:t>P(none)</a:t>
            </a:r>
            <a:endParaRPr i="1" sz="2100">
              <a:solidFill>
                <a:srgbClr val="000000"/>
              </a:solidFill>
            </a:endParaRPr>
          </a:p>
        </p:txBody>
      </p:sp>
      <p:sp>
        <p:nvSpPr>
          <p:cNvPr id="409" name="Google Shape;409;p62"/>
          <p:cNvSpPr txBox="1"/>
          <p:nvPr>
            <p:ph idx="1" type="body"/>
          </p:nvPr>
        </p:nvSpPr>
        <p:spPr>
          <a:xfrm>
            <a:off x="457200" y="1264450"/>
            <a:ext cx="7953600" cy="834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Since the probability of the sample space must add up to 1:</a:t>
            </a:r>
            <a:endParaRPr sz="2100">
              <a:solidFill>
                <a:srgbClr val="000000"/>
              </a:solidFill>
            </a:endParaRPr>
          </a:p>
          <a:p>
            <a:pPr indent="0" lvl="0" marL="0" rtl="0" algn="l">
              <a:lnSpc>
                <a:spcPct val="115000"/>
              </a:lnSpc>
              <a:spcBef>
                <a:spcPts val="600"/>
              </a:spcBef>
              <a:spcAft>
                <a:spcPts val="0"/>
              </a:spcAft>
              <a:buNone/>
            </a:pPr>
            <a:r>
              <a:rPr lang="en" sz="2100">
                <a:solidFill>
                  <a:srgbClr val="000000"/>
                </a:solidFill>
              </a:rPr>
              <a:t>	</a:t>
            </a:r>
            <a:r>
              <a:rPr i="1" lang="en" sz="2100">
                <a:solidFill>
                  <a:srgbClr val="000000"/>
                </a:solidFill>
              </a:rPr>
              <a:t>P(at least 1 uninsured)</a:t>
            </a:r>
            <a:endParaRPr i="1" sz="2100">
              <a:solidFill>
                <a:srgbClr val="000000"/>
              </a:solidFill>
            </a:endParaRPr>
          </a:p>
          <a:p>
            <a:pPr indent="0" lvl="0" marL="0" rtl="0" algn="l">
              <a:lnSpc>
                <a:spcPct val="115000"/>
              </a:lnSpc>
              <a:spcBef>
                <a:spcPts val="600"/>
              </a:spcBef>
              <a:spcAft>
                <a:spcPts val="0"/>
              </a:spcAft>
              <a:buNone/>
            </a:pPr>
            <a:r>
              <a:rPr lang="en" sz="2100">
                <a:solidFill>
                  <a:srgbClr val="000000"/>
                </a:solidFill>
              </a:rPr>
              <a:t>		= 1 - </a:t>
            </a:r>
            <a:r>
              <a:rPr i="1" lang="en" sz="2100">
                <a:solidFill>
                  <a:srgbClr val="000000"/>
                </a:solidFill>
              </a:rPr>
              <a:t>P(none </a:t>
            </a:r>
            <a:r>
              <a:rPr i="1" lang="en" sz="2100">
                <a:solidFill>
                  <a:srgbClr val="000000"/>
                </a:solidFill>
              </a:rPr>
              <a:t>uninsured</a:t>
            </a:r>
            <a:r>
              <a:rPr i="1" lang="en" sz="2100">
                <a:solidFill>
                  <a:srgbClr val="000000"/>
                </a:solidFill>
              </a:rPr>
              <a:t>)</a:t>
            </a:r>
            <a:endParaRPr i="1" sz="2100">
              <a:solidFill>
                <a:srgbClr val="000000"/>
              </a:solidFill>
            </a:endParaRPr>
          </a:p>
        </p:txBody>
      </p:sp>
      <p:sp>
        <p:nvSpPr>
          <p:cNvPr id="410" name="Google Shape;410;p62"/>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Putting everything together...</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xEl>
                                              <p:pRg end="0" st="0"/>
                                            </p:txEl>
                                          </p:spTgt>
                                        </p:tgtEl>
                                        <p:attrNameLst>
                                          <p:attrName>style.visibility</p:attrName>
                                        </p:attrNameLst>
                                      </p:cBhvr>
                                      <p:to>
                                        <p:strVal val="visible"/>
                                      </p:to>
                                    </p:set>
                                    <p:animEffect filter="fade" transition="in">
                                      <p:cBhvr>
                                        <p:cTn dur="1000"/>
                                        <p:tgtEl>
                                          <p:spTgt spid="40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xEl>
                                              <p:pRg end="1" st="1"/>
                                            </p:txEl>
                                          </p:spTgt>
                                        </p:tgtEl>
                                        <p:attrNameLst>
                                          <p:attrName>style.visibility</p:attrName>
                                        </p:attrNameLst>
                                      </p:cBhvr>
                                      <p:to>
                                        <p:strVal val="visible"/>
                                      </p:to>
                                    </p:set>
                                    <p:animEffect filter="fade" transition="in">
                                      <p:cBhvr>
                                        <p:cTn dur="1000"/>
                                        <p:tgtEl>
                                          <p:spTgt spid="40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xEl>
                                              <p:pRg end="2" st="2"/>
                                            </p:txEl>
                                          </p:spTgt>
                                        </p:tgtEl>
                                        <p:attrNameLst>
                                          <p:attrName>style.visibility</p:attrName>
                                        </p:attrNameLst>
                                      </p:cBhvr>
                                      <p:to>
                                        <p:strVal val="visible"/>
                                      </p:to>
                                    </p:set>
                                    <p:animEffect filter="fade" transition="in">
                                      <p:cBhvr>
                                        <p:cTn dur="1000"/>
                                        <p:tgtEl>
                                          <p:spTgt spid="40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xEl>
                                              <p:pRg end="3" st="3"/>
                                            </p:txEl>
                                          </p:spTgt>
                                        </p:tgtEl>
                                        <p:attrNameLst>
                                          <p:attrName>style.visibility</p:attrName>
                                        </p:attrNameLst>
                                      </p:cBhvr>
                                      <p:to>
                                        <p:strVal val="visible"/>
                                      </p:to>
                                    </p:set>
                                    <p:animEffect filter="fade" transition="in">
                                      <p:cBhvr>
                                        <p:cTn dur="1000"/>
                                        <p:tgtEl>
                                          <p:spTgt spid="40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xEl>
                                              <p:pRg end="4" st="4"/>
                                            </p:txEl>
                                          </p:spTgt>
                                        </p:tgtEl>
                                        <p:attrNameLst>
                                          <p:attrName>style.visibility</p:attrName>
                                        </p:attrNameLst>
                                      </p:cBhvr>
                                      <p:to>
                                        <p:strVal val="visible"/>
                                      </p:to>
                                    </p:set>
                                    <p:animEffect filter="fade" transition="in">
                                      <p:cBhvr>
                                        <p:cTn dur="1000"/>
                                        <p:tgtEl>
                                          <p:spTgt spid="40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000"/>
                                        <p:tgtEl>
                                          <p:spTgt spid="4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3"/>
          <p:cNvSpPr txBox="1"/>
          <p:nvPr>
            <p:ph idx="1" type="body"/>
          </p:nvPr>
        </p:nvSpPr>
        <p:spPr>
          <a:xfrm>
            <a:off x="457200" y="1264450"/>
            <a:ext cx="7953600" cy="3744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chemeClr val="accent1"/>
                </a:solidFill>
              </a:rPr>
              <a:t>Roughly 20% of undergraduates at a university are vegetarian or vegan. What is the probability that, among a random sample of 3 undergraduates, at least one is vegetarian or vegan?</a:t>
            </a:r>
            <a:endParaRPr sz="2100">
              <a:solidFill>
                <a:schemeClr val="accent1"/>
              </a:solidFill>
            </a:endParaRPr>
          </a:p>
          <a:p>
            <a:pPr indent="0" lvl="0" marL="0" rtl="0" algn="l">
              <a:lnSpc>
                <a:spcPct val="115000"/>
              </a:lnSpc>
              <a:spcBef>
                <a:spcPts val="600"/>
              </a:spcBef>
              <a:spcAft>
                <a:spcPts val="0"/>
              </a:spcAft>
              <a:buClr>
                <a:srgbClr val="000000"/>
              </a:buClr>
              <a:buSzPts val="1100"/>
              <a:buFont typeface="Arial"/>
              <a:buNone/>
            </a:pPr>
            <a:r>
              <a:rPr lang="en" sz="2100">
                <a:solidFill>
                  <a:srgbClr val="000000"/>
                </a:solidFill>
              </a:rPr>
              <a:t>(a) 1 - 0.2 x 3</a:t>
            </a:r>
            <a:endParaRPr sz="21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2100">
                <a:solidFill>
                  <a:srgbClr val="000000"/>
                </a:solidFill>
              </a:rPr>
              <a:t>(b) 1 - 0.2</a:t>
            </a:r>
            <a:r>
              <a:rPr baseline="30000" lang="en" sz="2100">
                <a:solidFill>
                  <a:srgbClr val="000000"/>
                </a:solidFill>
              </a:rPr>
              <a:t>3</a:t>
            </a:r>
            <a:endParaRPr sz="21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2100">
                <a:solidFill>
                  <a:srgbClr val="000000"/>
                </a:solidFill>
              </a:rPr>
              <a:t>(c) 0.8</a:t>
            </a:r>
            <a:r>
              <a:rPr baseline="30000" lang="en" sz="2100">
                <a:solidFill>
                  <a:srgbClr val="000000"/>
                </a:solidFill>
              </a:rPr>
              <a:t>3</a:t>
            </a:r>
            <a:endParaRPr baseline="30000" sz="21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2100">
                <a:solidFill>
                  <a:srgbClr val="000000"/>
                </a:solidFill>
              </a:rPr>
              <a:t>(d) 1 - 0.8 x 3</a:t>
            </a:r>
            <a:endParaRPr sz="21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2100">
                <a:solidFill>
                  <a:srgbClr val="000000"/>
                </a:solidFill>
              </a:rPr>
              <a:t>(e) 1 - 0.8</a:t>
            </a:r>
            <a:r>
              <a:rPr baseline="30000" lang="en" sz="2100">
                <a:solidFill>
                  <a:srgbClr val="000000"/>
                </a:solidFill>
              </a:rPr>
              <a:t>3</a:t>
            </a:r>
            <a:endParaRPr sz="2100">
              <a:solidFill>
                <a:srgbClr val="000000"/>
              </a:solidFill>
            </a:endParaRPr>
          </a:p>
        </p:txBody>
      </p:sp>
      <p:sp>
        <p:nvSpPr>
          <p:cNvPr id="416" name="Google Shape;416;p63"/>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64"/>
          <p:cNvSpPr txBox="1"/>
          <p:nvPr>
            <p:ph idx="1" type="body"/>
          </p:nvPr>
        </p:nvSpPr>
        <p:spPr>
          <a:xfrm>
            <a:off x="4424750" y="2808650"/>
            <a:ext cx="4088400" cy="1878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P(at least 1 from veg)</a:t>
            </a:r>
            <a:endParaRPr sz="2100">
              <a:solidFill>
                <a:srgbClr val="000000"/>
              </a:solidFill>
            </a:endParaRPr>
          </a:p>
          <a:p>
            <a:pPr indent="0" lvl="0" marL="0" rtl="0" algn="l">
              <a:lnSpc>
                <a:spcPct val="115000"/>
              </a:lnSpc>
              <a:spcBef>
                <a:spcPts val="600"/>
              </a:spcBef>
              <a:spcAft>
                <a:spcPts val="0"/>
              </a:spcAft>
              <a:buNone/>
            </a:pPr>
            <a:r>
              <a:rPr lang="en" sz="2100">
                <a:solidFill>
                  <a:srgbClr val="000000"/>
                </a:solidFill>
              </a:rPr>
              <a:t>	= 1 - P(none veg)</a:t>
            </a:r>
            <a:endParaRPr sz="2100">
              <a:solidFill>
                <a:srgbClr val="000000"/>
              </a:solidFill>
            </a:endParaRPr>
          </a:p>
          <a:p>
            <a:pPr indent="0" lvl="0" marL="0" rtl="0" algn="l">
              <a:lnSpc>
                <a:spcPct val="115000"/>
              </a:lnSpc>
              <a:spcBef>
                <a:spcPts val="600"/>
              </a:spcBef>
              <a:spcAft>
                <a:spcPts val="0"/>
              </a:spcAft>
              <a:buNone/>
            </a:pPr>
            <a:r>
              <a:rPr lang="en" sz="2100">
                <a:solidFill>
                  <a:srgbClr val="000000"/>
                </a:solidFill>
              </a:rPr>
              <a:t>	= 1 - 0.8</a:t>
            </a:r>
            <a:r>
              <a:rPr baseline="30000" lang="en" sz="2100">
                <a:solidFill>
                  <a:srgbClr val="000000"/>
                </a:solidFill>
              </a:rPr>
              <a:t>3</a:t>
            </a:r>
            <a:endParaRPr baseline="30000" sz="2100">
              <a:solidFill>
                <a:srgbClr val="000000"/>
              </a:solidFill>
            </a:endParaRPr>
          </a:p>
          <a:p>
            <a:pPr indent="0" lvl="0" marL="0" rtl="0" algn="l">
              <a:lnSpc>
                <a:spcPct val="115000"/>
              </a:lnSpc>
              <a:spcBef>
                <a:spcPts val="600"/>
              </a:spcBef>
              <a:spcAft>
                <a:spcPts val="0"/>
              </a:spcAft>
              <a:buNone/>
            </a:pPr>
            <a:r>
              <a:rPr lang="en" sz="2100">
                <a:solidFill>
                  <a:srgbClr val="000000"/>
                </a:solidFill>
              </a:rPr>
              <a:t>	= 1 - 0.512 = 0.488</a:t>
            </a:r>
            <a:endParaRPr sz="2100">
              <a:solidFill>
                <a:srgbClr val="000000"/>
              </a:solidFill>
            </a:endParaRPr>
          </a:p>
        </p:txBody>
      </p:sp>
      <p:sp>
        <p:nvSpPr>
          <p:cNvPr id="422" name="Google Shape;422;p64"/>
          <p:cNvSpPr txBox="1"/>
          <p:nvPr>
            <p:ph idx="1" type="body"/>
          </p:nvPr>
        </p:nvSpPr>
        <p:spPr>
          <a:xfrm>
            <a:off x="457200" y="1264450"/>
            <a:ext cx="7953600" cy="3744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chemeClr val="accent1"/>
                </a:solidFill>
              </a:rPr>
              <a:t>Roughly 20% of undergraduates at a university are vegetarian or vegan. What is the probability that, among a random sample of 3 undergraduates, at least one is vegetarian or vegan?</a:t>
            </a:r>
            <a:endParaRPr sz="2100">
              <a:solidFill>
                <a:schemeClr val="accent1"/>
              </a:solidFill>
            </a:endParaRPr>
          </a:p>
          <a:p>
            <a:pPr indent="0" lvl="0" marL="0" rtl="0" algn="l">
              <a:lnSpc>
                <a:spcPct val="115000"/>
              </a:lnSpc>
              <a:spcBef>
                <a:spcPts val="600"/>
              </a:spcBef>
              <a:spcAft>
                <a:spcPts val="0"/>
              </a:spcAft>
              <a:buNone/>
            </a:pPr>
            <a:r>
              <a:rPr lang="en" sz="2100">
                <a:solidFill>
                  <a:srgbClr val="000000"/>
                </a:solidFill>
              </a:rPr>
              <a:t>(a) 1 - 0.2 x 3</a:t>
            </a:r>
            <a:endParaRPr sz="2100">
              <a:solidFill>
                <a:srgbClr val="000000"/>
              </a:solidFill>
            </a:endParaRPr>
          </a:p>
          <a:p>
            <a:pPr indent="0" lvl="0" marL="0" rtl="0" algn="l">
              <a:lnSpc>
                <a:spcPct val="115000"/>
              </a:lnSpc>
              <a:spcBef>
                <a:spcPts val="600"/>
              </a:spcBef>
              <a:spcAft>
                <a:spcPts val="0"/>
              </a:spcAft>
              <a:buNone/>
            </a:pPr>
            <a:r>
              <a:rPr lang="en" sz="2100">
                <a:solidFill>
                  <a:srgbClr val="000000"/>
                </a:solidFill>
              </a:rPr>
              <a:t>(b) 1 - 0.2</a:t>
            </a:r>
            <a:r>
              <a:rPr baseline="30000" lang="en" sz="2100">
                <a:solidFill>
                  <a:srgbClr val="000000"/>
                </a:solidFill>
              </a:rPr>
              <a:t>3</a:t>
            </a:r>
            <a:endParaRPr sz="2100">
              <a:solidFill>
                <a:srgbClr val="000000"/>
              </a:solidFill>
            </a:endParaRPr>
          </a:p>
          <a:p>
            <a:pPr indent="0" lvl="0" marL="0" rtl="0" algn="l">
              <a:lnSpc>
                <a:spcPct val="115000"/>
              </a:lnSpc>
              <a:spcBef>
                <a:spcPts val="600"/>
              </a:spcBef>
              <a:spcAft>
                <a:spcPts val="0"/>
              </a:spcAft>
              <a:buNone/>
            </a:pPr>
            <a:r>
              <a:rPr lang="en" sz="2100">
                <a:solidFill>
                  <a:srgbClr val="000000"/>
                </a:solidFill>
              </a:rPr>
              <a:t>(c) 0.8</a:t>
            </a:r>
            <a:r>
              <a:rPr baseline="30000" lang="en" sz="2100">
                <a:solidFill>
                  <a:srgbClr val="000000"/>
                </a:solidFill>
              </a:rPr>
              <a:t>3</a:t>
            </a:r>
            <a:endParaRPr baseline="30000" sz="2100">
              <a:solidFill>
                <a:srgbClr val="000000"/>
              </a:solidFill>
            </a:endParaRPr>
          </a:p>
          <a:p>
            <a:pPr indent="0" lvl="0" marL="0" rtl="0" algn="l">
              <a:lnSpc>
                <a:spcPct val="115000"/>
              </a:lnSpc>
              <a:spcBef>
                <a:spcPts val="600"/>
              </a:spcBef>
              <a:spcAft>
                <a:spcPts val="0"/>
              </a:spcAft>
              <a:buNone/>
            </a:pPr>
            <a:r>
              <a:rPr lang="en" sz="2100">
                <a:solidFill>
                  <a:srgbClr val="000000"/>
                </a:solidFill>
              </a:rPr>
              <a:t>(d) 1 - 0.8 x 3</a:t>
            </a:r>
            <a:endParaRPr sz="2100">
              <a:solidFill>
                <a:srgbClr val="000000"/>
              </a:solidFill>
            </a:endParaRPr>
          </a:p>
          <a:p>
            <a:pPr indent="0" lvl="0" marL="0" rtl="0" algn="l">
              <a:lnSpc>
                <a:spcPct val="115000"/>
              </a:lnSpc>
              <a:spcBef>
                <a:spcPts val="600"/>
              </a:spcBef>
              <a:spcAft>
                <a:spcPts val="0"/>
              </a:spcAft>
              <a:buNone/>
            </a:pPr>
            <a:r>
              <a:rPr i="1" lang="en" sz="2100">
                <a:solidFill>
                  <a:srgbClr val="FF9900"/>
                </a:solidFill>
              </a:rPr>
              <a:t>(e) 1 - 0.8</a:t>
            </a:r>
            <a:r>
              <a:rPr baseline="30000" i="1" lang="en" sz="2100">
                <a:solidFill>
                  <a:srgbClr val="FF9900"/>
                </a:solidFill>
              </a:rPr>
              <a:t>3</a:t>
            </a:r>
            <a:endParaRPr i="1" sz="2100">
              <a:solidFill>
                <a:srgbClr val="FF9900"/>
              </a:solidFill>
            </a:endParaRPr>
          </a:p>
        </p:txBody>
      </p:sp>
      <p:sp>
        <p:nvSpPr>
          <p:cNvPr id="423" name="Google Shape;423;p64"/>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1000"/>
                                        <p:tgtEl>
                                          <p:spTgt spid="4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65"/>
          <p:cNvSpPr txBox="1"/>
          <p:nvPr/>
        </p:nvSpPr>
        <p:spPr>
          <a:xfrm>
            <a:off x="683550" y="0"/>
            <a:ext cx="7776900" cy="685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t>Find more resources at </a:t>
            </a:r>
            <a:r>
              <a:rPr lang="en" sz="1800" u="sng">
                <a:solidFill>
                  <a:schemeClr val="hlink"/>
                </a:solidFill>
                <a:hlinkClick r:id="rId3"/>
              </a:rPr>
              <a:t>openintro.org/os</a:t>
            </a:r>
            <a:r>
              <a:rPr lang="en" sz="1800"/>
              <a:t>, including</a:t>
            </a:r>
            <a:endParaRPr sz="1800"/>
          </a:p>
          <a:p>
            <a:pPr indent="-342900" lvl="0" marL="457200" rtl="0" algn="l">
              <a:spcBef>
                <a:spcPts val="0"/>
              </a:spcBef>
              <a:spcAft>
                <a:spcPts val="0"/>
              </a:spcAft>
              <a:buSzPts val="1800"/>
              <a:buChar char="●"/>
            </a:pPr>
            <a:r>
              <a:rPr lang="en" sz="1800"/>
              <a:t>Slides</a:t>
            </a:r>
            <a:endParaRPr sz="1800"/>
          </a:p>
          <a:p>
            <a:pPr indent="-342900" lvl="0" marL="457200" rtl="0" algn="l">
              <a:spcBef>
                <a:spcPts val="0"/>
              </a:spcBef>
              <a:spcAft>
                <a:spcPts val="0"/>
              </a:spcAft>
              <a:buSzPts val="1800"/>
              <a:buChar char="●"/>
            </a:pPr>
            <a:r>
              <a:rPr lang="en" sz="1800"/>
              <a:t>Videos</a:t>
            </a:r>
            <a:endParaRPr sz="1800"/>
          </a:p>
          <a:p>
            <a:pPr indent="-342900" lvl="0" marL="457200" rtl="0" algn="l">
              <a:spcBef>
                <a:spcPts val="0"/>
              </a:spcBef>
              <a:spcAft>
                <a:spcPts val="0"/>
              </a:spcAft>
              <a:buSzPts val="1800"/>
              <a:buChar char="●"/>
            </a:pPr>
            <a:r>
              <a:rPr lang="en" sz="1800"/>
              <a:t>Statistical Software Labs</a:t>
            </a:r>
            <a:endParaRPr sz="1800"/>
          </a:p>
          <a:p>
            <a:pPr indent="-342900" lvl="0" marL="457200" rtl="0" algn="l">
              <a:spcBef>
                <a:spcPts val="0"/>
              </a:spcBef>
              <a:spcAft>
                <a:spcPts val="0"/>
              </a:spcAft>
              <a:buSzPts val="1800"/>
              <a:buChar char="●"/>
            </a:pPr>
            <a:r>
              <a:rPr lang="en" sz="1800"/>
              <a:t>Discussion Forums (free support for students and teachers)</a:t>
            </a:r>
            <a:endParaRPr sz="1800"/>
          </a:p>
          <a:p>
            <a:pPr indent="-342900" lvl="0" marL="457200" rtl="0" algn="l">
              <a:spcBef>
                <a:spcPts val="0"/>
              </a:spcBef>
              <a:spcAft>
                <a:spcPts val="0"/>
              </a:spcAft>
              <a:buSzPts val="1800"/>
              <a:buChar char="●"/>
            </a:pPr>
            <a:r>
              <a:rPr lang="en" sz="1800"/>
              <a:t>Learning Objectives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Teachers only content is also available for </a:t>
            </a:r>
            <a:r>
              <a:rPr lang="en" sz="1800" u="sng">
                <a:solidFill>
                  <a:schemeClr val="hlink"/>
                </a:solidFill>
                <a:hlinkClick r:id="rId4"/>
              </a:rPr>
              <a:t>Verified Teachers</a:t>
            </a:r>
            <a:r>
              <a:rPr lang="en" sz="1800"/>
              <a:t>, including</a:t>
            </a:r>
            <a:endParaRPr sz="1800"/>
          </a:p>
          <a:p>
            <a:pPr indent="-342900" lvl="0" marL="457200" rtl="0" algn="l">
              <a:spcBef>
                <a:spcPts val="0"/>
              </a:spcBef>
              <a:spcAft>
                <a:spcPts val="0"/>
              </a:spcAft>
              <a:buSzPts val="1800"/>
              <a:buChar char="●"/>
            </a:pPr>
            <a:r>
              <a:rPr lang="en" sz="1800"/>
              <a:t>Exercise solutions</a:t>
            </a:r>
            <a:endParaRPr sz="1800"/>
          </a:p>
          <a:p>
            <a:pPr indent="-342900" lvl="0" marL="457200" rtl="0" algn="l">
              <a:spcBef>
                <a:spcPts val="0"/>
              </a:spcBef>
              <a:spcAft>
                <a:spcPts val="0"/>
              </a:spcAft>
              <a:buSzPts val="1800"/>
              <a:buChar char="●"/>
            </a:pPr>
            <a:r>
              <a:rPr lang="en" sz="1800"/>
              <a:t>Sample exams</a:t>
            </a:r>
            <a:endParaRPr sz="1800"/>
          </a:p>
          <a:p>
            <a:pPr indent="-342900" lvl="0" marL="457200" rtl="0" algn="l">
              <a:spcBef>
                <a:spcPts val="0"/>
              </a:spcBef>
              <a:spcAft>
                <a:spcPts val="0"/>
              </a:spcAft>
              <a:buSzPts val="1800"/>
              <a:buChar char="●"/>
            </a:pPr>
            <a:r>
              <a:rPr lang="en" sz="1800"/>
              <a:t>Ability to request a free desk copy for a course</a:t>
            </a:r>
            <a:endParaRPr sz="1800"/>
          </a:p>
          <a:p>
            <a:pPr indent="-342900" lvl="0" marL="457200" rtl="0" algn="l">
              <a:spcBef>
                <a:spcPts val="0"/>
              </a:spcBef>
              <a:spcAft>
                <a:spcPts val="0"/>
              </a:spcAft>
              <a:buSzPts val="1800"/>
              <a:buChar char="●"/>
            </a:pPr>
            <a:r>
              <a:rPr lang="en" sz="1800"/>
              <a:t>Statistics Teachers email group</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Questions? </a:t>
            </a:r>
            <a:r>
              <a:rPr lang="en" sz="1800" u="sng">
                <a:solidFill>
                  <a:schemeClr val="hlink"/>
                </a:solidFill>
                <a:hlinkClick r:id="rId5"/>
              </a:rPr>
              <a:t>Contact us</a:t>
            </a:r>
            <a:r>
              <a:rPr lang="en" sz="1800"/>
              <a:t>.</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3"/>
          <p:cNvSpPr txBox="1"/>
          <p:nvPr>
            <p:ph idx="1" type="body"/>
          </p:nvPr>
        </p:nvSpPr>
        <p:spPr>
          <a:xfrm>
            <a:off x="457200" y="1264450"/>
            <a:ext cx="7953600" cy="1584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rgbClr val="000000"/>
              </a:buClr>
              <a:buSzPts val="1100"/>
              <a:buFont typeface="Arial"/>
              <a:buNone/>
            </a:pPr>
            <a:r>
              <a:rPr lang="en" sz="1900">
                <a:solidFill>
                  <a:srgbClr val="000000"/>
                </a:solidFill>
              </a:rPr>
              <a:t>There are several possible interpretations of probability but they (almost) completely agree on the mathematical rules probability must follow.</a:t>
            </a:r>
            <a:endParaRPr sz="1900">
              <a:solidFill>
                <a:srgbClr val="000000"/>
              </a:solidFill>
            </a:endParaRPr>
          </a:p>
          <a:p>
            <a:pPr indent="-349250" lvl="0" marL="457200" rtl="0" algn="l">
              <a:lnSpc>
                <a:spcPct val="115000"/>
              </a:lnSpc>
              <a:spcBef>
                <a:spcPts val="600"/>
              </a:spcBef>
              <a:spcAft>
                <a:spcPts val="0"/>
              </a:spcAft>
              <a:buClr>
                <a:srgbClr val="000000"/>
              </a:buClr>
              <a:buSzPts val="1900"/>
              <a:buChar char="●"/>
            </a:pPr>
            <a:r>
              <a:rPr lang="en" sz="1900">
                <a:solidFill>
                  <a:srgbClr val="000000"/>
                </a:solidFill>
              </a:rPr>
              <a:t>P(A) = Probability of event A </a:t>
            </a:r>
            <a:endParaRPr sz="1900">
              <a:solidFill>
                <a:srgbClr val="000000"/>
              </a:solidFill>
            </a:endParaRPr>
          </a:p>
          <a:p>
            <a:pPr indent="-349250" lvl="0" marL="457200" rtl="0" algn="l">
              <a:lnSpc>
                <a:spcPct val="115000"/>
              </a:lnSpc>
              <a:spcBef>
                <a:spcPts val="0"/>
              </a:spcBef>
              <a:spcAft>
                <a:spcPts val="0"/>
              </a:spcAft>
              <a:buClr>
                <a:srgbClr val="000000"/>
              </a:buClr>
              <a:buSzPts val="1900"/>
              <a:buChar char="●"/>
            </a:pPr>
            <a:r>
              <a:rPr lang="en" sz="1900">
                <a:solidFill>
                  <a:srgbClr val="000000"/>
                </a:solidFill>
              </a:rPr>
              <a:t>0 ≤ P(A) ≤ 1</a:t>
            </a:r>
            <a:endParaRPr sz="1900">
              <a:solidFill>
                <a:srgbClr val="000000"/>
              </a:solidFill>
            </a:endParaRPr>
          </a:p>
        </p:txBody>
      </p:sp>
      <p:sp>
        <p:nvSpPr>
          <p:cNvPr id="61" name="Google Shape;61;p13"/>
          <p:cNvSpPr txBox="1"/>
          <p:nvPr>
            <p:ph idx="1" type="body"/>
          </p:nvPr>
        </p:nvSpPr>
        <p:spPr>
          <a:xfrm>
            <a:off x="457200" y="2849350"/>
            <a:ext cx="7953600" cy="1584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chemeClr val="accent1"/>
                </a:solidFill>
              </a:rPr>
              <a:t>Frequentist interpretation:</a:t>
            </a:r>
            <a:endParaRPr sz="1900">
              <a:solidFill>
                <a:schemeClr val="accent1"/>
              </a:solidFill>
            </a:endParaRPr>
          </a:p>
          <a:p>
            <a:pPr indent="-349250" lvl="0" marL="457200" rtl="0" algn="l">
              <a:lnSpc>
                <a:spcPct val="115000"/>
              </a:lnSpc>
              <a:spcBef>
                <a:spcPts val="600"/>
              </a:spcBef>
              <a:spcAft>
                <a:spcPts val="0"/>
              </a:spcAft>
              <a:buClr>
                <a:srgbClr val="000000"/>
              </a:buClr>
              <a:buSzPts val="1900"/>
              <a:buChar char="●"/>
            </a:pPr>
            <a:r>
              <a:rPr lang="en" sz="1900">
                <a:solidFill>
                  <a:srgbClr val="000000"/>
                </a:solidFill>
              </a:rPr>
              <a:t>The probability of an outcome is the proportion of times the outcome would occur if we observed the random process an infinite number of times.</a:t>
            </a:r>
            <a:endParaRPr sz="1900">
              <a:solidFill>
                <a:srgbClr val="000000"/>
              </a:solidFill>
            </a:endParaRPr>
          </a:p>
        </p:txBody>
      </p:sp>
      <p:sp>
        <p:nvSpPr>
          <p:cNvPr id="62" name="Google Shape;62;p13"/>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Probability</a:t>
            </a:r>
            <a:endParaRPr>
              <a:solidFill>
                <a:schemeClr val="accent1"/>
              </a:solidFill>
            </a:endParaRPr>
          </a:p>
        </p:txBody>
      </p:sp>
      <p:sp>
        <p:nvSpPr>
          <p:cNvPr id="63" name="Google Shape;63;p13"/>
          <p:cNvSpPr txBox="1"/>
          <p:nvPr>
            <p:ph idx="1" type="body"/>
          </p:nvPr>
        </p:nvSpPr>
        <p:spPr>
          <a:xfrm>
            <a:off x="457200" y="4434250"/>
            <a:ext cx="7953600" cy="1827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chemeClr val="accent1"/>
                </a:solidFill>
              </a:rPr>
              <a:t>Bayesian interpretation:</a:t>
            </a:r>
            <a:endParaRPr sz="1900">
              <a:solidFill>
                <a:schemeClr val="accent1"/>
              </a:solidFill>
            </a:endParaRPr>
          </a:p>
          <a:p>
            <a:pPr indent="-349250" lvl="0" marL="457200" rtl="0" algn="l">
              <a:lnSpc>
                <a:spcPct val="115000"/>
              </a:lnSpc>
              <a:spcBef>
                <a:spcPts val="600"/>
              </a:spcBef>
              <a:spcAft>
                <a:spcPts val="0"/>
              </a:spcAft>
              <a:buClr>
                <a:srgbClr val="000000"/>
              </a:buClr>
              <a:buSzPts val="1900"/>
              <a:buChar char="●"/>
            </a:pPr>
            <a:r>
              <a:rPr lang="en" sz="1900">
                <a:solidFill>
                  <a:srgbClr val="000000"/>
                </a:solidFill>
              </a:rPr>
              <a:t>A Bayesian interprets probability as a subjective degree of belief: For the same event, two separate people could have different viewpoints and so assign different probabilities.</a:t>
            </a:r>
            <a:endParaRPr sz="1900">
              <a:solidFill>
                <a:srgbClr val="000000"/>
              </a:solidFill>
            </a:endParaRPr>
          </a:p>
          <a:p>
            <a:pPr indent="-349250" lvl="0" marL="457200" rtl="0" algn="l">
              <a:lnSpc>
                <a:spcPct val="115000"/>
              </a:lnSpc>
              <a:spcBef>
                <a:spcPts val="0"/>
              </a:spcBef>
              <a:spcAft>
                <a:spcPts val="0"/>
              </a:spcAft>
              <a:buClr>
                <a:srgbClr val="000000"/>
              </a:buClr>
              <a:buSzPts val="1900"/>
              <a:buChar char="●"/>
            </a:pPr>
            <a:r>
              <a:rPr lang="en" sz="1900">
                <a:solidFill>
                  <a:srgbClr val="000000"/>
                </a:solidFill>
              </a:rPr>
              <a:t>Largely popularized by revolutionary advance in computational technology and methods during the last twenty years.</a:t>
            </a:r>
            <a:endParaRPr sz="19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gtEl>
                                        <p:attrNameLst>
                                          <p:attrName>style.visibility</p:attrName>
                                        </p:attrNameLst>
                                      </p:cBhvr>
                                      <p:to>
                                        <p:strVal val="visible"/>
                                      </p:to>
                                    </p:set>
                                    <p:animEffect filter="fade" transition="in">
                                      <p:cBhvr>
                                        <p:cTn dur="1000"/>
                                        <p:tgtEl>
                                          <p:spTgt spid="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1000"/>
                                        <p:tgtEl>
                                          <p:spTgt spid="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idx="1" type="body"/>
          </p:nvPr>
        </p:nvSpPr>
        <p:spPr>
          <a:xfrm>
            <a:off x="457200" y="1264450"/>
            <a:ext cx="7953600" cy="3882300"/>
          </a:xfrm>
          <a:prstGeom prst="rect">
            <a:avLst/>
          </a:prstGeom>
        </p:spPr>
        <p:txBody>
          <a:bodyPr anchorCtr="0" anchor="t" bIns="91425" lIns="91425" spcFirstLastPara="1" rIns="91425" wrap="square" tIns="91425">
            <a:noAutofit/>
          </a:bodyPr>
          <a:lstStyle/>
          <a:p>
            <a:pPr indent="0" lvl="0" marL="0" rtl="0" algn="l">
              <a:lnSpc>
                <a:spcPct val="150000"/>
              </a:lnSpc>
              <a:spcBef>
                <a:spcPts val="600"/>
              </a:spcBef>
              <a:spcAft>
                <a:spcPts val="0"/>
              </a:spcAft>
              <a:buClr>
                <a:srgbClr val="000000"/>
              </a:buClr>
              <a:buSzPts val="1100"/>
              <a:buFont typeface="Arial"/>
              <a:buNone/>
            </a:pPr>
            <a:r>
              <a:rPr lang="en" sz="2100">
                <a:solidFill>
                  <a:schemeClr val="accent1"/>
                </a:solidFill>
              </a:rPr>
              <a:t>Which of the following events would you be most surprised by?</a:t>
            </a:r>
            <a:endParaRPr sz="2100">
              <a:solidFill>
                <a:schemeClr val="accent1"/>
              </a:solidFill>
            </a:endParaRPr>
          </a:p>
          <a:p>
            <a:pPr indent="0" lvl="0" marL="0" rtl="0" algn="l">
              <a:lnSpc>
                <a:spcPct val="115000"/>
              </a:lnSpc>
              <a:spcBef>
                <a:spcPts val="600"/>
              </a:spcBef>
              <a:spcAft>
                <a:spcPts val="0"/>
              </a:spcAft>
              <a:buClr>
                <a:srgbClr val="000000"/>
              </a:buClr>
              <a:buSzPts val="1100"/>
              <a:buFont typeface="Arial"/>
              <a:buNone/>
            </a:pPr>
            <a:r>
              <a:rPr lang="en" sz="2100">
                <a:solidFill>
                  <a:srgbClr val="000000"/>
                </a:solidFill>
              </a:rPr>
              <a:t>(a) exactly 3 heads in 10 coin flips</a:t>
            </a:r>
            <a:endParaRPr sz="21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2100">
                <a:solidFill>
                  <a:srgbClr val="000000"/>
                </a:solidFill>
              </a:rPr>
              <a:t>(b) exactly 3 heads in 100 coin flips</a:t>
            </a:r>
            <a:endParaRPr sz="2100">
              <a:solidFill>
                <a:srgbClr val="000000"/>
              </a:solidFill>
            </a:endParaRPr>
          </a:p>
          <a:p>
            <a:pPr indent="0" lvl="0" marL="0" rtl="0" algn="l">
              <a:lnSpc>
                <a:spcPct val="115000"/>
              </a:lnSpc>
              <a:spcBef>
                <a:spcPts val="600"/>
              </a:spcBef>
              <a:spcAft>
                <a:spcPts val="0"/>
              </a:spcAft>
              <a:buNone/>
            </a:pPr>
            <a:r>
              <a:rPr lang="en" sz="2100">
                <a:solidFill>
                  <a:srgbClr val="000000"/>
                </a:solidFill>
              </a:rPr>
              <a:t>(c) exactly 3 heads in 1000 coin flips</a:t>
            </a:r>
            <a:endParaRPr sz="2100">
              <a:solidFill>
                <a:srgbClr val="000000"/>
              </a:solidFill>
            </a:endParaRPr>
          </a:p>
        </p:txBody>
      </p:sp>
      <p:sp>
        <p:nvSpPr>
          <p:cNvPr id="69" name="Google Shape;69;p14"/>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idx="1" type="body"/>
          </p:nvPr>
        </p:nvSpPr>
        <p:spPr>
          <a:xfrm>
            <a:off x="457200" y="1264450"/>
            <a:ext cx="7953600" cy="3882300"/>
          </a:xfrm>
          <a:prstGeom prst="rect">
            <a:avLst/>
          </a:prstGeom>
        </p:spPr>
        <p:txBody>
          <a:bodyPr anchorCtr="0" anchor="t" bIns="91425" lIns="91425" spcFirstLastPara="1" rIns="91425" wrap="square" tIns="91425">
            <a:noAutofit/>
          </a:bodyPr>
          <a:lstStyle/>
          <a:p>
            <a:pPr indent="0" lvl="0" marL="0" rtl="0" algn="l">
              <a:lnSpc>
                <a:spcPct val="150000"/>
              </a:lnSpc>
              <a:spcBef>
                <a:spcPts val="600"/>
              </a:spcBef>
              <a:spcAft>
                <a:spcPts val="0"/>
              </a:spcAft>
              <a:buNone/>
            </a:pPr>
            <a:r>
              <a:rPr lang="en" sz="2100">
                <a:solidFill>
                  <a:schemeClr val="accent1"/>
                </a:solidFill>
              </a:rPr>
              <a:t>Which of the following events would you be most surprised by?</a:t>
            </a:r>
            <a:endParaRPr sz="2100">
              <a:solidFill>
                <a:schemeClr val="accent1"/>
              </a:solidFill>
            </a:endParaRPr>
          </a:p>
          <a:p>
            <a:pPr indent="0" lvl="0" marL="0" rtl="0" algn="l">
              <a:lnSpc>
                <a:spcPct val="115000"/>
              </a:lnSpc>
              <a:spcBef>
                <a:spcPts val="600"/>
              </a:spcBef>
              <a:spcAft>
                <a:spcPts val="0"/>
              </a:spcAft>
              <a:buNone/>
            </a:pPr>
            <a:r>
              <a:rPr lang="en" sz="2100">
                <a:solidFill>
                  <a:srgbClr val="000000"/>
                </a:solidFill>
              </a:rPr>
              <a:t>(a) exactly 3 heads in 10 coin flips</a:t>
            </a:r>
            <a:endParaRPr sz="2100">
              <a:solidFill>
                <a:srgbClr val="000000"/>
              </a:solidFill>
            </a:endParaRPr>
          </a:p>
          <a:p>
            <a:pPr indent="0" lvl="0" marL="0" rtl="0" algn="l">
              <a:lnSpc>
                <a:spcPct val="115000"/>
              </a:lnSpc>
              <a:spcBef>
                <a:spcPts val="600"/>
              </a:spcBef>
              <a:spcAft>
                <a:spcPts val="0"/>
              </a:spcAft>
              <a:buNone/>
            </a:pPr>
            <a:r>
              <a:rPr lang="en" sz="2100">
                <a:solidFill>
                  <a:srgbClr val="000000"/>
                </a:solidFill>
              </a:rPr>
              <a:t>(b) exactly 3 heads in 100 coin flips</a:t>
            </a:r>
            <a:endParaRPr sz="2100">
              <a:solidFill>
                <a:srgbClr val="000000"/>
              </a:solidFill>
            </a:endParaRPr>
          </a:p>
          <a:p>
            <a:pPr indent="0" lvl="0" marL="0" rtl="0" algn="l">
              <a:lnSpc>
                <a:spcPct val="115000"/>
              </a:lnSpc>
              <a:spcBef>
                <a:spcPts val="600"/>
              </a:spcBef>
              <a:spcAft>
                <a:spcPts val="0"/>
              </a:spcAft>
              <a:buNone/>
            </a:pPr>
            <a:r>
              <a:rPr i="1" lang="en" sz="2100">
                <a:solidFill>
                  <a:srgbClr val="FF9900"/>
                </a:solidFill>
              </a:rPr>
              <a:t>(c) exactly 3 heads in 1000 coin flips</a:t>
            </a:r>
            <a:endParaRPr i="1" sz="2100">
              <a:solidFill>
                <a:srgbClr val="FF9900"/>
              </a:solidFill>
            </a:endParaRPr>
          </a:p>
        </p:txBody>
      </p:sp>
      <p:sp>
        <p:nvSpPr>
          <p:cNvPr id="75" name="Google Shape;75;p1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idx="1" type="body"/>
          </p:nvPr>
        </p:nvSpPr>
        <p:spPr>
          <a:xfrm>
            <a:off x="457200" y="1264450"/>
            <a:ext cx="7953600" cy="1584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i="1" lang="en" sz="1900">
                <a:solidFill>
                  <a:schemeClr val="accent1"/>
                </a:solidFill>
              </a:rPr>
              <a:t>Law of large numbers</a:t>
            </a:r>
            <a:r>
              <a:rPr lang="en" sz="1900">
                <a:solidFill>
                  <a:srgbClr val="000000"/>
                </a:solidFill>
              </a:rPr>
              <a:t> states that as more observations are collected, the proportion of occurrences with a particular outcome, </a:t>
            </a:r>
            <a:r>
              <a:rPr i="1" lang="en" sz="1900">
                <a:solidFill>
                  <a:schemeClr val="accent1"/>
                </a:solidFill>
              </a:rPr>
              <a:t>p̂</a:t>
            </a:r>
            <a:r>
              <a:rPr i="1" lang="en" sz="1200">
                <a:solidFill>
                  <a:schemeClr val="accent1"/>
                </a:solidFill>
              </a:rPr>
              <a:t>n</a:t>
            </a:r>
            <a:r>
              <a:rPr lang="en" sz="1900">
                <a:solidFill>
                  <a:srgbClr val="000000"/>
                </a:solidFill>
              </a:rPr>
              <a:t>, converges to the probability of that outcome, </a:t>
            </a:r>
            <a:r>
              <a:rPr i="1" lang="en" sz="1900">
                <a:solidFill>
                  <a:schemeClr val="accent1"/>
                </a:solidFill>
              </a:rPr>
              <a:t>p</a:t>
            </a:r>
            <a:r>
              <a:rPr lang="en" sz="1900">
                <a:solidFill>
                  <a:srgbClr val="000000"/>
                </a:solidFill>
              </a:rPr>
              <a:t>.</a:t>
            </a:r>
            <a:endParaRPr sz="1900">
              <a:solidFill>
                <a:srgbClr val="000000"/>
              </a:solidFill>
            </a:endParaRPr>
          </a:p>
        </p:txBody>
      </p:sp>
      <p:sp>
        <p:nvSpPr>
          <p:cNvPr id="81" name="Google Shape;81;p16"/>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Law of large numbers</a:t>
            </a:r>
            <a:endParaRPr>
              <a:solidFill>
                <a:schemeClr val="accen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