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g16c765dbd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 name="Google Shape;25;g16c765db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6c765dbd5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6c765dbd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6c765dbd5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6c765dbd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6c765dbd5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6c765dbd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c69f484_0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c69f484_0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6c765dbd5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6c765dbd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c69f484_0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c69f484_0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c69f484_01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c69f484_0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6c765dbd5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6c765dbd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6c765dbd5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6c765dbd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c69f484_0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c69f484_0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gfc69f484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gfc69f484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6c765dbd5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6c765dbd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6c765dbd5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6c765dbd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c69f484_0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c69f484_0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6c765dbd5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6c765dbd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6c765dbd5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6c765dbd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6c765dbd5_0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6c765dbd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6c765dbd5_0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6c765dbd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6c765dbd5_0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6c765dbd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fc69f484_02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fc69f484_0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6c765dbd5_0_1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6c765dbd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fc69f484_0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fc69f484_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fc69f484_02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fc69f484_0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fc69f484_02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fc69f484_0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fc69f484_02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fc69f484_0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6c765dbd5_0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6c765dbd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6c765dbd5_0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6c765dbd5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6c765dbd5_0_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6c765dbd5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6c765dbd5_0_2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6c765dbd5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6c765dbd5_0_2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6c765dbd5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6c765dbd5_0_2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6c765dbd5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fc69f484_02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fc69f484_0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fc69f484_0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fc69f484_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fc69f484_02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fc69f484_0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fc69f484_02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fc69f484_0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fc69f484_02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fc69f484_0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6c765dbd5_0_2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6c765dbd5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fc69f484_02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fc69f484_0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fc69f484_02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fc69f484_0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fc69f484_02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fc69f484_0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fc69f484_03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fc69f484_0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6c765dbd5_0_2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6c765dbd5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5e3fc748d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5e3fc748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c69f484_0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c69f484_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fc69f484_0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fc69f484_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c69f484_0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c69f484_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c69f484_0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c69f484_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6c765dbd5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6c765dbd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475"/>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685800" y="3786738"/>
            <a:ext cx="7772400" cy="1046317"/>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3" name="Google Shape;13;p3"/>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6" name="Google Shape;16;p4"/>
          <p:cNvSpPr txBox="1"/>
          <p:nvPr>
            <p:ph idx="1" type="body"/>
          </p:nvPr>
        </p:nvSpPr>
        <p:spPr>
          <a:xfrm>
            <a:off x="457200"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7" name="Google Shape;17;p4"/>
          <p:cNvSpPr txBox="1"/>
          <p:nvPr>
            <p:ph idx="2" type="body"/>
          </p:nvPr>
        </p:nvSpPr>
        <p:spPr>
          <a:xfrm>
            <a:off x="4692274"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694"/>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hyperlink" Target="http://creativecommons.org/licenses/by-sa/3.0/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7.png"/><Relationship Id="rId8"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oswego.edu/~srp/stats/2_way_tbl_1.htm" TargetMode="Externa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www.cancer.org/cancer/cancerbasics/cancer-prevalence" TargetMode="External"/><Relationship Id="rId4" Type="http://schemas.openxmlformats.org/officeDocument/2006/relationships/hyperlink" Target="http://ww5.komen.org/BreastCancer/AccuracyofMammograms.html" TargetMode="External"/><Relationship Id="rId5" Type="http://schemas.openxmlformats.org/officeDocument/2006/relationships/hyperlink" Target="http://www.ncbi.nlm.nih.gov/pmc/articles/PMC1360940"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1.pn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17.png"/><Relationship Id="rId7"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17.png"/><Relationship Id="rId7"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4.png"/><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6.png"/><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hyperlink" Target="http://openintro.org/os" TargetMode="External"/><Relationship Id="rId4" Type="http://schemas.openxmlformats.org/officeDocument/2006/relationships/hyperlink" Target="https://www.openintro.org/download.php?id=teachers_verified_details&amp;referrer=os4_slides" TargetMode="External"/><Relationship Id="rId5" Type="http://schemas.openxmlformats.org/officeDocument/2006/relationships/hyperlink" Target="http://openintro.org/contac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pic>
        <p:nvPicPr>
          <p:cNvPr id="27" name="Google Shape;27;p8"/>
          <p:cNvPicPr preferRelativeResize="0"/>
          <p:nvPr/>
        </p:nvPicPr>
        <p:blipFill>
          <a:blip r:embed="rId3">
            <a:alphaModFix/>
          </a:blip>
          <a:stretch>
            <a:fillRect/>
          </a:stretch>
        </p:blipFill>
        <p:spPr>
          <a:xfrm>
            <a:off x="766750" y="2386250"/>
            <a:ext cx="5461301" cy="3992331"/>
          </a:xfrm>
          <a:prstGeom prst="rect">
            <a:avLst/>
          </a:prstGeom>
          <a:noFill/>
          <a:ln>
            <a:noFill/>
          </a:ln>
        </p:spPr>
      </p:pic>
      <p:sp>
        <p:nvSpPr>
          <p:cNvPr id="28" name="Google Shape;28;p8"/>
          <p:cNvSpPr txBox="1"/>
          <p:nvPr/>
        </p:nvSpPr>
        <p:spPr>
          <a:xfrm>
            <a:off x="683550" y="313251"/>
            <a:ext cx="7776900" cy="19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Slides developed by Mine Çetinkaya-Rundel of OpenIntro</a:t>
            </a:r>
            <a:endParaRPr sz="1800"/>
          </a:p>
          <a:p>
            <a:pPr indent="0" lvl="0" marL="0" rtl="0" algn="l">
              <a:spcBef>
                <a:spcPts val="0"/>
              </a:spcBef>
              <a:spcAft>
                <a:spcPts val="0"/>
              </a:spcAft>
              <a:buClr>
                <a:schemeClr val="dk1"/>
              </a:buClr>
              <a:buSzPts val="1100"/>
              <a:buFont typeface="Arial"/>
              <a:buNone/>
            </a:pPr>
            <a:r>
              <a:rPr lang="en" sz="1700">
                <a:solidFill>
                  <a:schemeClr val="dk1"/>
                </a:solidFill>
              </a:rPr>
              <a:t>Translated from LaTeX to Google Slides by Curry W. Hilton of OpenIntro.</a:t>
            </a:r>
            <a:endParaRPr sz="1800"/>
          </a:p>
          <a:p>
            <a:pPr indent="0" lvl="0" marL="0" rtl="0" algn="l">
              <a:spcBef>
                <a:spcPts val="0"/>
              </a:spcBef>
              <a:spcAft>
                <a:spcPts val="0"/>
              </a:spcAft>
              <a:buNone/>
            </a:pPr>
            <a:r>
              <a:rPr lang="en" sz="1800"/>
              <a:t>The slides may be copied, edited, and/or shared via the </a:t>
            </a:r>
            <a:r>
              <a:rPr lang="en" sz="1800" u="sng">
                <a:solidFill>
                  <a:schemeClr val="hlink"/>
                </a:solidFill>
                <a:hlinkClick r:id="rId4"/>
              </a:rPr>
              <a:t>CC BY-SA license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 make a copy of these slides, go to </a:t>
            </a:r>
            <a:r>
              <a:rPr i="1" lang="en" sz="1800">
                <a:solidFill>
                  <a:schemeClr val="dk1"/>
                </a:solidFill>
              </a:rPr>
              <a:t>File</a:t>
            </a:r>
            <a:r>
              <a:rPr lang="en" sz="1800">
                <a:solidFill>
                  <a:schemeClr val="dk1"/>
                </a:solidFill>
              </a:rPr>
              <a:t> &gt; </a:t>
            </a:r>
            <a:r>
              <a:rPr i="1" lang="en" sz="1800">
                <a:solidFill>
                  <a:schemeClr val="dk1"/>
                </a:solidFill>
              </a:rPr>
              <a:t>Download as &gt; [option]</a:t>
            </a:r>
            <a:r>
              <a:rPr lang="en" sz="1800">
                <a:solidFill>
                  <a:schemeClr val="dk1"/>
                </a:solidFill>
              </a:rPr>
              <a:t>,</a:t>
            </a:r>
            <a:br>
              <a:rPr lang="en" sz="1800">
                <a:solidFill>
                  <a:schemeClr val="dk1"/>
                </a:solidFill>
              </a:rPr>
            </a:br>
            <a:r>
              <a:rPr lang="en" sz="1800">
                <a:solidFill>
                  <a:schemeClr val="dk1"/>
                </a:solidFill>
              </a:rPr>
              <a:t>as shown below. Or if you are logged into a Google account, you can choose </a:t>
            </a:r>
            <a:r>
              <a:rPr i="1" lang="en" sz="1800">
                <a:solidFill>
                  <a:schemeClr val="dk1"/>
                </a:solidFill>
              </a:rPr>
              <a:t>Make a copy...</a:t>
            </a:r>
            <a:r>
              <a:rPr lang="en" sz="1800">
                <a:solidFill>
                  <a:schemeClr val="dk1"/>
                </a:solidFill>
              </a:rPr>
              <a:t> to create your own version in Google Drive.</a:t>
            </a:r>
            <a:endParaRPr sz="1800">
              <a:solidFill>
                <a:schemeClr val="dk1"/>
              </a:solidFill>
            </a:endParaRPr>
          </a:p>
        </p:txBody>
      </p:sp>
      <p:sp>
        <p:nvSpPr>
          <p:cNvPr id="29" name="Google Shape;29;p8"/>
          <p:cNvSpPr/>
          <p:nvPr/>
        </p:nvSpPr>
        <p:spPr>
          <a:xfrm>
            <a:off x="766750" y="2387464"/>
            <a:ext cx="5461200" cy="399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idx="1" type="body"/>
          </p:nvPr>
        </p:nvSpPr>
        <p:spPr>
          <a:xfrm>
            <a:off x="457200" y="1264450"/>
            <a:ext cx="7899000" cy="1047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The conditional probability of the outcome of interest A given condition B is calculated as</a:t>
            </a:r>
            <a:endParaRPr sz="2100">
              <a:solidFill>
                <a:srgbClr val="000000"/>
              </a:solidFill>
            </a:endParaRPr>
          </a:p>
        </p:txBody>
      </p:sp>
      <p:sp>
        <p:nvSpPr>
          <p:cNvPr id="98" name="Google Shape;98;p1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Conditional probability</a:t>
            </a:r>
            <a:endParaRPr>
              <a:solidFill>
                <a:schemeClr val="accent1"/>
              </a:solidFill>
            </a:endParaRPr>
          </a:p>
        </p:txBody>
      </p:sp>
      <p:pic>
        <p:nvPicPr>
          <p:cNvPr id="99" name="Google Shape;99;p17"/>
          <p:cNvPicPr preferRelativeResize="0"/>
          <p:nvPr/>
        </p:nvPicPr>
        <p:blipFill>
          <a:blip r:embed="rId3">
            <a:alphaModFix/>
          </a:blip>
          <a:stretch>
            <a:fillRect/>
          </a:stretch>
        </p:blipFill>
        <p:spPr>
          <a:xfrm>
            <a:off x="457200" y="3786975"/>
            <a:ext cx="4643200" cy="1926075"/>
          </a:xfrm>
          <a:prstGeom prst="rect">
            <a:avLst/>
          </a:prstGeom>
          <a:noFill/>
          <a:ln>
            <a:noFill/>
          </a:ln>
        </p:spPr>
      </p:pic>
      <p:pic>
        <p:nvPicPr>
          <p:cNvPr id="100" name="Google Shape;100;p17"/>
          <p:cNvPicPr preferRelativeResize="0"/>
          <p:nvPr/>
        </p:nvPicPr>
        <p:blipFill>
          <a:blip r:embed="rId4">
            <a:alphaModFix/>
          </a:blip>
          <a:stretch>
            <a:fillRect/>
          </a:stretch>
        </p:blipFill>
        <p:spPr>
          <a:xfrm>
            <a:off x="1250475" y="2311447"/>
            <a:ext cx="2318750" cy="650450"/>
          </a:xfrm>
          <a:prstGeom prst="rect">
            <a:avLst/>
          </a:prstGeom>
          <a:noFill/>
          <a:ln>
            <a:noFill/>
          </a:ln>
        </p:spPr>
      </p:pic>
      <p:pic>
        <p:nvPicPr>
          <p:cNvPr id="101" name="Google Shape;101;p17"/>
          <p:cNvPicPr preferRelativeResize="0"/>
          <p:nvPr/>
        </p:nvPicPr>
        <p:blipFill>
          <a:blip r:embed="rId5">
            <a:alphaModFix/>
          </a:blip>
          <a:stretch>
            <a:fillRect/>
          </a:stretch>
        </p:blipFill>
        <p:spPr>
          <a:xfrm>
            <a:off x="5502123" y="3114673"/>
            <a:ext cx="3361925" cy="1047000"/>
          </a:xfrm>
          <a:prstGeom prst="rect">
            <a:avLst/>
          </a:prstGeom>
          <a:noFill/>
          <a:ln>
            <a:noFill/>
          </a:ln>
        </p:spPr>
      </p:pic>
      <p:pic>
        <p:nvPicPr>
          <p:cNvPr id="102" name="Google Shape;102;p17"/>
          <p:cNvPicPr preferRelativeResize="0"/>
          <p:nvPr/>
        </p:nvPicPr>
        <p:blipFill>
          <a:blip r:embed="rId6">
            <a:alphaModFix/>
          </a:blip>
          <a:stretch>
            <a:fillRect/>
          </a:stretch>
        </p:blipFill>
        <p:spPr>
          <a:xfrm>
            <a:off x="5502123" y="4215498"/>
            <a:ext cx="979275" cy="650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idx="1" type="body"/>
          </p:nvPr>
        </p:nvSpPr>
        <p:spPr>
          <a:xfrm>
            <a:off x="457200" y="1264450"/>
            <a:ext cx="7899000" cy="1047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The conditional probability of the outcome of interest A given condition B is calculated as</a:t>
            </a:r>
            <a:endParaRPr sz="2100">
              <a:solidFill>
                <a:srgbClr val="000000"/>
              </a:solidFill>
            </a:endParaRPr>
          </a:p>
        </p:txBody>
      </p:sp>
      <p:sp>
        <p:nvSpPr>
          <p:cNvPr id="108" name="Google Shape;108;p1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Conditional probability</a:t>
            </a:r>
            <a:endParaRPr>
              <a:solidFill>
                <a:schemeClr val="accent1"/>
              </a:solidFill>
            </a:endParaRPr>
          </a:p>
        </p:txBody>
      </p:sp>
      <p:pic>
        <p:nvPicPr>
          <p:cNvPr id="109" name="Google Shape;109;p18"/>
          <p:cNvPicPr preferRelativeResize="0"/>
          <p:nvPr/>
        </p:nvPicPr>
        <p:blipFill>
          <a:blip r:embed="rId3">
            <a:alphaModFix/>
          </a:blip>
          <a:stretch>
            <a:fillRect/>
          </a:stretch>
        </p:blipFill>
        <p:spPr>
          <a:xfrm>
            <a:off x="457200" y="3786975"/>
            <a:ext cx="4643200" cy="1926075"/>
          </a:xfrm>
          <a:prstGeom prst="rect">
            <a:avLst/>
          </a:prstGeom>
          <a:noFill/>
          <a:ln>
            <a:noFill/>
          </a:ln>
        </p:spPr>
      </p:pic>
      <p:pic>
        <p:nvPicPr>
          <p:cNvPr id="110" name="Google Shape;110;p18"/>
          <p:cNvPicPr preferRelativeResize="0"/>
          <p:nvPr/>
        </p:nvPicPr>
        <p:blipFill>
          <a:blip r:embed="rId4">
            <a:alphaModFix/>
          </a:blip>
          <a:stretch>
            <a:fillRect/>
          </a:stretch>
        </p:blipFill>
        <p:spPr>
          <a:xfrm>
            <a:off x="1250475" y="2311447"/>
            <a:ext cx="2318750" cy="650450"/>
          </a:xfrm>
          <a:prstGeom prst="rect">
            <a:avLst/>
          </a:prstGeom>
          <a:noFill/>
          <a:ln>
            <a:noFill/>
          </a:ln>
        </p:spPr>
      </p:pic>
      <p:pic>
        <p:nvPicPr>
          <p:cNvPr id="111" name="Google Shape;111;p18"/>
          <p:cNvPicPr preferRelativeResize="0"/>
          <p:nvPr/>
        </p:nvPicPr>
        <p:blipFill>
          <a:blip r:embed="rId5">
            <a:alphaModFix/>
          </a:blip>
          <a:stretch>
            <a:fillRect/>
          </a:stretch>
        </p:blipFill>
        <p:spPr>
          <a:xfrm>
            <a:off x="5502123" y="3114673"/>
            <a:ext cx="3361925" cy="1047000"/>
          </a:xfrm>
          <a:prstGeom prst="rect">
            <a:avLst/>
          </a:prstGeom>
          <a:noFill/>
          <a:ln>
            <a:noFill/>
          </a:ln>
        </p:spPr>
      </p:pic>
      <p:pic>
        <p:nvPicPr>
          <p:cNvPr id="112" name="Google Shape;112;p18"/>
          <p:cNvPicPr preferRelativeResize="0"/>
          <p:nvPr/>
        </p:nvPicPr>
        <p:blipFill>
          <a:blip r:embed="rId6">
            <a:alphaModFix/>
          </a:blip>
          <a:stretch>
            <a:fillRect/>
          </a:stretch>
        </p:blipFill>
        <p:spPr>
          <a:xfrm>
            <a:off x="5502113" y="4964275"/>
            <a:ext cx="662550" cy="650450"/>
          </a:xfrm>
          <a:prstGeom prst="rect">
            <a:avLst/>
          </a:prstGeom>
          <a:noFill/>
          <a:ln>
            <a:noFill/>
          </a:ln>
        </p:spPr>
      </p:pic>
      <p:pic>
        <p:nvPicPr>
          <p:cNvPr id="113" name="Google Shape;113;p18"/>
          <p:cNvPicPr preferRelativeResize="0"/>
          <p:nvPr/>
        </p:nvPicPr>
        <p:blipFill>
          <a:blip r:embed="rId7">
            <a:alphaModFix/>
          </a:blip>
          <a:stretch>
            <a:fillRect/>
          </a:stretch>
        </p:blipFill>
        <p:spPr>
          <a:xfrm>
            <a:off x="5502123" y="4215498"/>
            <a:ext cx="979275" cy="650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idx="1" type="body"/>
          </p:nvPr>
        </p:nvSpPr>
        <p:spPr>
          <a:xfrm>
            <a:off x="457200" y="1264450"/>
            <a:ext cx="7899000" cy="1047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The conditional probability of the outcome of interest A given condition B is calculated as</a:t>
            </a:r>
            <a:endParaRPr sz="2100">
              <a:solidFill>
                <a:srgbClr val="000000"/>
              </a:solidFill>
            </a:endParaRPr>
          </a:p>
        </p:txBody>
      </p:sp>
      <p:sp>
        <p:nvSpPr>
          <p:cNvPr id="119" name="Google Shape;119;p1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Conditional probability</a:t>
            </a:r>
            <a:endParaRPr>
              <a:solidFill>
                <a:schemeClr val="accent1"/>
              </a:solidFill>
            </a:endParaRPr>
          </a:p>
        </p:txBody>
      </p:sp>
      <p:pic>
        <p:nvPicPr>
          <p:cNvPr id="120" name="Google Shape;120;p19"/>
          <p:cNvPicPr preferRelativeResize="0"/>
          <p:nvPr/>
        </p:nvPicPr>
        <p:blipFill>
          <a:blip r:embed="rId3">
            <a:alphaModFix/>
          </a:blip>
          <a:stretch>
            <a:fillRect/>
          </a:stretch>
        </p:blipFill>
        <p:spPr>
          <a:xfrm>
            <a:off x="457200" y="3786975"/>
            <a:ext cx="4643200" cy="1926075"/>
          </a:xfrm>
          <a:prstGeom prst="rect">
            <a:avLst/>
          </a:prstGeom>
          <a:noFill/>
          <a:ln>
            <a:noFill/>
          </a:ln>
        </p:spPr>
      </p:pic>
      <p:pic>
        <p:nvPicPr>
          <p:cNvPr id="121" name="Google Shape;121;p19"/>
          <p:cNvPicPr preferRelativeResize="0"/>
          <p:nvPr/>
        </p:nvPicPr>
        <p:blipFill>
          <a:blip r:embed="rId4">
            <a:alphaModFix/>
          </a:blip>
          <a:stretch>
            <a:fillRect/>
          </a:stretch>
        </p:blipFill>
        <p:spPr>
          <a:xfrm>
            <a:off x="1250475" y="2311447"/>
            <a:ext cx="2318750" cy="650450"/>
          </a:xfrm>
          <a:prstGeom prst="rect">
            <a:avLst/>
          </a:prstGeom>
          <a:noFill/>
          <a:ln>
            <a:noFill/>
          </a:ln>
        </p:spPr>
      </p:pic>
      <p:pic>
        <p:nvPicPr>
          <p:cNvPr id="122" name="Google Shape;122;p19"/>
          <p:cNvPicPr preferRelativeResize="0"/>
          <p:nvPr/>
        </p:nvPicPr>
        <p:blipFill>
          <a:blip r:embed="rId5">
            <a:alphaModFix/>
          </a:blip>
          <a:stretch>
            <a:fillRect/>
          </a:stretch>
        </p:blipFill>
        <p:spPr>
          <a:xfrm>
            <a:off x="5502123" y="3114673"/>
            <a:ext cx="3361925" cy="1047000"/>
          </a:xfrm>
          <a:prstGeom prst="rect">
            <a:avLst/>
          </a:prstGeom>
          <a:noFill/>
          <a:ln>
            <a:noFill/>
          </a:ln>
        </p:spPr>
      </p:pic>
      <p:pic>
        <p:nvPicPr>
          <p:cNvPr id="123" name="Google Shape;123;p19"/>
          <p:cNvPicPr preferRelativeResize="0"/>
          <p:nvPr/>
        </p:nvPicPr>
        <p:blipFill>
          <a:blip r:embed="rId6">
            <a:alphaModFix/>
          </a:blip>
          <a:stretch>
            <a:fillRect/>
          </a:stretch>
        </p:blipFill>
        <p:spPr>
          <a:xfrm>
            <a:off x="5502125" y="5713050"/>
            <a:ext cx="784875" cy="279400"/>
          </a:xfrm>
          <a:prstGeom prst="rect">
            <a:avLst/>
          </a:prstGeom>
          <a:noFill/>
          <a:ln>
            <a:noFill/>
          </a:ln>
        </p:spPr>
      </p:pic>
      <p:pic>
        <p:nvPicPr>
          <p:cNvPr id="124" name="Google Shape;124;p19"/>
          <p:cNvPicPr preferRelativeResize="0"/>
          <p:nvPr/>
        </p:nvPicPr>
        <p:blipFill>
          <a:blip r:embed="rId7">
            <a:alphaModFix/>
          </a:blip>
          <a:stretch>
            <a:fillRect/>
          </a:stretch>
        </p:blipFill>
        <p:spPr>
          <a:xfrm>
            <a:off x="5502113" y="4964275"/>
            <a:ext cx="662550" cy="650450"/>
          </a:xfrm>
          <a:prstGeom prst="rect">
            <a:avLst/>
          </a:prstGeom>
          <a:noFill/>
          <a:ln>
            <a:noFill/>
          </a:ln>
        </p:spPr>
      </p:pic>
      <p:pic>
        <p:nvPicPr>
          <p:cNvPr id="125" name="Google Shape;125;p19"/>
          <p:cNvPicPr preferRelativeResize="0"/>
          <p:nvPr/>
        </p:nvPicPr>
        <p:blipFill>
          <a:blip r:embed="rId8">
            <a:alphaModFix/>
          </a:blip>
          <a:stretch>
            <a:fillRect/>
          </a:stretch>
        </p:blipFill>
        <p:spPr>
          <a:xfrm>
            <a:off x="5502123" y="4215498"/>
            <a:ext cx="979275" cy="650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idx="1" type="body"/>
          </p:nvPr>
        </p:nvSpPr>
        <p:spPr>
          <a:xfrm>
            <a:off x="457200" y="1264450"/>
            <a:ext cx="7899000" cy="927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If we know that a patient received the antidepressant (desipramine), what is the probability that they relapsed?</a:t>
            </a:r>
            <a:endParaRPr sz="2100">
              <a:solidFill>
                <a:schemeClr val="accent1"/>
              </a:solidFill>
            </a:endParaRPr>
          </a:p>
        </p:txBody>
      </p:sp>
      <p:sp>
        <p:nvSpPr>
          <p:cNvPr id="131" name="Google Shape;131;p2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Conditional probability (cont.)</a:t>
            </a:r>
            <a:endParaRPr>
              <a:solidFill>
                <a:schemeClr val="accent1"/>
              </a:solidFill>
            </a:endParaRPr>
          </a:p>
        </p:txBody>
      </p:sp>
      <p:pic>
        <p:nvPicPr>
          <p:cNvPr id="132" name="Google Shape;132;p20"/>
          <p:cNvPicPr preferRelativeResize="0"/>
          <p:nvPr/>
        </p:nvPicPr>
        <p:blipFill>
          <a:blip r:embed="rId3">
            <a:alphaModFix/>
          </a:blip>
          <a:stretch>
            <a:fillRect/>
          </a:stretch>
        </p:blipFill>
        <p:spPr>
          <a:xfrm>
            <a:off x="1329800" y="2191800"/>
            <a:ext cx="4554575" cy="1889175"/>
          </a:xfrm>
          <a:prstGeom prst="rect">
            <a:avLst/>
          </a:prstGeom>
          <a:noFill/>
          <a:ln>
            <a:noFill/>
          </a:ln>
        </p:spPr>
      </p:pic>
      <p:sp>
        <p:nvSpPr>
          <p:cNvPr id="133" name="Google Shape;133;p20"/>
          <p:cNvSpPr/>
          <p:nvPr/>
        </p:nvSpPr>
        <p:spPr>
          <a:xfrm>
            <a:off x="1124825" y="2726850"/>
            <a:ext cx="4990200" cy="4977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idx="1" type="body"/>
          </p:nvPr>
        </p:nvSpPr>
        <p:spPr>
          <a:xfrm>
            <a:off x="457200" y="4210500"/>
            <a:ext cx="7899000" cy="2031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2100">
                <a:solidFill>
                  <a:srgbClr val="000000"/>
                </a:solidFill>
              </a:rPr>
              <a:t>P(relapse | desipramine)</a:t>
            </a:r>
            <a:r>
              <a:rPr lang="en" sz="2100">
                <a:solidFill>
                  <a:srgbClr val="000000"/>
                </a:solidFill>
              </a:rPr>
              <a:t> = 10 / 24 ~ 0.42</a:t>
            </a:r>
            <a:endParaRPr sz="2100">
              <a:solidFill>
                <a:srgbClr val="000000"/>
              </a:solidFill>
            </a:endParaRPr>
          </a:p>
        </p:txBody>
      </p:sp>
      <p:sp>
        <p:nvSpPr>
          <p:cNvPr id="139" name="Google Shape;139;p21"/>
          <p:cNvSpPr txBox="1"/>
          <p:nvPr>
            <p:ph idx="1" type="body"/>
          </p:nvPr>
        </p:nvSpPr>
        <p:spPr>
          <a:xfrm>
            <a:off x="457200" y="1264450"/>
            <a:ext cx="7899000" cy="927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If we know that a patient received the antidepressant (desipramine), what is the probability that they relapsed?</a:t>
            </a:r>
            <a:endParaRPr sz="2100">
              <a:solidFill>
                <a:srgbClr val="000000"/>
              </a:solidFill>
            </a:endParaRPr>
          </a:p>
        </p:txBody>
      </p:sp>
      <p:sp>
        <p:nvSpPr>
          <p:cNvPr id="140" name="Google Shape;140;p2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Conditional probability (cont.)</a:t>
            </a:r>
            <a:endParaRPr>
              <a:solidFill>
                <a:schemeClr val="accent1"/>
              </a:solidFill>
            </a:endParaRPr>
          </a:p>
        </p:txBody>
      </p:sp>
      <p:pic>
        <p:nvPicPr>
          <p:cNvPr id="141" name="Google Shape;141;p21"/>
          <p:cNvPicPr preferRelativeResize="0"/>
          <p:nvPr/>
        </p:nvPicPr>
        <p:blipFill>
          <a:blip r:embed="rId3">
            <a:alphaModFix/>
          </a:blip>
          <a:stretch>
            <a:fillRect/>
          </a:stretch>
        </p:blipFill>
        <p:spPr>
          <a:xfrm>
            <a:off x="1329800" y="2191800"/>
            <a:ext cx="4554575" cy="1889175"/>
          </a:xfrm>
          <a:prstGeom prst="rect">
            <a:avLst/>
          </a:prstGeom>
          <a:noFill/>
          <a:ln>
            <a:noFill/>
          </a:ln>
        </p:spPr>
      </p:pic>
      <p:sp>
        <p:nvSpPr>
          <p:cNvPr id="142" name="Google Shape;142;p21"/>
          <p:cNvSpPr/>
          <p:nvPr/>
        </p:nvSpPr>
        <p:spPr>
          <a:xfrm>
            <a:off x="1124825" y="2726850"/>
            <a:ext cx="4990200" cy="4977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idx="1" type="body"/>
          </p:nvPr>
        </p:nvSpPr>
        <p:spPr>
          <a:xfrm>
            <a:off x="457200" y="4210500"/>
            <a:ext cx="7899000" cy="2031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2100">
                <a:solidFill>
                  <a:srgbClr val="000000"/>
                </a:solidFill>
              </a:rPr>
              <a:t>P(relapse | desipramine)</a:t>
            </a:r>
            <a:r>
              <a:rPr lang="en" sz="2100">
                <a:solidFill>
                  <a:srgbClr val="000000"/>
                </a:solidFill>
              </a:rPr>
              <a:t> = 10 / 24 ~ 0.42</a:t>
            </a:r>
            <a:endParaRPr sz="2100">
              <a:solidFill>
                <a:srgbClr val="000000"/>
              </a:solidFill>
            </a:endParaRPr>
          </a:p>
          <a:p>
            <a:pPr indent="0" lvl="0" marL="0" rtl="0" algn="l">
              <a:lnSpc>
                <a:spcPct val="115000"/>
              </a:lnSpc>
              <a:spcBef>
                <a:spcPts val="600"/>
              </a:spcBef>
              <a:spcAft>
                <a:spcPts val="0"/>
              </a:spcAft>
              <a:buNone/>
            </a:pPr>
            <a:r>
              <a:t/>
            </a:r>
            <a:endParaRPr sz="1200">
              <a:solidFill>
                <a:srgbClr val="000000"/>
              </a:solidFill>
            </a:endParaRPr>
          </a:p>
          <a:p>
            <a:pPr indent="0" lvl="0" marL="0" rtl="0" algn="l">
              <a:lnSpc>
                <a:spcPct val="115000"/>
              </a:lnSpc>
              <a:spcBef>
                <a:spcPts val="600"/>
              </a:spcBef>
              <a:spcAft>
                <a:spcPts val="0"/>
              </a:spcAft>
              <a:buNone/>
            </a:pPr>
            <a:r>
              <a:rPr i="1" lang="en" sz="2100">
                <a:solidFill>
                  <a:srgbClr val="000000"/>
                </a:solidFill>
              </a:rPr>
              <a:t>P(relapse | lithium)</a:t>
            </a:r>
            <a:r>
              <a:rPr lang="en" sz="2100">
                <a:solidFill>
                  <a:srgbClr val="000000"/>
                </a:solidFill>
              </a:rPr>
              <a:t> = 18 / 24 ~ 0.75</a:t>
            </a:r>
            <a:endParaRPr sz="2100">
              <a:solidFill>
                <a:srgbClr val="000000"/>
              </a:solidFill>
            </a:endParaRPr>
          </a:p>
          <a:p>
            <a:pPr indent="0" lvl="0" marL="0" rtl="0" algn="l">
              <a:lnSpc>
                <a:spcPct val="115000"/>
              </a:lnSpc>
              <a:spcBef>
                <a:spcPts val="600"/>
              </a:spcBef>
              <a:spcAft>
                <a:spcPts val="0"/>
              </a:spcAft>
              <a:buNone/>
            </a:pPr>
            <a:r>
              <a:t/>
            </a:r>
            <a:endParaRPr sz="1200">
              <a:solidFill>
                <a:srgbClr val="000000"/>
              </a:solidFill>
            </a:endParaRPr>
          </a:p>
          <a:p>
            <a:pPr indent="0" lvl="0" marL="0" rtl="0" algn="l">
              <a:lnSpc>
                <a:spcPct val="115000"/>
              </a:lnSpc>
              <a:spcBef>
                <a:spcPts val="600"/>
              </a:spcBef>
              <a:spcAft>
                <a:spcPts val="0"/>
              </a:spcAft>
              <a:buNone/>
            </a:pPr>
            <a:r>
              <a:rPr i="1" lang="en" sz="2100">
                <a:solidFill>
                  <a:srgbClr val="000000"/>
                </a:solidFill>
              </a:rPr>
              <a:t>P(relapse | placebo)</a:t>
            </a:r>
            <a:r>
              <a:rPr lang="en" sz="2100">
                <a:solidFill>
                  <a:srgbClr val="000000"/>
                </a:solidFill>
              </a:rPr>
              <a:t> = 20 / 24 ~ 0.83</a:t>
            </a:r>
            <a:endParaRPr sz="2100">
              <a:solidFill>
                <a:srgbClr val="000000"/>
              </a:solidFill>
            </a:endParaRPr>
          </a:p>
        </p:txBody>
      </p:sp>
      <p:sp>
        <p:nvSpPr>
          <p:cNvPr id="148" name="Google Shape;148;p22"/>
          <p:cNvSpPr txBox="1"/>
          <p:nvPr>
            <p:ph idx="1" type="body"/>
          </p:nvPr>
        </p:nvSpPr>
        <p:spPr>
          <a:xfrm>
            <a:off x="457200" y="1264450"/>
            <a:ext cx="7899000" cy="927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If we know that a patient received the antidepressant (desipramine), what is the probability that they relapsed?</a:t>
            </a:r>
            <a:endParaRPr sz="2100">
              <a:solidFill>
                <a:srgbClr val="000000"/>
              </a:solidFill>
            </a:endParaRPr>
          </a:p>
        </p:txBody>
      </p:sp>
      <p:sp>
        <p:nvSpPr>
          <p:cNvPr id="149" name="Google Shape;149;p2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Conditional probability (cont.)</a:t>
            </a:r>
            <a:endParaRPr>
              <a:solidFill>
                <a:schemeClr val="accent1"/>
              </a:solidFill>
            </a:endParaRPr>
          </a:p>
        </p:txBody>
      </p:sp>
      <p:pic>
        <p:nvPicPr>
          <p:cNvPr id="150" name="Google Shape;150;p22"/>
          <p:cNvPicPr preferRelativeResize="0"/>
          <p:nvPr/>
        </p:nvPicPr>
        <p:blipFill>
          <a:blip r:embed="rId3">
            <a:alphaModFix/>
          </a:blip>
          <a:stretch>
            <a:fillRect/>
          </a:stretch>
        </p:blipFill>
        <p:spPr>
          <a:xfrm>
            <a:off x="1329800" y="2191800"/>
            <a:ext cx="4554575" cy="1889175"/>
          </a:xfrm>
          <a:prstGeom prst="rect">
            <a:avLst/>
          </a:prstGeom>
          <a:noFill/>
          <a:ln>
            <a:noFill/>
          </a:ln>
        </p:spPr>
      </p:pic>
      <p:sp>
        <p:nvSpPr>
          <p:cNvPr id="151" name="Google Shape;151;p22"/>
          <p:cNvSpPr/>
          <p:nvPr/>
        </p:nvSpPr>
        <p:spPr>
          <a:xfrm>
            <a:off x="1270650" y="2767575"/>
            <a:ext cx="4711200" cy="4437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idx="1" type="body"/>
          </p:nvPr>
        </p:nvSpPr>
        <p:spPr>
          <a:xfrm>
            <a:off x="457200" y="1264450"/>
            <a:ext cx="7899000" cy="927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If we know that a patient relapsed, what is the probability that they received the antidepressant (desipramine)?</a:t>
            </a:r>
            <a:endParaRPr sz="2100">
              <a:solidFill>
                <a:schemeClr val="accent1"/>
              </a:solidFill>
            </a:endParaRPr>
          </a:p>
        </p:txBody>
      </p:sp>
      <p:sp>
        <p:nvSpPr>
          <p:cNvPr id="157" name="Google Shape;157;p2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Conditional probability (cont.)</a:t>
            </a:r>
            <a:endParaRPr>
              <a:solidFill>
                <a:schemeClr val="accent1"/>
              </a:solidFill>
            </a:endParaRPr>
          </a:p>
        </p:txBody>
      </p:sp>
      <p:pic>
        <p:nvPicPr>
          <p:cNvPr id="158" name="Google Shape;158;p23"/>
          <p:cNvPicPr preferRelativeResize="0"/>
          <p:nvPr/>
        </p:nvPicPr>
        <p:blipFill>
          <a:blip r:embed="rId3">
            <a:alphaModFix/>
          </a:blip>
          <a:stretch>
            <a:fillRect/>
          </a:stretch>
        </p:blipFill>
        <p:spPr>
          <a:xfrm>
            <a:off x="1329800" y="2191800"/>
            <a:ext cx="4554575" cy="1889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idx="1" type="body"/>
          </p:nvPr>
        </p:nvSpPr>
        <p:spPr>
          <a:xfrm>
            <a:off x="457200" y="4210500"/>
            <a:ext cx="7899000" cy="2031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2100">
                <a:solidFill>
                  <a:srgbClr val="000000"/>
                </a:solidFill>
              </a:rPr>
              <a:t>P(desipramine | relapse)</a:t>
            </a:r>
            <a:r>
              <a:rPr lang="en" sz="2100">
                <a:solidFill>
                  <a:srgbClr val="000000"/>
                </a:solidFill>
              </a:rPr>
              <a:t> = 10 / 48 ~ 0.21</a:t>
            </a:r>
            <a:endParaRPr sz="2100">
              <a:solidFill>
                <a:srgbClr val="000000"/>
              </a:solidFill>
            </a:endParaRPr>
          </a:p>
          <a:p>
            <a:pPr indent="0" lvl="0" marL="0" rtl="0" algn="l">
              <a:lnSpc>
                <a:spcPct val="115000"/>
              </a:lnSpc>
              <a:spcBef>
                <a:spcPts val="600"/>
              </a:spcBef>
              <a:spcAft>
                <a:spcPts val="0"/>
              </a:spcAft>
              <a:buNone/>
            </a:pPr>
            <a:r>
              <a:t/>
            </a:r>
            <a:endParaRPr sz="12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p:txBody>
      </p:sp>
      <p:sp>
        <p:nvSpPr>
          <p:cNvPr id="164" name="Google Shape;164;p24"/>
          <p:cNvSpPr txBox="1"/>
          <p:nvPr>
            <p:ph idx="1" type="body"/>
          </p:nvPr>
        </p:nvSpPr>
        <p:spPr>
          <a:xfrm>
            <a:off x="457200" y="1264450"/>
            <a:ext cx="7899000" cy="927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If we know that a patient relapsed, what is the probability that they received the antidepressant (desipramine)?</a:t>
            </a:r>
            <a:endParaRPr sz="2100">
              <a:solidFill>
                <a:schemeClr val="accent1"/>
              </a:solidFill>
            </a:endParaRPr>
          </a:p>
        </p:txBody>
      </p:sp>
      <p:sp>
        <p:nvSpPr>
          <p:cNvPr id="165" name="Google Shape;165;p2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Conditional probability (cont.)</a:t>
            </a:r>
            <a:endParaRPr>
              <a:solidFill>
                <a:schemeClr val="accent1"/>
              </a:solidFill>
            </a:endParaRPr>
          </a:p>
        </p:txBody>
      </p:sp>
      <p:pic>
        <p:nvPicPr>
          <p:cNvPr id="166" name="Google Shape;166;p24"/>
          <p:cNvPicPr preferRelativeResize="0"/>
          <p:nvPr/>
        </p:nvPicPr>
        <p:blipFill>
          <a:blip r:embed="rId3">
            <a:alphaModFix/>
          </a:blip>
          <a:stretch>
            <a:fillRect/>
          </a:stretch>
        </p:blipFill>
        <p:spPr>
          <a:xfrm>
            <a:off x="1329800" y="2191800"/>
            <a:ext cx="4554575" cy="1889175"/>
          </a:xfrm>
          <a:prstGeom prst="rect">
            <a:avLst/>
          </a:prstGeom>
          <a:noFill/>
          <a:ln>
            <a:noFill/>
          </a:ln>
        </p:spPr>
      </p:pic>
      <p:sp>
        <p:nvSpPr>
          <p:cNvPr id="167" name="Google Shape;167;p24"/>
          <p:cNvSpPr/>
          <p:nvPr/>
        </p:nvSpPr>
        <p:spPr>
          <a:xfrm>
            <a:off x="2795000" y="2081550"/>
            <a:ext cx="1404600" cy="2145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10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Effect filter="fade" transition="in">
                                      <p:cBhvr>
                                        <p:cTn dur="1000"/>
                                        <p:tgtEl>
                                          <p:spTgt spid="1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animEffect filter="fade" transition="in">
                                      <p:cBhvr>
                                        <p:cTn dur="1000"/>
                                        <p:tgtEl>
                                          <p:spTgt spid="16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idx="1" type="body"/>
          </p:nvPr>
        </p:nvSpPr>
        <p:spPr>
          <a:xfrm>
            <a:off x="457200" y="4210500"/>
            <a:ext cx="7899000" cy="2031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2100">
                <a:solidFill>
                  <a:srgbClr val="000000"/>
                </a:solidFill>
              </a:rPr>
              <a:t>P(desipramine | relapse)</a:t>
            </a:r>
            <a:r>
              <a:rPr lang="en" sz="2100">
                <a:solidFill>
                  <a:srgbClr val="000000"/>
                </a:solidFill>
              </a:rPr>
              <a:t> = 10 / 48 ~ 0.21</a:t>
            </a:r>
            <a:endParaRPr sz="2100">
              <a:solidFill>
                <a:srgbClr val="000000"/>
              </a:solidFill>
            </a:endParaRPr>
          </a:p>
          <a:p>
            <a:pPr indent="0" lvl="0" marL="0" rtl="0" algn="l">
              <a:lnSpc>
                <a:spcPct val="115000"/>
              </a:lnSpc>
              <a:spcBef>
                <a:spcPts val="600"/>
              </a:spcBef>
              <a:spcAft>
                <a:spcPts val="0"/>
              </a:spcAft>
              <a:buNone/>
            </a:pPr>
            <a:r>
              <a:t/>
            </a:r>
            <a:endParaRPr sz="1200">
              <a:solidFill>
                <a:srgbClr val="000000"/>
              </a:solidFill>
            </a:endParaRPr>
          </a:p>
          <a:p>
            <a:pPr indent="0" lvl="0" marL="0" rtl="0" algn="l">
              <a:lnSpc>
                <a:spcPct val="115000"/>
              </a:lnSpc>
              <a:spcBef>
                <a:spcPts val="600"/>
              </a:spcBef>
              <a:spcAft>
                <a:spcPts val="0"/>
              </a:spcAft>
              <a:buNone/>
            </a:pPr>
            <a:r>
              <a:rPr i="1" lang="en" sz="2100">
                <a:solidFill>
                  <a:srgbClr val="000000"/>
                </a:solidFill>
              </a:rPr>
              <a:t>P(lithium | relapse) </a:t>
            </a:r>
            <a:r>
              <a:rPr lang="en" sz="2100">
                <a:solidFill>
                  <a:srgbClr val="000000"/>
                </a:solidFill>
              </a:rPr>
              <a:t>= 18 / 48 ~ 0.38</a:t>
            </a:r>
            <a:endParaRPr sz="2100">
              <a:solidFill>
                <a:srgbClr val="000000"/>
              </a:solidFill>
            </a:endParaRPr>
          </a:p>
          <a:p>
            <a:pPr indent="0" lvl="0" marL="0" rtl="0" algn="l">
              <a:lnSpc>
                <a:spcPct val="115000"/>
              </a:lnSpc>
              <a:spcBef>
                <a:spcPts val="600"/>
              </a:spcBef>
              <a:spcAft>
                <a:spcPts val="0"/>
              </a:spcAft>
              <a:buNone/>
            </a:pPr>
            <a:r>
              <a:t/>
            </a:r>
            <a:endParaRPr sz="1200">
              <a:solidFill>
                <a:srgbClr val="000000"/>
              </a:solidFill>
            </a:endParaRPr>
          </a:p>
          <a:p>
            <a:pPr indent="0" lvl="0" marL="0" rtl="0" algn="l">
              <a:lnSpc>
                <a:spcPct val="115000"/>
              </a:lnSpc>
              <a:spcBef>
                <a:spcPts val="600"/>
              </a:spcBef>
              <a:spcAft>
                <a:spcPts val="0"/>
              </a:spcAft>
              <a:buNone/>
            </a:pPr>
            <a:r>
              <a:rPr i="1" lang="en" sz="2100">
                <a:solidFill>
                  <a:srgbClr val="000000"/>
                </a:solidFill>
              </a:rPr>
              <a:t>P(placebo | relapse)</a:t>
            </a:r>
            <a:r>
              <a:rPr lang="en" sz="2100">
                <a:solidFill>
                  <a:srgbClr val="000000"/>
                </a:solidFill>
              </a:rPr>
              <a:t> = 20 / 48 ~ 0.42</a:t>
            </a:r>
            <a:endParaRPr sz="2100">
              <a:solidFill>
                <a:srgbClr val="000000"/>
              </a:solidFill>
            </a:endParaRPr>
          </a:p>
        </p:txBody>
      </p:sp>
      <p:sp>
        <p:nvSpPr>
          <p:cNvPr id="173" name="Google Shape;173;p25"/>
          <p:cNvSpPr txBox="1"/>
          <p:nvPr>
            <p:ph idx="1" type="body"/>
          </p:nvPr>
        </p:nvSpPr>
        <p:spPr>
          <a:xfrm>
            <a:off x="457200" y="1264450"/>
            <a:ext cx="7899000" cy="927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If we know that a patient relapsed, what is the probability that they received the antidepressant (desipramine)?</a:t>
            </a:r>
            <a:endParaRPr sz="2100">
              <a:solidFill>
                <a:schemeClr val="accent1"/>
              </a:solidFill>
            </a:endParaRPr>
          </a:p>
        </p:txBody>
      </p:sp>
      <p:sp>
        <p:nvSpPr>
          <p:cNvPr id="174" name="Google Shape;174;p2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Conditional probability (cont.)</a:t>
            </a:r>
            <a:endParaRPr>
              <a:solidFill>
                <a:schemeClr val="accent1"/>
              </a:solidFill>
            </a:endParaRPr>
          </a:p>
        </p:txBody>
      </p:sp>
      <p:pic>
        <p:nvPicPr>
          <p:cNvPr id="175" name="Google Shape;175;p25"/>
          <p:cNvPicPr preferRelativeResize="0"/>
          <p:nvPr/>
        </p:nvPicPr>
        <p:blipFill>
          <a:blip r:embed="rId3">
            <a:alphaModFix/>
          </a:blip>
          <a:stretch>
            <a:fillRect/>
          </a:stretch>
        </p:blipFill>
        <p:spPr>
          <a:xfrm>
            <a:off x="1329800" y="2191800"/>
            <a:ext cx="4554575" cy="1889175"/>
          </a:xfrm>
          <a:prstGeom prst="rect">
            <a:avLst/>
          </a:prstGeom>
          <a:noFill/>
          <a:ln>
            <a:noFill/>
          </a:ln>
        </p:spPr>
      </p:pic>
      <p:sp>
        <p:nvSpPr>
          <p:cNvPr id="176" name="Google Shape;176;p25"/>
          <p:cNvSpPr/>
          <p:nvPr/>
        </p:nvSpPr>
        <p:spPr>
          <a:xfrm>
            <a:off x="2795000" y="2081550"/>
            <a:ext cx="1404600" cy="2145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animEffect filter="fade" transition="in">
                                      <p:cBhvr>
                                        <p:cTn dur="1000"/>
                                        <p:tgtEl>
                                          <p:spTgt spid="1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animEffect filter="fade" transition="in">
                                      <p:cBhvr>
                                        <p:cTn dur="1000"/>
                                        <p:tgtEl>
                                          <p:spTgt spid="1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animEffect filter="fade" transition="in">
                                      <p:cBhvr>
                                        <p:cTn dur="1000"/>
                                        <p:tgtEl>
                                          <p:spTgt spid="1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animEffect filter="fade" transition="in">
                                      <p:cBhvr>
                                        <p:cTn dur="1000"/>
                                        <p:tgtEl>
                                          <p:spTgt spid="1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4" st="4"/>
                                            </p:txEl>
                                          </p:spTgt>
                                        </p:tgtEl>
                                        <p:attrNameLst>
                                          <p:attrName>style.visibility</p:attrName>
                                        </p:attrNameLst>
                                      </p:cBhvr>
                                      <p:to>
                                        <p:strVal val="visible"/>
                                      </p:to>
                                    </p:set>
                                    <p:animEffect filter="fade" transition="in">
                                      <p:cBhvr>
                                        <p:cTn dur="1000"/>
                                        <p:tgtEl>
                                          <p:spTgt spid="17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idx="1" type="body"/>
          </p:nvPr>
        </p:nvSpPr>
        <p:spPr>
          <a:xfrm>
            <a:off x="457200" y="1264450"/>
            <a:ext cx="7899000" cy="49731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1000"/>
              </a:spcAft>
              <a:buClr>
                <a:srgbClr val="000000"/>
              </a:buClr>
              <a:buSzPts val="2100"/>
              <a:buChar char="●"/>
            </a:pPr>
            <a:r>
              <a:rPr lang="en" sz="2100">
                <a:solidFill>
                  <a:srgbClr val="000000"/>
                </a:solidFill>
              </a:rPr>
              <a:t>Earlier we saw that if two events are independent, their joint probability is simply the product of their probabilities. If the events are not believed to be independent, the joint probability is calculated slightly differently.</a:t>
            </a:r>
            <a:endParaRPr sz="2100">
              <a:solidFill>
                <a:srgbClr val="000000"/>
              </a:solidFill>
            </a:endParaRPr>
          </a:p>
        </p:txBody>
      </p:sp>
      <p:sp>
        <p:nvSpPr>
          <p:cNvPr id="182" name="Google Shape;182;p2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General multiplication rule</a:t>
            </a:r>
            <a:endParaRPr>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9"/>
          <p:cNvSpPr txBox="1"/>
          <p:nvPr>
            <p:ph type="ctrTitle"/>
          </p:nvPr>
        </p:nvSpPr>
        <p:spPr>
          <a:xfrm>
            <a:off x="685800" y="2111126"/>
            <a:ext cx="7772400" cy="22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Conditional</a:t>
            </a:r>
            <a:endParaRPr>
              <a:solidFill>
                <a:schemeClr val="accent1"/>
              </a:solidFill>
            </a:endParaRPr>
          </a:p>
          <a:p>
            <a:pPr indent="0" lvl="0" marL="0" rtl="0" algn="l">
              <a:spcBef>
                <a:spcPts val="0"/>
              </a:spcBef>
              <a:spcAft>
                <a:spcPts val="0"/>
              </a:spcAft>
              <a:buNone/>
            </a:pPr>
            <a:r>
              <a:rPr lang="en">
                <a:solidFill>
                  <a:schemeClr val="accent1"/>
                </a:solidFill>
              </a:rPr>
              <a:t>Probability</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idx="1" type="body"/>
          </p:nvPr>
        </p:nvSpPr>
        <p:spPr>
          <a:xfrm>
            <a:off x="457200" y="1264450"/>
            <a:ext cx="7899000" cy="49731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1000"/>
              </a:spcAft>
              <a:buClr>
                <a:srgbClr val="000000"/>
              </a:buClr>
              <a:buSzPts val="2100"/>
              <a:buChar char="●"/>
            </a:pPr>
            <a:r>
              <a:rPr lang="en" sz="2100">
                <a:solidFill>
                  <a:srgbClr val="000000"/>
                </a:solidFill>
              </a:rPr>
              <a:t>Earlier we saw that if two events are independent, their joint probability is simply the product of their probabilities. If the events are not believed to be independent, the joint probability is calculated slightly differently.</a:t>
            </a:r>
            <a:endParaRPr sz="2100">
              <a:solidFill>
                <a:srgbClr val="000000"/>
              </a:solidFill>
            </a:endParaRPr>
          </a:p>
        </p:txBody>
      </p:sp>
      <p:sp>
        <p:nvSpPr>
          <p:cNvPr id="188" name="Google Shape;188;p2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General multiplication rule</a:t>
            </a:r>
            <a:endParaRPr>
              <a:solidFill>
                <a:schemeClr val="accent1"/>
              </a:solidFill>
            </a:endParaRPr>
          </a:p>
        </p:txBody>
      </p:sp>
      <p:sp>
        <p:nvSpPr>
          <p:cNvPr id="189" name="Google Shape;189;p27"/>
          <p:cNvSpPr txBox="1"/>
          <p:nvPr>
            <p:ph idx="1" type="body"/>
          </p:nvPr>
        </p:nvSpPr>
        <p:spPr>
          <a:xfrm>
            <a:off x="457200" y="2753025"/>
            <a:ext cx="7899000" cy="29349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If A and B represent two outcomes or events, then</a:t>
            </a:r>
            <a:br>
              <a:rPr lang="en" sz="2100">
                <a:solidFill>
                  <a:srgbClr val="000000"/>
                </a:solidFill>
              </a:rPr>
            </a:br>
            <a:r>
              <a:rPr lang="en" sz="2100">
                <a:solidFill>
                  <a:srgbClr val="000000"/>
                </a:solidFill>
              </a:rPr>
              <a:t>                      </a:t>
            </a:r>
            <a:r>
              <a:rPr i="1" lang="en" sz="2100">
                <a:solidFill>
                  <a:srgbClr val="000000"/>
                </a:solidFill>
              </a:rPr>
              <a:t>P(A and B) = P(A | B) x P(B)</a:t>
            </a:r>
            <a:br>
              <a:rPr lang="en" sz="2100">
                <a:solidFill>
                  <a:srgbClr val="000000"/>
                </a:solidFill>
              </a:rPr>
            </a:br>
            <a:r>
              <a:rPr lang="en" sz="2100">
                <a:solidFill>
                  <a:srgbClr val="000000"/>
                </a:solidFill>
              </a:rPr>
              <a:t>Note that this formula is simply the conditional probability formula, rearranged.</a:t>
            </a:r>
            <a:endParaRPr sz="2100">
              <a:solidFill>
                <a:srgbClr val="000000"/>
              </a:solidFill>
            </a:endParaRPr>
          </a:p>
          <a:p>
            <a:pPr indent="0" lvl="0" marL="0" rtl="0" algn="l">
              <a:lnSpc>
                <a:spcPct val="115000"/>
              </a:lnSpc>
              <a:spcBef>
                <a:spcPts val="1000"/>
              </a:spcBef>
              <a:spcAft>
                <a:spcPts val="1000"/>
              </a:spcAft>
              <a:buNone/>
            </a:pPr>
            <a:r>
              <a:t/>
            </a:r>
            <a:endParaRPr sz="2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animEffect filter="fade" transition="in">
                                      <p:cBhvr>
                                        <p:cTn dur="1000"/>
                                        <p:tgtEl>
                                          <p:spTgt spid="1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animEffect filter="fade" transition="in">
                                      <p:cBhvr>
                                        <p:cTn dur="1000"/>
                                        <p:tgtEl>
                                          <p:spTgt spid="18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idx="1" type="body"/>
          </p:nvPr>
        </p:nvSpPr>
        <p:spPr>
          <a:xfrm>
            <a:off x="457200" y="1264450"/>
            <a:ext cx="7899000" cy="49731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1000"/>
              </a:spcAft>
              <a:buClr>
                <a:srgbClr val="000000"/>
              </a:buClr>
              <a:buSzPts val="2100"/>
              <a:buChar char="●"/>
            </a:pPr>
            <a:r>
              <a:rPr lang="en" sz="2100">
                <a:solidFill>
                  <a:srgbClr val="000000"/>
                </a:solidFill>
              </a:rPr>
              <a:t>Earlier we saw that if two events are independent, their joint probability is simply the product of their probabilities. If the events are not believed to be independent, the joint probability is calculated slightly differently.</a:t>
            </a:r>
            <a:endParaRPr sz="2100">
              <a:solidFill>
                <a:srgbClr val="000000"/>
              </a:solidFill>
            </a:endParaRPr>
          </a:p>
        </p:txBody>
      </p:sp>
      <p:sp>
        <p:nvSpPr>
          <p:cNvPr id="195" name="Google Shape;195;p2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General multiplication rule</a:t>
            </a:r>
            <a:endParaRPr>
              <a:solidFill>
                <a:schemeClr val="accent1"/>
              </a:solidFill>
            </a:endParaRPr>
          </a:p>
        </p:txBody>
      </p:sp>
      <p:sp>
        <p:nvSpPr>
          <p:cNvPr id="196" name="Google Shape;196;p28"/>
          <p:cNvSpPr txBox="1"/>
          <p:nvPr>
            <p:ph idx="1" type="body"/>
          </p:nvPr>
        </p:nvSpPr>
        <p:spPr>
          <a:xfrm>
            <a:off x="457200" y="2753025"/>
            <a:ext cx="7899000" cy="29349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If A and B represent two outcomes or events, then</a:t>
            </a:r>
            <a:br>
              <a:rPr lang="en" sz="2100">
                <a:solidFill>
                  <a:srgbClr val="000000"/>
                </a:solidFill>
              </a:rPr>
            </a:br>
            <a:r>
              <a:rPr lang="en" sz="2100">
                <a:solidFill>
                  <a:srgbClr val="000000"/>
                </a:solidFill>
              </a:rPr>
              <a:t>                      </a:t>
            </a:r>
            <a:r>
              <a:rPr i="1" lang="en" sz="2100">
                <a:solidFill>
                  <a:srgbClr val="000000"/>
                </a:solidFill>
              </a:rPr>
              <a:t>P(A and B) = P(A | B) x P(B)</a:t>
            </a:r>
            <a:br>
              <a:rPr lang="en" sz="2100">
                <a:solidFill>
                  <a:srgbClr val="000000"/>
                </a:solidFill>
              </a:rPr>
            </a:br>
            <a:r>
              <a:rPr lang="en" sz="2100">
                <a:solidFill>
                  <a:srgbClr val="000000"/>
                </a:solidFill>
              </a:rPr>
              <a:t>Note that this formula is simply the conditional probability formula, rearranged.</a:t>
            </a:r>
            <a:endParaRPr sz="2100">
              <a:solidFill>
                <a:srgbClr val="000000"/>
              </a:solidFill>
            </a:endParaRPr>
          </a:p>
          <a:p>
            <a:pPr indent="-361950" lvl="0" marL="457200" rtl="0" algn="l">
              <a:lnSpc>
                <a:spcPct val="115000"/>
              </a:lnSpc>
              <a:spcBef>
                <a:spcPts val="1000"/>
              </a:spcBef>
              <a:spcAft>
                <a:spcPts val="1000"/>
              </a:spcAft>
              <a:buClr>
                <a:srgbClr val="000000"/>
              </a:buClr>
              <a:buSzPts val="2100"/>
              <a:buChar char="●"/>
            </a:pPr>
            <a:r>
              <a:rPr lang="en" sz="2100">
                <a:solidFill>
                  <a:srgbClr val="000000"/>
                </a:solidFill>
              </a:rPr>
              <a:t>It is useful to think of A as the outcome of interest and B as the condition.</a:t>
            </a:r>
            <a:endParaRPr sz="2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animEffect filter="fade" transition="in">
                                      <p:cBhvr>
                                        <p:cTn dur="1000"/>
                                        <p:tgtEl>
                                          <p:spTgt spid="1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animEffect filter="fade" transition="in">
                                      <p:cBhvr>
                                        <p:cTn dur="1000"/>
                                        <p:tgtEl>
                                          <p:spTgt spid="19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idx="1" type="body"/>
          </p:nvPr>
        </p:nvSpPr>
        <p:spPr>
          <a:xfrm>
            <a:off x="457200" y="1453225"/>
            <a:ext cx="7899000" cy="829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1900">
                <a:solidFill>
                  <a:srgbClr val="000000"/>
                </a:solidFill>
              </a:rPr>
              <a:t>Consider the following (hypothetical) distribution of gender and major of students in an introductory statistics class:</a:t>
            </a:r>
            <a:endParaRPr sz="1900">
              <a:solidFill>
                <a:srgbClr val="000000"/>
              </a:solidFill>
            </a:endParaRPr>
          </a:p>
        </p:txBody>
      </p:sp>
      <p:sp>
        <p:nvSpPr>
          <p:cNvPr id="202" name="Google Shape;202;p29"/>
          <p:cNvSpPr txBox="1"/>
          <p:nvPr>
            <p:ph type="title"/>
          </p:nvPr>
        </p:nvSpPr>
        <p:spPr>
          <a:xfrm>
            <a:off x="457200" y="31021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Independence and</a:t>
            </a:r>
            <a:endParaRPr>
              <a:solidFill>
                <a:schemeClr val="accent1"/>
              </a:solidFill>
            </a:endParaRPr>
          </a:p>
          <a:p>
            <a:pPr indent="0" lvl="0" marL="0" rtl="0" algn="l">
              <a:spcBef>
                <a:spcPts val="0"/>
              </a:spcBef>
              <a:spcAft>
                <a:spcPts val="0"/>
              </a:spcAft>
              <a:buNone/>
            </a:pPr>
            <a:r>
              <a:rPr lang="en">
                <a:solidFill>
                  <a:schemeClr val="accent1"/>
                </a:solidFill>
              </a:rPr>
              <a:t>conditional probabilities</a:t>
            </a:r>
            <a:endParaRPr>
              <a:solidFill>
                <a:schemeClr val="accent1"/>
              </a:solidFill>
            </a:endParaRPr>
          </a:p>
        </p:txBody>
      </p:sp>
      <p:pic>
        <p:nvPicPr>
          <p:cNvPr id="203" name="Google Shape;203;p29"/>
          <p:cNvPicPr preferRelativeResize="0"/>
          <p:nvPr/>
        </p:nvPicPr>
        <p:blipFill>
          <a:blip r:embed="rId3">
            <a:alphaModFix/>
          </a:blip>
          <a:stretch>
            <a:fillRect/>
          </a:stretch>
        </p:blipFill>
        <p:spPr>
          <a:xfrm>
            <a:off x="1527650" y="2224725"/>
            <a:ext cx="4075350" cy="1462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idx="1" type="body"/>
          </p:nvPr>
        </p:nvSpPr>
        <p:spPr>
          <a:xfrm>
            <a:off x="457200" y="3775600"/>
            <a:ext cx="7899000" cy="8295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The probability that a randomly selected student is a social science major is</a:t>
            </a:r>
            <a:endParaRPr sz="2100">
              <a:solidFill>
                <a:srgbClr val="000000"/>
              </a:solidFill>
            </a:endParaRPr>
          </a:p>
        </p:txBody>
      </p:sp>
      <p:sp>
        <p:nvSpPr>
          <p:cNvPr id="209" name="Google Shape;209;p30"/>
          <p:cNvSpPr txBox="1"/>
          <p:nvPr>
            <p:ph idx="1" type="body"/>
          </p:nvPr>
        </p:nvSpPr>
        <p:spPr>
          <a:xfrm>
            <a:off x="457200" y="1453225"/>
            <a:ext cx="7899000" cy="829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1900">
                <a:solidFill>
                  <a:srgbClr val="000000"/>
                </a:solidFill>
              </a:rPr>
              <a:t>Consider the following (hypothetical) distribution of gender and major of students in an introductory statistics class:</a:t>
            </a:r>
            <a:endParaRPr sz="1900">
              <a:solidFill>
                <a:srgbClr val="000000"/>
              </a:solidFill>
            </a:endParaRPr>
          </a:p>
        </p:txBody>
      </p:sp>
      <p:sp>
        <p:nvSpPr>
          <p:cNvPr id="210" name="Google Shape;210;p30"/>
          <p:cNvSpPr txBox="1"/>
          <p:nvPr>
            <p:ph type="title"/>
          </p:nvPr>
        </p:nvSpPr>
        <p:spPr>
          <a:xfrm>
            <a:off x="457200" y="31021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Independence and</a:t>
            </a:r>
            <a:endParaRPr>
              <a:solidFill>
                <a:schemeClr val="accent1"/>
              </a:solidFill>
            </a:endParaRPr>
          </a:p>
          <a:p>
            <a:pPr indent="0" lvl="0" marL="0" rtl="0" algn="l">
              <a:spcBef>
                <a:spcPts val="0"/>
              </a:spcBef>
              <a:spcAft>
                <a:spcPts val="0"/>
              </a:spcAft>
              <a:buNone/>
            </a:pPr>
            <a:r>
              <a:rPr lang="en">
                <a:solidFill>
                  <a:schemeClr val="accent1"/>
                </a:solidFill>
              </a:rPr>
              <a:t>conditional probabilities</a:t>
            </a:r>
            <a:endParaRPr>
              <a:solidFill>
                <a:schemeClr val="accent1"/>
              </a:solidFill>
            </a:endParaRPr>
          </a:p>
        </p:txBody>
      </p:sp>
      <p:pic>
        <p:nvPicPr>
          <p:cNvPr id="211" name="Google Shape;211;p30"/>
          <p:cNvPicPr preferRelativeResize="0"/>
          <p:nvPr/>
        </p:nvPicPr>
        <p:blipFill>
          <a:blip r:embed="rId3">
            <a:alphaModFix/>
          </a:blip>
          <a:stretch>
            <a:fillRect/>
          </a:stretch>
        </p:blipFill>
        <p:spPr>
          <a:xfrm>
            <a:off x="1527650" y="2224725"/>
            <a:ext cx="4075350" cy="1462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idx="1" type="body"/>
          </p:nvPr>
        </p:nvSpPr>
        <p:spPr>
          <a:xfrm>
            <a:off x="457200" y="3775600"/>
            <a:ext cx="7899000" cy="8295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The probability that a randomly selected student is a social science major is</a:t>
            </a:r>
            <a:endParaRPr sz="2100">
              <a:solidFill>
                <a:srgbClr val="000000"/>
              </a:solidFill>
            </a:endParaRPr>
          </a:p>
        </p:txBody>
      </p:sp>
      <p:sp>
        <p:nvSpPr>
          <p:cNvPr id="217" name="Google Shape;217;p31"/>
          <p:cNvSpPr txBox="1"/>
          <p:nvPr>
            <p:ph idx="1" type="body"/>
          </p:nvPr>
        </p:nvSpPr>
        <p:spPr>
          <a:xfrm>
            <a:off x="457200" y="1453225"/>
            <a:ext cx="7899000" cy="829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1900">
                <a:solidFill>
                  <a:srgbClr val="000000"/>
                </a:solidFill>
              </a:rPr>
              <a:t>Consider the following (hypothetical) distribution of gender and major of students in an introductory statistics class:</a:t>
            </a:r>
            <a:endParaRPr sz="1900">
              <a:solidFill>
                <a:srgbClr val="000000"/>
              </a:solidFill>
            </a:endParaRPr>
          </a:p>
        </p:txBody>
      </p:sp>
      <p:sp>
        <p:nvSpPr>
          <p:cNvPr id="218" name="Google Shape;218;p31"/>
          <p:cNvSpPr txBox="1"/>
          <p:nvPr>
            <p:ph type="title"/>
          </p:nvPr>
        </p:nvSpPr>
        <p:spPr>
          <a:xfrm>
            <a:off x="457200" y="31021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Independence and</a:t>
            </a:r>
            <a:endParaRPr>
              <a:solidFill>
                <a:schemeClr val="accent1"/>
              </a:solidFill>
            </a:endParaRPr>
          </a:p>
          <a:p>
            <a:pPr indent="0" lvl="0" marL="0" rtl="0" algn="l">
              <a:spcBef>
                <a:spcPts val="0"/>
              </a:spcBef>
              <a:spcAft>
                <a:spcPts val="0"/>
              </a:spcAft>
              <a:buNone/>
            </a:pPr>
            <a:r>
              <a:rPr lang="en">
                <a:solidFill>
                  <a:schemeClr val="accent1"/>
                </a:solidFill>
              </a:rPr>
              <a:t>conditional probabilities</a:t>
            </a:r>
            <a:endParaRPr>
              <a:solidFill>
                <a:schemeClr val="accent1"/>
              </a:solidFill>
            </a:endParaRPr>
          </a:p>
        </p:txBody>
      </p:sp>
      <p:pic>
        <p:nvPicPr>
          <p:cNvPr id="219" name="Google Shape;219;p31"/>
          <p:cNvPicPr preferRelativeResize="0"/>
          <p:nvPr/>
        </p:nvPicPr>
        <p:blipFill>
          <a:blip r:embed="rId3">
            <a:alphaModFix/>
          </a:blip>
          <a:stretch>
            <a:fillRect/>
          </a:stretch>
        </p:blipFill>
        <p:spPr>
          <a:xfrm>
            <a:off x="1527650" y="2224725"/>
            <a:ext cx="4075350" cy="1462250"/>
          </a:xfrm>
          <a:prstGeom prst="rect">
            <a:avLst/>
          </a:prstGeom>
          <a:noFill/>
          <a:ln>
            <a:noFill/>
          </a:ln>
        </p:spPr>
      </p:pic>
      <p:sp>
        <p:nvSpPr>
          <p:cNvPr id="220" name="Google Shape;220;p31"/>
          <p:cNvSpPr txBox="1"/>
          <p:nvPr/>
        </p:nvSpPr>
        <p:spPr>
          <a:xfrm>
            <a:off x="2958600" y="4234225"/>
            <a:ext cx="23247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t>60 / 100 = 0.6.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idx="1" type="body"/>
          </p:nvPr>
        </p:nvSpPr>
        <p:spPr>
          <a:xfrm>
            <a:off x="457200" y="4458475"/>
            <a:ext cx="7899000" cy="5592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The probability that a randomly selected student is a social science major given that they are female is</a:t>
            </a:r>
            <a:endParaRPr sz="2100">
              <a:solidFill>
                <a:srgbClr val="000000"/>
              </a:solidFill>
            </a:endParaRPr>
          </a:p>
        </p:txBody>
      </p:sp>
      <p:sp>
        <p:nvSpPr>
          <p:cNvPr id="226" name="Google Shape;226;p32"/>
          <p:cNvSpPr txBox="1"/>
          <p:nvPr>
            <p:ph idx="1" type="body"/>
          </p:nvPr>
        </p:nvSpPr>
        <p:spPr>
          <a:xfrm>
            <a:off x="457200" y="3775600"/>
            <a:ext cx="7899000" cy="8295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The probability that a randomly selected student is a social science major is</a:t>
            </a:r>
            <a:endParaRPr sz="2100">
              <a:solidFill>
                <a:srgbClr val="000000"/>
              </a:solidFill>
            </a:endParaRPr>
          </a:p>
        </p:txBody>
      </p:sp>
      <p:sp>
        <p:nvSpPr>
          <p:cNvPr id="227" name="Google Shape;227;p32"/>
          <p:cNvSpPr txBox="1"/>
          <p:nvPr>
            <p:ph idx="1" type="body"/>
          </p:nvPr>
        </p:nvSpPr>
        <p:spPr>
          <a:xfrm>
            <a:off x="457200" y="1453225"/>
            <a:ext cx="7899000" cy="829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1900">
                <a:solidFill>
                  <a:srgbClr val="000000"/>
                </a:solidFill>
              </a:rPr>
              <a:t>Consider the following (hypothetical) distribution of gender and major of students in an introductory statistics class:</a:t>
            </a:r>
            <a:endParaRPr sz="1900">
              <a:solidFill>
                <a:srgbClr val="000000"/>
              </a:solidFill>
            </a:endParaRPr>
          </a:p>
        </p:txBody>
      </p:sp>
      <p:sp>
        <p:nvSpPr>
          <p:cNvPr id="228" name="Google Shape;228;p32"/>
          <p:cNvSpPr txBox="1"/>
          <p:nvPr>
            <p:ph type="title"/>
          </p:nvPr>
        </p:nvSpPr>
        <p:spPr>
          <a:xfrm>
            <a:off x="457200" y="31021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Independence and</a:t>
            </a:r>
            <a:endParaRPr>
              <a:solidFill>
                <a:schemeClr val="accent1"/>
              </a:solidFill>
            </a:endParaRPr>
          </a:p>
          <a:p>
            <a:pPr indent="0" lvl="0" marL="0" rtl="0" algn="l">
              <a:spcBef>
                <a:spcPts val="0"/>
              </a:spcBef>
              <a:spcAft>
                <a:spcPts val="0"/>
              </a:spcAft>
              <a:buNone/>
            </a:pPr>
            <a:r>
              <a:rPr lang="en">
                <a:solidFill>
                  <a:schemeClr val="accent1"/>
                </a:solidFill>
              </a:rPr>
              <a:t>conditional probabilities</a:t>
            </a:r>
            <a:endParaRPr>
              <a:solidFill>
                <a:schemeClr val="accent1"/>
              </a:solidFill>
            </a:endParaRPr>
          </a:p>
        </p:txBody>
      </p:sp>
      <p:pic>
        <p:nvPicPr>
          <p:cNvPr id="229" name="Google Shape;229;p32"/>
          <p:cNvPicPr preferRelativeResize="0"/>
          <p:nvPr/>
        </p:nvPicPr>
        <p:blipFill>
          <a:blip r:embed="rId3">
            <a:alphaModFix/>
          </a:blip>
          <a:stretch>
            <a:fillRect/>
          </a:stretch>
        </p:blipFill>
        <p:spPr>
          <a:xfrm>
            <a:off x="1527650" y="2224725"/>
            <a:ext cx="4075350" cy="1462250"/>
          </a:xfrm>
          <a:prstGeom prst="rect">
            <a:avLst/>
          </a:prstGeom>
          <a:noFill/>
          <a:ln>
            <a:noFill/>
          </a:ln>
        </p:spPr>
      </p:pic>
      <p:sp>
        <p:nvSpPr>
          <p:cNvPr id="230" name="Google Shape;230;p32"/>
          <p:cNvSpPr txBox="1"/>
          <p:nvPr/>
        </p:nvSpPr>
        <p:spPr>
          <a:xfrm>
            <a:off x="2958600" y="4199425"/>
            <a:ext cx="23247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t>60 / 100 = 0.6.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3"/>
          <p:cNvSpPr txBox="1"/>
          <p:nvPr>
            <p:ph idx="1" type="body"/>
          </p:nvPr>
        </p:nvSpPr>
        <p:spPr>
          <a:xfrm>
            <a:off x="457200" y="4458475"/>
            <a:ext cx="7899000" cy="5592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The probability that a randomly selected student is a social science major given that they are female is</a:t>
            </a:r>
            <a:endParaRPr sz="2100">
              <a:solidFill>
                <a:srgbClr val="000000"/>
              </a:solidFill>
            </a:endParaRPr>
          </a:p>
        </p:txBody>
      </p:sp>
      <p:sp>
        <p:nvSpPr>
          <p:cNvPr id="236" name="Google Shape;236;p33"/>
          <p:cNvSpPr txBox="1"/>
          <p:nvPr>
            <p:ph idx="1" type="body"/>
          </p:nvPr>
        </p:nvSpPr>
        <p:spPr>
          <a:xfrm>
            <a:off x="457200" y="3775600"/>
            <a:ext cx="7899000" cy="8295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The probability that a randomly selected student is a social science major is</a:t>
            </a:r>
            <a:endParaRPr sz="2100">
              <a:solidFill>
                <a:srgbClr val="000000"/>
              </a:solidFill>
            </a:endParaRPr>
          </a:p>
        </p:txBody>
      </p:sp>
      <p:sp>
        <p:nvSpPr>
          <p:cNvPr id="237" name="Google Shape;237;p33"/>
          <p:cNvSpPr txBox="1"/>
          <p:nvPr>
            <p:ph idx="1" type="body"/>
          </p:nvPr>
        </p:nvSpPr>
        <p:spPr>
          <a:xfrm>
            <a:off x="457200" y="1453225"/>
            <a:ext cx="7899000" cy="829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1900">
                <a:solidFill>
                  <a:srgbClr val="000000"/>
                </a:solidFill>
              </a:rPr>
              <a:t>Consider the following (hypothetical) distribution of gender and major of students in an introductory statistics class:</a:t>
            </a:r>
            <a:endParaRPr sz="1900">
              <a:solidFill>
                <a:srgbClr val="000000"/>
              </a:solidFill>
            </a:endParaRPr>
          </a:p>
        </p:txBody>
      </p:sp>
      <p:sp>
        <p:nvSpPr>
          <p:cNvPr id="238" name="Google Shape;238;p33"/>
          <p:cNvSpPr txBox="1"/>
          <p:nvPr>
            <p:ph type="title"/>
          </p:nvPr>
        </p:nvSpPr>
        <p:spPr>
          <a:xfrm>
            <a:off x="457200" y="31021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Independence and</a:t>
            </a:r>
            <a:endParaRPr>
              <a:solidFill>
                <a:schemeClr val="accent1"/>
              </a:solidFill>
            </a:endParaRPr>
          </a:p>
          <a:p>
            <a:pPr indent="0" lvl="0" marL="0" rtl="0" algn="l">
              <a:spcBef>
                <a:spcPts val="0"/>
              </a:spcBef>
              <a:spcAft>
                <a:spcPts val="0"/>
              </a:spcAft>
              <a:buNone/>
            </a:pPr>
            <a:r>
              <a:rPr lang="en">
                <a:solidFill>
                  <a:schemeClr val="accent1"/>
                </a:solidFill>
              </a:rPr>
              <a:t>conditional probabilities</a:t>
            </a:r>
            <a:endParaRPr>
              <a:solidFill>
                <a:schemeClr val="accent1"/>
              </a:solidFill>
            </a:endParaRPr>
          </a:p>
        </p:txBody>
      </p:sp>
      <p:pic>
        <p:nvPicPr>
          <p:cNvPr id="239" name="Google Shape;239;p33"/>
          <p:cNvPicPr preferRelativeResize="0"/>
          <p:nvPr/>
        </p:nvPicPr>
        <p:blipFill>
          <a:blip r:embed="rId3">
            <a:alphaModFix/>
          </a:blip>
          <a:stretch>
            <a:fillRect/>
          </a:stretch>
        </p:blipFill>
        <p:spPr>
          <a:xfrm>
            <a:off x="1527650" y="2224725"/>
            <a:ext cx="4075350" cy="1462250"/>
          </a:xfrm>
          <a:prstGeom prst="rect">
            <a:avLst/>
          </a:prstGeom>
          <a:noFill/>
          <a:ln>
            <a:noFill/>
          </a:ln>
        </p:spPr>
      </p:pic>
      <p:sp>
        <p:nvSpPr>
          <p:cNvPr id="240" name="Google Shape;240;p33"/>
          <p:cNvSpPr txBox="1"/>
          <p:nvPr/>
        </p:nvSpPr>
        <p:spPr>
          <a:xfrm>
            <a:off x="2958600" y="4199425"/>
            <a:ext cx="23247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t>60 / 100 = 0.6.</a:t>
            </a:r>
            <a:endParaRPr/>
          </a:p>
        </p:txBody>
      </p:sp>
      <p:sp>
        <p:nvSpPr>
          <p:cNvPr id="241" name="Google Shape;241;p33"/>
          <p:cNvSpPr txBox="1"/>
          <p:nvPr/>
        </p:nvSpPr>
        <p:spPr>
          <a:xfrm>
            <a:off x="6117325" y="4928950"/>
            <a:ext cx="2385900" cy="5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t>30 / 50 = 0.6.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4"/>
          <p:cNvSpPr txBox="1"/>
          <p:nvPr>
            <p:ph idx="1" type="body"/>
          </p:nvPr>
        </p:nvSpPr>
        <p:spPr>
          <a:xfrm>
            <a:off x="457200" y="4458475"/>
            <a:ext cx="7899000" cy="5592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The probability that a randomly selected student is a social science major given that they are female is</a:t>
            </a:r>
            <a:endParaRPr sz="2100">
              <a:solidFill>
                <a:srgbClr val="000000"/>
              </a:solidFill>
            </a:endParaRPr>
          </a:p>
        </p:txBody>
      </p:sp>
      <p:sp>
        <p:nvSpPr>
          <p:cNvPr id="247" name="Google Shape;247;p34"/>
          <p:cNvSpPr txBox="1"/>
          <p:nvPr>
            <p:ph idx="1" type="body"/>
          </p:nvPr>
        </p:nvSpPr>
        <p:spPr>
          <a:xfrm>
            <a:off x="457200" y="3775600"/>
            <a:ext cx="7899000" cy="8295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The probability that a randomly selected student is a social science major is</a:t>
            </a:r>
            <a:endParaRPr sz="2100">
              <a:solidFill>
                <a:srgbClr val="000000"/>
              </a:solidFill>
            </a:endParaRPr>
          </a:p>
        </p:txBody>
      </p:sp>
      <p:sp>
        <p:nvSpPr>
          <p:cNvPr id="248" name="Google Shape;248;p34"/>
          <p:cNvSpPr txBox="1"/>
          <p:nvPr>
            <p:ph idx="1" type="body"/>
          </p:nvPr>
        </p:nvSpPr>
        <p:spPr>
          <a:xfrm>
            <a:off x="457200" y="1453225"/>
            <a:ext cx="7899000" cy="829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1900">
                <a:solidFill>
                  <a:srgbClr val="000000"/>
                </a:solidFill>
              </a:rPr>
              <a:t>Consider the following (hypothetical) distribution of gender and major of students in an introductory statistics class:</a:t>
            </a:r>
            <a:endParaRPr sz="1900">
              <a:solidFill>
                <a:srgbClr val="000000"/>
              </a:solidFill>
            </a:endParaRPr>
          </a:p>
        </p:txBody>
      </p:sp>
      <p:sp>
        <p:nvSpPr>
          <p:cNvPr id="249" name="Google Shape;249;p34"/>
          <p:cNvSpPr txBox="1"/>
          <p:nvPr>
            <p:ph type="title"/>
          </p:nvPr>
        </p:nvSpPr>
        <p:spPr>
          <a:xfrm>
            <a:off x="457200" y="31021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Independence and</a:t>
            </a:r>
            <a:endParaRPr>
              <a:solidFill>
                <a:schemeClr val="accent1"/>
              </a:solidFill>
            </a:endParaRPr>
          </a:p>
          <a:p>
            <a:pPr indent="0" lvl="0" marL="0" rtl="0" algn="l">
              <a:spcBef>
                <a:spcPts val="0"/>
              </a:spcBef>
              <a:spcAft>
                <a:spcPts val="0"/>
              </a:spcAft>
              <a:buNone/>
            </a:pPr>
            <a:r>
              <a:rPr lang="en">
                <a:solidFill>
                  <a:schemeClr val="accent1"/>
                </a:solidFill>
              </a:rPr>
              <a:t>conditional probabilities</a:t>
            </a:r>
            <a:endParaRPr>
              <a:solidFill>
                <a:schemeClr val="accent1"/>
              </a:solidFill>
            </a:endParaRPr>
          </a:p>
        </p:txBody>
      </p:sp>
      <p:pic>
        <p:nvPicPr>
          <p:cNvPr id="250" name="Google Shape;250;p34"/>
          <p:cNvPicPr preferRelativeResize="0"/>
          <p:nvPr/>
        </p:nvPicPr>
        <p:blipFill>
          <a:blip r:embed="rId3">
            <a:alphaModFix/>
          </a:blip>
          <a:stretch>
            <a:fillRect/>
          </a:stretch>
        </p:blipFill>
        <p:spPr>
          <a:xfrm>
            <a:off x="1527650" y="2224725"/>
            <a:ext cx="4075350" cy="1462250"/>
          </a:xfrm>
          <a:prstGeom prst="rect">
            <a:avLst/>
          </a:prstGeom>
          <a:noFill/>
          <a:ln>
            <a:noFill/>
          </a:ln>
        </p:spPr>
      </p:pic>
      <p:sp>
        <p:nvSpPr>
          <p:cNvPr id="251" name="Google Shape;251;p34"/>
          <p:cNvSpPr txBox="1"/>
          <p:nvPr/>
        </p:nvSpPr>
        <p:spPr>
          <a:xfrm>
            <a:off x="2958600" y="4234250"/>
            <a:ext cx="23247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t>60 / 100 = 0.6.</a:t>
            </a:r>
            <a:endParaRPr/>
          </a:p>
        </p:txBody>
      </p:sp>
      <p:sp>
        <p:nvSpPr>
          <p:cNvPr id="252" name="Google Shape;252;p34"/>
          <p:cNvSpPr txBox="1"/>
          <p:nvPr/>
        </p:nvSpPr>
        <p:spPr>
          <a:xfrm>
            <a:off x="6108625" y="4920225"/>
            <a:ext cx="2385900" cy="5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t>30 / 50 = 0.6.</a:t>
            </a:r>
            <a:endParaRPr/>
          </a:p>
        </p:txBody>
      </p:sp>
      <p:sp>
        <p:nvSpPr>
          <p:cNvPr id="253" name="Google Shape;253;p34"/>
          <p:cNvSpPr txBox="1"/>
          <p:nvPr>
            <p:ph idx="1" type="body"/>
          </p:nvPr>
        </p:nvSpPr>
        <p:spPr>
          <a:xfrm>
            <a:off x="457200" y="5148375"/>
            <a:ext cx="7899000" cy="8295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Since </a:t>
            </a:r>
            <a:r>
              <a:rPr i="1" lang="en" sz="2100">
                <a:solidFill>
                  <a:srgbClr val="000000"/>
                </a:solidFill>
              </a:rPr>
              <a:t>P(SS | M)</a:t>
            </a:r>
            <a:r>
              <a:rPr lang="en" sz="2100">
                <a:solidFill>
                  <a:srgbClr val="000000"/>
                </a:solidFill>
              </a:rPr>
              <a:t> also equals 0.6, major of students in this class does not depend on their gender: </a:t>
            </a:r>
            <a:r>
              <a:rPr i="1" lang="en" sz="2100">
                <a:solidFill>
                  <a:srgbClr val="000000"/>
                </a:solidFill>
              </a:rPr>
              <a:t>P(SS | F) = P(SS)</a:t>
            </a:r>
            <a:r>
              <a:rPr lang="en" sz="2100">
                <a:solidFill>
                  <a:srgbClr val="000000"/>
                </a:solidFill>
              </a:rPr>
              <a:t>.</a:t>
            </a:r>
            <a:endParaRPr sz="2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ph idx="1" type="body"/>
          </p:nvPr>
        </p:nvSpPr>
        <p:spPr>
          <a:xfrm>
            <a:off x="457200" y="1453225"/>
            <a:ext cx="7899000" cy="829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2100">
                <a:solidFill>
                  <a:srgbClr val="000000"/>
                </a:solidFill>
              </a:rPr>
              <a:t>Generically, if </a:t>
            </a:r>
            <a:r>
              <a:rPr i="1" lang="en" sz="2100">
                <a:solidFill>
                  <a:srgbClr val="000000"/>
                </a:solidFill>
              </a:rPr>
              <a:t>P(A | B) = P(A)</a:t>
            </a:r>
            <a:r>
              <a:rPr lang="en" sz="2100">
                <a:solidFill>
                  <a:srgbClr val="000000"/>
                </a:solidFill>
              </a:rPr>
              <a:t> then the events </a:t>
            </a:r>
            <a:r>
              <a:rPr i="1" lang="en" sz="2100">
                <a:solidFill>
                  <a:srgbClr val="000000"/>
                </a:solidFill>
              </a:rPr>
              <a:t>A</a:t>
            </a:r>
            <a:r>
              <a:rPr lang="en" sz="2100">
                <a:solidFill>
                  <a:srgbClr val="000000"/>
                </a:solidFill>
              </a:rPr>
              <a:t> and </a:t>
            </a:r>
            <a:r>
              <a:rPr i="1" lang="en" sz="2100">
                <a:solidFill>
                  <a:srgbClr val="000000"/>
                </a:solidFill>
              </a:rPr>
              <a:t>B</a:t>
            </a:r>
            <a:r>
              <a:rPr lang="en" sz="2100">
                <a:solidFill>
                  <a:srgbClr val="000000"/>
                </a:solidFill>
              </a:rPr>
              <a:t> are said to be independent.</a:t>
            </a:r>
            <a:endParaRPr sz="2100">
              <a:solidFill>
                <a:srgbClr val="000000"/>
              </a:solidFill>
            </a:endParaRPr>
          </a:p>
        </p:txBody>
      </p:sp>
      <p:sp>
        <p:nvSpPr>
          <p:cNvPr id="259" name="Google Shape;259;p35"/>
          <p:cNvSpPr txBox="1"/>
          <p:nvPr>
            <p:ph type="title"/>
          </p:nvPr>
        </p:nvSpPr>
        <p:spPr>
          <a:xfrm>
            <a:off x="457200" y="31021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Independence and</a:t>
            </a:r>
            <a:endParaRPr>
              <a:solidFill>
                <a:schemeClr val="accent1"/>
              </a:solidFill>
            </a:endParaRPr>
          </a:p>
          <a:p>
            <a:pPr indent="0" lvl="0" marL="0" rtl="0" algn="l">
              <a:spcBef>
                <a:spcPts val="0"/>
              </a:spcBef>
              <a:spcAft>
                <a:spcPts val="0"/>
              </a:spcAft>
              <a:buNone/>
            </a:pPr>
            <a:r>
              <a:rPr lang="en">
                <a:solidFill>
                  <a:schemeClr val="accent1"/>
                </a:solidFill>
              </a:rPr>
              <a:t>conditional probabilities (cont.)</a:t>
            </a:r>
            <a:endParaRPr>
              <a:solidFill>
                <a:schemeClr val="accen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txBox="1"/>
          <p:nvPr>
            <p:ph idx="1" type="body"/>
          </p:nvPr>
        </p:nvSpPr>
        <p:spPr>
          <a:xfrm>
            <a:off x="457200" y="2364525"/>
            <a:ext cx="7899000" cy="5592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Conceptually: Giving </a:t>
            </a:r>
            <a:r>
              <a:rPr i="1" lang="en" sz="2100">
                <a:solidFill>
                  <a:srgbClr val="000000"/>
                </a:solidFill>
              </a:rPr>
              <a:t>B</a:t>
            </a:r>
            <a:r>
              <a:rPr lang="en" sz="2100">
                <a:solidFill>
                  <a:srgbClr val="000000"/>
                </a:solidFill>
              </a:rPr>
              <a:t> doesn’t tell us anything about </a:t>
            </a:r>
            <a:r>
              <a:rPr i="1" lang="en" sz="2100">
                <a:solidFill>
                  <a:srgbClr val="000000"/>
                </a:solidFill>
              </a:rPr>
              <a:t>A</a:t>
            </a:r>
            <a:r>
              <a:rPr lang="en" sz="2100">
                <a:solidFill>
                  <a:srgbClr val="000000"/>
                </a:solidFill>
              </a:rPr>
              <a:t>.</a:t>
            </a:r>
            <a:endParaRPr sz="2100">
              <a:solidFill>
                <a:srgbClr val="000000"/>
              </a:solidFill>
            </a:endParaRPr>
          </a:p>
        </p:txBody>
      </p:sp>
      <p:sp>
        <p:nvSpPr>
          <p:cNvPr id="265" name="Google Shape;265;p36"/>
          <p:cNvSpPr txBox="1"/>
          <p:nvPr>
            <p:ph idx="1" type="body"/>
          </p:nvPr>
        </p:nvSpPr>
        <p:spPr>
          <a:xfrm>
            <a:off x="457200" y="1453225"/>
            <a:ext cx="7899000" cy="829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2100">
                <a:solidFill>
                  <a:srgbClr val="000000"/>
                </a:solidFill>
              </a:rPr>
              <a:t>Generically, if </a:t>
            </a:r>
            <a:r>
              <a:rPr i="1" lang="en" sz="2100">
                <a:solidFill>
                  <a:srgbClr val="000000"/>
                </a:solidFill>
              </a:rPr>
              <a:t>P(A | B) = P(A)</a:t>
            </a:r>
            <a:r>
              <a:rPr lang="en" sz="2100">
                <a:solidFill>
                  <a:srgbClr val="000000"/>
                </a:solidFill>
              </a:rPr>
              <a:t> then the events </a:t>
            </a:r>
            <a:r>
              <a:rPr i="1" lang="en" sz="2100">
                <a:solidFill>
                  <a:srgbClr val="000000"/>
                </a:solidFill>
              </a:rPr>
              <a:t>A</a:t>
            </a:r>
            <a:r>
              <a:rPr lang="en" sz="2100">
                <a:solidFill>
                  <a:srgbClr val="000000"/>
                </a:solidFill>
              </a:rPr>
              <a:t> and </a:t>
            </a:r>
            <a:r>
              <a:rPr i="1" lang="en" sz="2100">
                <a:solidFill>
                  <a:srgbClr val="000000"/>
                </a:solidFill>
              </a:rPr>
              <a:t>B</a:t>
            </a:r>
            <a:r>
              <a:rPr lang="en" sz="2100">
                <a:solidFill>
                  <a:srgbClr val="000000"/>
                </a:solidFill>
              </a:rPr>
              <a:t> are said to be independent.</a:t>
            </a:r>
            <a:endParaRPr sz="2100">
              <a:solidFill>
                <a:srgbClr val="000000"/>
              </a:solidFill>
            </a:endParaRPr>
          </a:p>
        </p:txBody>
      </p:sp>
      <p:sp>
        <p:nvSpPr>
          <p:cNvPr id="266" name="Google Shape;266;p36"/>
          <p:cNvSpPr txBox="1"/>
          <p:nvPr>
            <p:ph type="title"/>
          </p:nvPr>
        </p:nvSpPr>
        <p:spPr>
          <a:xfrm>
            <a:off x="457200" y="31021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Independence and</a:t>
            </a:r>
            <a:endParaRPr>
              <a:solidFill>
                <a:schemeClr val="accent1"/>
              </a:solidFill>
            </a:endParaRPr>
          </a:p>
          <a:p>
            <a:pPr indent="0" lvl="0" marL="0" rtl="0" algn="l">
              <a:spcBef>
                <a:spcPts val="0"/>
              </a:spcBef>
              <a:spcAft>
                <a:spcPts val="0"/>
              </a:spcAft>
              <a:buNone/>
            </a:pPr>
            <a:r>
              <a:rPr lang="en">
                <a:solidFill>
                  <a:schemeClr val="accent1"/>
                </a:solidFill>
              </a:rPr>
              <a:t>conditional probabilities (cont.)</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10"/>
          <p:cNvSpPr txBox="1"/>
          <p:nvPr>
            <p:ph idx="1" type="body"/>
          </p:nvPr>
        </p:nvSpPr>
        <p:spPr>
          <a:xfrm>
            <a:off x="457200" y="1264450"/>
            <a:ext cx="7899000" cy="1762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Researchers randomly assigned 72 chronic users of cocaine into three groups: desipramine (antidepressant), lithium (standard treatment for cocaine) and placebo. Results of the study are summarized below.</a:t>
            </a:r>
            <a:endParaRPr sz="2100">
              <a:solidFill>
                <a:srgbClr val="000000"/>
              </a:solidFill>
            </a:endParaRPr>
          </a:p>
        </p:txBody>
      </p:sp>
      <p:sp>
        <p:nvSpPr>
          <p:cNvPr id="40" name="Google Shape;40;p1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Relapse</a:t>
            </a:r>
            <a:endParaRPr>
              <a:solidFill>
                <a:schemeClr val="accent1"/>
              </a:solidFill>
            </a:endParaRPr>
          </a:p>
        </p:txBody>
      </p:sp>
      <p:sp>
        <p:nvSpPr>
          <p:cNvPr id="41" name="Google Shape;41;p10"/>
          <p:cNvSpPr txBox="1"/>
          <p:nvPr>
            <p:ph idx="1" type="body"/>
          </p:nvPr>
        </p:nvSpPr>
        <p:spPr>
          <a:xfrm>
            <a:off x="457200" y="5749525"/>
            <a:ext cx="8376900" cy="672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1500" u="sng">
                <a:solidFill>
                  <a:srgbClr val="000000"/>
                </a:solidFill>
                <a:hlinkClick r:id="rId3">
                  <a:extLst>
                    <a:ext uri="{A12FA001-AC4F-418D-AE19-62706E023703}">
                      <ahyp:hlinkClr val="tx"/>
                    </a:ext>
                  </a:extLst>
                </a:hlinkClick>
              </a:rPr>
              <a:t>http://www.oswego.edu/~srp/stats/2_way_tbl_1.htm</a:t>
            </a:r>
            <a:endParaRPr i="1" sz="1500">
              <a:solidFill>
                <a:srgbClr val="000000"/>
              </a:solidFill>
            </a:endParaRPr>
          </a:p>
        </p:txBody>
      </p:sp>
      <p:pic>
        <p:nvPicPr>
          <p:cNvPr id="42" name="Google Shape;42;p10"/>
          <p:cNvPicPr preferRelativeResize="0"/>
          <p:nvPr/>
        </p:nvPicPr>
        <p:blipFill>
          <a:blip r:embed="rId4">
            <a:alphaModFix/>
          </a:blip>
          <a:stretch>
            <a:fillRect/>
          </a:stretch>
        </p:blipFill>
        <p:spPr>
          <a:xfrm>
            <a:off x="1179000" y="3026650"/>
            <a:ext cx="4895425" cy="20307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7"/>
          <p:cNvSpPr txBox="1"/>
          <p:nvPr>
            <p:ph idx="1" type="body"/>
          </p:nvPr>
        </p:nvSpPr>
        <p:spPr>
          <a:xfrm>
            <a:off x="457200" y="2923725"/>
            <a:ext cx="7899000" cy="11430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Mathematically: We know that if events </a:t>
            </a:r>
            <a:r>
              <a:rPr i="1" lang="en" sz="2100">
                <a:solidFill>
                  <a:srgbClr val="000000"/>
                </a:solidFill>
              </a:rPr>
              <a:t>A</a:t>
            </a:r>
            <a:r>
              <a:rPr lang="en" sz="2100">
                <a:solidFill>
                  <a:srgbClr val="000000"/>
                </a:solidFill>
              </a:rPr>
              <a:t> and </a:t>
            </a:r>
            <a:r>
              <a:rPr i="1" lang="en" sz="2100">
                <a:solidFill>
                  <a:srgbClr val="000000"/>
                </a:solidFill>
              </a:rPr>
              <a:t>B</a:t>
            </a:r>
            <a:r>
              <a:rPr lang="en" sz="2100">
                <a:solidFill>
                  <a:srgbClr val="000000"/>
                </a:solidFill>
              </a:rPr>
              <a:t> are independent, </a:t>
            </a:r>
            <a:r>
              <a:rPr i="1" lang="en" sz="2100">
                <a:solidFill>
                  <a:srgbClr val="000000"/>
                </a:solidFill>
              </a:rPr>
              <a:t>P(A and B) = P(A) x P(B)</a:t>
            </a:r>
            <a:r>
              <a:rPr lang="en" sz="2100">
                <a:solidFill>
                  <a:srgbClr val="000000"/>
                </a:solidFill>
              </a:rPr>
              <a:t>. Then,</a:t>
            </a:r>
            <a:br>
              <a:rPr lang="en" sz="2100">
                <a:solidFill>
                  <a:srgbClr val="000000"/>
                </a:solidFill>
              </a:rPr>
            </a:br>
            <a:endParaRPr sz="2100">
              <a:solidFill>
                <a:srgbClr val="000000"/>
              </a:solidFill>
            </a:endParaRPr>
          </a:p>
        </p:txBody>
      </p:sp>
      <p:sp>
        <p:nvSpPr>
          <p:cNvPr id="272" name="Google Shape;272;p37"/>
          <p:cNvSpPr txBox="1"/>
          <p:nvPr>
            <p:ph idx="1" type="body"/>
          </p:nvPr>
        </p:nvSpPr>
        <p:spPr>
          <a:xfrm>
            <a:off x="457200" y="2364525"/>
            <a:ext cx="7899000" cy="5592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Conceptually: Giving </a:t>
            </a:r>
            <a:r>
              <a:rPr i="1" lang="en" sz="2100">
                <a:solidFill>
                  <a:srgbClr val="000000"/>
                </a:solidFill>
              </a:rPr>
              <a:t>B</a:t>
            </a:r>
            <a:r>
              <a:rPr lang="en" sz="2100">
                <a:solidFill>
                  <a:srgbClr val="000000"/>
                </a:solidFill>
              </a:rPr>
              <a:t> doesn’t tell us anything about </a:t>
            </a:r>
            <a:r>
              <a:rPr i="1" lang="en" sz="2100">
                <a:solidFill>
                  <a:srgbClr val="000000"/>
                </a:solidFill>
              </a:rPr>
              <a:t>A</a:t>
            </a:r>
            <a:r>
              <a:rPr lang="en" sz="2100">
                <a:solidFill>
                  <a:srgbClr val="000000"/>
                </a:solidFill>
              </a:rPr>
              <a:t>.</a:t>
            </a:r>
            <a:endParaRPr sz="2100">
              <a:solidFill>
                <a:srgbClr val="000000"/>
              </a:solidFill>
            </a:endParaRPr>
          </a:p>
        </p:txBody>
      </p:sp>
      <p:sp>
        <p:nvSpPr>
          <p:cNvPr id="273" name="Google Shape;273;p37"/>
          <p:cNvSpPr txBox="1"/>
          <p:nvPr>
            <p:ph idx="1" type="body"/>
          </p:nvPr>
        </p:nvSpPr>
        <p:spPr>
          <a:xfrm>
            <a:off x="457200" y="1453225"/>
            <a:ext cx="7899000" cy="829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2100">
                <a:solidFill>
                  <a:srgbClr val="000000"/>
                </a:solidFill>
              </a:rPr>
              <a:t>Generically, if </a:t>
            </a:r>
            <a:r>
              <a:rPr i="1" lang="en" sz="2100">
                <a:solidFill>
                  <a:srgbClr val="000000"/>
                </a:solidFill>
              </a:rPr>
              <a:t>P(A | B) = P(A)</a:t>
            </a:r>
            <a:r>
              <a:rPr lang="en" sz="2100">
                <a:solidFill>
                  <a:srgbClr val="000000"/>
                </a:solidFill>
              </a:rPr>
              <a:t> then the events </a:t>
            </a:r>
            <a:r>
              <a:rPr i="1" lang="en" sz="2100">
                <a:solidFill>
                  <a:srgbClr val="000000"/>
                </a:solidFill>
              </a:rPr>
              <a:t>A</a:t>
            </a:r>
            <a:r>
              <a:rPr lang="en" sz="2100">
                <a:solidFill>
                  <a:srgbClr val="000000"/>
                </a:solidFill>
              </a:rPr>
              <a:t> and </a:t>
            </a:r>
            <a:r>
              <a:rPr i="1" lang="en" sz="2100">
                <a:solidFill>
                  <a:srgbClr val="000000"/>
                </a:solidFill>
              </a:rPr>
              <a:t>B</a:t>
            </a:r>
            <a:r>
              <a:rPr lang="en" sz="2100">
                <a:solidFill>
                  <a:srgbClr val="000000"/>
                </a:solidFill>
              </a:rPr>
              <a:t> are said to be independent.</a:t>
            </a:r>
            <a:endParaRPr sz="2100">
              <a:solidFill>
                <a:srgbClr val="000000"/>
              </a:solidFill>
            </a:endParaRPr>
          </a:p>
        </p:txBody>
      </p:sp>
      <p:sp>
        <p:nvSpPr>
          <p:cNvPr id="274" name="Google Shape;274;p37"/>
          <p:cNvSpPr txBox="1"/>
          <p:nvPr>
            <p:ph type="title"/>
          </p:nvPr>
        </p:nvSpPr>
        <p:spPr>
          <a:xfrm>
            <a:off x="457200" y="31021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Independence and</a:t>
            </a:r>
            <a:endParaRPr>
              <a:solidFill>
                <a:schemeClr val="accent1"/>
              </a:solidFill>
            </a:endParaRPr>
          </a:p>
          <a:p>
            <a:pPr indent="0" lvl="0" marL="0" rtl="0" algn="l">
              <a:spcBef>
                <a:spcPts val="0"/>
              </a:spcBef>
              <a:spcAft>
                <a:spcPts val="0"/>
              </a:spcAft>
              <a:buNone/>
            </a:pPr>
            <a:r>
              <a:rPr lang="en">
                <a:solidFill>
                  <a:schemeClr val="accent1"/>
                </a:solidFill>
              </a:rPr>
              <a:t>conditional probabilities (cont.)</a:t>
            </a:r>
            <a:endParaRPr>
              <a:solidFill>
                <a:schemeClr val="accent1"/>
              </a:solidFill>
            </a:endParaRPr>
          </a:p>
        </p:txBody>
      </p:sp>
      <p:pic>
        <p:nvPicPr>
          <p:cNvPr id="275" name="Google Shape;275;p37"/>
          <p:cNvPicPr preferRelativeResize="0"/>
          <p:nvPr/>
        </p:nvPicPr>
        <p:blipFill>
          <a:blip r:embed="rId3">
            <a:alphaModFix/>
          </a:blip>
          <a:stretch>
            <a:fillRect/>
          </a:stretch>
        </p:blipFill>
        <p:spPr>
          <a:xfrm>
            <a:off x="1311325" y="3943998"/>
            <a:ext cx="5319299" cy="7659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8"/>
          <p:cNvSpPr txBox="1"/>
          <p:nvPr>
            <p:ph idx="1" type="body"/>
          </p:nvPr>
        </p:nvSpPr>
        <p:spPr>
          <a:xfrm>
            <a:off x="457200" y="1264450"/>
            <a:ext cx="7899000" cy="38073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American Cancer Society estimates that about 1.7% of women have breast cancer.</a:t>
            </a:r>
            <a:br>
              <a:rPr lang="en" sz="1900">
                <a:solidFill>
                  <a:srgbClr val="000000"/>
                </a:solidFill>
              </a:rPr>
            </a:br>
            <a:r>
              <a:rPr i="1" lang="en" sz="1900" u="sng">
                <a:solidFill>
                  <a:srgbClr val="000000"/>
                </a:solidFill>
                <a:hlinkClick r:id="rId3">
                  <a:extLst>
                    <a:ext uri="{A12FA001-AC4F-418D-AE19-62706E023703}">
                      <ahyp:hlinkClr val="tx"/>
                    </a:ext>
                  </a:extLst>
                </a:hlinkClick>
              </a:rPr>
              <a:t>http://www.cancer.org/cancer/cancerbasics/cancer-prevalence</a:t>
            </a:r>
            <a:endParaRPr i="1" sz="1900">
              <a:solidFill>
                <a:srgbClr val="000000"/>
              </a:solidFill>
            </a:endParaRPr>
          </a:p>
          <a:p>
            <a:pPr indent="-349250" lvl="0" marL="457200" rtl="0" algn="l">
              <a:lnSpc>
                <a:spcPct val="115000"/>
              </a:lnSpc>
              <a:spcBef>
                <a:spcPts val="1000"/>
              </a:spcBef>
              <a:spcAft>
                <a:spcPts val="0"/>
              </a:spcAft>
              <a:buClr>
                <a:srgbClr val="000000"/>
              </a:buClr>
              <a:buSzPts val="1900"/>
              <a:buChar char="●"/>
            </a:pPr>
            <a:r>
              <a:rPr lang="en" sz="1900">
                <a:solidFill>
                  <a:srgbClr val="000000"/>
                </a:solidFill>
              </a:rPr>
              <a:t>Susan G. Komen For The Cure Foundation states that mammography correctly identifies about 78% of women who truly have breast cancer.</a:t>
            </a:r>
            <a:br>
              <a:rPr lang="en" sz="1900">
                <a:solidFill>
                  <a:srgbClr val="000000"/>
                </a:solidFill>
              </a:rPr>
            </a:br>
            <a:r>
              <a:rPr i="1" lang="en" sz="1900" u="sng">
                <a:solidFill>
                  <a:srgbClr val="000000"/>
                </a:solidFill>
                <a:hlinkClick r:id="rId4">
                  <a:extLst>
                    <a:ext uri="{A12FA001-AC4F-418D-AE19-62706E023703}">
                      <ahyp:hlinkClr val="tx"/>
                    </a:ext>
                  </a:extLst>
                </a:hlinkClick>
              </a:rPr>
              <a:t>http://ww5.komen.org/BreastCancer/AccuracyofMammograms.html</a:t>
            </a:r>
            <a:endParaRPr i="1" sz="1900">
              <a:solidFill>
                <a:srgbClr val="000000"/>
              </a:solidFill>
            </a:endParaRPr>
          </a:p>
          <a:p>
            <a:pPr indent="-349250" lvl="0" marL="457200" rtl="0" algn="l">
              <a:lnSpc>
                <a:spcPct val="115000"/>
              </a:lnSpc>
              <a:spcBef>
                <a:spcPts val="0"/>
              </a:spcBef>
              <a:spcAft>
                <a:spcPts val="0"/>
              </a:spcAft>
              <a:buClr>
                <a:srgbClr val="000000"/>
              </a:buClr>
              <a:buSzPts val="1900"/>
              <a:buChar char="●"/>
            </a:pPr>
            <a:r>
              <a:rPr lang="en" sz="1900">
                <a:solidFill>
                  <a:srgbClr val="000000"/>
                </a:solidFill>
              </a:rPr>
              <a:t>An article published in 2003 suggests that up to 10% of all mammograms result in false positives for patients who do not have cancer.</a:t>
            </a:r>
            <a:br>
              <a:rPr lang="en" sz="1900">
                <a:solidFill>
                  <a:srgbClr val="000000"/>
                </a:solidFill>
              </a:rPr>
            </a:br>
            <a:r>
              <a:rPr i="1" lang="en" sz="1900" u="sng">
                <a:solidFill>
                  <a:srgbClr val="000000"/>
                </a:solidFill>
                <a:hlinkClick r:id="rId5">
                  <a:extLst>
                    <a:ext uri="{A12FA001-AC4F-418D-AE19-62706E023703}">
                      <ahyp:hlinkClr val="tx"/>
                    </a:ext>
                  </a:extLst>
                </a:hlinkClick>
              </a:rPr>
              <a:t>http://www.ncbi.nlm.nih.gov/pmc/articles/PMC1360940</a:t>
            </a:r>
            <a:endParaRPr i="1" sz="1900">
              <a:solidFill>
                <a:srgbClr val="000000"/>
              </a:solidFill>
            </a:endParaRPr>
          </a:p>
        </p:txBody>
      </p:sp>
      <p:sp>
        <p:nvSpPr>
          <p:cNvPr id="281" name="Google Shape;281;p3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Breast cancer screening</a:t>
            </a:r>
            <a:endParaRPr>
              <a:solidFill>
                <a:schemeClr val="accent1"/>
              </a:solidFill>
            </a:endParaRPr>
          </a:p>
        </p:txBody>
      </p:sp>
      <p:sp>
        <p:nvSpPr>
          <p:cNvPr id="282" name="Google Shape;282;p38"/>
          <p:cNvSpPr txBox="1"/>
          <p:nvPr>
            <p:ph idx="1" type="body"/>
          </p:nvPr>
        </p:nvSpPr>
        <p:spPr>
          <a:xfrm>
            <a:off x="457200" y="5694200"/>
            <a:ext cx="7899000" cy="771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i="1" lang="en" sz="1500">
                <a:solidFill>
                  <a:srgbClr val="FF0000"/>
                </a:solidFill>
              </a:rPr>
              <a:t>Note</a:t>
            </a:r>
            <a:r>
              <a:rPr i="1" lang="en" sz="1500">
                <a:solidFill>
                  <a:srgbClr val="000000"/>
                </a:solidFill>
              </a:rPr>
              <a:t>: These percentages are approximate, and very difficult to estimate.</a:t>
            </a:r>
            <a:endParaRPr i="1" sz="1500">
              <a:solidFill>
                <a:srgbClr val="000000"/>
              </a:solidFill>
            </a:endParaRPr>
          </a:p>
        </p:txBody>
      </p:sp>
      <p:cxnSp>
        <p:nvCxnSpPr>
          <p:cNvPr id="283" name="Google Shape;283;p38"/>
          <p:cNvCxnSpPr/>
          <p:nvPr/>
        </p:nvCxnSpPr>
        <p:spPr>
          <a:xfrm>
            <a:off x="504775" y="5630875"/>
            <a:ext cx="13578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txBox="1"/>
          <p:nvPr>
            <p:ph idx="1" type="body"/>
          </p:nvPr>
        </p:nvSpPr>
        <p:spPr>
          <a:xfrm>
            <a:off x="457200" y="1264450"/>
            <a:ext cx="7899000" cy="3807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1900">
                <a:solidFill>
                  <a:schemeClr val="accent1"/>
                </a:solidFill>
              </a:rPr>
              <a:t>When a patient goes through breast cancer screening there are two competing claims: patient had cancer and patient doesn't have cancer. If a mammogram yields a positive result, what is the probability that patient actually has cancer?</a:t>
            </a:r>
            <a:endParaRPr i="1" sz="1900">
              <a:solidFill>
                <a:schemeClr val="accent1"/>
              </a:solidFill>
            </a:endParaRPr>
          </a:p>
        </p:txBody>
      </p:sp>
      <p:sp>
        <p:nvSpPr>
          <p:cNvPr id="289" name="Google Shape;289;p3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Inverting probabilities</a:t>
            </a:r>
            <a:endParaRPr>
              <a:solidFill>
                <a:schemeClr val="accen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txBox="1"/>
          <p:nvPr>
            <p:ph idx="1" type="body"/>
          </p:nvPr>
        </p:nvSpPr>
        <p:spPr>
          <a:xfrm>
            <a:off x="457200" y="1264450"/>
            <a:ext cx="7899000" cy="3807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1900">
                <a:solidFill>
                  <a:schemeClr val="accent1"/>
                </a:solidFill>
              </a:rPr>
              <a:t>When a patient goes through breast cancer screening there are two competing claims: patient had cancer and patient doesn't have cancer. If a mammogram yields a positive result, what is the probability that patient actually has cancer?</a:t>
            </a:r>
            <a:endParaRPr i="1" sz="1900">
              <a:solidFill>
                <a:schemeClr val="accent1"/>
              </a:solidFill>
            </a:endParaRPr>
          </a:p>
        </p:txBody>
      </p:sp>
      <p:sp>
        <p:nvSpPr>
          <p:cNvPr id="295" name="Google Shape;295;p4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Inverting probabilities</a:t>
            </a:r>
            <a:endParaRPr>
              <a:solidFill>
                <a:schemeClr val="accent1"/>
              </a:solidFill>
            </a:endParaRPr>
          </a:p>
        </p:txBody>
      </p:sp>
      <p:pic>
        <p:nvPicPr>
          <p:cNvPr id="296" name="Google Shape;296;p40"/>
          <p:cNvPicPr preferRelativeResize="0"/>
          <p:nvPr/>
        </p:nvPicPr>
        <p:blipFill>
          <a:blip r:embed="rId3">
            <a:alphaModFix/>
          </a:blip>
          <a:stretch>
            <a:fillRect/>
          </a:stretch>
        </p:blipFill>
        <p:spPr>
          <a:xfrm>
            <a:off x="457197" y="2894500"/>
            <a:ext cx="5564700" cy="272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1"/>
          <p:cNvSpPr txBox="1"/>
          <p:nvPr>
            <p:ph idx="1" type="body"/>
          </p:nvPr>
        </p:nvSpPr>
        <p:spPr>
          <a:xfrm>
            <a:off x="457200" y="1264450"/>
            <a:ext cx="7899000" cy="3807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1900">
                <a:solidFill>
                  <a:schemeClr val="accent1"/>
                </a:solidFill>
              </a:rPr>
              <a:t>When a patient goes through breast cancer screening there are two competing claims: patient had cancer and patient doesn't have cancer. If a mammogram yields a positive result, what is the probability that patient actually has cancer?</a:t>
            </a:r>
            <a:endParaRPr i="1" sz="1900">
              <a:solidFill>
                <a:schemeClr val="accent1"/>
              </a:solidFill>
            </a:endParaRPr>
          </a:p>
        </p:txBody>
      </p:sp>
      <p:sp>
        <p:nvSpPr>
          <p:cNvPr id="302" name="Google Shape;302;p4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Inverting probabilities</a:t>
            </a:r>
            <a:endParaRPr>
              <a:solidFill>
                <a:schemeClr val="accent1"/>
              </a:solidFill>
            </a:endParaRPr>
          </a:p>
        </p:txBody>
      </p:sp>
      <p:pic>
        <p:nvPicPr>
          <p:cNvPr id="303" name="Google Shape;303;p41"/>
          <p:cNvPicPr preferRelativeResize="0"/>
          <p:nvPr/>
        </p:nvPicPr>
        <p:blipFill>
          <a:blip r:embed="rId3">
            <a:alphaModFix/>
          </a:blip>
          <a:stretch>
            <a:fillRect/>
          </a:stretch>
        </p:blipFill>
        <p:spPr>
          <a:xfrm>
            <a:off x="457197" y="2894500"/>
            <a:ext cx="5564700" cy="2722000"/>
          </a:xfrm>
          <a:prstGeom prst="rect">
            <a:avLst/>
          </a:prstGeom>
          <a:noFill/>
          <a:ln>
            <a:noFill/>
          </a:ln>
        </p:spPr>
      </p:pic>
      <p:pic>
        <p:nvPicPr>
          <p:cNvPr id="304" name="Google Shape;304;p41"/>
          <p:cNvPicPr preferRelativeResize="0"/>
          <p:nvPr/>
        </p:nvPicPr>
        <p:blipFill>
          <a:blip r:embed="rId4">
            <a:alphaModFix/>
          </a:blip>
          <a:stretch>
            <a:fillRect/>
          </a:stretch>
        </p:blipFill>
        <p:spPr>
          <a:xfrm>
            <a:off x="6235248" y="2894498"/>
            <a:ext cx="816050" cy="333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2"/>
          <p:cNvSpPr txBox="1"/>
          <p:nvPr>
            <p:ph idx="1" type="body"/>
          </p:nvPr>
        </p:nvSpPr>
        <p:spPr>
          <a:xfrm>
            <a:off x="457200" y="1264450"/>
            <a:ext cx="7899000" cy="3807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1900">
                <a:solidFill>
                  <a:schemeClr val="accent1"/>
                </a:solidFill>
              </a:rPr>
              <a:t>When a patient goes through breast cancer screening there are two competing claims: patient had cancer and patient doesn't have cancer. If a mammogram yields a positive result, what is the probability that patient actually has cancer?</a:t>
            </a:r>
            <a:endParaRPr i="1" sz="1900">
              <a:solidFill>
                <a:schemeClr val="accent1"/>
              </a:solidFill>
            </a:endParaRPr>
          </a:p>
        </p:txBody>
      </p:sp>
      <p:sp>
        <p:nvSpPr>
          <p:cNvPr id="310" name="Google Shape;310;p4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Inverting probabilities</a:t>
            </a:r>
            <a:endParaRPr>
              <a:solidFill>
                <a:schemeClr val="accent1"/>
              </a:solidFill>
            </a:endParaRPr>
          </a:p>
        </p:txBody>
      </p:sp>
      <p:pic>
        <p:nvPicPr>
          <p:cNvPr id="311" name="Google Shape;311;p42"/>
          <p:cNvPicPr preferRelativeResize="0"/>
          <p:nvPr/>
        </p:nvPicPr>
        <p:blipFill>
          <a:blip r:embed="rId3">
            <a:alphaModFix/>
          </a:blip>
          <a:stretch>
            <a:fillRect/>
          </a:stretch>
        </p:blipFill>
        <p:spPr>
          <a:xfrm>
            <a:off x="457197" y="2894500"/>
            <a:ext cx="5564700" cy="2722000"/>
          </a:xfrm>
          <a:prstGeom prst="rect">
            <a:avLst/>
          </a:prstGeom>
          <a:noFill/>
          <a:ln>
            <a:noFill/>
          </a:ln>
        </p:spPr>
      </p:pic>
      <p:pic>
        <p:nvPicPr>
          <p:cNvPr id="312" name="Google Shape;312;p42"/>
          <p:cNvPicPr preferRelativeResize="0"/>
          <p:nvPr/>
        </p:nvPicPr>
        <p:blipFill>
          <a:blip r:embed="rId4">
            <a:alphaModFix/>
          </a:blip>
          <a:stretch>
            <a:fillRect/>
          </a:stretch>
        </p:blipFill>
        <p:spPr>
          <a:xfrm>
            <a:off x="6235248" y="2894498"/>
            <a:ext cx="816050" cy="333925"/>
          </a:xfrm>
          <a:prstGeom prst="rect">
            <a:avLst/>
          </a:prstGeom>
          <a:noFill/>
          <a:ln>
            <a:noFill/>
          </a:ln>
        </p:spPr>
      </p:pic>
      <p:pic>
        <p:nvPicPr>
          <p:cNvPr id="313" name="Google Shape;313;p42"/>
          <p:cNvPicPr preferRelativeResize="0"/>
          <p:nvPr/>
        </p:nvPicPr>
        <p:blipFill>
          <a:blip r:embed="rId5">
            <a:alphaModFix/>
          </a:blip>
          <a:stretch>
            <a:fillRect/>
          </a:stretch>
        </p:blipFill>
        <p:spPr>
          <a:xfrm>
            <a:off x="6235250" y="3228425"/>
            <a:ext cx="1655400" cy="665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3"/>
          <p:cNvSpPr txBox="1"/>
          <p:nvPr>
            <p:ph idx="1" type="body"/>
          </p:nvPr>
        </p:nvSpPr>
        <p:spPr>
          <a:xfrm>
            <a:off x="457200" y="1264450"/>
            <a:ext cx="7899000" cy="3807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1900">
                <a:solidFill>
                  <a:schemeClr val="accent1"/>
                </a:solidFill>
              </a:rPr>
              <a:t>When a patient goes through breast cancer screening there are two competing claims: patient had cancer and patient doesn't have cancer. If a mammogram yields a positive result, what is the probability that patient actually has cancer?</a:t>
            </a:r>
            <a:endParaRPr i="1" sz="1900">
              <a:solidFill>
                <a:schemeClr val="accent1"/>
              </a:solidFill>
            </a:endParaRPr>
          </a:p>
        </p:txBody>
      </p:sp>
      <p:sp>
        <p:nvSpPr>
          <p:cNvPr id="319" name="Google Shape;319;p4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Inverting probabilities</a:t>
            </a:r>
            <a:endParaRPr>
              <a:solidFill>
                <a:schemeClr val="accent1"/>
              </a:solidFill>
            </a:endParaRPr>
          </a:p>
        </p:txBody>
      </p:sp>
      <p:sp>
        <p:nvSpPr>
          <p:cNvPr id="320" name="Google Shape;320;p43"/>
          <p:cNvSpPr txBox="1"/>
          <p:nvPr>
            <p:ph idx="1" type="body"/>
          </p:nvPr>
        </p:nvSpPr>
        <p:spPr>
          <a:xfrm>
            <a:off x="457200" y="5697400"/>
            <a:ext cx="78990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i="1" lang="en" sz="1500">
                <a:solidFill>
                  <a:srgbClr val="000000"/>
                </a:solidFill>
              </a:rPr>
              <a:t>Note: Tree diagrams are useful for inverting probabilities:</a:t>
            </a:r>
            <a:br>
              <a:rPr i="1" lang="en" sz="1500">
                <a:solidFill>
                  <a:srgbClr val="000000"/>
                </a:solidFill>
              </a:rPr>
            </a:br>
            <a:r>
              <a:rPr i="1" lang="en" sz="1500">
                <a:solidFill>
                  <a:srgbClr val="000000"/>
                </a:solidFill>
              </a:rPr>
              <a:t>we are given P(+|C) and asked for P(C|+).</a:t>
            </a:r>
            <a:endParaRPr i="1" sz="1500">
              <a:solidFill>
                <a:srgbClr val="000000"/>
              </a:solidFill>
            </a:endParaRPr>
          </a:p>
        </p:txBody>
      </p:sp>
      <p:pic>
        <p:nvPicPr>
          <p:cNvPr id="321" name="Google Shape;321;p43"/>
          <p:cNvPicPr preferRelativeResize="0"/>
          <p:nvPr/>
        </p:nvPicPr>
        <p:blipFill>
          <a:blip r:embed="rId3">
            <a:alphaModFix/>
          </a:blip>
          <a:stretch>
            <a:fillRect/>
          </a:stretch>
        </p:blipFill>
        <p:spPr>
          <a:xfrm>
            <a:off x="457197" y="2894500"/>
            <a:ext cx="5564700" cy="2722000"/>
          </a:xfrm>
          <a:prstGeom prst="rect">
            <a:avLst/>
          </a:prstGeom>
          <a:noFill/>
          <a:ln>
            <a:noFill/>
          </a:ln>
        </p:spPr>
      </p:pic>
      <p:pic>
        <p:nvPicPr>
          <p:cNvPr id="322" name="Google Shape;322;p43"/>
          <p:cNvPicPr preferRelativeResize="0"/>
          <p:nvPr/>
        </p:nvPicPr>
        <p:blipFill>
          <a:blip r:embed="rId4">
            <a:alphaModFix/>
          </a:blip>
          <a:stretch>
            <a:fillRect/>
          </a:stretch>
        </p:blipFill>
        <p:spPr>
          <a:xfrm>
            <a:off x="6235248" y="2894498"/>
            <a:ext cx="816050" cy="333925"/>
          </a:xfrm>
          <a:prstGeom prst="rect">
            <a:avLst/>
          </a:prstGeom>
          <a:noFill/>
          <a:ln>
            <a:noFill/>
          </a:ln>
        </p:spPr>
      </p:pic>
      <p:pic>
        <p:nvPicPr>
          <p:cNvPr id="323" name="Google Shape;323;p43"/>
          <p:cNvPicPr preferRelativeResize="0"/>
          <p:nvPr/>
        </p:nvPicPr>
        <p:blipFill>
          <a:blip r:embed="rId5">
            <a:alphaModFix/>
          </a:blip>
          <a:stretch>
            <a:fillRect/>
          </a:stretch>
        </p:blipFill>
        <p:spPr>
          <a:xfrm>
            <a:off x="6235250" y="3228425"/>
            <a:ext cx="1655400" cy="665700"/>
          </a:xfrm>
          <a:prstGeom prst="rect">
            <a:avLst/>
          </a:prstGeom>
          <a:noFill/>
          <a:ln>
            <a:noFill/>
          </a:ln>
        </p:spPr>
      </p:pic>
      <p:pic>
        <p:nvPicPr>
          <p:cNvPr id="324" name="Google Shape;324;p43"/>
          <p:cNvPicPr preferRelativeResize="0"/>
          <p:nvPr/>
        </p:nvPicPr>
        <p:blipFill>
          <a:blip r:embed="rId6">
            <a:alphaModFix/>
          </a:blip>
          <a:stretch>
            <a:fillRect/>
          </a:stretch>
        </p:blipFill>
        <p:spPr>
          <a:xfrm>
            <a:off x="6235248" y="3894123"/>
            <a:ext cx="1982950" cy="611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4"/>
          <p:cNvSpPr txBox="1"/>
          <p:nvPr>
            <p:ph idx="1" type="body"/>
          </p:nvPr>
        </p:nvSpPr>
        <p:spPr>
          <a:xfrm>
            <a:off x="457200" y="1264450"/>
            <a:ext cx="7899000" cy="3807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1900">
                <a:solidFill>
                  <a:schemeClr val="accent1"/>
                </a:solidFill>
              </a:rPr>
              <a:t>When a patient goes through breast cancer screening there are two competing claims: patient had cancer and patient doesn't have cancer. If a mammogram yields a positive result, what is the probability that patient actually has cancer?</a:t>
            </a:r>
            <a:endParaRPr i="1" sz="1900">
              <a:solidFill>
                <a:schemeClr val="accent1"/>
              </a:solidFill>
            </a:endParaRPr>
          </a:p>
        </p:txBody>
      </p:sp>
      <p:sp>
        <p:nvSpPr>
          <p:cNvPr id="330" name="Google Shape;330;p4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Inverting probabilities</a:t>
            </a:r>
            <a:endParaRPr>
              <a:solidFill>
                <a:schemeClr val="accent1"/>
              </a:solidFill>
            </a:endParaRPr>
          </a:p>
        </p:txBody>
      </p:sp>
      <p:pic>
        <p:nvPicPr>
          <p:cNvPr id="331" name="Google Shape;331;p44"/>
          <p:cNvPicPr preferRelativeResize="0"/>
          <p:nvPr/>
        </p:nvPicPr>
        <p:blipFill>
          <a:blip r:embed="rId3">
            <a:alphaModFix/>
          </a:blip>
          <a:stretch>
            <a:fillRect/>
          </a:stretch>
        </p:blipFill>
        <p:spPr>
          <a:xfrm>
            <a:off x="457197" y="2894500"/>
            <a:ext cx="5564700" cy="2722000"/>
          </a:xfrm>
          <a:prstGeom prst="rect">
            <a:avLst/>
          </a:prstGeom>
          <a:noFill/>
          <a:ln>
            <a:noFill/>
          </a:ln>
        </p:spPr>
      </p:pic>
      <p:pic>
        <p:nvPicPr>
          <p:cNvPr id="332" name="Google Shape;332;p44"/>
          <p:cNvPicPr preferRelativeResize="0"/>
          <p:nvPr/>
        </p:nvPicPr>
        <p:blipFill>
          <a:blip r:embed="rId4">
            <a:alphaModFix/>
          </a:blip>
          <a:stretch>
            <a:fillRect/>
          </a:stretch>
        </p:blipFill>
        <p:spPr>
          <a:xfrm>
            <a:off x="6235248" y="2894498"/>
            <a:ext cx="816050" cy="333925"/>
          </a:xfrm>
          <a:prstGeom prst="rect">
            <a:avLst/>
          </a:prstGeom>
          <a:noFill/>
          <a:ln>
            <a:noFill/>
          </a:ln>
        </p:spPr>
      </p:pic>
      <p:pic>
        <p:nvPicPr>
          <p:cNvPr id="333" name="Google Shape;333;p44"/>
          <p:cNvPicPr preferRelativeResize="0"/>
          <p:nvPr/>
        </p:nvPicPr>
        <p:blipFill>
          <a:blip r:embed="rId5">
            <a:alphaModFix/>
          </a:blip>
          <a:stretch>
            <a:fillRect/>
          </a:stretch>
        </p:blipFill>
        <p:spPr>
          <a:xfrm>
            <a:off x="6235250" y="3228425"/>
            <a:ext cx="1655400" cy="665700"/>
          </a:xfrm>
          <a:prstGeom prst="rect">
            <a:avLst/>
          </a:prstGeom>
          <a:noFill/>
          <a:ln>
            <a:noFill/>
          </a:ln>
        </p:spPr>
      </p:pic>
      <p:pic>
        <p:nvPicPr>
          <p:cNvPr id="334" name="Google Shape;334;p44"/>
          <p:cNvPicPr preferRelativeResize="0"/>
          <p:nvPr/>
        </p:nvPicPr>
        <p:blipFill>
          <a:blip r:embed="rId6">
            <a:alphaModFix/>
          </a:blip>
          <a:stretch>
            <a:fillRect/>
          </a:stretch>
        </p:blipFill>
        <p:spPr>
          <a:xfrm>
            <a:off x="6235248" y="3894123"/>
            <a:ext cx="1982950" cy="611150"/>
          </a:xfrm>
          <a:prstGeom prst="rect">
            <a:avLst/>
          </a:prstGeom>
          <a:noFill/>
          <a:ln>
            <a:noFill/>
          </a:ln>
        </p:spPr>
      </p:pic>
      <p:pic>
        <p:nvPicPr>
          <p:cNvPr id="335" name="Google Shape;335;p44"/>
          <p:cNvPicPr preferRelativeResize="0"/>
          <p:nvPr/>
        </p:nvPicPr>
        <p:blipFill>
          <a:blip r:embed="rId7">
            <a:alphaModFix/>
          </a:blip>
          <a:stretch>
            <a:fillRect/>
          </a:stretch>
        </p:blipFill>
        <p:spPr>
          <a:xfrm>
            <a:off x="6197150" y="4571950"/>
            <a:ext cx="892250" cy="333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5"/>
          <p:cNvSpPr txBox="1"/>
          <p:nvPr>
            <p:ph idx="1" type="body"/>
          </p:nvPr>
        </p:nvSpPr>
        <p:spPr>
          <a:xfrm>
            <a:off x="457200" y="1264450"/>
            <a:ext cx="7899000" cy="3807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1900">
                <a:solidFill>
                  <a:schemeClr val="accent1"/>
                </a:solidFill>
              </a:rPr>
              <a:t>When a patient goes through breast cancer screening there are two competing claims: patient had cancer and patient doesn't have cancer. If a mammogram yields a positive result, what is the probability that patient actually has cancer?</a:t>
            </a:r>
            <a:endParaRPr i="1" sz="1900">
              <a:solidFill>
                <a:schemeClr val="accent1"/>
              </a:solidFill>
            </a:endParaRPr>
          </a:p>
        </p:txBody>
      </p:sp>
      <p:sp>
        <p:nvSpPr>
          <p:cNvPr id="341" name="Google Shape;341;p4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Inverting probabilities</a:t>
            </a:r>
            <a:endParaRPr>
              <a:solidFill>
                <a:schemeClr val="accent1"/>
              </a:solidFill>
            </a:endParaRPr>
          </a:p>
        </p:txBody>
      </p:sp>
      <p:sp>
        <p:nvSpPr>
          <p:cNvPr id="342" name="Google Shape;342;p45"/>
          <p:cNvSpPr txBox="1"/>
          <p:nvPr>
            <p:ph idx="1" type="body"/>
          </p:nvPr>
        </p:nvSpPr>
        <p:spPr>
          <a:xfrm>
            <a:off x="457200" y="5697400"/>
            <a:ext cx="7899000" cy="540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i="1" lang="en" sz="1500">
                <a:solidFill>
                  <a:srgbClr val="FF0000"/>
                </a:solidFill>
              </a:rPr>
              <a:t>Note</a:t>
            </a:r>
            <a:r>
              <a:rPr i="1" lang="en" sz="1500">
                <a:solidFill>
                  <a:srgbClr val="000000"/>
                </a:solidFill>
              </a:rPr>
              <a:t>: Tree diagrams are useful for inverting probabilities:</a:t>
            </a:r>
            <a:br>
              <a:rPr i="1" lang="en" sz="1500">
                <a:solidFill>
                  <a:srgbClr val="000000"/>
                </a:solidFill>
              </a:rPr>
            </a:br>
            <a:r>
              <a:rPr i="1" lang="en" sz="1500">
                <a:solidFill>
                  <a:srgbClr val="000000"/>
                </a:solidFill>
              </a:rPr>
              <a:t>we are given P(+|C) and asked for P(C|+).</a:t>
            </a:r>
            <a:endParaRPr i="1" sz="1500">
              <a:solidFill>
                <a:srgbClr val="000000"/>
              </a:solidFill>
            </a:endParaRPr>
          </a:p>
        </p:txBody>
      </p:sp>
      <p:pic>
        <p:nvPicPr>
          <p:cNvPr id="343" name="Google Shape;343;p45"/>
          <p:cNvPicPr preferRelativeResize="0"/>
          <p:nvPr/>
        </p:nvPicPr>
        <p:blipFill>
          <a:blip r:embed="rId3">
            <a:alphaModFix/>
          </a:blip>
          <a:stretch>
            <a:fillRect/>
          </a:stretch>
        </p:blipFill>
        <p:spPr>
          <a:xfrm>
            <a:off x="457197" y="2894500"/>
            <a:ext cx="5564700" cy="2722000"/>
          </a:xfrm>
          <a:prstGeom prst="rect">
            <a:avLst/>
          </a:prstGeom>
          <a:noFill/>
          <a:ln>
            <a:noFill/>
          </a:ln>
        </p:spPr>
      </p:pic>
      <p:pic>
        <p:nvPicPr>
          <p:cNvPr id="344" name="Google Shape;344;p45"/>
          <p:cNvPicPr preferRelativeResize="0"/>
          <p:nvPr/>
        </p:nvPicPr>
        <p:blipFill>
          <a:blip r:embed="rId4">
            <a:alphaModFix/>
          </a:blip>
          <a:stretch>
            <a:fillRect/>
          </a:stretch>
        </p:blipFill>
        <p:spPr>
          <a:xfrm>
            <a:off x="6235248" y="2894498"/>
            <a:ext cx="816050" cy="333925"/>
          </a:xfrm>
          <a:prstGeom prst="rect">
            <a:avLst/>
          </a:prstGeom>
          <a:noFill/>
          <a:ln>
            <a:noFill/>
          </a:ln>
        </p:spPr>
      </p:pic>
      <p:pic>
        <p:nvPicPr>
          <p:cNvPr id="345" name="Google Shape;345;p45"/>
          <p:cNvPicPr preferRelativeResize="0"/>
          <p:nvPr/>
        </p:nvPicPr>
        <p:blipFill>
          <a:blip r:embed="rId5">
            <a:alphaModFix/>
          </a:blip>
          <a:stretch>
            <a:fillRect/>
          </a:stretch>
        </p:blipFill>
        <p:spPr>
          <a:xfrm>
            <a:off x="6235250" y="3228425"/>
            <a:ext cx="1655400" cy="665700"/>
          </a:xfrm>
          <a:prstGeom prst="rect">
            <a:avLst/>
          </a:prstGeom>
          <a:noFill/>
          <a:ln>
            <a:noFill/>
          </a:ln>
        </p:spPr>
      </p:pic>
      <p:pic>
        <p:nvPicPr>
          <p:cNvPr id="346" name="Google Shape;346;p45"/>
          <p:cNvPicPr preferRelativeResize="0"/>
          <p:nvPr/>
        </p:nvPicPr>
        <p:blipFill>
          <a:blip r:embed="rId6">
            <a:alphaModFix/>
          </a:blip>
          <a:stretch>
            <a:fillRect/>
          </a:stretch>
        </p:blipFill>
        <p:spPr>
          <a:xfrm>
            <a:off x="6235248" y="3894123"/>
            <a:ext cx="1982950" cy="611150"/>
          </a:xfrm>
          <a:prstGeom prst="rect">
            <a:avLst/>
          </a:prstGeom>
          <a:noFill/>
          <a:ln>
            <a:noFill/>
          </a:ln>
        </p:spPr>
      </p:pic>
      <p:pic>
        <p:nvPicPr>
          <p:cNvPr id="347" name="Google Shape;347;p45"/>
          <p:cNvPicPr preferRelativeResize="0"/>
          <p:nvPr/>
        </p:nvPicPr>
        <p:blipFill>
          <a:blip r:embed="rId7">
            <a:alphaModFix/>
          </a:blip>
          <a:stretch>
            <a:fillRect/>
          </a:stretch>
        </p:blipFill>
        <p:spPr>
          <a:xfrm>
            <a:off x="6197150" y="4571950"/>
            <a:ext cx="892250" cy="333925"/>
          </a:xfrm>
          <a:prstGeom prst="rect">
            <a:avLst/>
          </a:prstGeom>
          <a:noFill/>
          <a:ln>
            <a:noFill/>
          </a:ln>
        </p:spPr>
      </p:pic>
      <p:cxnSp>
        <p:nvCxnSpPr>
          <p:cNvPr id="348" name="Google Shape;348;p45"/>
          <p:cNvCxnSpPr/>
          <p:nvPr/>
        </p:nvCxnSpPr>
        <p:spPr>
          <a:xfrm>
            <a:off x="496075" y="5709200"/>
            <a:ext cx="14535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354" name="Google Shape;354;p46"/>
          <p:cNvSpPr txBox="1"/>
          <p:nvPr>
            <p:ph idx="1" type="body"/>
          </p:nvPr>
        </p:nvSpPr>
        <p:spPr>
          <a:xfrm>
            <a:off x="457200" y="1143000"/>
            <a:ext cx="7899000" cy="3651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Suppose a woman who gets tested once and obtains a positive result wants to get tested again. In the second test, what should we assume to be the probability of this specific woman having cancer?</a:t>
            </a:r>
            <a:endParaRPr sz="2100">
              <a:solidFill>
                <a:schemeClr val="accent1"/>
              </a:solidFill>
            </a:endParaRPr>
          </a:p>
          <a:p>
            <a:pPr indent="0" lvl="0" marL="0" rtl="0" algn="l">
              <a:lnSpc>
                <a:spcPct val="115000"/>
              </a:lnSpc>
              <a:spcBef>
                <a:spcPts val="1000"/>
              </a:spcBef>
              <a:spcAft>
                <a:spcPts val="0"/>
              </a:spcAft>
              <a:buNone/>
            </a:pPr>
            <a:r>
              <a:rPr lang="en" sz="2100">
                <a:solidFill>
                  <a:srgbClr val="000000"/>
                </a:solidFill>
              </a:rPr>
              <a:t>(a) 0.017</a:t>
            </a:r>
            <a:endParaRPr sz="2100">
              <a:solidFill>
                <a:srgbClr val="000000"/>
              </a:solidFill>
            </a:endParaRPr>
          </a:p>
          <a:p>
            <a:pPr indent="0" lvl="0" marL="0" rtl="0" algn="l">
              <a:lnSpc>
                <a:spcPct val="115000"/>
              </a:lnSpc>
              <a:spcBef>
                <a:spcPts val="1000"/>
              </a:spcBef>
              <a:spcAft>
                <a:spcPts val="0"/>
              </a:spcAft>
              <a:buNone/>
            </a:pPr>
            <a:r>
              <a:rPr lang="en" sz="2100">
                <a:solidFill>
                  <a:srgbClr val="000000"/>
                </a:solidFill>
              </a:rPr>
              <a:t>(b) 0.12</a:t>
            </a:r>
            <a:endParaRPr sz="2100">
              <a:solidFill>
                <a:srgbClr val="000000"/>
              </a:solidFill>
            </a:endParaRPr>
          </a:p>
          <a:p>
            <a:pPr indent="0" lvl="0" marL="0" rtl="0" algn="l">
              <a:lnSpc>
                <a:spcPct val="115000"/>
              </a:lnSpc>
              <a:spcBef>
                <a:spcPts val="1000"/>
              </a:spcBef>
              <a:spcAft>
                <a:spcPts val="0"/>
              </a:spcAft>
              <a:buNone/>
            </a:pPr>
            <a:r>
              <a:rPr lang="en" sz="2100">
                <a:solidFill>
                  <a:srgbClr val="000000"/>
                </a:solidFill>
              </a:rPr>
              <a:t>(c) 0.0133</a:t>
            </a:r>
            <a:endParaRPr sz="2100">
              <a:solidFill>
                <a:srgbClr val="000000"/>
              </a:solidFill>
            </a:endParaRPr>
          </a:p>
          <a:p>
            <a:pPr indent="0" lvl="0" marL="0" rtl="0" algn="l">
              <a:lnSpc>
                <a:spcPct val="115000"/>
              </a:lnSpc>
              <a:spcBef>
                <a:spcPts val="1000"/>
              </a:spcBef>
              <a:spcAft>
                <a:spcPts val="1000"/>
              </a:spcAft>
              <a:buNone/>
            </a:pPr>
            <a:r>
              <a:rPr lang="en" sz="2100">
                <a:solidFill>
                  <a:srgbClr val="000000"/>
                </a:solidFill>
              </a:rPr>
              <a:t>(d) 0.88</a:t>
            </a:r>
            <a:endParaRPr sz="21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1"/>
          <p:cNvSpPr txBox="1"/>
          <p:nvPr>
            <p:ph idx="1" type="body"/>
          </p:nvPr>
        </p:nvSpPr>
        <p:spPr>
          <a:xfrm>
            <a:off x="457200" y="1264450"/>
            <a:ext cx="7899000" cy="896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What is the probability that a patient relapsed?</a:t>
            </a:r>
            <a:endParaRPr sz="2100">
              <a:solidFill>
                <a:schemeClr val="accent1"/>
              </a:solidFill>
            </a:endParaRPr>
          </a:p>
        </p:txBody>
      </p:sp>
      <p:sp>
        <p:nvSpPr>
          <p:cNvPr id="48" name="Google Shape;48;p1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Marginal probability</a:t>
            </a:r>
            <a:endParaRPr>
              <a:solidFill>
                <a:schemeClr val="accent1"/>
              </a:solidFill>
            </a:endParaRPr>
          </a:p>
        </p:txBody>
      </p:sp>
      <p:pic>
        <p:nvPicPr>
          <p:cNvPr id="49" name="Google Shape;49;p11"/>
          <p:cNvPicPr preferRelativeResize="0"/>
          <p:nvPr/>
        </p:nvPicPr>
        <p:blipFill>
          <a:blip r:embed="rId3">
            <a:alphaModFix/>
          </a:blip>
          <a:stretch>
            <a:fillRect/>
          </a:stretch>
        </p:blipFill>
        <p:spPr>
          <a:xfrm>
            <a:off x="1069900" y="2160850"/>
            <a:ext cx="5284025" cy="21912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360" name="Google Shape;360;p47"/>
          <p:cNvSpPr txBox="1"/>
          <p:nvPr>
            <p:ph idx="1" type="body"/>
          </p:nvPr>
        </p:nvSpPr>
        <p:spPr>
          <a:xfrm>
            <a:off x="457200" y="1143000"/>
            <a:ext cx="7899000" cy="3651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Suppose a woman who gets tested once and obtains a positive result wants to get tested again. In the second test, what should we assume to be the probability of this specific woman having cancer?</a:t>
            </a:r>
            <a:endParaRPr sz="2100">
              <a:solidFill>
                <a:schemeClr val="accent1"/>
              </a:solidFill>
            </a:endParaRPr>
          </a:p>
          <a:p>
            <a:pPr indent="0" lvl="0" marL="0" rtl="0" algn="l">
              <a:lnSpc>
                <a:spcPct val="115000"/>
              </a:lnSpc>
              <a:spcBef>
                <a:spcPts val="1000"/>
              </a:spcBef>
              <a:spcAft>
                <a:spcPts val="0"/>
              </a:spcAft>
              <a:buNone/>
            </a:pPr>
            <a:r>
              <a:rPr lang="en" sz="2100">
                <a:solidFill>
                  <a:srgbClr val="000000"/>
                </a:solidFill>
              </a:rPr>
              <a:t>(a) 0.017</a:t>
            </a:r>
            <a:endParaRPr sz="2100">
              <a:solidFill>
                <a:srgbClr val="000000"/>
              </a:solidFill>
            </a:endParaRPr>
          </a:p>
          <a:p>
            <a:pPr indent="0" lvl="0" marL="0" rtl="0" algn="l">
              <a:lnSpc>
                <a:spcPct val="115000"/>
              </a:lnSpc>
              <a:spcBef>
                <a:spcPts val="1000"/>
              </a:spcBef>
              <a:spcAft>
                <a:spcPts val="0"/>
              </a:spcAft>
              <a:buNone/>
            </a:pPr>
            <a:r>
              <a:rPr i="1" lang="en" sz="2100">
                <a:solidFill>
                  <a:srgbClr val="FF9900"/>
                </a:solidFill>
              </a:rPr>
              <a:t>(b) 0.12</a:t>
            </a:r>
            <a:endParaRPr i="1" sz="2100">
              <a:solidFill>
                <a:srgbClr val="FF9900"/>
              </a:solidFill>
            </a:endParaRPr>
          </a:p>
          <a:p>
            <a:pPr indent="0" lvl="0" marL="0" rtl="0" algn="l">
              <a:lnSpc>
                <a:spcPct val="115000"/>
              </a:lnSpc>
              <a:spcBef>
                <a:spcPts val="1000"/>
              </a:spcBef>
              <a:spcAft>
                <a:spcPts val="0"/>
              </a:spcAft>
              <a:buNone/>
            </a:pPr>
            <a:r>
              <a:rPr lang="en" sz="2100">
                <a:solidFill>
                  <a:srgbClr val="000000"/>
                </a:solidFill>
              </a:rPr>
              <a:t>(c) 0.0133</a:t>
            </a:r>
            <a:endParaRPr sz="2100">
              <a:solidFill>
                <a:srgbClr val="000000"/>
              </a:solidFill>
            </a:endParaRPr>
          </a:p>
          <a:p>
            <a:pPr indent="0" lvl="0" marL="0" rtl="0" algn="l">
              <a:lnSpc>
                <a:spcPct val="115000"/>
              </a:lnSpc>
              <a:spcBef>
                <a:spcPts val="1000"/>
              </a:spcBef>
              <a:spcAft>
                <a:spcPts val="1000"/>
              </a:spcAft>
              <a:buNone/>
            </a:pPr>
            <a:r>
              <a:rPr lang="en" sz="2100">
                <a:solidFill>
                  <a:srgbClr val="000000"/>
                </a:solidFill>
              </a:rPr>
              <a:t>(d) 0.88</a:t>
            </a:r>
            <a:endParaRPr sz="2100">
              <a:solidFill>
                <a:srgbClr val="0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366" name="Google Shape;366;p48"/>
          <p:cNvSpPr txBox="1"/>
          <p:nvPr>
            <p:ph idx="1" type="body"/>
          </p:nvPr>
        </p:nvSpPr>
        <p:spPr>
          <a:xfrm>
            <a:off x="457200" y="1143000"/>
            <a:ext cx="7899000" cy="3651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What is the probability that this woman has cancer if this second mammogram also yielded a positive result?</a:t>
            </a:r>
            <a:endParaRPr sz="2100">
              <a:solidFill>
                <a:schemeClr val="accent1"/>
              </a:solidFill>
            </a:endParaRPr>
          </a:p>
          <a:p>
            <a:pPr indent="0" lvl="0" marL="0" rtl="0" algn="l">
              <a:lnSpc>
                <a:spcPct val="115000"/>
              </a:lnSpc>
              <a:spcBef>
                <a:spcPts val="1000"/>
              </a:spcBef>
              <a:spcAft>
                <a:spcPts val="0"/>
              </a:spcAft>
              <a:buNone/>
            </a:pPr>
            <a:r>
              <a:rPr lang="en" sz="2100">
                <a:solidFill>
                  <a:srgbClr val="000000"/>
                </a:solidFill>
              </a:rPr>
              <a:t>(a) 0.0936</a:t>
            </a:r>
            <a:endParaRPr sz="2100">
              <a:solidFill>
                <a:srgbClr val="000000"/>
              </a:solidFill>
            </a:endParaRPr>
          </a:p>
          <a:p>
            <a:pPr indent="0" lvl="0" marL="0" rtl="0" algn="l">
              <a:lnSpc>
                <a:spcPct val="115000"/>
              </a:lnSpc>
              <a:spcBef>
                <a:spcPts val="1000"/>
              </a:spcBef>
              <a:spcAft>
                <a:spcPts val="0"/>
              </a:spcAft>
              <a:buNone/>
            </a:pPr>
            <a:r>
              <a:rPr lang="en" sz="2100">
                <a:solidFill>
                  <a:srgbClr val="000000"/>
                </a:solidFill>
              </a:rPr>
              <a:t>(b) 0.088</a:t>
            </a:r>
            <a:endParaRPr sz="2100">
              <a:solidFill>
                <a:srgbClr val="000000"/>
              </a:solidFill>
            </a:endParaRPr>
          </a:p>
          <a:p>
            <a:pPr indent="0" lvl="0" marL="0" rtl="0" algn="l">
              <a:lnSpc>
                <a:spcPct val="115000"/>
              </a:lnSpc>
              <a:spcBef>
                <a:spcPts val="1000"/>
              </a:spcBef>
              <a:spcAft>
                <a:spcPts val="0"/>
              </a:spcAft>
              <a:buNone/>
            </a:pPr>
            <a:r>
              <a:rPr lang="en" sz="2100">
                <a:solidFill>
                  <a:srgbClr val="000000"/>
                </a:solidFill>
              </a:rPr>
              <a:t>(c) 0.48</a:t>
            </a:r>
            <a:endParaRPr sz="2100">
              <a:solidFill>
                <a:srgbClr val="000000"/>
              </a:solidFill>
            </a:endParaRPr>
          </a:p>
          <a:p>
            <a:pPr indent="0" lvl="0" marL="0" rtl="0" algn="l">
              <a:lnSpc>
                <a:spcPct val="115000"/>
              </a:lnSpc>
              <a:spcBef>
                <a:spcPts val="1000"/>
              </a:spcBef>
              <a:spcAft>
                <a:spcPts val="1000"/>
              </a:spcAft>
              <a:buNone/>
            </a:pPr>
            <a:r>
              <a:rPr lang="en" sz="2100">
                <a:solidFill>
                  <a:srgbClr val="000000"/>
                </a:solidFill>
              </a:rPr>
              <a:t>(d) 0.52</a:t>
            </a:r>
            <a:endParaRPr sz="2100">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372" name="Google Shape;372;p49"/>
          <p:cNvSpPr txBox="1"/>
          <p:nvPr>
            <p:ph idx="1" type="body"/>
          </p:nvPr>
        </p:nvSpPr>
        <p:spPr>
          <a:xfrm>
            <a:off x="457200" y="1143000"/>
            <a:ext cx="7899000" cy="3651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What is the probability that this woman has cancer if this second mammogram also yielded a positive result?</a:t>
            </a:r>
            <a:endParaRPr sz="2100">
              <a:solidFill>
                <a:schemeClr val="accent1"/>
              </a:solidFill>
            </a:endParaRPr>
          </a:p>
          <a:p>
            <a:pPr indent="0" lvl="0" marL="0" rtl="0" algn="l">
              <a:lnSpc>
                <a:spcPct val="115000"/>
              </a:lnSpc>
              <a:spcBef>
                <a:spcPts val="1000"/>
              </a:spcBef>
              <a:spcAft>
                <a:spcPts val="0"/>
              </a:spcAft>
              <a:buNone/>
            </a:pPr>
            <a:r>
              <a:rPr lang="en" sz="2100">
                <a:solidFill>
                  <a:srgbClr val="000000"/>
                </a:solidFill>
              </a:rPr>
              <a:t>(a) 0.0936</a:t>
            </a:r>
            <a:endParaRPr sz="2100">
              <a:solidFill>
                <a:srgbClr val="000000"/>
              </a:solidFill>
            </a:endParaRPr>
          </a:p>
          <a:p>
            <a:pPr indent="0" lvl="0" marL="0" rtl="0" algn="l">
              <a:lnSpc>
                <a:spcPct val="115000"/>
              </a:lnSpc>
              <a:spcBef>
                <a:spcPts val="1000"/>
              </a:spcBef>
              <a:spcAft>
                <a:spcPts val="0"/>
              </a:spcAft>
              <a:buNone/>
            </a:pPr>
            <a:r>
              <a:rPr lang="en" sz="2100">
                <a:solidFill>
                  <a:srgbClr val="000000"/>
                </a:solidFill>
              </a:rPr>
              <a:t>(b) 0.088</a:t>
            </a:r>
            <a:endParaRPr sz="2100">
              <a:solidFill>
                <a:srgbClr val="000000"/>
              </a:solidFill>
            </a:endParaRPr>
          </a:p>
          <a:p>
            <a:pPr indent="0" lvl="0" marL="0" rtl="0" algn="l">
              <a:lnSpc>
                <a:spcPct val="115000"/>
              </a:lnSpc>
              <a:spcBef>
                <a:spcPts val="1000"/>
              </a:spcBef>
              <a:spcAft>
                <a:spcPts val="0"/>
              </a:spcAft>
              <a:buNone/>
            </a:pPr>
            <a:r>
              <a:rPr lang="en" sz="2100">
                <a:solidFill>
                  <a:srgbClr val="000000"/>
                </a:solidFill>
              </a:rPr>
              <a:t>(c) 0.48</a:t>
            </a:r>
            <a:endParaRPr sz="2100">
              <a:solidFill>
                <a:srgbClr val="000000"/>
              </a:solidFill>
            </a:endParaRPr>
          </a:p>
          <a:p>
            <a:pPr indent="0" lvl="0" marL="0" rtl="0" algn="l">
              <a:lnSpc>
                <a:spcPct val="115000"/>
              </a:lnSpc>
              <a:spcBef>
                <a:spcPts val="1000"/>
              </a:spcBef>
              <a:spcAft>
                <a:spcPts val="1000"/>
              </a:spcAft>
              <a:buNone/>
            </a:pPr>
            <a:r>
              <a:rPr i="1" lang="en" sz="2100">
                <a:solidFill>
                  <a:srgbClr val="FF9900"/>
                </a:solidFill>
              </a:rPr>
              <a:t>(d) 0.52</a:t>
            </a:r>
            <a:endParaRPr i="1" sz="2100">
              <a:solidFill>
                <a:srgbClr val="FF9900"/>
              </a:solidFill>
            </a:endParaRPr>
          </a:p>
        </p:txBody>
      </p:sp>
      <p:pic>
        <p:nvPicPr>
          <p:cNvPr id="373" name="Google Shape;373;p49"/>
          <p:cNvPicPr preferRelativeResize="0"/>
          <p:nvPr/>
        </p:nvPicPr>
        <p:blipFill>
          <a:blip r:embed="rId3">
            <a:alphaModFix/>
          </a:blip>
          <a:stretch>
            <a:fillRect/>
          </a:stretch>
        </p:blipFill>
        <p:spPr>
          <a:xfrm>
            <a:off x="2290422" y="2260197"/>
            <a:ext cx="6065774" cy="29832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379" name="Google Shape;379;p50"/>
          <p:cNvSpPr txBox="1"/>
          <p:nvPr>
            <p:ph idx="1" type="body"/>
          </p:nvPr>
        </p:nvSpPr>
        <p:spPr>
          <a:xfrm>
            <a:off x="457200" y="1143000"/>
            <a:ext cx="7899000" cy="3651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What is the probability that this woman has cancer if this second mammogram also yielded a positive result?</a:t>
            </a:r>
            <a:endParaRPr sz="2100">
              <a:solidFill>
                <a:schemeClr val="accent1"/>
              </a:solidFill>
            </a:endParaRPr>
          </a:p>
          <a:p>
            <a:pPr indent="0" lvl="0" marL="0" rtl="0" algn="l">
              <a:lnSpc>
                <a:spcPct val="115000"/>
              </a:lnSpc>
              <a:spcBef>
                <a:spcPts val="1000"/>
              </a:spcBef>
              <a:spcAft>
                <a:spcPts val="0"/>
              </a:spcAft>
              <a:buNone/>
            </a:pPr>
            <a:r>
              <a:rPr lang="en" sz="2100">
                <a:solidFill>
                  <a:srgbClr val="000000"/>
                </a:solidFill>
              </a:rPr>
              <a:t>(a) 0.0936</a:t>
            </a:r>
            <a:endParaRPr sz="2100">
              <a:solidFill>
                <a:srgbClr val="000000"/>
              </a:solidFill>
            </a:endParaRPr>
          </a:p>
          <a:p>
            <a:pPr indent="0" lvl="0" marL="0" rtl="0" algn="l">
              <a:lnSpc>
                <a:spcPct val="115000"/>
              </a:lnSpc>
              <a:spcBef>
                <a:spcPts val="1000"/>
              </a:spcBef>
              <a:spcAft>
                <a:spcPts val="0"/>
              </a:spcAft>
              <a:buNone/>
            </a:pPr>
            <a:r>
              <a:rPr lang="en" sz="2100">
                <a:solidFill>
                  <a:srgbClr val="000000"/>
                </a:solidFill>
              </a:rPr>
              <a:t>(b) 0.088</a:t>
            </a:r>
            <a:endParaRPr sz="2100">
              <a:solidFill>
                <a:srgbClr val="000000"/>
              </a:solidFill>
            </a:endParaRPr>
          </a:p>
          <a:p>
            <a:pPr indent="0" lvl="0" marL="0" rtl="0" algn="l">
              <a:lnSpc>
                <a:spcPct val="115000"/>
              </a:lnSpc>
              <a:spcBef>
                <a:spcPts val="1000"/>
              </a:spcBef>
              <a:spcAft>
                <a:spcPts val="0"/>
              </a:spcAft>
              <a:buNone/>
            </a:pPr>
            <a:r>
              <a:rPr lang="en" sz="2100">
                <a:solidFill>
                  <a:srgbClr val="000000"/>
                </a:solidFill>
              </a:rPr>
              <a:t>(c) 0.48</a:t>
            </a:r>
            <a:endParaRPr sz="2100">
              <a:solidFill>
                <a:srgbClr val="000000"/>
              </a:solidFill>
            </a:endParaRPr>
          </a:p>
          <a:p>
            <a:pPr indent="0" lvl="0" marL="0" rtl="0" algn="l">
              <a:lnSpc>
                <a:spcPct val="115000"/>
              </a:lnSpc>
              <a:spcBef>
                <a:spcPts val="1000"/>
              </a:spcBef>
              <a:spcAft>
                <a:spcPts val="1000"/>
              </a:spcAft>
              <a:buNone/>
            </a:pPr>
            <a:r>
              <a:rPr i="1" lang="en" sz="2100">
                <a:solidFill>
                  <a:srgbClr val="FF9900"/>
                </a:solidFill>
              </a:rPr>
              <a:t>(d) 0.52</a:t>
            </a:r>
            <a:endParaRPr i="1" sz="2100">
              <a:solidFill>
                <a:srgbClr val="FF9900"/>
              </a:solidFill>
            </a:endParaRPr>
          </a:p>
        </p:txBody>
      </p:sp>
      <p:pic>
        <p:nvPicPr>
          <p:cNvPr id="380" name="Google Shape;380;p50"/>
          <p:cNvPicPr preferRelativeResize="0"/>
          <p:nvPr/>
        </p:nvPicPr>
        <p:blipFill>
          <a:blip r:embed="rId3">
            <a:alphaModFix/>
          </a:blip>
          <a:stretch>
            <a:fillRect/>
          </a:stretch>
        </p:blipFill>
        <p:spPr>
          <a:xfrm>
            <a:off x="2290422" y="2260197"/>
            <a:ext cx="6065774" cy="2983225"/>
          </a:xfrm>
          <a:prstGeom prst="rect">
            <a:avLst/>
          </a:prstGeom>
          <a:noFill/>
          <a:ln>
            <a:noFill/>
          </a:ln>
        </p:spPr>
      </p:pic>
      <p:pic>
        <p:nvPicPr>
          <p:cNvPr id="381" name="Google Shape;381;p50"/>
          <p:cNvPicPr preferRelativeResize="0"/>
          <p:nvPr/>
        </p:nvPicPr>
        <p:blipFill>
          <a:blip r:embed="rId4">
            <a:alphaModFix/>
          </a:blip>
          <a:stretch>
            <a:fillRect/>
          </a:stretch>
        </p:blipFill>
        <p:spPr>
          <a:xfrm>
            <a:off x="457200" y="5243421"/>
            <a:ext cx="5165576" cy="797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1"/>
          <p:cNvSpPr txBox="1"/>
          <p:nvPr>
            <p:ph idx="1" type="body"/>
          </p:nvPr>
        </p:nvSpPr>
        <p:spPr>
          <a:xfrm>
            <a:off x="457200" y="1143000"/>
            <a:ext cx="7899000" cy="3651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000"/>
              </a:spcAft>
              <a:buNone/>
            </a:pPr>
            <a:r>
              <a:rPr lang="en" sz="2100">
                <a:solidFill>
                  <a:srgbClr val="000000"/>
                </a:solidFill>
              </a:rPr>
              <a:t>The conditional probability formula we have seen so far is a special case of the Bayes' Theorem, which is applicable even when events have more than just two outcomes.</a:t>
            </a:r>
            <a:endParaRPr sz="2100">
              <a:solidFill>
                <a:srgbClr val="000000"/>
              </a:solidFill>
            </a:endParaRPr>
          </a:p>
        </p:txBody>
      </p:sp>
      <p:sp>
        <p:nvSpPr>
          <p:cNvPr id="387" name="Google Shape;387;p5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Bayes' Theorem</a:t>
            </a:r>
            <a:endParaRPr>
              <a:solidFill>
                <a:schemeClr val="accen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2"/>
          <p:cNvSpPr txBox="1"/>
          <p:nvPr>
            <p:ph idx="1" type="body"/>
          </p:nvPr>
        </p:nvSpPr>
        <p:spPr>
          <a:xfrm>
            <a:off x="457200" y="1143000"/>
            <a:ext cx="7899000" cy="3651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The conditional probability formula we have seen so far is a special case of the Bayes' Theorem, which is applicable even when events have more than just two outcomes.</a:t>
            </a:r>
            <a:endParaRPr sz="2100">
              <a:solidFill>
                <a:srgbClr val="000000"/>
              </a:solidFill>
            </a:endParaRPr>
          </a:p>
          <a:p>
            <a:pPr indent="0" lvl="0" marL="0" rtl="0" algn="l">
              <a:lnSpc>
                <a:spcPct val="115000"/>
              </a:lnSpc>
              <a:spcBef>
                <a:spcPts val="1000"/>
              </a:spcBef>
              <a:spcAft>
                <a:spcPts val="0"/>
              </a:spcAft>
              <a:buNone/>
            </a:pPr>
            <a:r>
              <a:t/>
            </a:r>
            <a:endParaRPr sz="2100">
              <a:solidFill>
                <a:srgbClr val="000000"/>
              </a:solidFill>
            </a:endParaRPr>
          </a:p>
          <a:p>
            <a:pPr indent="0" lvl="0" marL="0" rtl="0" algn="l">
              <a:lnSpc>
                <a:spcPct val="115000"/>
              </a:lnSpc>
              <a:spcBef>
                <a:spcPts val="1000"/>
              </a:spcBef>
              <a:spcAft>
                <a:spcPts val="1000"/>
              </a:spcAft>
              <a:buNone/>
            </a:pPr>
            <a:r>
              <a:rPr lang="en" sz="2100">
                <a:solidFill>
                  <a:schemeClr val="accent1"/>
                </a:solidFill>
              </a:rPr>
              <a:t>Bayes’ Theorem</a:t>
            </a:r>
            <a:endParaRPr sz="2100">
              <a:solidFill>
                <a:schemeClr val="accent1"/>
              </a:solidFill>
            </a:endParaRPr>
          </a:p>
        </p:txBody>
      </p:sp>
      <p:sp>
        <p:nvSpPr>
          <p:cNvPr id="393" name="Google Shape;393;p5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Bayes' Theorem</a:t>
            </a:r>
            <a:endParaRPr>
              <a:solidFill>
                <a:schemeClr val="accent1"/>
              </a:solidFill>
            </a:endParaRPr>
          </a:p>
        </p:txBody>
      </p:sp>
      <p:pic>
        <p:nvPicPr>
          <p:cNvPr id="394" name="Google Shape;394;p52"/>
          <p:cNvPicPr preferRelativeResize="0"/>
          <p:nvPr/>
        </p:nvPicPr>
        <p:blipFill>
          <a:blip r:embed="rId3">
            <a:alphaModFix/>
          </a:blip>
          <a:stretch>
            <a:fillRect/>
          </a:stretch>
        </p:blipFill>
        <p:spPr>
          <a:xfrm>
            <a:off x="914400" y="3384325"/>
            <a:ext cx="7457451" cy="20955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3"/>
          <p:cNvSpPr txBox="1"/>
          <p:nvPr>
            <p:ph idx="1" type="body"/>
          </p:nvPr>
        </p:nvSpPr>
        <p:spPr>
          <a:xfrm>
            <a:off x="457200" y="1429325"/>
            <a:ext cx="7899000" cy="51447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800">
                <a:solidFill>
                  <a:srgbClr val="000000"/>
                </a:solidFill>
              </a:rPr>
              <a:t>A common epidemiological model for the spread of diseases is the SIR model, where the population is partitioned into three groups: Susceptible, Infected, and Recovered. This is a reasonable model for diseases like chickenpox where a single infection usually provides immunity to subsequent infections. Sometimes these diseases can also be difficult to detect.</a:t>
            </a:r>
            <a:endParaRPr sz="1800">
              <a:solidFill>
                <a:srgbClr val="000000"/>
              </a:solidFill>
            </a:endParaRPr>
          </a:p>
          <a:p>
            <a:pPr indent="0" lvl="0" marL="0" rtl="0" algn="l">
              <a:lnSpc>
                <a:spcPct val="115000"/>
              </a:lnSpc>
              <a:spcBef>
                <a:spcPts val="1000"/>
              </a:spcBef>
              <a:spcAft>
                <a:spcPts val="0"/>
              </a:spcAft>
              <a:buNone/>
            </a:pPr>
            <a:r>
              <a:rPr lang="en" sz="1800">
                <a:solidFill>
                  <a:srgbClr val="000000"/>
                </a:solidFill>
              </a:rPr>
              <a:t>Imagine a population in the midst of an epidemic where 60% of the population is considered susceptible, 10% is infected, and 30% is recovered. The only test for the disease is accurate 95% of the time for susceptible individuals, 99% for infected individuals, but 65% for recovered individuals. (Note: In this case accurate means returning a negative result for susceptible and recovered individuals and a positive result for infected individuals).</a:t>
            </a:r>
            <a:endParaRPr sz="1800">
              <a:solidFill>
                <a:srgbClr val="000000"/>
              </a:solidFill>
            </a:endParaRPr>
          </a:p>
          <a:p>
            <a:pPr indent="0" lvl="0" marL="0" rtl="0" algn="l">
              <a:lnSpc>
                <a:spcPct val="115000"/>
              </a:lnSpc>
              <a:spcBef>
                <a:spcPts val="1000"/>
              </a:spcBef>
              <a:spcAft>
                <a:spcPts val="1000"/>
              </a:spcAft>
              <a:buNone/>
            </a:pPr>
            <a:r>
              <a:rPr lang="en" sz="1800">
                <a:solidFill>
                  <a:srgbClr val="000000"/>
                </a:solidFill>
              </a:rPr>
              <a:t>Draw a probability tree to reflect the information given above. If the individual has tested positive, what is the probability that they are actually infected?</a:t>
            </a:r>
            <a:endParaRPr sz="1800">
              <a:solidFill>
                <a:srgbClr val="000000"/>
              </a:solidFill>
            </a:endParaRPr>
          </a:p>
        </p:txBody>
      </p:sp>
      <p:sp>
        <p:nvSpPr>
          <p:cNvPr id="400" name="Google Shape;400;p53"/>
          <p:cNvSpPr txBox="1"/>
          <p:nvPr>
            <p:ph type="title"/>
          </p:nvPr>
        </p:nvSpPr>
        <p:spPr>
          <a:xfrm>
            <a:off x="457200" y="28631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Application activity:</a:t>
            </a:r>
            <a:endParaRPr>
              <a:solidFill>
                <a:schemeClr val="accent1"/>
              </a:solidFill>
            </a:endParaRPr>
          </a:p>
          <a:p>
            <a:pPr indent="0" lvl="0" marL="0" rtl="0" algn="l">
              <a:spcBef>
                <a:spcPts val="0"/>
              </a:spcBef>
              <a:spcAft>
                <a:spcPts val="0"/>
              </a:spcAft>
              <a:buNone/>
            </a:pPr>
            <a:r>
              <a:rPr lang="en">
                <a:solidFill>
                  <a:schemeClr val="accent1"/>
                </a:solidFill>
              </a:rPr>
              <a:t>inverting probabilities</a:t>
            </a:r>
            <a:endParaRPr>
              <a:solidFill>
                <a:schemeClr val="accen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4"/>
          <p:cNvSpPr txBox="1"/>
          <p:nvPr>
            <p:ph type="title"/>
          </p:nvPr>
        </p:nvSpPr>
        <p:spPr>
          <a:xfrm>
            <a:off x="457200" y="28631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Application activity:</a:t>
            </a:r>
            <a:endParaRPr>
              <a:solidFill>
                <a:schemeClr val="accent1"/>
              </a:solidFill>
            </a:endParaRPr>
          </a:p>
          <a:p>
            <a:pPr indent="0" lvl="0" marL="0" rtl="0" algn="l">
              <a:spcBef>
                <a:spcPts val="0"/>
              </a:spcBef>
              <a:spcAft>
                <a:spcPts val="0"/>
              </a:spcAft>
              <a:buNone/>
            </a:pPr>
            <a:r>
              <a:rPr lang="en">
                <a:solidFill>
                  <a:schemeClr val="accent1"/>
                </a:solidFill>
              </a:rPr>
              <a:t>inverting probabilities (cont.)</a:t>
            </a:r>
            <a:endParaRPr>
              <a:solidFill>
                <a:schemeClr val="accent1"/>
              </a:solidFill>
            </a:endParaRPr>
          </a:p>
        </p:txBody>
      </p:sp>
      <p:pic>
        <p:nvPicPr>
          <p:cNvPr id="406" name="Google Shape;406;p54"/>
          <p:cNvPicPr preferRelativeResize="0"/>
          <p:nvPr/>
        </p:nvPicPr>
        <p:blipFill>
          <a:blip r:embed="rId3">
            <a:alphaModFix/>
          </a:blip>
          <a:stretch>
            <a:fillRect/>
          </a:stretch>
        </p:blipFill>
        <p:spPr>
          <a:xfrm>
            <a:off x="457200" y="1580952"/>
            <a:ext cx="7051151" cy="3696101"/>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5"/>
          <p:cNvSpPr txBox="1"/>
          <p:nvPr>
            <p:ph type="title"/>
          </p:nvPr>
        </p:nvSpPr>
        <p:spPr>
          <a:xfrm>
            <a:off x="457200" y="28631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Application activity:</a:t>
            </a:r>
            <a:endParaRPr>
              <a:solidFill>
                <a:schemeClr val="accent1"/>
              </a:solidFill>
            </a:endParaRPr>
          </a:p>
          <a:p>
            <a:pPr indent="0" lvl="0" marL="0" rtl="0" algn="l">
              <a:spcBef>
                <a:spcPts val="0"/>
              </a:spcBef>
              <a:spcAft>
                <a:spcPts val="0"/>
              </a:spcAft>
              <a:buNone/>
            </a:pPr>
            <a:r>
              <a:rPr lang="en">
                <a:solidFill>
                  <a:schemeClr val="accent1"/>
                </a:solidFill>
              </a:rPr>
              <a:t>inverting probabilities (cont.)</a:t>
            </a:r>
            <a:endParaRPr>
              <a:solidFill>
                <a:schemeClr val="accent1"/>
              </a:solidFill>
            </a:endParaRPr>
          </a:p>
        </p:txBody>
      </p:sp>
      <p:pic>
        <p:nvPicPr>
          <p:cNvPr id="412" name="Google Shape;412;p55"/>
          <p:cNvPicPr preferRelativeResize="0"/>
          <p:nvPr/>
        </p:nvPicPr>
        <p:blipFill>
          <a:blip r:embed="rId3">
            <a:alphaModFix/>
          </a:blip>
          <a:stretch>
            <a:fillRect/>
          </a:stretch>
        </p:blipFill>
        <p:spPr>
          <a:xfrm>
            <a:off x="856373" y="5585823"/>
            <a:ext cx="6665501" cy="771350"/>
          </a:xfrm>
          <a:prstGeom prst="rect">
            <a:avLst/>
          </a:prstGeom>
          <a:noFill/>
          <a:ln>
            <a:noFill/>
          </a:ln>
        </p:spPr>
      </p:pic>
      <p:pic>
        <p:nvPicPr>
          <p:cNvPr id="413" name="Google Shape;413;p55"/>
          <p:cNvPicPr preferRelativeResize="0"/>
          <p:nvPr/>
        </p:nvPicPr>
        <p:blipFill>
          <a:blip r:embed="rId4">
            <a:alphaModFix/>
          </a:blip>
          <a:stretch>
            <a:fillRect/>
          </a:stretch>
        </p:blipFill>
        <p:spPr>
          <a:xfrm>
            <a:off x="457200" y="1580952"/>
            <a:ext cx="7051151" cy="36961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6"/>
          <p:cNvSpPr txBox="1"/>
          <p:nvPr/>
        </p:nvSpPr>
        <p:spPr>
          <a:xfrm>
            <a:off x="683550" y="0"/>
            <a:ext cx="7776900" cy="68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Find more resources at </a:t>
            </a:r>
            <a:r>
              <a:rPr lang="en" sz="1800" u="sng">
                <a:solidFill>
                  <a:schemeClr val="hlink"/>
                </a:solidFill>
                <a:hlinkClick r:id="rId3"/>
              </a:rPr>
              <a:t>openintro.org/os</a:t>
            </a:r>
            <a:r>
              <a:rPr lang="en" sz="1800"/>
              <a:t>, including</a:t>
            </a:r>
            <a:endParaRPr sz="1800"/>
          </a:p>
          <a:p>
            <a:pPr indent="-342900" lvl="0" marL="457200" rtl="0" algn="l">
              <a:spcBef>
                <a:spcPts val="0"/>
              </a:spcBef>
              <a:spcAft>
                <a:spcPts val="0"/>
              </a:spcAft>
              <a:buSzPts val="1800"/>
              <a:buChar char="●"/>
            </a:pPr>
            <a:r>
              <a:rPr lang="en" sz="1800"/>
              <a:t>Slides</a:t>
            </a:r>
            <a:endParaRPr sz="1800"/>
          </a:p>
          <a:p>
            <a:pPr indent="-342900" lvl="0" marL="457200" rtl="0" algn="l">
              <a:spcBef>
                <a:spcPts val="0"/>
              </a:spcBef>
              <a:spcAft>
                <a:spcPts val="0"/>
              </a:spcAft>
              <a:buSzPts val="1800"/>
              <a:buChar char="●"/>
            </a:pPr>
            <a:r>
              <a:rPr lang="en" sz="1800"/>
              <a:t>Videos</a:t>
            </a:r>
            <a:endParaRPr sz="1800"/>
          </a:p>
          <a:p>
            <a:pPr indent="-342900" lvl="0" marL="457200" rtl="0" algn="l">
              <a:spcBef>
                <a:spcPts val="0"/>
              </a:spcBef>
              <a:spcAft>
                <a:spcPts val="0"/>
              </a:spcAft>
              <a:buSzPts val="1800"/>
              <a:buChar char="●"/>
            </a:pPr>
            <a:r>
              <a:rPr lang="en" sz="1800"/>
              <a:t>Statistical Software Labs</a:t>
            </a:r>
            <a:endParaRPr sz="1800"/>
          </a:p>
          <a:p>
            <a:pPr indent="-342900" lvl="0" marL="457200" rtl="0" algn="l">
              <a:spcBef>
                <a:spcPts val="0"/>
              </a:spcBef>
              <a:spcAft>
                <a:spcPts val="0"/>
              </a:spcAft>
              <a:buSzPts val="1800"/>
              <a:buChar char="●"/>
            </a:pPr>
            <a:r>
              <a:rPr lang="en" sz="1800"/>
              <a:t>Discussion Forums (free support for students and teachers)</a:t>
            </a:r>
            <a:endParaRPr sz="1800"/>
          </a:p>
          <a:p>
            <a:pPr indent="-342900" lvl="0" marL="457200" rtl="0" algn="l">
              <a:spcBef>
                <a:spcPts val="0"/>
              </a:spcBef>
              <a:spcAft>
                <a:spcPts val="0"/>
              </a:spcAft>
              <a:buSzPts val="1800"/>
              <a:buChar char="●"/>
            </a:pPr>
            <a:r>
              <a:rPr lang="en" sz="1800"/>
              <a:t>Learning Objectives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Teachers only content is also available for </a:t>
            </a:r>
            <a:r>
              <a:rPr lang="en" sz="1800" u="sng">
                <a:solidFill>
                  <a:schemeClr val="hlink"/>
                </a:solidFill>
                <a:hlinkClick r:id="rId4"/>
              </a:rPr>
              <a:t>Verified Teachers</a:t>
            </a:r>
            <a:r>
              <a:rPr lang="en" sz="1800"/>
              <a:t>, including</a:t>
            </a:r>
            <a:endParaRPr sz="1800"/>
          </a:p>
          <a:p>
            <a:pPr indent="-342900" lvl="0" marL="457200" rtl="0" algn="l">
              <a:spcBef>
                <a:spcPts val="0"/>
              </a:spcBef>
              <a:spcAft>
                <a:spcPts val="0"/>
              </a:spcAft>
              <a:buSzPts val="1800"/>
              <a:buChar char="●"/>
            </a:pPr>
            <a:r>
              <a:rPr lang="en" sz="1800"/>
              <a:t>Exercise solutions</a:t>
            </a:r>
            <a:endParaRPr sz="1800"/>
          </a:p>
          <a:p>
            <a:pPr indent="-342900" lvl="0" marL="457200" rtl="0" algn="l">
              <a:spcBef>
                <a:spcPts val="0"/>
              </a:spcBef>
              <a:spcAft>
                <a:spcPts val="0"/>
              </a:spcAft>
              <a:buSzPts val="1800"/>
              <a:buChar char="●"/>
            </a:pPr>
            <a:r>
              <a:rPr lang="en" sz="1800"/>
              <a:t>Sample exams</a:t>
            </a:r>
            <a:endParaRPr sz="1800"/>
          </a:p>
          <a:p>
            <a:pPr indent="-342900" lvl="0" marL="457200" rtl="0" algn="l">
              <a:spcBef>
                <a:spcPts val="0"/>
              </a:spcBef>
              <a:spcAft>
                <a:spcPts val="0"/>
              </a:spcAft>
              <a:buSzPts val="1800"/>
              <a:buChar char="●"/>
            </a:pPr>
            <a:r>
              <a:rPr lang="en" sz="1800"/>
              <a:t>Ability to request a free desk copy for a course</a:t>
            </a:r>
            <a:endParaRPr sz="1800"/>
          </a:p>
          <a:p>
            <a:pPr indent="-342900" lvl="0" marL="457200" rtl="0" algn="l">
              <a:spcBef>
                <a:spcPts val="0"/>
              </a:spcBef>
              <a:spcAft>
                <a:spcPts val="0"/>
              </a:spcAft>
              <a:buSzPts val="1800"/>
              <a:buChar char="●"/>
            </a:pPr>
            <a:r>
              <a:rPr lang="en" sz="1800"/>
              <a:t>Statistics Teachers email group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Questions? </a:t>
            </a:r>
            <a:r>
              <a:rPr lang="en" sz="1800" u="sng">
                <a:solidFill>
                  <a:schemeClr val="hlink"/>
                </a:solidFill>
                <a:hlinkClick r:id="rId5"/>
              </a:rPr>
              <a:t>Contact us</a:t>
            </a:r>
            <a:r>
              <a:rPr lang="en" sz="1800"/>
              <a:t>.</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2"/>
          <p:cNvSpPr txBox="1"/>
          <p:nvPr>
            <p:ph idx="1" type="body"/>
          </p:nvPr>
        </p:nvSpPr>
        <p:spPr>
          <a:xfrm>
            <a:off x="457200" y="1264450"/>
            <a:ext cx="7899000" cy="896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What is the probability that a patient relapsed?</a:t>
            </a:r>
            <a:endParaRPr sz="2100">
              <a:solidFill>
                <a:schemeClr val="accent1"/>
              </a:solidFill>
            </a:endParaRPr>
          </a:p>
        </p:txBody>
      </p:sp>
      <p:sp>
        <p:nvSpPr>
          <p:cNvPr id="55" name="Google Shape;55;p1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Marginal probability</a:t>
            </a:r>
            <a:endParaRPr>
              <a:solidFill>
                <a:schemeClr val="accent1"/>
              </a:solidFill>
            </a:endParaRPr>
          </a:p>
        </p:txBody>
      </p:sp>
      <p:pic>
        <p:nvPicPr>
          <p:cNvPr id="56" name="Google Shape;56;p12"/>
          <p:cNvPicPr preferRelativeResize="0"/>
          <p:nvPr/>
        </p:nvPicPr>
        <p:blipFill>
          <a:blip r:embed="rId3">
            <a:alphaModFix/>
          </a:blip>
          <a:stretch>
            <a:fillRect/>
          </a:stretch>
        </p:blipFill>
        <p:spPr>
          <a:xfrm>
            <a:off x="1069900" y="2160850"/>
            <a:ext cx="5284025" cy="2191275"/>
          </a:xfrm>
          <a:prstGeom prst="rect">
            <a:avLst/>
          </a:prstGeom>
          <a:noFill/>
          <a:ln>
            <a:noFill/>
          </a:ln>
        </p:spPr>
      </p:pic>
      <p:sp>
        <p:nvSpPr>
          <p:cNvPr id="57" name="Google Shape;57;p12"/>
          <p:cNvSpPr txBox="1"/>
          <p:nvPr>
            <p:ph idx="1" type="body"/>
          </p:nvPr>
        </p:nvSpPr>
        <p:spPr>
          <a:xfrm>
            <a:off x="541425" y="4866300"/>
            <a:ext cx="7899000" cy="896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2100">
                <a:solidFill>
                  <a:srgbClr val="000000"/>
                </a:solidFill>
              </a:rPr>
              <a:t>P(relapsed)</a:t>
            </a:r>
            <a:r>
              <a:rPr lang="en" sz="2100">
                <a:solidFill>
                  <a:srgbClr val="000000"/>
                </a:solidFill>
              </a:rPr>
              <a:t> = 48 / 72 ~ 0.67</a:t>
            </a:r>
            <a:endParaRPr sz="2100">
              <a:solidFill>
                <a:srgbClr val="000000"/>
              </a:solidFill>
            </a:endParaRPr>
          </a:p>
        </p:txBody>
      </p:sp>
      <p:sp>
        <p:nvSpPr>
          <p:cNvPr id="58" name="Google Shape;58;p12"/>
          <p:cNvSpPr/>
          <p:nvPr/>
        </p:nvSpPr>
        <p:spPr>
          <a:xfrm>
            <a:off x="3299475" y="3892600"/>
            <a:ext cx="545400" cy="4596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2"/>
          <p:cNvSpPr/>
          <p:nvPr/>
        </p:nvSpPr>
        <p:spPr>
          <a:xfrm>
            <a:off x="5619700" y="3892600"/>
            <a:ext cx="545400" cy="4596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1000"/>
                                        <p:tgtEl>
                                          <p:spTgt spid="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idx="1" type="body"/>
          </p:nvPr>
        </p:nvSpPr>
        <p:spPr>
          <a:xfrm>
            <a:off x="457200" y="1264450"/>
            <a:ext cx="7899000" cy="1070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What is the probability that a patient received the antidepressant (desipramine) </a:t>
            </a:r>
            <a:r>
              <a:rPr lang="en" sz="2100" u="sng">
                <a:solidFill>
                  <a:schemeClr val="accent1"/>
                </a:solidFill>
              </a:rPr>
              <a:t>and</a:t>
            </a:r>
            <a:r>
              <a:rPr lang="en" sz="2100">
                <a:solidFill>
                  <a:schemeClr val="accent1"/>
                </a:solidFill>
              </a:rPr>
              <a:t> relapsed?</a:t>
            </a:r>
            <a:endParaRPr sz="2100">
              <a:solidFill>
                <a:schemeClr val="accent1"/>
              </a:solidFill>
            </a:endParaRPr>
          </a:p>
        </p:txBody>
      </p:sp>
      <p:sp>
        <p:nvSpPr>
          <p:cNvPr id="65" name="Google Shape;65;p1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Joint probability</a:t>
            </a:r>
            <a:endParaRPr>
              <a:solidFill>
                <a:schemeClr val="accent1"/>
              </a:solidFill>
            </a:endParaRPr>
          </a:p>
        </p:txBody>
      </p:sp>
      <p:pic>
        <p:nvPicPr>
          <p:cNvPr id="66" name="Google Shape;66;p13"/>
          <p:cNvPicPr preferRelativeResize="0"/>
          <p:nvPr/>
        </p:nvPicPr>
        <p:blipFill>
          <a:blip r:embed="rId3">
            <a:alphaModFix/>
          </a:blip>
          <a:stretch>
            <a:fillRect/>
          </a:stretch>
        </p:blipFill>
        <p:spPr>
          <a:xfrm>
            <a:off x="1219925" y="2334550"/>
            <a:ext cx="4895425" cy="2030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idx="1" type="body"/>
          </p:nvPr>
        </p:nvSpPr>
        <p:spPr>
          <a:xfrm>
            <a:off x="457200" y="1264450"/>
            <a:ext cx="7899000" cy="1070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What is the probability that a patient received the antidepressant (desipramine) </a:t>
            </a:r>
            <a:r>
              <a:rPr lang="en" sz="2100" u="sng">
                <a:solidFill>
                  <a:schemeClr val="accent1"/>
                </a:solidFill>
              </a:rPr>
              <a:t>and</a:t>
            </a:r>
            <a:r>
              <a:rPr lang="en" sz="2100">
                <a:solidFill>
                  <a:schemeClr val="accent1"/>
                </a:solidFill>
              </a:rPr>
              <a:t> relapsed?</a:t>
            </a:r>
            <a:endParaRPr sz="2100">
              <a:solidFill>
                <a:schemeClr val="accent1"/>
              </a:solidFill>
            </a:endParaRPr>
          </a:p>
        </p:txBody>
      </p:sp>
      <p:sp>
        <p:nvSpPr>
          <p:cNvPr id="72" name="Google Shape;72;p1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Joint probability</a:t>
            </a:r>
            <a:endParaRPr>
              <a:solidFill>
                <a:schemeClr val="accent1"/>
              </a:solidFill>
            </a:endParaRPr>
          </a:p>
        </p:txBody>
      </p:sp>
      <p:pic>
        <p:nvPicPr>
          <p:cNvPr id="73" name="Google Shape;73;p14"/>
          <p:cNvPicPr preferRelativeResize="0"/>
          <p:nvPr/>
        </p:nvPicPr>
        <p:blipFill>
          <a:blip r:embed="rId3">
            <a:alphaModFix/>
          </a:blip>
          <a:stretch>
            <a:fillRect/>
          </a:stretch>
        </p:blipFill>
        <p:spPr>
          <a:xfrm>
            <a:off x="1219925" y="2334550"/>
            <a:ext cx="4895425" cy="2030750"/>
          </a:xfrm>
          <a:prstGeom prst="rect">
            <a:avLst/>
          </a:prstGeom>
          <a:noFill/>
          <a:ln>
            <a:noFill/>
          </a:ln>
        </p:spPr>
      </p:pic>
      <p:sp>
        <p:nvSpPr>
          <p:cNvPr id="74" name="Google Shape;74;p14"/>
          <p:cNvSpPr/>
          <p:nvPr/>
        </p:nvSpPr>
        <p:spPr>
          <a:xfrm>
            <a:off x="3285850" y="2979125"/>
            <a:ext cx="545400" cy="4023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5462925" y="3963025"/>
            <a:ext cx="484200" cy="4023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txBox="1"/>
          <p:nvPr>
            <p:ph idx="1" type="body"/>
          </p:nvPr>
        </p:nvSpPr>
        <p:spPr>
          <a:xfrm>
            <a:off x="457200" y="4645125"/>
            <a:ext cx="8376900" cy="1776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2100">
                <a:solidFill>
                  <a:srgbClr val="000000"/>
                </a:solidFill>
              </a:rPr>
              <a:t>P(relapsed and desipramine)</a:t>
            </a:r>
            <a:r>
              <a:rPr lang="en" sz="2100">
                <a:solidFill>
                  <a:srgbClr val="000000"/>
                </a:solidFill>
              </a:rPr>
              <a:t> = 10 / 72 ~ 0.14</a:t>
            </a:r>
            <a:endParaRPr sz="2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idx="1" type="body"/>
          </p:nvPr>
        </p:nvSpPr>
        <p:spPr>
          <a:xfrm>
            <a:off x="457200" y="1264450"/>
            <a:ext cx="7899000" cy="1047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The conditional probability of the outcome of interest A given condition B is calculated as</a:t>
            </a:r>
            <a:endParaRPr sz="2100">
              <a:solidFill>
                <a:srgbClr val="000000"/>
              </a:solidFill>
            </a:endParaRPr>
          </a:p>
        </p:txBody>
      </p:sp>
      <p:sp>
        <p:nvSpPr>
          <p:cNvPr id="82" name="Google Shape;82;p1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Conditional probability</a:t>
            </a:r>
            <a:endParaRPr>
              <a:solidFill>
                <a:schemeClr val="accent1"/>
              </a:solidFill>
            </a:endParaRPr>
          </a:p>
        </p:txBody>
      </p:sp>
      <p:pic>
        <p:nvPicPr>
          <p:cNvPr id="83" name="Google Shape;83;p15"/>
          <p:cNvPicPr preferRelativeResize="0"/>
          <p:nvPr/>
        </p:nvPicPr>
        <p:blipFill>
          <a:blip r:embed="rId3">
            <a:alphaModFix/>
          </a:blip>
          <a:stretch>
            <a:fillRect/>
          </a:stretch>
        </p:blipFill>
        <p:spPr>
          <a:xfrm>
            <a:off x="1250475" y="2311447"/>
            <a:ext cx="2318750" cy="650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idx="1" type="body"/>
          </p:nvPr>
        </p:nvSpPr>
        <p:spPr>
          <a:xfrm>
            <a:off x="457200" y="1264450"/>
            <a:ext cx="7899000" cy="1047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The conditional probability of the outcome of interest A given condition B is calculated as</a:t>
            </a:r>
            <a:endParaRPr sz="2100">
              <a:solidFill>
                <a:srgbClr val="000000"/>
              </a:solidFill>
            </a:endParaRPr>
          </a:p>
        </p:txBody>
      </p:sp>
      <p:sp>
        <p:nvSpPr>
          <p:cNvPr id="89" name="Google Shape;89;p1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Conditional probability</a:t>
            </a:r>
            <a:endParaRPr>
              <a:solidFill>
                <a:schemeClr val="accent1"/>
              </a:solidFill>
            </a:endParaRPr>
          </a:p>
        </p:txBody>
      </p:sp>
      <p:pic>
        <p:nvPicPr>
          <p:cNvPr id="90" name="Google Shape;90;p16"/>
          <p:cNvPicPr preferRelativeResize="0"/>
          <p:nvPr/>
        </p:nvPicPr>
        <p:blipFill>
          <a:blip r:embed="rId3">
            <a:alphaModFix/>
          </a:blip>
          <a:stretch>
            <a:fillRect/>
          </a:stretch>
        </p:blipFill>
        <p:spPr>
          <a:xfrm>
            <a:off x="457200" y="3786975"/>
            <a:ext cx="4643200" cy="1926075"/>
          </a:xfrm>
          <a:prstGeom prst="rect">
            <a:avLst/>
          </a:prstGeom>
          <a:noFill/>
          <a:ln>
            <a:noFill/>
          </a:ln>
        </p:spPr>
      </p:pic>
      <p:pic>
        <p:nvPicPr>
          <p:cNvPr id="91" name="Google Shape;91;p16"/>
          <p:cNvPicPr preferRelativeResize="0"/>
          <p:nvPr/>
        </p:nvPicPr>
        <p:blipFill>
          <a:blip r:embed="rId4">
            <a:alphaModFix/>
          </a:blip>
          <a:stretch>
            <a:fillRect/>
          </a:stretch>
        </p:blipFill>
        <p:spPr>
          <a:xfrm>
            <a:off x="1250475" y="2311447"/>
            <a:ext cx="2318750" cy="650450"/>
          </a:xfrm>
          <a:prstGeom prst="rect">
            <a:avLst/>
          </a:prstGeom>
          <a:noFill/>
          <a:ln>
            <a:noFill/>
          </a:ln>
        </p:spPr>
      </p:pic>
      <p:pic>
        <p:nvPicPr>
          <p:cNvPr id="92" name="Google Shape;92;p16"/>
          <p:cNvPicPr preferRelativeResize="0"/>
          <p:nvPr/>
        </p:nvPicPr>
        <p:blipFill>
          <a:blip r:embed="rId5">
            <a:alphaModFix/>
          </a:blip>
          <a:stretch>
            <a:fillRect/>
          </a:stretch>
        </p:blipFill>
        <p:spPr>
          <a:xfrm>
            <a:off x="5502123" y="3114673"/>
            <a:ext cx="3361925" cy="1047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