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72732d5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732d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2732d5a2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2732d5a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2732d5a2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2732d5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2732d5a2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2732d5a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2732d5a2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2732d5a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2732d5a2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2732d5a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2732d5a2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2732d5a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4a6f2b5_0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4a6f2b5_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a6f2b5_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a6f2b5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2732d5a2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2732d5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72732d5a2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72732d5a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e4a6f2b5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e4a6f2b5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2732d5a2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2732d5a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2732d5a2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2732d5a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2732d5a2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72732d5a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2732d5a2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2732d5a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2732d5a2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2732d5a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a6f2b5_0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a6f2b5_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2732d5a2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2732d5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2732d5a2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2732d5a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4a6f2b5_0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4a6f2b5_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a6f2b5_0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a6f2b5_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e4a6f2b5_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e4a6f2b5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e3fe60c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3fe60c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72732d5a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72732d5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2732d5a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2732d5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72732d5a2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72732d5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2732d5a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2732d5a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72732d5a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72732d5a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a6f2b5_0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a6f2b5_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97" name="Google Shape;9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103" name="Google Shape;103;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000"/>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000"/>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000"/>
                                        <p:tgtEl>
                                          <p:spTgt spid="1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200000"/>
              </a:lnSpc>
              <a:spcBef>
                <a:spcPts val="600"/>
              </a:spcBef>
              <a:spcAft>
                <a:spcPts val="0"/>
              </a:spcAft>
              <a:buNone/>
            </a:pPr>
            <a:r>
              <a:rPr lang="en" sz="2000">
                <a:solidFill>
                  <a:srgbClr val="000000"/>
                </a:solidFill>
              </a:rPr>
              <a:t>	</a:t>
            </a:r>
            <a:r>
              <a:rPr i="1" lang="en" sz="2000">
                <a:solidFill>
                  <a:srgbClr val="000000"/>
                </a:solidFill>
              </a:rPr>
              <a:t>P(2nd chip B | 1st chip O)</a:t>
            </a:r>
            <a:r>
              <a:rPr lang="en" sz="2000">
                <a:solidFill>
                  <a:srgbClr val="000000"/>
                </a:solidFill>
              </a:rPr>
              <a:t> = 3 / 10 = 0.3</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109" name="Google Shape;10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200000"/>
              </a:lnSpc>
              <a:spcBef>
                <a:spcPts val="600"/>
              </a:spcBef>
              <a:spcAft>
                <a:spcPts val="0"/>
              </a:spcAft>
              <a:buNone/>
            </a:pPr>
            <a:r>
              <a:rPr lang="en" sz="2000">
                <a:solidFill>
                  <a:srgbClr val="000000"/>
                </a:solidFill>
              </a:rPr>
              <a:t>	</a:t>
            </a:r>
            <a:r>
              <a:rPr i="1" lang="en" sz="2000">
                <a:solidFill>
                  <a:srgbClr val="000000"/>
                </a:solidFill>
              </a:rPr>
              <a:t>P(2nd chip B | 1st chip O)</a:t>
            </a:r>
            <a:r>
              <a:rPr lang="en" sz="2000">
                <a:solidFill>
                  <a:srgbClr val="000000"/>
                </a:solidFill>
              </a:rPr>
              <a:t> = 3 / 10 = 0.3</a:t>
            </a:r>
            <a:endParaRPr sz="2000">
              <a:solidFill>
                <a:srgbClr val="000000"/>
              </a:solidFill>
            </a:endParaRPr>
          </a:p>
          <a:p>
            <a:pPr indent="-355600" lvl="0" marL="457200" rtl="0" algn="l">
              <a:lnSpc>
                <a:spcPct val="115000"/>
              </a:lnSpc>
              <a:spcBef>
                <a:spcPts val="600"/>
              </a:spcBef>
              <a:spcAft>
                <a:spcPts val="0"/>
              </a:spcAft>
              <a:buClr>
                <a:srgbClr val="000000"/>
              </a:buClr>
              <a:buSzPts val="2000"/>
              <a:buChar char="●"/>
            </a:pPr>
            <a:r>
              <a:rPr lang="en" sz="2000">
                <a:solidFill>
                  <a:srgbClr val="000000"/>
                </a:solidFill>
              </a:rPr>
              <a:t>If drawing with replacement, what is the probability of drawing two blue chips in a row?</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115" name="Google Shape;115;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200000"/>
              </a:lnSpc>
              <a:spcBef>
                <a:spcPts val="600"/>
              </a:spcBef>
              <a:spcAft>
                <a:spcPts val="0"/>
              </a:spcAft>
              <a:buNone/>
            </a:pPr>
            <a:r>
              <a:rPr lang="en" sz="2000">
                <a:solidFill>
                  <a:srgbClr val="000000"/>
                </a:solidFill>
              </a:rPr>
              <a:t>	</a:t>
            </a:r>
            <a:r>
              <a:rPr i="1" lang="en" sz="2000">
                <a:solidFill>
                  <a:srgbClr val="000000"/>
                </a:solidFill>
              </a:rPr>
              <a:t>P(2nd chip B | 1st chip O) </a:t>
            </a:r>
            <a:r>
              <a:rPr lang="en" sz="2000">
                <a:solidFill>
                  <a:srgbClr val="000000"/>
                </a:solidFill>
              </a:rPr>
              <a:t>= 3 / 10 = 0.3</a:t>
            </a:r>
            <a:endParaRPr sz="2000">
              <a:solidFill>
                <a:srgbClr val="000000"/>
              </a:solidFill>
            </a:endParaRPr>
          </a:p>
          <a:p>
            <a:pPr indent="-355600" lvl="0" marL="457200" rtl="0" algn="l">
              <a:lnSpc>
                <a:spcPct val="115000"/>
              </a:lnSpc>
              <a:spcBef>
                <a:spcPts val="600"/>
              </a:spcBef>
              <a:spcAft>
                <a:spcPts val="0"/>
              </a:spcAft>
              <a:buClr>
                <a:srgbClr val="000000"/>
              </a:buClr>
              <a:buSzPts val="2000"/>
              <a:buChar char="●"/>
            </a:pPr>
            <a:r>
              <a:rPr lang="en" sz="2000">
                <a:solidFill>
                  <a:srgbClr val="000000"/>
                </a:solidFill>
              </a:rPr>
              <a:t>If drawing with replacement, what is the probability of drawing two blue chips in a row?</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121" name="Google Shape;121;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animEffect filter="fade" transition="in">
                                      <p:cBhvr>
                                        <p:cTn dur="1000"/>
                                        <p:tgtEl>
                                          <p:spTgt spid="1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animEffect filter="fade" transition="in">
                                      <p:cBhvr>
                                        <p:cTn dur="1000"/>
                                        <p:tgtEl>
                                          <p:spTgt spid="12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200000"/>
              </a:lnSpc>
              <a:spcBef>
                <a:spcPts val="600"/>
              </a:spcBef>
              <a:spcAft>
                <a:spcPts val="0"/>
              </a:spcAft>
              <a:buNone/>
            </a:pPr>
            <a:r>
              <a:rPr lang="en" sz="2000">
                <a:solidFill>
                  <a:srgbClr val="000000"/>
                </a:solidFill>
              </a:rPr>
              <a:t>	</a:t>
            </a:r>
            <a:r>
              <a:rPr i="1" lang="en" sz="2000">
                <a:solidFill>
                  <a:srgbClr val="000000"/>
                </a:solidFill>
              </a:rPr>
              <a:t>P(2nd chip B | 1st chip O) </a:t>
            </a:r>
            <a:r>
              <a:rPr lang="en" sz="2000">
                <a:solidFill>
                  <a:srgbClr val="000000"/>
                </a:solidFill>
              </a:rPr>
              <a:t>= 3 / 10 = 0.3</a:t>
            </a:r>
            <a:endParaRPr sz="2000">
              <a:solidFill>
                <a:srgbClr val="000000"/>
              </a:solidFill>
            </a:endParaRPr>
          </a:p>
          <a:p>
            <a:pPr indent="-355600" lvl="0" marL="457200" rtl="0" algn="l">
              <a:lnSpc>
                <a:spcPct val="115000"/>
              </a:lnSpc>
              <a:spcBef>
                <a:spcPts val="600"/>
              </a:spcBef>
              <a:spcAft>
                <a:spcPts val="0"/>
              </a:spcAft>
              <a:buClr>
                <a:srgbClr val="000000"/>
              </a:buClr>
              <a:buSzPts val="2000"/>
              <a:buChar char="●"/>
            </a:pPr>
            <a:r>
              <a:rPr lang="en" sz="2000">
                <a:solidFill>
                  <a:srgbClr val="000000"/>
                </a:solidFill>
              </a:rPr>
              <a:t>If drawing with replacement, what is the probability of drawing two blue chips in a row?</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1st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2nd Draw - 5 </a:t>
            </a:r>
            <a:r>
              <a:rPr b="1" lang="en" sz="2000">
                <a:solidFill>
                  <a:srgbClr val="FF0000"/>
                </a:solidFill>
              </a:rPr>
              <a:t>O</a:t>
            </a:r>
            <a:r>
              <a:rPr lang="en" sz="2000">
                <a:solidFill>
                  <a:srgbClr val="000000"/>
                </a:solidFill>
              </a:rPr>
              <a:t>, 3 </a:t>
            </a:r>
            <a:r>
              <a:rPr b="1" lang="en" sz="2000">
                <a:solidFill>
                  <a:schemeClr val="accent1"/>
                </a:solidFill>
              </a:rPr>
              <a:t>O</a:t>
            </a:r>
            <a:r>
              <a:rPr lang="en" sz="2000">
                <a:solidFill>
                  <a:srgbClr val="000000"/>
                </a:solidFill>
              </a:rPr>
              <a:t>, 2 </a:t>
            </a:r>
            <a:r>
              <a:rPr b="1" lang="en" sz="2000">
                <a:solidFill>
                  <a:srgbClr val="FF9900"/>
                </a:solidFill>
              </a:rPr>
              <a:t>O</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a:t>
            </a:r>
            <a:r>
              <a:rPr i="1" lang="en" sz="2000">
                <a:solidFill>
                  <a:srgbClr val="000000"/>
                </a:solidFill>
              </a:rPr>
              <a:t>P(1st chip B) x P(2nd chip B | 1st chip B)</a:t>
            </a:r>
            <a:r>
              <a:rPr lang="en" sz="2000">
                <a:solidFill>
                  <a:srgbClr val="000000"/>
                </a:solidFill>
              </a:rPr>
              <a:t> = 0.3 x 0.3 = 0.09</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127" name="Google Shape;127;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1000"/>
                                        <p:tgtEl>
                                          <p:spTgt spid="1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
        <p:nvSpPr>
          <p:cNvPr id="133" name="Google Shape;133;p23"/>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When drawing with replacement, probability of the second chip being blue does not depend on the color of the first chip since whatever we draw in the first draw gets put back in the bag.</a:t>
            </a:r>
            <a:endParaRPr sz="2100">
              <a:solidFill>
                <a:srgbClr val="000000"/>
              </a:solidFill>
            </a:endParaRPr>
          </a:p>
          <a:p>
            <a:pPr indent="457200" lvl="0" marL="457200" rtl="0" algn="l">
              <a:lnSpc>
                <a:spcPct val="115000"/>
              </a:lnSpc>
              <a:spcBef>
                <a:spcPts val="600"/>
              </a:spcBef>
              <a:spcAft>
                <a:spcPts val="0"/>
              </a:spcAft>
              <a:buClr>
                <a:srgbClr val="000000"/>
              </a:buClr>
              <a:buSzPts val="1100"/>
              <a:buFont typeface="Arial"/>
              <a:buNone/>
            </a:pPr>
            <a:r>
              <a:rPr lang="en" sz="2100">
                <a:solidFill>
                  <a:srgbClr val="000000"/>
                </a:solidFill>
              </a:rPr>
              <a:t>              </a:t>
            </a:r>
            <a:r>
              <a:rPr i="1" lang="en" sz="2100">
                <a:solidFill>
                  <a:srgbClr val="000000"/>
                </a:solidFill>
              </a:rPr>
              <a:t>    Prob(B | B) = Prob(B | O)</a:t>
            </a:r>
            <a:endParaRPr i="1"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1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In addition, this probability is equal to the probability of drawing a blue chip in the first draw, since the composition of the bag never changes when sampling with replacement.</a:t>
            </a:r>
            <a:endParaRPr sz="2100">
              <a:solidFill>
                <a:srgbClr val="000000"/>
              </a:solidFill>
            </a:endParaRPr>
          </a:p>
          <a:p>
            <a:pPr indent="457200" lvl="0" marL="457200" rtl="0" algn="l">
              <a:lnSpc>
                <a:spcPct val="115000"/>
              </a:lnSpc>
              <a:spcBef>
                <a:spcPts val="600"/>
              </a:spcBef>
              <a:spcAft>
                <a:spcPts val="0"/>
              </a:spcAft>
              <a:buClr>
                <a:srgbClr val="000000"/>
              </a:buClr>
              <a:buSzPts val="1100"/>
              <a:buFont typeface="Arial"/>
              <a:buNone/>
            </a:pPr>
            <a:r>
              <a:rPr lang="en" sz="2100">
                <a:solidFill>
                  <a:srgbClr val="000000"/>
                </a:solidFill>
              </a:rPr>
              <a:t>                     </a:t>
            </a:r>
            <a:r>
              <a:rPr i="1" lang="en" sz="2100">
                <a:solidFill>
                  <a:srgbClr val="000000"/>
                </a:solidFill>
              </a:rPr>
              <a:t>Prob(B | B) = Prob(B)</a:t>
            </a:r>
            <a:endParaRPr i="1"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chemeClr val="accent1"/>
                </a:solidFill>
              </a:rPr>
              <a:t>When drawing with replacement, draws are independent.</a:t>
            </a:r>
            <a:endParaRPr sz="21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39" name="Google Shape;139;p24"/>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0" lvl="0" marL="0" rtl="0" algn="l">
              <a:lnSpc>
                <a:spcPct val="200000"/>
              </a:lnSpc>
              <a:spcBef>
                <a:spcPts val="600"/>
              </a:spcBef>
              <a:spcAft>
                <a:spcPts val="0"/>
              </a:spcAft>
              <a:buNone/>
            </a:pPr>
            <a:r>
              <a:t/>
            </a:r>
            <a:endParaRPr sz="19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45" name="Google Shape;145;p25"/>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a:t>
            </a:r>
            <a:endParaRPr sz="19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51" name="Google Shape;151;p26"/>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a:t>
            </a:r>
            <a:endParaRPr sz="19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from a</a:t>
            </a:r>
            <a:endParaRPr>
              <a:solidFill>
                <a:schemeClr val="accent1"/>
              </a:solidFill>
            </a:endParaRPr>
          </a:p>
          <a:p>
            <a:pPr indent="0" lvl="0" marL="0" rtl="0" algn="l">
              <a:spcBef>
                <a:spcPts val="0"/>
              </a:spcBef>
              <a:spcAft>
                <a:spcPts val="0"/>
              </a:spcAft>
              <a:buNone/>
            </a:pPr>
            <a:r>
              <a:rPr lang="en">
                <a:solidFill>
                  <a:schemeClr val="accent1"/>
                </a:solidFill>
              </a:rPr>
              <a:t>Small Population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57" name="Google Shape;157;p27"/>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endParaRPr sz="19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63" name="Google Shape;163;p28"/>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r>
              <a:rPr i="1" lang="en" sz="1900">
                <a:solidFill>
                  <a:srgbClr val="000000"/>
                </a:solidFill>
              </a:rPr>
              <a:t>P(2nd chip B | 1st chip B)</a:t>
            </a:r>
            <a:r>
              <a:rPr lang="en" sz="1900">
                <a:solidFill>
                  <a:srgbClr val="000000"/>
                </a:solidFill>
              </a:rPr>
              <a:t> = 2 / 9 = 0.22</a:t>
            </a:r>
            <a:endParaRPr sz="1900">
              <a:solidFill>
                <a:srgbClr val="000000"/>
              </a:solidFill>
            </a:endParaRPr>
          </a:p>
          <a:p>
            <a:pPr indent="0" lvl="0" marL="0" rtl="0" algn="l">
              <a:lnSpc>
                <a:spcPct val="200000"/>
              </a:lnSpc>
              <a:spcBef>
                <a:spcPts val="600"/>
              </a:spcBef>
              <a:spcAft>
                <a:spcPts val="0"/>
              </a:spcAft>
              <a:buNone/>
            </a:pPr>
            <a:r>
              <a:t/>
            </a:r>
            <a:endParaRPr sz="19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69" name="Google Shape;169;p29"/>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r>
              <a:rPr i="1" lang="en" sz="1900">
                <a:solidFill>
                  <a:srgbClr val="000000"/>
                </a:solidFill>
              </a:rPr>
              <a:t>P(2nd chip B | 1st chip B)</a:t>
            </a:r>
            <a:r>
              <a:rPr lang="en" sz="1900">
                <a:solidFill>
                  <a:srgbClr val="000000"/>
                </a:solidFill>
              </a:rPr>
              <a:t> = 2 / 9 = 0.22</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drawing without replacement, what is the probability of drawing two blue chips in a row?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a:t>
            </a:r>
            <a:endParaRPr sz="19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75" name="Google Shape;175;p30"/>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r>
              <a:rPr i="1" lang="en" sz="1900">
                <a:solidFill>
                  <a:srgbClr val="000000"/>
                </a:solidFill>
              </a:rPr>
              <a:t>P(2nd chip B | 1st chip B)</a:t>
            </a:r>
            <a:r>
              <a:rPr lang="en" sz="1900">
                <a:solidFill>
                  <a:srgbClr val="000000"/>
                </a:solidFill>
              </a:rPr>
              <a:t> = 2 / 9 = 0.22</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drawing without replacement, what is the probability of drawing two blue chips in a row?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t/>
            </a:r>
            <a:endParaRPr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a:t>
            </a:r>
            <a:endParaRPr sz="3400">
              <a:solidFill>
                <a:schemeClr val="accent1"/>
              </a:solidFill>
            </a:endParaRPr>
          </a:p>
        </p:txBody>
      </p:sp>
      <p:sp>
        <p:nvSpPr>
          <p:cNvPr id="181" name="Google Shape;181;p31"/>
          <p:cNvSpPr txBox="1"/>
          <p:nvPr>
            <p:ph idx="1" type="body"/>
          </p:nvPr>
        </p:nvSpPr>
        <p:spPr>
          <a:xfrm>
            <a:off x="457200" y="1264450"/>
            <a:ext cx="7899000" cy="5143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drawing </a:t>
            </a:r>
            <a:r>
              <a:rPr lang="en" sz="1900">
                <a:solidFill>
                  <a:schemeClr val="accent1"/>
                </a:solidFill>
              </a:rPr>
              <a:t>without replacement</a:t>
            </a:r>
            <a:r>
              <a:rPr lang="en" sz="1900">
                <a:solidFill>
                  <a:srgbClr val="000000"/>
                </a:solidFill>
              </a:rPr>
              <a:t> you do not put back what you just drew.</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pulled a blue chip in the first draw. If drawing without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r>
              <a:rPr i="1" lang="en" sz="1900">
                <a:solidFill>
                  <a:srgbClr val="000000"/>
                </a:solidFill>
              </a:rPr>
              <a:t>P(2nd chip B | 1st chip B)</a:t>
            </a:r>
            <a:r>
              <a:rPr lang="en" sz="1900">
                <a:solidFill>
                  <a:srgbClr val="000000"/>
                </a:solidFill>
              </a:rPr>
              <a:t> = 2 / 9 = 0.22</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If drawing without replacement, what is the probability of drawing two blue chips in a row?</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2nd Draw - 5 </a:t>
            </a:r>
            <a:r>
              <a:rPr b="1" lang="en" sz="1900">
                <a:solidFill>
                  <a:srgbClr val="FF0000"/>
                </a:solidFill>
              </a:rPr>
              <a:t>O</a:t>
            </a:r>
            <a:r>
              <a:rPr lang="en" sz="1900">
                <a:solidFill>
                  <a:srgbClr val="000000"/>
                </a:solidFill>
              </a:rPr>
              <a:t>, </a:t>
            </a:r>
            <a:r>
              <a:rPr lang="en" sz="1900" u="sng">
                <a:solidFill>
                  <a:srgbClr val="000000"/>
                </a:solidFill>
              </a:rPr>
              <a:t>2</a:t>
            </a:r>
            <a:r>
              <a:rPr lang="en" sz="1900">
                <a:solidFill>
                  <a:srgbClr val="000000"/>
                </a:solidFill>
              </a:rPr>
              <a:t> </a:t>
            </a:r>
            <a:r>
              <a:rPr b="1" lang="en" sz="1900">
                <a:solidFill>
                  <a:schemeClr val="accent1"/>
                </a:solidFill>
              </a:rPr>
              <a:t>O</a:t>
            </a:r>
            <a:r>
              <a:rPr lang="en" sz="1900">
                <a:solidFill>
                  <a:srgbClr val="000000"/>
                </a:solidFill>
              </a:rPr>
              <a:t>, 2 </a:t>
            </a:r>
            <a:r>
              <a:rPr b="1" lang="en" sz="1900">
                <a:solidFill>
                  <a:srgbClr val="FF9900"/>
                </a:solidFill>
              </a:rPr>
              <a:t>O</a:t>
            </a:r>
            <a:endParaRPr b="1" sz="1900">
              <a:solidFill>
                <a:srgbClr val="FF9900"/>
              </a:solidFill>
            </a:endParaRPr>
          </a:p>
          <a:p>
            <a:pPr indent="0" lvl="0" marL="0" rtl="0" algn="l">
              <a:lnSpc>
                <a:spcPct val="200000"/>
              </a:lnSpc>
              <a:spcBef>
                <a:spcPts val="600"/>
              </a:spcBef>
              <a:spcAft>
                <a:spcPts val="0"/>
              </a:spcAft>
              <a:buNone/>
            </a:pPr>
            <a:r>
              <a:rPr lang="en" sz="1900">
                <a:solidFill>
                  <a:srgbClr val="000000"/>
                </a:solidFill>
              </a:rPr>
              <a:t>	</a:t>
            </a:r>
            <a:r>
              <a:rPr i="1" lang="en" sz="1900">
                <a:solidFill>
                  <a:srgbClr val="000000"/>
                </a:solidFill>
              </a:rPr>
              <a:t>P(1st chip B) x P(2nd chip B | 1st chip B) </a:t>
            </a:r>
            <a:r>
              <a:rPr lang="en" sz="1900">
                <a:solidFill>
                  <a:srgbClr val="000000"/>
                </a:solidFill>
              </a:rPr>
              <a:t>= 0.3 x 0.22 = 0.066</a:t>
            </a:r>
            <a:endParaRPr sz="19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 type="body"/>
          </p:nvPr>
        </p:nvSpPr>
        <p:spPr>
          <a:xfrm>
            <a:off x="457200" y="1264450"/>
            <a:ext cx="7899000" cy="1973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When drawing without replacement, the probability of the second chip being blue given the first was blue is not equal to the probability of drawing a blue chip in the first draw since the composition of the bag changes with the outcome of the first draw.</a:t>
            </a:r>
            <a:endParaRPr sz="2000">
              <a:solidFill>
                <a:srgbClr val="000000"/>
              </a:solidFill>
            </a:endParaRPr>
          </a:p>
          <a:p>
            <a:pPr indent="457200" lvl="0" marL="0" rtl="0" algn="l">
              <a:lnSpc>
                <a:spcPct val="200000"/>
              </a:lnSpc>
              <a:spcBef>
                <a:spcPts val="600"/>
              </a:spcBef>
              <a:spcAft>
                <a:spcPts val="0"/>
              </a:spcAft>
              <a:buNone/>
            </a:pPr>
            <a:r>
              <a:rPr i="1" lang="en" sz="2000">
                <a:solidFill>
                  <a:srgbClr val="000000"/>
                </a:solidFill>
              </a:rPr>
              <a:t>                               Prob(B | B) ≠ Prob(B)</a:t>
            </a:r>
            <a:endParaRPr i="1" sz="2000">
              <a:solidFill>
                <a:srgbClr val="000000"/>
              </a:solidFill>
            </a:endParaRPr>
          </a:p>
        </p:txBody>
      </p:sp>
      <p:sp>
        <p:nvSpPr>
          <p:cNvPr id="187" name="Google Shape;187;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 (cont.)</a:t>
            </a:r>
            <a:endParaRPr sz="34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457200" y="1264450"/>
            <a:ext cx="7899000" cy="1973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When drawing without replacement, the probability of the second chip being blue given the first was blue is not equal to the probability of drawing a blue chip in the first draw since the composition of the bag changes with the outcome of the first draw.</a:t>
            </a:r>
            <a:endParaRPr sz="2000">
              <a:solidFill>
                <a:srgbClr val="000000"/>
              </a:solidFill>
            </a:endParaRPr>
          </a:p>
          <a:p>
            <a:pPr indent="457200" lvl="0" marL="0" rtl="0" algn="l">
              <a:lnSpc>
                <a:spcPct val="200000"/>
              </a:lnSpc>
              <a:spcBef>
                <a:spcPts val="600"/>
              </a:spcBef>
              <a:spcAft>
                <a:spcPts val="0"/>
              </a:spcAft>
              <a:buNone/>
            </a:pPr>
            <a:r>
              <a:rPr i="1" lang="en" sz="2000">
                <a:solidFill>
                  <a:srgbClr val="000000"/>
                </a:solidFill>
              </a:rPr>
              <a:t>                                 Prob(B | B) ≠ Prob(B)</a:t>
            </a:r>
            <a:endParaRPr i="1" sz="2000">
              <a:solidFill>
                <a:srgbClr val="000000"/>
              </a:solidFill>
            </a:endParaRPr>
          </a:p>
        </p:txBody>
      </p:sp>
      <p:sp>
        <p:nvSpPr>
          <p:cNvPr id="193" name="Google Shape;193;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 (cont.)</a:t>
            </a:r>
            <a:endParaRPr sz="3400">
              <a:solidFill>
                <a:schemeClr val="accent1"/>
              </a:solidFill>
            </a:endParaRPr>
          </a:p>
        </p:txBody>
      </p:sp>
      <p:sp>
        <p:nvSpPr>
          <p:cNvPr id="194" name="Google Shape;194;p33"/>
          <p:cNvSpPr txBox="1"/>
          <p:nvPr>
            <p:ph idx="1" type="body"/>
          </p:nvPr>
        </p:nvSpPr>
        <p:spPr>
          <a:xfrm>
            <a:off x="457200" y="3359600"/>
            <a:ext cx="7899000" cy="24714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sz="2000">
                <a:solidFill>
                  <a:schemeClr val="accent1"/>
                </a:solidFill>
              </a:rPr>
              <a:t>When drawing without replacement, draws are not independent.</a:t>
            </a:r>
            <a:endParaRPr sz="2000">
              <a:solidFill>
                <a:schemeClr val="accent1"/>
              </a:solidFill>
            </a:endParaRPr>
          </a:p>
          <a:p>
            <a:pPr indent="0" lvl="0" marL="0" rtl="0" algn="l">
              <a:lnSpc>
                <a:spcPct val="115000"/>
              </a:lnSpc>
              <a:spcBef>
                <a:spcPts val="600"/>
              </a:spcBef>
              <a:spcAft>
                <a:spcPts val="0"/>
              </a:spcAft>
              <a:buNone/>
            </a:pPr>
            <a:r>
              <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000"/>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000"/>
                                        <p:tgtEl>
                                          <p:spTgt spid="19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idx="1" type="body"/>
          </p:nvPr>
        </p:nvSpPr>
        <p:spPr>
          <a:xfrm>
            <a:off x="457200" y="1264450"/>
            <a:ext cx="7899000" cy="1973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When drawing without replacement, the probability of the second chip being blue given the first was blue is not equal to the probability of drawing a blue chip in the first draw since the composition of the bag changes with the outcome of the first draw.</a:t>
            </a:r>
            <a:endParaRPr sz="2000">
              <a:solidFill>
                <a:srgbClr val="000000"/>
              </a:solidFill>
            </a:endParaRPr>
          </a:p>
          <a:p>
            <a:pPr indent="457200" lvl="0" marL="0" rtl="0" algn="l">
              <a:lnSpc>
                <a:spcPct val="200000"/>
              </a:lnSpc>
              <a:spcBef>
                <a:spcPts val="600"/>
              </a:spcBef>
              <a:spcAft>
                <a:spcPts val="0"/>
              </a:spcAft>
              <a:buNone/>
            </a:pPr>
            <a:r>
              <a:rPr i="1" lang="en" sz="2000">
                <a:solidFill>
                  <a:srgbClr val="000000"/>
                </a:solidFill>
              </a:rPr>
              <a:t>                                 Prob(B | B) ≠ Prob(B)</a:t>
            </a:r>
            <a:endParaRPr i="1" sz="2000">
              <a:solidFill>
                <a:srgbClr val="000000"/>
              </a:solidFill>
            </a:endParaRPr>
          </a:p>
        </p:txBody>
      </p:sp>
      <p:sp>
        <p:nvSpPr>
          <p:cNvPr id="200" name="Google Shape;200;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Sampling without replacement (cont.)</a:t>
            </a:r>
            <a:endParaRPr sz="3400">
              <a:solidFill>
                <a:schemeClr val="accent1"/>
              </a:solidFill>
            </a:endParaRPr>
          </a:p>
        </p:txBody>
      </p:sp>
      <p:sp>
        <p:nvSpPr>
          <p:cNvPr id="201" name="Google Shape;201;p34"/>
          <p:cNvSpPr txBox="1"/>
          <p:nvPr>
            <p:ph idx="1" type="body"/>
          </p:nvPr>
        </p:nvSpPr>
        <p:spPr>
          <a:xfrm>
            <a:off x="457200" y="3359600"/>
            <a:ext cx="7899000" cy="24714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sz="2000">
                <a:solidFill>
                  <a:schemeClr val="accent1"/>
                </a:solidFill>
              </a:rPr>
              <a:t>When drawing without replacement, draws are not independent.</a:t>
            </a:r>
            <a:endParaRPr sz="2000">
              <a:solidFill>
                <a:schemeClr val="accent1"/>
              </a:solidFill>
            </a:endParaRPr>
          </a:p>
          <a:p>
            <a:pPr indent="0" lvl="0" marL="0" rtl="0" algn="l">
              <a:lnSpc>
                <a:spcPct val="115000"/>
              </a:lnSpc>
              <a:spcBef>
                <a:spcPts val="600"/>
              </a:spcBef>
              <a:spcAft>
                <a:spcPts val="0"/>
              </a:spcAft>
              <a:buNone/>
            </a:pPr>
            <a:r>
              <a:rPr lang="en" sz="2000">
                <a:solidFill>
                  <a:srgbClr val="000000"/>
                </a:solidFill>
              </a:rPr>
              <a:t>This is especially important to take note of when the sample sizes are small. If we were dealing with, say, 10,000 chips in a (giant) bag, taking out one chip of any color would not have as big an impact on the probabilities in the second draw.</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animEffect filter="fade" transition="in">
                                      <p:cBhvr>
                                        <p:cTn dur="1000"/>
                                        <p:tgtEl>
                                          <p:spTgt spid="2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animEffect filter="fade" transition="in">
                                      <p:cBhvr>
                                        <p:cTn dur="1000"/>
                                        <p:tgtEl>
                                          <p:spTgt spid="20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457200" y="1264450"/>
            <a:ext cx="7899000" cy="50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most card games cards are dealt without replacement. What is the probability of being dealt an ace and then a 3? Choose the closest answer.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0.0045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0.0059</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 0.0060</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(d) 0.1553</a:t>
            </a:r>
            <a:endParaRPr sz="2100">
              <a:solidFill>
                <a:srgbClr val="000000"/>
              </a:solidFill>
            </a:endParaRPr>
          </a:p>
        </p:txBody>
      </p:sp>
      <p:sp>
        <p:nvSpPr>
          <p:cNvPr id="207" name="Google Shape;207;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idx="1" type="body"/>
          </p:nvPr>
        </p:nvSpPr>
        <p:spPr>
          <a:xfrm>
            <a:off x="457200" y="1264450"/>
            <a:ext cx="7899000" cy="5007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most card games cards are dealt without replacement. What is the probability of being dealt an ace and then a 3? Choose the closest answer.</a:t>
            </a:r>
            <a:endParaRPr sz="2100">
              <a:solidFill>
                <a:schemeClr val="accent1"/>
              </a:solidFill>
            </a:endParaRPr>
          </a:p>
          <a:p>
            <a:pPr indent="0" lvl="0" marL="0" rtl="0" algn="l">
              <a:lnSpc>
                <a:spcPct val="115000"/>
              </a:lnSpc>
              <a:spcBef>
                <a:spcPts val="1000"/>
              </a:spcBef>
              <a:spcAft>
                <a:spcPts val="0"/>
              </a:spcAft>
              <a:buNone/>
            </a:pPr>
            <a:r>
              <a:rPr lang="en" sz="2100">
                <a:solidFill>
                  <a:srgbClr val="000000"/>
                </a:solidFill>
              </a:rPr>
              <a:t>(a) 0.0045</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(b) 0.0059</a:t>
            </a:r>
            <a:endParaRPr sz="2100">
              <a:solidFill>
                <a:srgbClr val="000000"/>
              </a:solidFill>
            </a:endParaRPr>
          </a:p>
          <a:p>
            <a:pPr indent="0" lvl="0" marL="0" rtl="0" algn="l">
              <a:lnSpc>
                <a:spcPct val="115000"/>
              </a:lnSpc>
              <a:spcBef>
                <a:spcPts val="600"/>
              </a:spcBef>
              <a:spcAft>
                <a:spcPts val="0"/>
              </a:spcAft>
              <a:buNone/>
            </a:pPr>
            <a:r>
              <a:rPr i="1" lang="en" sz="2100">
                <a:solidFill>
                  <a:srgbClr val="FF9900"/>
                </a:solidFill>
              </a:rPr>
              <a:t>(c) 0.0060</a:t>
            </a:r>
            <a:endParaRPr i="1" sz="2100">
              <a:solidFill>
                <a:srgbClr val="FF9900"/>
              </a:solidFill>
            </a:endParaRPr>
          </a:p>
          <a:p>
            <a:pPr indent="0" lvl="0" marL="0" rtl="0" algn="l">
              <a:lnSpc>
                <a:spcPct val="115000"/>
              </a:lnSpc>
              <a:spcBef>
                <a:spcPts val="600"/>
              </a:spcBef>
              <a:spcAft>
                <a:spcPts val="0"/>
              </a:spcAft>
              <a:buNone/>
            </a:pPr>
            <a:r>
              <a:rPr lang="en" sz="2100">
                <a:solidFill>
                  <a:srgbClr val="000000"/>
                </a:solidFill>
              </a:rPr>
              <a:t>(d) 0.1553</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P(ace, then 3)</a:t>
            </a:r>
            <a:r>
              <a:rPr lang="en" sz="2100">
                <a:solidFill>
                  <a:srgbClr val="000000"/>
                </a:solidFill>
              </a:rPr>
              <a:t> = (4 / 52) x (4 / 51) ~ 0.0060</a:t>
            </a:r>
            <a:endParaRPr sz="2100">
              <a:solidFill>
                <a:srgbClr val="000000"/>
              </a:solidFill>
            </a:endParaRPr>
          </a:p>
        </p:txBody>
      </p:sp>
      <p:sp>
        <p:nvSpPr>
          <p:cNvPr id="213" name="Google Shape;213;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40" name="Google Shape;40;p10"/>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41" name="Google Shape;41;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47" name="Google Shape;47;p11"/>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48" name="Google Shape;48;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pic>
        <p:nvPicPr>
          <p:cNvPr id="49" name="Google Shape;49;p11"/>
          <p:cNvPicPr preferRelativeResize="0"/>
          <p:nvPr/>
        </p:nvPicPr>
        <p:blipFill>
          <a:blip r:embed="rId3">
            <a:alphaModFix/>
          </a:blip>
          <a:stretch>
            <a:fillRect/>
          </a:stretch>
        </p:blipFill>
        <p:spPr>
          <a:xfrm>
            <a:off x="1306075" y="2998350"/>
            <a:ext cx="4484425" cy="56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1000"/>
                                        <p:tgtEl>
                                          <p:spTgt spid="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0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55" name="Google Shape;55;p12"/>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56" name="Google Shape;56;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pic>
        <p:nvPicPr>
          <p:cNvPr id="57" name="Google Shape;57;p12"/>
          <p:cNvPicPr preferRelativeResize="0"/>
          <p:nvPr/>
        </p:nvPicPr>
        <p:blipFill>
          <a:blip r:embed="rId3">
            <a:alphaModFix/>
          </a:blip>
          <a:stretch>
            <a:fillRect/>
          </a:stretch>
        </p:blipFill>
        <p:spPr>
          <a:xfrm>
            <a:off x="1306075" y="2998350"/>
            <a:ext cx="4484425" cy="569400"/>
          </a:xfrm>
          <a:prstGeom prst="rect">
            <a:avLst/>
          </a:prstGeom>
          <a:noFill/>
          <a:ln>
            <a:noFill/>
          </a:ln>
        </p:spPr>
      </p:pic>
      <p:sp>
        <p:nvSpPr>
          <p:cNvPr id="58" name="Google Shape;58;p12"/>
          <p:cNvSpPr txBox="1"/>
          <p:nvPr>
            <p:ph idx="1" type="body"/>
          </p:nvPr>
        </p:nvSpPr>
        <p:spPr>
          <a:xfrm>
            <a:off x="457200" y="3663200"/>
            <a:ext cx="7899000" cy="2583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did indeed pull a blue chip in the first draw. If drawing with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10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1000"/>
                                        <p:tgtEl>
                                          <p:spTgt spid="5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64" name="Google Shape;64;p13"/>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65" name="Google Shape;65;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pic>
        <p:nvPicPr>
          <p:cNvPr id="66" name="Google Shape;66;p13"/>
          <p:cNvPicPr preferRelativeResize="0"/>
          <p:nvPr/>
        </p:nvPicPr>
        <p:blipFill>
          <a:blip r:embed="rId3">
            <a:alphaModFix/>
          </a:blip>
          <a:stretch>
            <a:fillRect/>
          </a:stretch>
        </p:blipFill>
        <p:spPr>
          <a:xfrm>
            <a:off x="1306075" y="2998350"/>
            <a:ext cx="4484425" cy="569400"/>
          </a:xfrm>
          <a:prstGeom prst="rect">
            <a:avLst/>
          </a:prstGeom>
          <a:noFill/>
          <a:ln>
            <a:noFill/>
          </a:ln>
        </p:spPr>
      </p:pic>
      <p:sp>
        <p:nvSpPr>
          <p:cNvPr id="67" name="Google Shape;67;p13"/>
          <p:cNvSpPr txBox="1"/>
          <p:nvPr>
            <p:ph idx="1" type="body"/>
          </p:nvPr>
        </p:nvSpPr>
        <p:spPr>
          <a:xfrm>
            <a:off x="457200" y="3663200"/>
            <a:ext cx="7899000" cy="2583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did indeed pull a blue chip in the first draw. If drawing with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73" name="Google Shape;73;p14"/>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74" name="Google Shape;74;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pic>
        <p:nvPicPr>
          <p:cNvPr id="75" name="Google Shape;75;p14"/>
          <p:cNvPicPr preferRelativeResize="0"/>
          <p:nvPr/>
        </p:nvPicPr>
        <p:blipFill>
          <a:blip r:embed="rId3">
            <a:alphaModFix/>
          </a:blip>
          <a:stretch>
            <a:fillRect/>
          </a:stretch>
        </p:blipFill>
        <p:spPr>
          <a:xfrm>
            <a:off x="1306075" y="2998350"/>
            <a:ext cx="4484425" cy="569400"/>
          </a:xfrm>
          <a:prstGeom prst="rect">
            <a:avLst/>
          </a:prstGeom>
          <a:noFill/>
          <a:ln>
            <a:noFill/>
          </a:ln>
        </p:spPr>
      </p:pic>
      <p:sp>
        <p:nvSpPr>
          <p:cNvPr id="76" name="Google Shape;76;p14"/>
          <p:cNvSpPr txBox="1"/>
          <p:nvPr>
            <p:ph idx="1" type="body"/>
          </p:nvPr>
        </p:nvSpPr>
        <p:spPr>
          <a:xfrm>
            <a:off x="457200" y="3663200"/>
            <a:ext cx="7899000" cy="2583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did indeed pull a blue chip in the first draw. If drawing with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2nd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idx="1" type="body"/>
          </p:nvPr>
        </p:nvSpPr>
        <p:spPr>
          <a:xfrm>
            <a:off x="457200" y="1833850"/>
            <a:ext cx="7899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Imagine you have a bag with 5 red, 3 blue and 2 orange chips in it. What is the probability that the first chip you draw is blue?</a:t>
            </a:r>
            <a:br>
              <a:rPr lang="en" sz="1900">
                <a:solidFill>
                  <a:srgbClr val="000000"/>
                </a:solidFill>
              </a:rPr>
            </a:br>
            <a:r>
              <a:rPr lang="en" sz="1900">
                <a:solidFill>
                  <a:srgbClr val="000000"/>
                </a:solidFill>
              </a:rPr>
              <a:t>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p:txBody>
      </p:sp>
      <p:sp>
        <p:nvSpPr>
          <p:cNvPr id="82" name="Google Shape;82;p15"/>
          <p:cNvSpPr txBox="1"/>
          <p:nvPr>
            <p:ph idx="1" type="body"/>
          </p:nvPr>
        </p:nvSpPr>
        <p:spPr>
          <a:xfrm>
            <a:off x="457200" y="1264450"/>
            <a:ext cx="7899000" cy="569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sampling </a:t>
            </a:r>
            <a:r>
              <a:rPr lang="en" sz="1900">
                <a:solidFill>
                  <a:schemeClr val="accent1"/>
                </a:solidFill>
              </a:rPr>
              <a:t>with replacement</a:t>
            </a:r>
            <a:r>
              <a:rPr lang="en" sz="1900">
                <a:solidFill>
                  <a:srgbClr val="000000"/>
                </a:solidFill>
              </a:rPr>
              <a:t>, you put back what you just drew.</a:t>
            </a:r>
            <a:endParaRPr sz="1900">
              <a:solidFill>
                <a:srgbClr val="000000"/>
              </a:solidFill>
            </a:endParaRPr>
          </a:p>
        </p:txBody>
      </p:sp>
      <p:sp>
        <p:nvSpPr>
          <p:cNvPr id="83" name="Google Shape;83;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a:t>
            </a:r>
            <a:endParaRPr>
              <a:solidFill>
                <a:schemeClr val="accent1"/>
              </a:solidFill>
            </a:endParaRPr>
          </a:p>
        </p:txBody>
      </p:sp>
      <p:pic>
        <p:nvPicPr>
          <p:cNvPr id="84" name="Google Shape;84;p15"/>
          <p:cNvPicPr preferRelativeResize="0"/>
          <p:nvPr/>
        </p:nvPicPr>
        <p:blipFill>
          <a:blip r:embed="rId3">
            <a:alphaModFix/>
          </a:blip>
          <a:stretch>
            <a:fillRect/>
          </a:stretch>
        </p:blipFill>
        <p:spPr>
          <a:xfrm>
            <a:off x="1306075" y="2998350"/>
            <a:ext cx="4484425" cy="569400"/>
          </a:xfrm>
          <a:prstGeom prst="rect">
            <a:avLst/>
          </a:prstGeom>
          <a:noFill/>
          <a:ln>
            <a:noFill/>
          </a:ln>
        </p:spPr>
      </p:pic>
      <p:sp>
        <p:nvSpPr>
          <p:cNvPr id="85" name="Google Shape;85;p15"/>
          <p:cNvSpPr txBox="1"/>
          <p:nvPr>
            <p:ph idx="1" type="body"/>
          </p:nvPr>
        </p:nvSpPr>
        <p:spPr>
          <a:xfrm>
            <a:off x="457200" y="3663200"/>
            <a:ext cx="7899000" cy="2583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Suppose you did indeed pull a blue chip in the first draw. If drawing with replacement, what is the probability of drawing a blue chip in the second draw?</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1st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2nd Draw - 5 </a:t>
            </a:r>
            <a:r>
              <a:rPr b="1" lang="en" sz="1900">
                <a:solidFill>
                  <a:srgbClr val="FF0000"/>
                </a:solidFill>
              </a:rPr>
              <a:t>O</a:t>
            </a:r>
            <a:r>
              <a:rPr lang="en" sz="1900">
                <a:solidFill>
                  <a:srgbClr val="000000"/>
                </a:solidFill>
              </a:rPr>
              <a:t>, 3 </a:t>
            </a:r>
            <a:r>
              <a:rPr b="1" lang="en" sz="1900">
                <a:solidFill>
                  <a:schemeClr val="accent1"/>
                </a:solidFill>
              </a:rPr>
              <a:t>O</a:t>
            </a:r>
            <a:r>
              <a:rPr lang="en" sz="1900">
                <a:solidFill>
                  <a:srgbClr val="000000"/>
                </a:solidFill>
              </a:rPr>
              <a:t>, 2 </a:t>
            </a:r>
            <a:r>
              <a:rPr b="1" lang="en" sz="1900">
                <a:solidFill>
                  <a:srgbClr val="FF9900"/>
                </a:solidFill>
              </a:rPr>
              <a:t>O</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	</a:t>
            </a:r>
            <a:r>
              <a:rPr i="1" lang="en" sz="1900">
                <a:solidFill>
                  <a:srgbClr val="000000"/>
                </a:solidFill>
              </a:rPr>
              <a:t>P(2nd chip B | 1st chip B)</a:t>
            </a:r>
            <a:r>
              <a:rPr lang="en" sz="1900">
                <a:solidFill>
                  <a:srgbClr val="000000"/>
                </a:solidFill>
              </a:rPr>
              <a:t> = 3 / 10 = 0.3</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 type="body"/>
          </p:nvPr>
        </p:nvSpPr>
        <p:spPr>
          <a:xfrm>
            <a:off x="457200" y="1275725"/>
            <a:ext cx="7899000" cy="4932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Suppose you actually pulled an orange chip in the first draw. If drawing with replacement, what is the probability of drawing a blue chip in the second draw?</a:t>
            </a:r>
            <a:endParaRPr b="1" sz="2000">
              <a:solidFill>
                <a:srgbClr val="FF99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91" name="Google Shape;91;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with replacement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