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72a5aa0e1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172a5aa0e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fc71b8bc_0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fc71b8bc_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fc71b8bc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fc71b8bc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fc71b8bc_0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fc71b8bc_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fc71b8bc_0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fc71b8bc_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c71b8bc_0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c71b8bc_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e3f763f5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e3f763f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hyperlink" Target="http://creativecommons.org/licenses/by-sa/3.0/u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openintro.org/os" TargetMode="External"/><Relationship Id="rId4" Type="http://schemas.openxmlformats.org/officeDocument/2006/relationships/hyperlink" Target="https://www.openintro.org/download.php?id=teachers_verified_details&amp;referrer=os4_slides" TargetMode="External"/><Relationship Id="rId5" Type="http://schemas.openxmlformats.org/officeDocument/2006/relationships/hyperlink" Target="http://openintro.org/conta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50" y="2386250"/>
            <a:ext cx="5461301" cy="399233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8"/>
          <p:cNvSpPr txBox="1"/>
          <p:nvPr/>
        </p:nvSpPr>
        <p:spPr>
          <a:xfrm>
            <a:off x="683550" y="313251"/>
            <a:ext cx="7776900" cy="19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Slides developed by Mine Çetinkaya-Rundel of OpenIntro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Translated from LaTeX to Google Slides by Curry W. Hilton of OpenIntro.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slides may be copied, edited, and/or shared via the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CC BY-SA license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To make a copy of these slides, go to </a:t>
            </a:r>
            <a:r>
              <a:rPr i="1" lang="en" sz="1800">
                <a:solidFill>
                  <a:schemeClr val="dk1"/>
                </a:solidFill>
              </a:rPr>
              <a:t>File</a:t>
            </a:r>
            <a:r>
              <a:rPr lang="en" sz="1800">
                <a:solidFill>
                  <a:schemeClr val="dk1"/>
                </a:solidFill>
              </a:rPr>
              <a:t> &gt; </a:t>
            </a:r>
            <a:r>
              <a:rPr i="1" lang="en" sz="1800">
                <a:solidFill>
                  <a:schemeClr val="dk1"/>
                </a:solidFill>
              </a:rPr>
              <a:t>Download as &gt; [option]</a:t>
            </a:r>
            <a:r>
              <a:rPr lang="en" sz="1800">
                <a:solidFill>
                  <a:schemeClr val="dk1"/>
                </a:solidFill>
              </a:rPr>
              <a:t>,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as shown below. Or if you are logged into a Google account, you can choose </a:t>
            </a:r>
            <a:r>
              <a:rPr i="1" lang="en" sz="1800">
                <a:solidFill>
                  <a:schemeClr val="dk1"/>
                </a:solidFill>
              </a:rPr>
              <a:t>Make a copy...</a:t>
            </a:r>
            <a:r>
              <a:rPr lang="en" sz="1800">
                <a:solidFill>
                  <a:schemeClr val="dk1"/>
                </a:solidFill>
              </a:rPr>
              <a:t> to create your own version in Google Drive.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9" name="Google Shape;29;p8"/>
          <p:cNvSpPr/>
          <p:nvPr/>
        </p:nvSpPr>
        <p:spPr>
          <a:xfrm>
            <a:off x="766750" y="2387464"/>
            <a:ext cx="5461200" cy="399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ctrTitle"/>
          </p:nvPr>
        </p:nvSpPr>
        <p:spPr>
          <a:xfrm>
            <a:off x="685800" y="2111126"/>
            <a:ext cx="7772400" cy="22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Continuous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Distributions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457200" y="1264450"/>
            <a:ext cx="7899000" cy="15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Below is a histogram of the distribution of heights of US adults. 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The proportion of data that falls in the shaded bins gives the probability that a randomly sampled US adult is between 180 cm and 185 cm (about 5'11" to 6'1").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40" name="Google Shape;40;p10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Continuous distributions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1" name="Google Shape;4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50" y="2740425"/>
            <a:ext cx="7576075" cy="36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457200" y="24538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From histograms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to continuous distributions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457200" y="1509850"/>
            <a:ext cx="78990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Since height is a continuous numerical variable, its </a:t>
            </a:r>
            <a:r>
              <a:rPr lang="en" sz="2100">
                <a:solidFill>
                  <a:schemeClr val="accent1"/>
                </a:solidFill>
              </a:rPr>
              <a:t>probability density function</a:t>
            </a:r>
            <a:r>
              <a:rPr lang="en" sz="2100">
                <a:solidFill>
                  <a:srgbClr val="000000"/>
                </a:solidFill>
              </a:rPr>
              <a:t> is a smooth curve.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48" name="Google Shape;4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323327"/>
            <a:ext cx="7364750" cy="364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457200" y="24538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Probabilities from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continuous distributions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457200" y="1509850"/>
            <a:ext cx="7899000" cy="12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Therefore, the probability that a randomly sampled US adult is between 180 cm and 185 cm can also be estimated as the shaded area under the curve.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55" name="Google Shape;5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740448"/>
            <a:ext cx="7501076" cy="37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457200" y="1264450"/>
            <a:ext cx="7899000" cy="13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Since continuous probabilities are estimated as “the area under the curve”, the probability of a person being exactly 180 cm (or any exact value) is defined as 0.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61" name="Google Shape;61;p13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By definition...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" y="2594348"/>
            <a:ext cx="6942101" cy="36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683550" y="0"/>
            <a:ext cx="7776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Find more resources at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openintro.org/os</a:t>
            </a:r>
            <a:r>
              <a:rPr lang="en" sz="1800"/>
              <a:t>, including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Slides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Videos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Statistical Software Labs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Discussion Forums (free support for students and teachers)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Learning Objectives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Teachers only content is also available for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Verified Teachers</a:t>
            </a:r>
            <a:r>
              <a:rPr lang="en" sz="1800"/>
              <a:t>, including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Exercise solutions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Sample exams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Ability to request a free desk copy for a course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Statistics Teachers email group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Questions?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Contact us</a:t>
            </a:r>
            <a:r>
              <a:rPr lang="en" sz="1800"/>
              <a:t>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