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726b84cd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726b84cd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5d86b5a_0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5d86b5a_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f5d86b5a_0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f5d86b5a_0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f5d86b5a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f5d86b5a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fc5810fb_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fc5810fb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fc5810fb_0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fc5810fb_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726b84cdb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726b84cd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726b84cdb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726b84cd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c5810fb_0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c5810fb_0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726b84cdb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726b84cd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726b84cdb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726b84cd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gf5d86b5a_0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 name="Google Shape;31;gf5d86b5a_0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726b84cdb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726b84cd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726b84cdb_0_1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726b84cdb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726b84cdb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726b84cdb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726b84cdb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726b84cd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726b84cdb_0_1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726b84cdb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726b84cdb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726b84cdb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fc5810fb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fc5810fb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fc5810fb_0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fc5810fb_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fc5810fb_0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fc5810fb_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fc5810fb_0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fc5810fb_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 name="Shape 34"/>
        <p:cNvGrpSpPr/>
        <p:nvPr/>
      </p:nvGrpSpPr>
      <p:grpSpPr>
        <a:xfrm>
          <a:off x="0" y="0"/>
          <a:ext cx="0" cy="0"/>
          <a:chOff x="0" y="0"/>
          <a:chExt cx="0" cy="0"/>
        </a:xfrm>
      </p:grpSpPr>
      <p:sp>
        <p:nvSpPr>
          <p:cNvPr id="35" name="Google Shape;35;gf5d86b5a_0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f5d86b5a_0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726b84cdb_0_1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726b84cdb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726b84cdb_0_1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726b84cd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fc5810fb_0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fc5810fb_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726b84cdb_0_2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726b84cdb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fc5810fb_0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fc5810fb_0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726b84cdb_0_2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726b84cdb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fc5810fb_0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c5810fb_0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726b84cdb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726b84cdb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726b84cdb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726b84cdb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fc5810fb_0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fc5810fb_0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1726b84cdb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1726b84cd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fc5810fb_0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fc5810fb_0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fc5810fb_0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fc5810fb_0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fc5810fb_0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fc5810fb_0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fc5810fb_0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fc5810fb_0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726b84cdb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726b84cdb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1726b84cdb_0_2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1726b84cdb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fc5810fb_01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fc5810fb_0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726b84cdb_0_2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726b84cdb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fc5810fb_0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fc5810fb_0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fc5810fb_01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fc5810fb_0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726b84cdb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726b84cd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fc5810fb_0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fc5810fb_0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726b84cdb_0_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726b84cdb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1726b84cdb_0_2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1726b84cdb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fc5810fb_0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fc5810fb_0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fc5810fb_0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fc5810fb_0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fc5810fb_0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fc5810fb_0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fc5810fb_02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fc5810fb_0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726b84cdb_0_2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726b84cdb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fc5810fb_0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fc5810fb_0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726b84cdb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726b84cdb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f5d86b5a_0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f5d86b5a_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726b84cdb_0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726b84cd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fc5810fb_0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fc5810fb_0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5e3efc1ef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5e3efc1e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5d86b5a_0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5d86b5a_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f5d86b5a_0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f5d86b5a_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5d86b5a_0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5d86b5a_0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sa/3.0/us/"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4.png"/><Relationship Id="rId6"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18.png"/><Relationship Id="rId5" Type="http://schemas.openxmlformats.org/officeDocument/2006/relationships/image" Target="../media/image22.png"/><Relationship Id="rId6" Type="http://schemas.openxmlformats.org/officeDocument/2006/relationships/image" Target="../media/image20.png"/><Relationship Id="rId7" Type="http://schemas.openxmlformats.org/officeDocument/2006/relationships/image" Target="../media/image19.png"/><Relationship Id="rId8"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youtube.com/watch?v=4B2xOvKFFz4" TargetMode="Externa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www.youtube.com/watch?v=4B2xOvKFFz4" TargetMode="External"/><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4.png"/><Relationship Id="rId4" Type="http://schemas.openxmlformats.org/officeDocument/2006/relationships/image" Target="../media/image23.png"/><Relationship Id="rId5" Type="http://schemas.openxmlformats.org/officeDocument/2006/relationships/image" Target="../media/image25.png"/><Relationship Id="rId6"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4.png"/><Relationship Id="rId4" Type="http://schemas.openxmlformats.org/officeDocument/2006/relationships/image" Target="../media/image26.png"/><Relationship Id="rId5"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4.png"/><Relationship Id="rId4" Type="http://schemas.openxmlformats.org/officeDocument/2006/relationships/image" Target="../media/image26.png"/><Relationship Id="rId5"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2.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4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4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9.png"/><Relationship Id="rId4" Type="http://schemas.openxmlformats.org/officeDocument/2006/relationships/image" Target="../media/image3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36.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8"/>
          <p:cNvSpPr txBox="1"/>
          <p:nvPr/>
        </p:nvSpPr>
        <p:spPr>
          <a:xfrm>
            <a:off x="683550" y="3894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t>Slides developed by Mine Çetinkaya-Rundel of OpenIntro.</a:t>
            </a:r>
            <a:endParaRPr sz="1700"/>
          </a:p>
          <a:p>
            <a:pPr indent="0" lvl="0" marL="0" rtl="0" algn="l">
              <a:spcBef>
                <a:spcPts val="0"/>
              </a:spcBef>
              <a:spcAft>
                <a:spcPts val="0"/>
              </a:spcAft>
              <a:buNone/>
            </a:pPr>
            <a:r>
              <a:rPr lang="en" sz="1700"/>
              <a:t>Translated from LaTeX to Google Slides by Curry Hilton of OpenIntro.</a:t>
            </a:r>
            <a:endParaRPr sz="1700"/>
          </a:p>
          <a:p>
            <a:pPr indent="0" lvl="0" marL="0" rtl="0" algn="l">
              <a:spcBef>
                <a:spcPts val="0"/>
              </a:spcBef>
              <a:spcAft>
                <a:spcPts val="0"/>
              </a:spcAft>
              <a:buNone/>
            </a:pPr>
            <a:r>
              <a:rPr lang="en" sz="1700"/>
              <a:t>The slides may be copied, edited, and/or shared via the </a:t>
            </a:r>
            <a:r>
              <a:rPr lang="en" sz="1700" u="sng">
                <a:solidFill>
                  <a:srgbClr val="1155CC"/>
                </a:solidFill>
                <a:hlinkClick r:id="rId3">
                  <a:extLst>
                    <a:ext uri="{A12FA001-AC4F-418D-AE19-62706E023703}">
                      <ahyp:hlinkClr val="tx"/>
                    </a:ext>
                  </a:extLst>
                </a:hlinkClick>
              </a:rPr>
              <a:t>CC BY-SA license</a:t>
            </a:r>
            <a:r>
              <a:rPr lang="en" sz="1700">
                <a:solidFill>
                  <a:srgbClr val="000000"/>
                </a:solidFill>
              </a:rPr>
              <a:t>.</a:t>
            </a:r>
            <a:endParaRPr sz="1700">
              <a:solidFill>
                <a:srgbClr val="000000"/>
              </a:solidFill>
            </a:endParaRPr>
          </a:p>
          <a:p>
            <a:pPr indent="0" lvl="0" marL="0" rtl="0" algn="l">
              <a:spcBef>
                <a:spcPts val="0"/>
              </a:spcBef>
              <a:spcAft>
                <a:spcPts val="0"/>
              </a:spcAft>
              <a:buNone/>
            </a:pPr>
            <a:r>
              <a:t/>
            </a:r>
            <a:endParaRPr sz="1700">
              <a:solidFill>
                <a:srgbClr val="000000"/>
              </a:solidFill>
            </a:endParaRPr>
          </a:p>
          <a:p>
            <a:pPr indent="0" lvl="0" marL="0" rtl="0" algn="l">
              <a:spcBef>
                <a:spcPts val="0"/>
              </a:spcBef>
              <a:spcAft>
                <a:spcPts val="0"/>
              </a:spcAft>
              <a:buNone/>
            </a:pPr>
            <a:r>
              <a:rPr lang="en" sz="1700">
                <a:solidFill>
                  <a:srgbClr val="000000"/>
                </a:solidFill>
              </a:rPr>
              <a:t>To make a copy of these slides, go to </a:t>
            </a:r>
            <a:r>
              <a:rPr i="1" lang="en" sz="1700">
                <a:solidFill>
                  <a:srgbClr val="000000"/>
                </a:solidFill>
              </a:rPr>
              <a:t>File</a:t>
            </a:r>
            <a:r>
              <a:rPr lang="en" sz="1700">
                <a:solidFill>
                  <a:srgbClr val="000000"/>
                </a:solidFill>
              </a:rPr>
              <a:t> &gt; </a:t>
            </a:r>
            <a:r>
              <a:rPr i="1" lang="en" sz="1700">
                <a:solidFill>
                  <a:srgbClr val="000000"/>
                </a:solidFill>
              </a:rPr>
              <a:t>Download as &gt; [option]</a:t>
            </a:r>
            <a:r>
              <a:rPr lang="en" sz="1700">
                <a:solidFill>
                  <a:srgbClr val="000000"/>
                </a:solidFill>
              </a:rPr>
              <a:t>,</a:t>
            </a:r>
            <a:br>
              <a:rPr lang="en" sz="1700">
                <a:solidFill>
                  <a:srgbClr val="000000"/>
                </a:solidFill>
              </a:rPr>
            </a:br>
            <a:r>
              <a:rPr lang="en" sz="1700">
                <a:solidFill>
                  <a:srgbClr val="000000"/>
                </a:solidFill>
              </a:rPr>
              <a:t>as shown below. Or if you are logged into a Google account, you can choose </a:t>
            </a:r>
            <a:r>
              <a:rPr i="1" lang="en" sz="1700">
                <a:solidFill>
                  <a:srgbClr val="000000"/>
                </a:solidFill>
              </a:rPr>
              <a:t>Make a copy...</a:t>
            </a:r>
            <a:r>
              <a:rPr lang="en" sz="1700">
                <a:solidFill>
                  <a:srgbClr val="000000"/>
                </a:solidFill>
              </a:rPr>
              <a:t> to create your own version in Google Drive.</a:t>
            </a:r>
            <a:endParaRPr sz="1700">
              <a:solidFill>
                <a:srgbClr val="000000"/>
              </a:solidFill>
            </a:endParaRPr>
          </a:p>
        </p:txBody>
      </p:sp>
      <p:pic>
        <p:nvPicPr>
          <p:cNvPr id="28" name="Google Shape;28;p8"/>
          <p:cNvPicPr preferRelativeResize="0"/>
          <p:nvPr/>
        </p:nvPicPr>
        <p:blipFill>
          <a:blip r:embed="rId4">
            <a:alphaModFix/>
          </a:blip>
          <a:stretch>
            <a:fillRect/>
          </a:stretch>
        </p:blipFill>
        <p:spPr>
          <a:xfrm>
            <a:off x="799850" y="2430749"/>
            <a:ext cx="5596874" cy="4104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Histograms - Extracurricular Hours</a:t>
            </a:r>
            <a:endParaRPr>
              <a:solidFill>
                <a:schemeClr val="accent1"/>
              </a:solidFill>
            </a:endParaRPr>
          </a:p>
        </p:txBody>
      </p:sp>
      <p:sp>
        <p:nvSpPr>
          <p:cNvPr id="94" name="Google Shape;94;p17"/>
          <p:cNvSpPr txBox="1"/>
          <p:nvPr>
            <p:ph idx="1" type="body"/>
          </p:nvPr>
        </p:nvSpPr>
        <p:spPr>
          <a:xfrm>
            <a:off x="457200" y="1143000"/>
            <a:ext cx="8154000" cy="50448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600"/>
              </a:spcBef>
              <a:spcAft>
                <a:spcPts val="0"/>
              </a:spcAft>
              <a:buSzPts val="2000"/>
              <a:buChar char="●"/>
            </a:pPr>
            <a:r>
              <a:rPr lang="en" sz="2000">
                <a:solidFill>
                  <a:srgbClr val="000000"/>
                </a:solidFill>
              </a:rPr>
              <a:t>Histograms provide a view of the </a:t>
            </a:r>
            <a:r>
              <a:rPr i="1" lang="en" sz="2000">
                <a:solidFill>
                  <a:schemeClr val="accent1"/>
                </a:solidFill>
              </a:rPr>
              <a:t>data density</a:t>
            </a:r>
            <a:r>
              <a:rPr lang="en" sz="2000">
                <a:solidFill>
                  <a:srgbClr val="000000"/>
                </a:solidFill>
              </a:rPr>
              <a:t>. Higher bars represent where the data are relatively more common.</a:t>
            </a:r>
            <a:endParaRPr sz="2000">
              <a:solidFill>
                <a:srgbClr val="000000"/>
              </a:solidFill>
            </a:endParaRPr>
          </a:p>
          <a:p>
            <a:pPr indent="-355600" lvl="0" marL="457200" rtl="0" algn="l">
              <a:lnSpc>
                <a:spcPct val="115000"/>
              </a:lnSpc>
              <a:spcBef>
                <a:spcPts val="0"/>
              </a:spcBef>
              <a:spcAft>
                <a:spcPts val="0"/>
              </a:spcAft>
              <a:buSzPts val="2000"/>
              <a:buChar char="●"/>
            </a:pPr>
            <a:r>
              <a:rPr lang="en" sz="2000">
                <a:solidFill>
                  <a:srgbClr val="000000"/>
                </a:solidFill>
              </a:rPr>
              <a:t>Histograms are especially convenient for describing the </a:t>
            </a:r>
            <a:r>
              <a:rPr i="1" lang="en" sz="2000">
                <a:solidFill>
                  <a:schemeClr val="accent1"/>
                </a:solidFill>
              </a:rPr>
              <a:t>shape</a:t>
            </a:r>
            <a:r>
              <a:rPr i="1" lang="en" sz="2000">
                <a:solidFill>
                  <a:srgbClr val="000000"/>
                </a:solidFill>
              </a:rPr>
              <a:t> </a:t>
            </a:r>
            <a:r>
              <a:rPr lang="en" sz="2000">
                <a:solidFill>
                  <a:srgbClr val="000000"/>
                </a:solidFill>
              </a:rPr>
              <a:t>of the data distribution.</a:t>
            </a:r>
            <a:endParaRPr sz="2000">
              <a:solidFill>
                <a:srgbClr val="000000"/>
              </a:solidFill>
            </a:endParaRPr>
          </a:p>
          <a:p>
            <a:pPr indent="-355600" lvl="0" marL="457200" rtl="0" algn="l">
              <a:lnSpc>
                <a:spcPct val="115000"/>
              </a:lnSpc>
              <a:spcBef>
                <a:spcPts val="0"/>
              </a:spcBef>
              <a:spcAft>
                <a:spcPts val="0"/>
              </a:spcAft>
              <a:buSzPts val="2000"/>
              <a:buChar char="●"/>
            </a:pPr>
            <a:r>
              <a:rPr lang="en" sz="2000">
                <a:solidFill>
                  <a:srgbClr val="000000"/>
                </a:solidFill>
              </a:rPr>
              <a:t>The chosen </a:t>
            </a:r>
            <a:r>
              <a:rPr i="1" lang="en" sz="2000">
                <a:solidFill>
                  <a:schemeClr val="accent1"/>
                </a:solidFill>
              </a:rPr>
              <a:t>bin width</a:t>
            </a:r>
            <a:r>
              <a:rPr lang="en" sz="2000">
                <a:solidFill>
                  <a:srgbClr val="000000"/>
                </a:solidFill>
              </a:rPr>
              <a:t> can alter the story the histogram is telling.</a:t>
            </a:r>
            <a:endParaRPr sz="2000">
              <a:solidFill>
                <a:srgbClr val="000000"/>
              </a:solidFill>
            </a:endParaRPr>
          </a:p>
        </p:txBody>
      </p:sp>
      <p:pic>
        <p:nvPicPr>
          <p:cNvPr id="95" name="Google Shape;95;p17"/>
          <p:cNvPicPr preferRelativeResize="0"/>
          <p:nvPr/>
        </p:nvPicPr>
        <p:blipFill>
          <a:blip r:embed="rId3">
            <a:alphaModFix/>
          </a:blip>
          <a:stretch>
            <a:fillRect/>
          </a:stretch>
        </p:blipFill>
        <p:spPr>
          <a:xfrm>
            <a:off x="960650" y="3083223"/>
            <a:ext cx="5453000" cy="3104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Bin Width</a:t>
            </a:r>
            <a:endParaRPr>
              <a:solidFill>
                <a:schemeClr val="accent1"/>
              </a:solidFill>
            </a:endParaRPr>
          </a:p>
        </p:txBody>
      </p:sp>
      <p:sp>
        <p:nvSpPr>
          <p:cNvPr id="101" name="Google Shape;101;p18"/>
          <p:cNvSpPr txBox="1"/>
          <p:nvPr>
            <p:ph idx="1" type="body"/>
          </p:nvPr>
        </p:nvSpPr>
        <p:spPr>
          <a:xfrm>
            <a:off x="457200" y="1143000"/>
            <a:ext cx="8154000" cy="9834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000">
                <a:solidFill>
                  <a:schemeClr val="accent1"/>
                </a:solidFill>
              </a:rPr>
              <a:t>Which one(s) of these histograms are useful? Which reveal too much about the data? Which hide too much?</a:t>
            </a:r>
            <a:endParaRPr sz="2000">
              <a:solidFill>
                <a:schemeClr val="accent1"/>
              </a:solidFill>
            </a:endParaRPr>
          </a:p>
        </p:txBody>
      </p:sp>
      <p:pic>
        <p:nvPicPr>
          <p:cNvPr id="102" name="Google Shape;102;p18"/>
          <p:cNvPicPr preferRelativeResize="0"/>
          <p:nvPr/>
        </p:nvPicPr>
        <p:blipFill>
          <a:blip r:embed="rId3">
            <a:alphaModFix/>
          </a:blip>
          <a:stretch>
            <a:fillRect/>
          </a:stretch>
        </p:blipFill>
        <p:spPr>
          <a:xfrm>
            <a:off x="549674" y="2126399"/>
            <a:ext cx="3390725" cy="1938475"/>
          </a:xfrm>
          <a:prstGeom prst="rect">
            <a:avLst/>
          </a:prstGeom>
          <a:noFill/>
          <a:ln>
            <a:noFill/>
          </a:ln>
        </p:spPr>
      </p:pic>
      <p:pic>
        <p:nvPicPr>
          <p:cNvPr id="103" name="Google Shape;103;p18"/>
          <p:cNvPicPr preferRelativeResize="0"/>
          <p:nvPr/>
        </p:nvPicPr>
        <p:blipFill>
          <a:blip r:embed="rId4">
            <a:alphaModFix/>
          </a:blip>
          <a:stretch>
            <a:fillRect/>
          </a:stretch>
        </p:blipFill>
        <p:spPr>
          <a:xfrm>
            <a:off x="4320275" y="2126399"/>
            <a:ext cx="3463051" cy="1938475"/>
          </a:xfrm>
          <a:prstGeom prst="rect">
            <a:avLst/>
          </a:prstGeom>
          <a:noFill/>
          <a:ln>
            <a:noFill/>
          </a:ln>
        </p:spPr>
      </p:pic>
      <p:pic>
        <p:nvPicPr>
          <p:cNvPr id="104" name="Google Shape;104;p18"/>
          <p:cNvPicPr preferRelativeResize="0"/>
          <p:nvPr/>
        </p:nvPicPr>
        <p:blipFill>
          <a:blip r:embed="rId5">
            <a:alphaModFix/>
          </a:blip>
          <a:stretch>
            <a:fillRect/>
          </a:stretch>
        </p:blipFill>
        <p:spPr>
          <a:xfrm>
            <a:off x="549675" y="4423974"/>
            <a:ext cx="3647325" cy="2071075"/>
          </a:xfrm>
          <a:prstGeom prst="rect">
            <a:avLst/>
          </a:prstGeom>
          <a:noFill/>
          <a:ln>
            <a:noFill/>
          </a:ln>
        </p:spPr>
      </p:pic>
      <p:pic>
        <p:nvPicPr>
          <p:cNvPr id="105" name="Google Shape;105;p18"/>
          <p:cNvPicPr preferRelativeResize="0"/>
          <p:nvPr/>
        </p:nvPicPr>
        <p:blipFill>
          <a:blip r:embed="rId6">
            <a:alphaModFix/>
          </a:blip>
          <a:stretch>
            <a:fillRect/>
          </a:stretch>
        </p:blipFill>
        <p:spPr>
          <a:xfrm>
            <a:off x="4320274" y="4265199"/>
            <a:ext cx="3846999" cy="2229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457200" y="1143000"/>
            <a:ext cx="8154000" cy="5013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Does the histogram have a single prominent peak (</a:t>
            </a:r>
            <a:r>
              <a:rPr i="1" lang="en" sz="1900">
                <a:solidFill>
                  <a:schemeClr val="accent1"/>
                </a:solidFill>
              </a:rPr>
              <a:t>unimodal</a:t>
            </a:r>
            <a:r>
              <a:rPr lang="en" sz="1900">
                <a:solidFill>
                  <a:srgbClr val="000000"/>
                </a:solidFill>
              </a:rPr>
              <a:t>), several prominent peaks (</a:t>
            </a:r>
            <a:r>
              <a:rPr i="1" lang="en" sz="1900">
                <a:solidFill>
                  <a:schemeClr val="accent1"/>
                </a:solidFill>
              </a:rPr>
              <a:t>bimodal/multimodal</a:t>
            </a:r>
            <a:r>
              <a:rPr lang="en" sz="1900">
                <a:solidFill>
                  <a:srgbClr val="000000"/>
                </a:solidFill>
              </a:rPr>
              <a:t>), or no apparent peaks (</a:t>
            </a:r>
            <a:r>
              <a:rPr i="1" lang="en" sz="1900">
                <a:solidFill>
                  <a:schemeClr val="accent1"/>
                </a:solidFill>
              </a:rPr>
              <a:t>uniform</a:t>
            </a:r>
            <a:r>
              <a:rPr lang="en" sz="1900">
                <a:solidFill>
                  <a:srgbClr val="000000"/>
                </a:solidFill>
              </a:rPr>
              <a:t>)?</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i="1" lang="en" sz="1900">
                <a:solidFill>
                  <a:srgbClr val="FF0000"/>
                </a:solidFill>
              </a:rPr>
              <a:t>Note</a:t>
            </a:r>
            <a:r>
              <a:rPr i="1" lang="en" sz="1900">
                <a:solidFill>
                  <a:srgbClr val="000000"/>
                </a:solidFill>
              </a:rPr>
              <a:t>: In order to determine modality, step back and imagine a smooth curve over the histogram -- imagine that the bars are wooden blocks and you drop a limp spaghetti over them, the shape the spaghetti would take could be viewed as a smooth curve.</a:t>
            </a:r>
            <a:endParaRPr i="1" sz="1900">
              <a:solidFill>
                <a:srgbClr val="000000"/>
              </a:solidFill>
            </a:endParaRPr>
          </a:p>
        </p:txBody>
      </p:sp>
      <p:sp>
        <p:nvSpPr>
          <p:cNvPr id="111" name="Google Shape;111;p1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Shape of a Distribution: Modality</a:t>
            </a:r>
            <a:endParaRPr>
              <a:solidFill>
                <a:schemeClr val="accent1"/>
              </a:solidFill>
            </a:endParaRPr>
          </a:p>
        </p:txBody>
      </p:sp>
      <p:pic>
        <p:nvPicPr>
          <p:cNvPr id="112" name="Google Shape;112;p19"/>
          <p:cNvPicPr preferRelativeResize="0"/>
          <p:nvPr/>
        </p:nvPicPr>
        <p:blipFill>
          <a:blip r:embed="rId3">
            <a:alphaModFix/>
          </a:blip>
          <a:stretch>
            <a:fillRect/>
          </a:stretch>
        </p:blipFill>
        <p:spPr>
          <a:xfrm>
            <a:off x="518850" y="2333125"/>
            <a:ext cx="7795501" cy="2172425"/>
          </a:xfrm>
          <a:prstGeom prst="rect">
            <a:avLst/>
          </a:prstGeom>
          <a:noFill/>
          <a:ln>
            <a:noFill/>
          </a:ln>
        </p:spPr>
      </p:pic>
      <p:cxnSp>
        <p:nvCxnSpPr>
          <p:cNvPr id="113" name="Google Shape;113;p19"/>
          <p:cNvCxnSpPr/>
          <p:nvPr/>
        </p:nvCxnSpPr>
        <p:spPr>
          <a:xfrm>
            <a:off x="557000" y="5091275"/>
            <a:ext cx="2402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 type="body"/>
          </p:nvPr>
        </p:nvSpPr>
        <p:spPr>
          <a:xfrm>
            <a:off x="457200" y="1143000"/>
            <a:ext cx="8154000" cy="5013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Is the histogram </a:t>
            </a:r>
            <a:r>
              <a:rPr lang="en" sz="1900">
                <a:solidFill>
                  <a:schemeClr val="accent1"/>
                </a:solidFill>
              </a:rPr>
              <a:t>r</a:t>
            </a:r>
            <a:r>
              <a:rPr i="1" lang="en" sz="1900">
                <a:solidFill>
                  <a:schemeClr val="accent1"/>
                </a:solidFill>
              </a:rPr>
              <a:t>ight skewed</a:t>
            </a:r>
            <a:r>
              <a:rPr lang="en" sz="1900">
                <a:solidFill>
                  <a:srgbClr val="000000"/>
                </a:solidFill>
              </a:rPr>
              <a:t>, </a:t>
            </a:r>
            <a:r>
              <a:rPr i="1" lang="en" sz="1900">
                <a:solidFill>
                  <a:schemeClr val="accent1"/>
                </a:solidFill>
              </a:rPr>
              <a:t>left skewed</a:t>
            </a:r>
            <a:r>
              <a:rPr lang="en" sz="1900">
                <a:solidFill>
                  <a:srgbClr val="000000"/>
                </a:solidFill>
              </a:rPr>
              <a:t>, or </a:t>
            </a:r>
            <a:r>
              <a:rPr i="1" lang="en" sz="1900">
                <a:solidFill>
                  <a:schemeClr val="accent1"/>
                </a:solidFill>
              </a:rPr>
              <a:t>symmetric</a:t>
            </a:r>
            <a:r>
              <a:rPr lang="en" sz="1900">
                <a:solidFill>
                  <a:srgbClr val="000000"/>
                </a:solidFill>
              </a:rPr>
              <a:t>?</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i="1" lang="en" sz="1900">
                <a:solidFill>
                  <a:srgbClr val="FF0000"/>
                </a:solidFill>
              </a:rPr>
              <a:t>Note</a:t>
            </a:r>
            <a:r>
              <a:rPr i="1" lang="en" sz="1900">
                <a:solidFill>
                  <a:srgbClr val="000000"/>
                </a:solidFill>
              </a:rPr>
              <a:t>: Histograms are said to be skewed to the side of the long tail.</a:t>
            </a:r>
            <a:endParaRPr i="1" sz="1900">
              <a:solidFill>
                <a:srgbClr val="000000"/>
              </a:solidFill>
            </a:endParaRPr>
          </a:p>
        </p:txBody>
      </p:sp>
      <p:sp>
        <p:nvSpPr>
          <p:cNvPr id="119" name="Google Shape;119;p2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Shape of a Distribution: Skewness</a:t>
            </a:r>
            <a:endParaRPr>
              <a:solidFill>
                <a:schemeClr val="accent1"/>
              </a:solidFill>
            </a:endParaRPr>
          </a:p>
        </p:txBody>
      </p:sp>
      <p:pic>
        <p:nvPicPr>
          <p:cNvPr id="120" name="Google Shape;120;p20"/>
          <p:cNvPicPr preferRelativeResize="0"/>
          <p:nvPr/>
        </p:nvPicPr>
        <p:blipFill>
          <a:blip r:embed="rId3">
            <a:alphaModFix/>
          </a:blip>
          <a:stretch>
            <a:fillRect/>
          </a:stretch>
        </p:blipFill>
        <p:spPr>
          <a:xfrm>
            <a:off x="519150" y="2039925"/>
            <a:ext cx="7334250" cy="3219450"/>
          </a:xfrm>
          <a:prstGeom prst="rect">
            <a:avLst/>
          </a:prstGeom>
          <a:noFill/>
          <a:ln>
            <a:noFill/>
          </a:ln>
        </p:spPr>
      </p:pic>
      <p:cxnSp>
        <p:nvCxnSpPr>
          <p:cNvPr id="121" name="Google Shape;121;p20"/>
          <p:cNvCxnSpPr/>
          <p:nvPr/>
        </p:nvCxnSpPr>
        <p:spPr>
          <a:xfrm>
            <a:off x="519150" y="6048600"/>
            <a:ext cx="2402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1" type="body"/>
          </p:nvPr>
        </p:nvSpPr>
        <p:spPr>
          <a:xfrm>
            <a:off x="457200" y="1493850"/>
            <a:ext cx="8154000" cy="5013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Are there any unusual observations or potential </a:t>
            </a:r>
            <a:r>
              <a:rPr i="1" lang="en" sz="1900">
                <a:solidFill>
                  <a:schemeClr val="accent1"/>
                </a:solidFill>
              </a:rPr>
              <a:t>outliers</a:t>
            </a:r>
            <a:r>
              <a:rPr lang="en" sz="1900">
                <a:solidFill>
                  <a:srgbClr val="000000"/>
                </a:solidFill>
              </a:rPr>
              <a:t>?</a:t>
            </a:r>
            <a:endParaRPr sz="1900">
              <a:solidFill>
                <a:srgbClr val="000000"/>
              </a:solidFill>
            </a:endParaRPr>
          </a:p>
        </p:txBody>
      </p:sp>
      <p:sp>
        <p:nvSpPr>
          <p:cNvPr id="127" name="Google Shape;127;p21"/>
          <p:cNvSpPr txBox="1"/>
          <p:nvPr>
            <p:ph type="title"/>
          </p:nvPr>
        </p:nvSpPr>
        <p:spPr>
          <a:xfrm>
            <a:off x="457200" y="3508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Shape of a Distribution:</a:t>
            </a:r>
            <a:endParaRPr>
              <a:solidFill>
                <a:schemeClr val="accent1"/>
              </a:solidFill>
            </a:endParaRPr>
          </a:p>
          <a:p>
            <a:pPr indent="0" lvl="0" marL="0" rtl="0" algn="l">
              <a:spcBef>
                <a:spcPts val="0"/>
              </a:spcBef>
              <a:spcAft>
                <a:spcPts val="0"/>
              </a:spcAft>
              <a:buNone/>
            </a:pPr>
            <a:r>
              <a:rPr lang="en">
                <a:solidFill>
                  <a:schemeClr val="accent1"/>
                </a:solidFill>
              </a:rPr>
              <a:t>Unusual Observations</a:t>
            </a:r>
            <a:endParaRPr>
              <a:solidFill>
                <a:schemeClr val="accent1"/>
              </a:solidFill>
            </a:endParaRPr>
          </a:p>
        </p:txBody>
      </p:sp>
      <p:pic>
        <p:nvPicPr>
          <p:cNvPr id="128" name="Google Shape;128;p21"/>
          <p:cNvPicPr preferRelativeResize="0"/>
          <p:nvPr/>
        </p:nvPicPr>
        <p:blipFill>
          <a:blip r:embed="rId3">
            <a:alphaModFix/>
          </a:blip>
          <a:stretch>
            <a:fillRect/>
          </a:stretch>
        </p:blipFill>
        <p:spPr>
          <a:xfrm>
            <a:off x="528650" y="2303488"/>
            <a:ext cx="7315200" cy="3209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idx="1" type="body"/>
          </p:nvPr>
        </p:nvSpPr>
        <p:spPr>
          <a:xfrm>
            <a:off x="457200" y="1493850"/>
            <a:ext cx="8154000" cy="5013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How would you describe the shape of the distribution of hours per week students spend on extracurricular activities?</a:t>
            </a:r>
            <a:endParaRPr sz="1900">
              <a:solidFill>
                <a:schemeClr val="accent1"/>
              </a:solidFill>
            </a:endParaRPr>
          </a:p>
        </p:txBody>
      </p:sp>
      <p:sp>
        <p:nvSpPr>
          <p:cNvPr id="134" name="Google Shape;134;p22"/>
          <p:cNvSpPr txBox="1"/>
          <p:nvPr>
            <p:ph type="title"/>
          </p:nvPr>
        </p:nvSpPr>
        <p:spPr>
          <a:xfrm>
            <a:off x="457200" y="3508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Extracurricular activities</a:t>
            </a:r>
            <a:endParaRPr>
              <a:solidFill>
                <a:schemeClr val="accent1"/>
              </a:solidFill>
            </a:endParaRPr>
          </a:p>
        </p:txBody>
      </p:sp>
      <p:pic>
        <p:nvPicPr>
          <p:cNvPr id="135" name="Google Shape;135;p22"/>
          <p:cNvPicPr preferRelativeResize="0"/>
          <p:nvPr/>
        </p:nvPicPr>
        <p:blipFill>
          <a:blip r:embed="rId3">
            <a:alphaModFix/>
          </a:blip>
          <a:stretch>
            <a:fillRect/>
          </a:stretch>
        </p:blipFill>
        <p:spPr>
          <a:xfrm>
            <a:off x="1933623" y="2556898"/>
            <a:ext cx="5201149" cy="30239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idx="1" type="body"/>
          </p:nvPr>
        </p:nvSpPr>
        <p:spPr>
          <a:xfrm>
            <a:off x="457200" y="1493850"/>
            <a:ext cx="8154000" cy="5013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How would you describe the shape of the distribution of hours per week students spend on extracurricular activities?</a:t>
            </a:r>
            <a:endParaRPr sz="1900">
              <a:solidFill>
                <a:schemeClr val="accent1"/>
              </a:solidFill>
            </a:endParaRPr>
          </a:p>
        </p:txBody>
      </p:sp>
      <p:sp>
        <p:nvSpPr>
          <p:cNvPr id="141" name="Google Shape;141;p23"/>
          <p:cNvSpPr txBox="1"/>
          <p:nvPr>
            <p:ph type="title"/>
          </p:nvPr>
        </p:nvSpPr>
        <p:spPr>
          <a:xfrm>
            <a:off x="457200" y="3508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Extracurricular activities</a:t>
            </a:r>
            <a:endParaRPr>
              <a:solidFill>
                <a:schemeClr val="accent1"/>
              </a:solidFill>
            </a:endParaRPr>
          </a:p>
        </p:txBody>
      </p:sp>
      <p:pic>
        <p:nvPicPr>
          <p:cNvPr id="142" name="Google Shape;142;p23"/>
          <p:cNvPicPr preferRelativeResize="0"/>
          <p:nvPr/>
        </p:nvPicPr>
        <p:blipFill>
          <a:blip r:embed="rId3">
            <a:alphaModFix/>
          </a:blip>
          <a:stretch>
            <a:fillRect/>
          </a:stretch>
        </p:blipFill>
        <p:spPr>
          <a:xfrm>
            <a:off x="1933623" y="2556898"/>
            <a:ext cx="5201149" cy="3023925"/>
          </a:xfrm>
          <a:prstGeom prst="rect">
            <a:avLst/>
          </a:prstGeom>
          <a:noFill/>
          <a:ln>
            <a:noFill/>
          </a:ln>
        </p:spPr>
      </p:pic>
      <p:sp>
        <p:nvSpPr>
          <p:cNvPr id="143" name="Google Shape;143;p23"/>
          <p:cNvSpPr txBox="1"/>
          <p:nvPr/>
        </p:nvSpPr>
        <p:spPr>
          <a:xfrm>
            <a:off x="600500" y="5656975"/>
            <a:ext cx="7876200" cy="85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Unimodal and right skewed, with a potentially unusual observation at 60 hours/week.</a:t>
            </a:r>
            <a:endParaRPr i="1"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457200" y="378600"/>
            <a:ext cx="8229600" cy="10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Commonly observed shapes of distributions</a:t>
            </a:r>
            <a:endParaRPr>
              <a:solidFill>
                <a:schemeClr val="accent1"/>
              </a:solidFill>
            </a:endParaRPr>
          </a:p>
        </p:txBody>
      </p:sp>
      <p:sp>
        <p:nvSpPr>
          <p:cNvPr id="149" name="Google Shape;149;p24"/>
          <p:cNvSpPr txBox="1"/>
          <p:nvPr/>
        </p:nvSpPr>
        <p:spPr>
          <a:xfrm>
            <a:off x="457200" y="1535975"/>
            <a:ext cx="204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Modality</a:t>
            </a:r>
            <a:endParaRPr sz="1900">
              <a:solidFill>
                <a:schemeClr val="accen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5"/>
          <p:cNvSpPr txBox="1"/>
          <p:nvPr>
            <p:ph type="title"/>
          </p:nvPr>
        </p:nvSpPr>
        <p:spPr>
          <a:xfrm>
            <a:off x="457200" y="378600"/>
            <a:ext cx="8229600" cy="10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Commonly observed shapes of distributions</a:t>
            </a:r>
            <a:endParaRPr>
              <a:solidFill>
                <a:schemeClr val="accent1"/>
              </a:solidFill>
            </a:endParaRPr>
          </a:p>
        </p:txBody>
      </p:sp>
      <p:sp>
        <p:nvSpPr>
          <p:cNvPr id="155" name="Google Shape;155;p25"/>
          <p:cNvSpPr txBox="1"/>
          <p:nvPr/>
        </p:nvSpPr>
        <p:spPr>
          <a:xfrm>
            <a:off x="457200" y="1535975"/>
            <a:ext cx="204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Modality</a:t>
            </a:r>
            <a:endParaRPr sz="1900">
              <a:solidFill>
                <a:schemeClr val="accent1"/>
              </a:solidFill>
            </a:endParaRPr>
          </a:p>
        </p:txBody>
      </p:sp>
      <p:pic>
        <p:nvPicPr>
          <p:cNvPr id="156" name="Google Shape;156;p25"/>
          <p:cNvPicPr preferRelativeResize="0"/>
          <p:nvPr/>
        </p:nvPicPr>
        <p:blipFill>
          <a:blip r:embed="rId3">
            <a:alphaModFix/>
          </a:blip>
          <a:stretch>
            <a:fillRect/>
          </a:stretch>
        </p:blipFill>
        <p:spPr>
          <a:xfrm>
            <a:off x="542947" y="2080922"/>
            <a:ext cx="1728650" cy="128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57200" y="378600"/>
            <a:ext cx="8229600" cy="10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Commonly observed shapes of distributions</a:t>
            </a:r>
            <a:endParaRPr>
              <a:solidFill>
                <a:schemeClr val="accent1"/>
              </a:solidFill>
            </a:endParaRPr>
          </a:p>
        </p:txBody>
      </p:sp>
      <p:sp>
        <p:nvSpPr>
          <p:cNvPr id="162" name="Google Shape;162;p26"/>
          <p:cNvSpPr txBox="1"/>
          <p:nvPr/>
        </p:nvSpPr>
        <p:spPr>
          <a:xfrm>
            <a:off x="457200" y="1535975"/>
            <a:ext cx="204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Modality</a:t>
            </a:r>
            <a:endParaRPr sz="1900">
              <a:solidFill>
                <a:schemeClr val="accent1"/>
              </a:solidFill>
            </a:endParaRPr>
          </a:p>
        </p:txBody>
      </p:sp>
      <p:pic>
        <p:nvPicPr>
          <p:cNvPr id="163" name="Google Shape;163;p26"/>
          <p:cNvPicPr preferRelativeResize="0"/>
          <p:nvPr/>
        </p:nvPicPr>
        <p:blipFill>
          <a:blip r:embed="rId3">
            <a:alphaModFix/>
          </a:blip>
          <a:stretch>
            <a:fillRect/>
          </a:stretch>
        </p:blipFill>
        <p:spPr>
          <a:xfrm>
            <a:off x="542947" y="2080922"/>
            <a:ext cx="1728650" cy="1281425"/>
          </a:xfrm>
          <a:prstGeom prst="rect">
            <a:avLst/>
          </a:prstGeom>
          <a:noFill/>
          <a:ln>
            <a:noFill/>
          </a:ln>
        </p:spPr>
      </p:pic>
      <p:pic>
        <p:nvPicPr>
          <p:cNvPr id="164" name="Google Shape;164;p26"/>
          <p:cNvPicPr preferRelativeResize="0"/>
          <p:nvPr/>
        </p:nvPicPr>
        <p:blipFill>
          <a:blip r:embed="rId4">
            <a:alphaModFix/>
          </a:blip>
          <a:stretch>
            <a:fillRect/>
          </a:stretch>
        </p:blipFill>
        <p:spPr>
          <a:xfrm>
            <a:off x="2493600" y="2246638"/>
            <a:ext cx="1899275" cy="115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9"/>
          <p:cNvSpPr txBox="1"/>
          <p:nvPr>
            <p:ph type="ctrTitle"/>
          </p:nvPr>
        </p:nvSpPr>
        <p:spPr>
          <a:xfrm>
            <a:off x="685800" y="2111126"/>
            <a:ext cx="7772400" cy="228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Examining</a:t>
            </a:r>
            <a:endParaRPr>
              <a:solidFill>
                <a:schemeClr val="accent1"/>
              </a:solidFill>
            </a:endParaRPr>
          </a:p>
          <a:p>
            <a:pPr indent="0" lvl="0" marL="0" rtl="0" algn="l">
              <a:spcBef>
                <a:spcPts val="0"/>
              </a:spcBef>
              <a:spcAft>
                <a:spcPts val="0"/>
              </a:spcAft>
              <a:buNone/>
            </a:pPr>
            <a:r>
              <a:rPr lang="en">
                <a:solidFill>
                  <a:schemeClr val="accent1"/>
                </a:solidFill>
              </a:rPr>
              <a:t>Numerical Data</a:t>
            </a:r>
            <a:endParaRPr>
              <a:solidFill>
                <a:schemeClr val="accent1"/>
              </a:solidFill>
            </a:endParaRPr>
          </a:p>
          <a:p>
            <a:pPr indent="0" lvl="0" marL="0" rtl="0" algn="l">
              <a:spcBef>
                <a:spcPts val="0"/>
              </a:spcBef>
              <a:spcAft>
                <a:spcPts val="0"/>
              </a:spcAft>
              <a:buNone/>
            </a:pPr>
            <a:r>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57200" y="378600"/>
            <a:ext cx="8229600" cy="10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Commonly observed shapes of distributions</a:t>
            </a:r>
            <a:endParaRPr>
              <a:solidFill>
                <a:schemeClr val="accent1"/>
              </a:solidFill>
            </a:endParaRPr>
          </a:p>
        </p:txBody>
      </p:sp>
      <p:sp>
        <p:nvSpPr>
          <p:cNvPr id="170" name="Google Shape;170;p27"/>
          <p:cNvSpPr txBox="1"/>
          <p:nvPr/>
        </p:nvSpPr>
        <p:spPr>
          <a:xfrm>
            <a:off x="457200" y="1535975"/>
            <a:ext cx="204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Modality</a:t>
            </a:r>
            <a:endParaRPr sz="1900">
              <a:solidFill>
                <a:schemeClr val="accent1"/>
              </a:solidFill>
            </a:endParaRPr>
          </a:p>
        </p:txBody>
      </p:sp>
      <p:pic>
        <p:nvPicPr>
          <p:cNvPr id="171" name="Google Shape;171;p27"/>
          <p:cNvPicPr preferRelativeResize="0"/>
          <p:nvPr/>
        </p:nvPicPr>
        <p:blipFill>
          <a:blip r:embed="rId3">
            <a:alphaModFix/>
          </a:blip>
          <a:stretch>
            <a:fillRect/>
          </a:stretch>
        </p:blipFill>
        <p:spPr>
          <a:xfrm>
            <a:off x="542947" y="2080922"/>
            <a:ext cx="1728650" cy="1281425"/>
          </a:xfrm>
          <a:prstGeom prst="rect">
            <a:avLst/>
          </a:prstGeom>
          <a:noFill/>
          <a:ln>
            <a:noFill/>
          </a:ln>
        </p:spPr>
      </p:pic>
      <p:pic>
        <p:nvPicPr>
          <p:cNvPr id="172" name="Google Shape;172;p27"/>
          <p:cNvPicPr preferRelativeResize="0"/>
          <p:nvPr/>
        </p:nvPicPr>
        <p:blipFill>
          <a:blip r:embed="rId4">
            <a:alphaModFix/>
          </a:blip>
          <a:stretch>
            <a:fillRect/>
          </a:stretch>
        </p:blipFill>
        <p:spPr>
          <a:xfrm>
            <a:off x="2493600" y="2246638"/>
            <a:ext cx="1899275" cy="1159675"/>
          </a:xfrm>
          <a:prstGeom prst="rect">
            <a:avLst/>
          </a:prstGeom>
          <a:noFill/>
          <a:ln>
            <a:noFill/>
          </a:ln>
        </p:spPr>
      </p:pic>
      <p:pic>
        <p:nvPicPr>
          <p:cNvPr id="173" name="Google Shape;173;p27"/>
          <p:cNvPicPr preferRelativeResize="0"/>
          <p:nvPr/>
        </p:nvPicPr>
        <p:blipFill>
          <a:blip r:embed="rId5">
            <a:alphaModFix/>
          </a:blip>
          <a:stretch>
            <a:fillRect/>
          </a:stretch>
        </p:blipFill>
        <p:spPr>
          <a:xfrm>
            <a:off x="4545097" y="2120550"/>
            <a:ext cx="1827125" cy="115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57200" y="378600"/>
            <a:ext cx="8229600" cy="10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Commonly observed shapes of distributions</a:t>
            </a:r>
            <a:endParaRPr>
              <a:solidFill>
                <a:schemeClr val="accent1"/>
              </a:solidFill>
            </a:endParaRPr>
          </a:p>
        </p:txBody>
      </p:sp>
      <p:sp>
        <p:nvSpPr>
          <p:cNvPr id="179" name="Google Shape;179;p28"/>
          <p:cNvSpPr txBox="1"/>
          <p:nvPr/>
        </p:nvSpPr>
        <p:spPr>
          <a:xfrm>
            <a:off x="457200" y="1535975"/>
            <a:ext cx="204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Modality</a:t>
            </a:r>
            <a:endParaRPr sz="1900">
              <a:solidFill>
                <a:schemeClr val="accent1"/>
              </a:solidFill>
            </a:endParaRPr>
          </a:p>
        </p:txBody>
      </p:sp>
      <p:pic>
        <p:nvPicPr>
          <p:cNvPr id="180" name="Google Shape;180;p28"/>
          <p:cNvPicPr preferRelativeResize="0"/>
          <p:nvPr/>
        </p:nvPicPr>
        <p:blipFill>
          <a:blip r:embed="rId3">
            <a:alphaModFix/>
          </a:blip>
          <a:stretch>
            <a:fillRect/>
          </a:stretch>
        </p:blipFill>
        <p:spPr>
          <a:xfrm>
            <a:off x="542947" y="2080922"/>
            <a:ext cx="1728650" cy="1281425"/>
          </a:xfrm>
          <a:prstGeom prst="rect">
            <a:avLst/>
          </a:prstGeom>
          <a:noFill/>
          <a:ln>
            <a:noFill/>
          </a:ln>
        </p:spPr>
      </p:pic>
      <p:pic>
        <p:nvPicPr>
          <p:cNvPr id="181" name="Google Shape;181;p28"/>
          <p:cNvPicPr preferRelativeResize="0"/>
          <p:nvPr/>
        </p:nvPicPr>
        <p:blipFill>
          <a:blip r:embed="rId4">
            <a:alphaModFix/>
          </a:blip>
          <a:stretch>
            <a:fillRect/>
          </a:stretch>
        </p:blipFill>
        <p:spPr>
          <a:xfrm>
            <a:off x="2493600" y="2246638"/>
            <a:ext cx="1899275" cy="1159675"/>
          </a:xfrm>
          <a:prstGeom prst="rect">
            <a:avLst/>
          </a:prstGeom>
          <a:noFill/>
          <a:ln>
            <a:noFill/>
          </a:ln>
        </p:spPr>
      </p:pic>
      <p:pic>
        <p:nvPicPr>
          <p:cNvPr id="182" name="Google Shape;182;p28"/>
          <p:cNvPicPr preferRelativeResize="0"/>
          <p:nvPr/>
        </p:nvPicPr>
        <p:blipFill>
          <a:blip r:embed="rId5">
            <a:alphaModFix/>
          </a:blip>
          <a:stretch>
            <a:fillRect/>
          </a:stretch>
        </p:blipFill>
        <p:spPr>
          <a:xfrm>
            <a:off x="4545097" y="2120550"/>
            <a:ext cx="1827125" cy="1159675"/>
          </a:xfrm>
          <a:prstGeom prst="rect">
            <a:avLst/>
          </a:prstGeom>
          <a:noFill/>
          <a:ln>
            <a:noFill/>
          </a:ln>
        </p:spPr>
      </p:pic>
      <p:pic>
        <p:nvPicPr>
          <p:cNvPr id="183" name="Google Shape;183;p28"/>
          <p:cNvPicPr preferRelativeResize="0"/>
          <p:nvPr/>
        </p:nvPicPr>
        <p:blipFill>
          <a:blip r:embed="rId6">
            <a:alphaModFix/>
          </a:blip>
          <a:stretch>
            <a:fillRect/>
          </a:stretch>
        </p:blipFill>
        <p:spPr>
          <a:xfrm>
            <a:off x="6772300" y="1881238"/>
            <a:ext cx="1827125" cy="1638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0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457200" y="378600"/>
            <a:ext cx="8229600" cy="10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Commonly observed shapes of distributions</a:t>
            </a:r>
            <a:endParaRPr>
              <a:solidFill>
                <a:schemeClr val="accent1"/>
              </a:solidFill>
            </a:endParaRPr>
          </a:p>
        </p:txBody>
      </p:sp>
      <p:sp>
        <p:nvSpPr>
          <p:cNvPr id="189" name="Google Shape;189;p29"/>
          <p:cNvSpPr txBox="1"/>
          <p:nvPr/>
        </p:nvSpPr>
        <p:spPr>
          <a:xfrm>
            <a:off x="457200" y="1535975"/>
            <a:ext cx="204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Modality</a:t>
            </a:r>
            <a:endParaRPr sz="1900">
              <a:solidFill>
                <a:schemeClr val="accent1"/>
              </a:solidFill>
            </a:endParaRPr>
          </a:p>
        </p:txBody>
      </p:sp>
      <p:sp>
        <p:nvSpPr>
          <p:cNvPr id="190" name="Google Shape;190;p29"/>
          <p:cNvSpPr txBox="1"/>
          <p:nvPr/>
        </p:nvSpPr>
        <p:spPr>
          <a:xfrm>
            <a:off x="457200" y="3710000"/>
            <a:ext cx="2043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Skewness</a:t>
            </a:r>
            <a:endParaRPr sz="1900">
              <a:solidFill>
                <a:schemeClr val="accent1"/>
              </a:solidFill>
            </a:endParaRPr>
          </a:p>
        </p:txBody>
      </p:sp>
      <p:pic>
        <p:nvPicPr>
          <p:cNvPr id="191" name="Google Shape;191;p29"/>
          <p:cNvPicPr preferRelativeResize="0"/>
          <p:nvPr/>
        </p:nvPicPr>
        <p:blipFill>
          <a:blip r:embed="rId3">
            <a:alphaModFix/>
          </a:blip>
          <a:stretch>
            <a:fillRect/>
          </a:stretch>
        </p:blipFill>
        <p:spPr>
          <a:xfrm>
            <a:off x="542947" y="2080922"/>
            <a:ext cx="1728650" cy="1281425"/>
          </a:xfrm>
          <a:prstGeom prst="rect">
            <a:avLst/>
          </a:prstGeom>
          <a:noFill/>
          <a:ln>
            <a:noFill/>
          </a:ln>
        </p:spPr>
      </p:pic>
      <p:pic>
        <p:nvPicPr>
          <p:cNvPr id="192" name="Google Shape;192;p29"/>
          <p:cNvPicPr preferRelativeResize="0"/>
          <p:nvPr/>
        </p:nvPicPr>
        <p:blipFill>
          <a:blip r:embed="rId4">
            <a:alphaModFix/>
          </a:blip>
          <a:stretch>
            <a:fillRect/>
          </a:stretch>
        </p:blipFill>
        <p:spPr>
          <a:xfrm>
            <a:off x="2493600" y="2246638"/>
            <a:ext cx="1899275" cy="1159675"/>
          </a:xfrm>
          <a:prstGeom prst="rect">
            <a:avLst/>
          </a:prstGeom>
          <a:noFill/>
          <a:ln>
            <a:noFill/>
          </a:ln>
        </p:spPr>
      </p:pic>
      <p:pic>
        <p:nvPicPr>
          <p:cNvPr id="193" name="Google Shape;193;p29"/>
          <p:cNvPicPr preferRelativeResize="0"/>
          <p:nvPr/>
        </p:nvPicPr>
        <p:blipFill>
          <a:blip r:embed="rId5">
            <a:alphaModFix/>
          </a:blip>
          <a:stretch>
            <a:fillRect/>
          </a:stretch>
        </p:blipFill>
        <p:spPr>
          <a:xfrm>
            <a:off x="4545097" y="2120550"/>
            <a:ext cx="1827125" cy="1159675"/>
          </a:xfrm>
          <a:prstGeom prst="rect">
            <a:avLst/>
          </a:prstGeom>
          <a:noFill/>
          <a:ln>
            <a:noFill/>
          </a:ln>
        </p:spPr>
      </p:pic>
      <p:pic>
        <p:nvPicPr>
          <p:cNvPr id="194" name="Google Shape;194;p29"/>
          <p:cNvPicPr preferRelativeResize="0"/>
          <p:nvPr/>
        </p:nvPicPr>
        <p:blipFill>
          <a:blip r:embed="rId6">
            <a:alphaModFix/>
          </a:blip>
          <a:stretch>
            <a:fillRect/>
          </a:stretch>
        </p:blipFill>
        <p:spPr>
          <a:xfrm>
            <a:off x="6772300" y="1881238"/>
            <a:ext cx="1827125" cy="1638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457200" y="378600"/>
            <a:ext cx="8229600" cy="10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Commonly observed shapes of distributions</a:t>
            </a:r>
            <a:endParaRPr>
              <a:solidFill>
                <a:schemeClr val="accent1"/>
              </a:solidFill>
            </a:endParaRPr>
          </a:p>
        </p:txBody>
      </p:sp>
      <p:sp>
        <p:nvSpPr>
          <p:cNvPr id="200" name="Google Shape;200;p30"/>
          <p:cNvSpPr txBox="1"/>
          <p:nvPr/>
        </p:nvSpPr>
        <p:spPr>
          <a:xfrm>
            <a:off x="457200" y="1535975"/>
            <a:ext cx="204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Modality</a:t>
            </a:r>
            <a:endParaRPr sz="1900">
              <a:solidFill>
                <a:schemeClr val="accent1"/>
              </a:solidFill>
            </a:endParaRPr>
          </a:p>
        </p:txBody>
      </p:sp>
      <p:sp>
        <p:nvSpPr>
          <p:cNvPr id="201" name="Google Shape;201;p30"/>
          <p:cNvSpPr txBox="1"/>
          <p:nvPr/>
        </p:nvSpPr>
        <p:spPr>
          <a:xfrm>
            <a:off x="457200" y="3710000"/>
            <a:ext cx="2043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Skewness</a:t>
            </a:r>
            <a:endParaRPr sz="1900">
              <a:solidFill>
                <a:schemeClr val="accent1"/>
              </a:solidFill>
            </a:endParaRPr>
          </a:p>
        </p:txBody>
      </p:sp>
      <p:pic>
        <p:nvPicPr>
          <p:cNvPr id="202" name="Google Shape;202;p30"/>
          <p:cNvPicPr preferRelativeResize="0"/>
          <p:nvPr/>
        </p:nvPicPr>
        <p:blipFill>
          <a:blip r:embed="rId3">
            <a:alphaModFix/>
          </a:blip>
          <a:stretch>
            <a:fillRect/>
          </a:stretch>
        </p:blipFill>
        <p:spPr>
          <a:xfrm>
            <a:off x="542947" y="2080922"/>
            <a:ext cx="1728650" cy="1281425"/>
          </a:xfrm>
          <a:prstGeom prst="rect">
            <a:avLst/>
          </a:prstGeom>
          <a:noFill/>
          <a:ln>
            <a:noFill/>
          </a:ln>
        </p:spPr>
      </p:pic>
      <p:pic>
        <p:nvPicPr>
          <p:cNvPr id="203" name="Google Shape;203;p30"/>
          <p:cNvPicPr preferRelativeResize="0"/>
          <p:nvPr/>
        </p:nvPicPr>
        <p:blipFill>
          <a:blip r:embed="rId4">
            <a:alphaModFix/>
          </a:blip>
          <a:stretch>
            <a:fillRect/>
          </a:stretch>
        </p:blipFill>
        <p:spPr>
          <a:xfrm>
            <a:off x="2493600" y="2246638"/>
            <a:ext cx="1899275" cy="1159675"/>
          </a:xfrm>
          <a:prstGeom prst="rect">
            <a:avLst/>
          </a:prstGeom>
          <a:noFill/>
          <a:ln>
            <a:noFill/>
          </a:ln>
        </p:spPr>
      </p:pic>
      <p:pic>
        <p:nvPicPr>
          <p:cNvPr id="204" name="Google Shape;204;p30"/>
          <p:cNvPicPr preferRelativeResize="0"/>
          <p:nvPr/>
        </p:nvPicPr>
        <p:blipFill>
          <a:blip r:embed="rId5">
            <a:alphaModFix/>
          </a:blip>
          <a:stretch>
            <a:fillRect/>
          </a:stretch>
        </p:blipFill>
        <p:spPr>
          <a:xfrm>
            <a:off x="4545097" y="2120550"/>
            <a:ext cx="1827125" cy="1159675"/>
          </a:xfrm>
          <a:prstGeom prst="rect">
            <a:avLst/>
          </a:prstGeom>
          <a:noFill/>
          <a:ln>
            <a:noFill/>
          </a:ln>
        </p:spPr>
      </p:pic>
      <p:pic>
        <p:nvPicPr>
          <p:cNvPr id="205" name="Google Shape;205;p30"/>
          <p:cNvPicPr preferRelativeResize="0"/>
          <p:nvPr/>
        </p:nvPicPr>
        <p:blipFill>
          <a:blip r:embed="rId6">
            <a:alphaModFix/>
          </a:blip>
          <a:stretch>
            <a:fillRect/>
          </a:stretch>
        </p:blipFill>
        <p:spPr>
          <a:xfrm>
            <a:off x="6772300" y="1881238"/>
            <a:ext cx="1827125" cy="1638300"/>
          </a:xfrm>
          <a:prstGeom prst="rect">
            <a:avLst/>
          </a:prstGeom>
          <a:noFill/>
          <a:ln>
            <a:noFill/>
          </a:ln>
        </p:spPr>
      </p:pic>
      <p:pic>
        <p:nvPicPr>
          <p:cNvPr id="206" name="Google Shape;206;p30"/>
          <p:cNvPicPr preferRelativeResize="0"/>
          <p:nvPr/>
        </p:nvPicPr>
        <p:blipFill>
          <a:blip r:embed="rId7">
            <a:alphaModFix/>
          </a:blip>
          <a:stretch>
            <a:fillRect/>
          </a:stretch>
        </p:blipFill>
        <p:spPr>
          <a:xfrm>
            <a:off x="542950" y="4327950"/>
            <a:ext cx="2043000" cy="128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457200" y="378600"/>
            <a:ext cx="8229600" cy="10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Commonly observed shapes of distributions</a:t>
            </a:r>
            <a:endParaRPr>
              <a:solidFill>
                <a:schemeClr val="accent1"/>
              </a:solidFill>
            </a:endParaRPr>
          </a:p>
        </p:txBody>
      </p:sp>
      <p:sp>
        <p:nvSpPr>
          <p:cNvPr id="212" name="Google Shape;212;p31"/>
          <p:cNvSpPr txBox="1"/>
          <p:nvPr/>
        </p:nvSpPr>
        <p:spPr>
          <a:xfrm>
            <a:off x="457200" y="1535975"/>
            <a:ext cx="204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Modality</a:t>
            </a:r>
            <a:endParaRPr sz="1900">
              <a:solidFill>
                <a:schemeClr val="accent1"/>
              </a:solidFill>
            </a:endParaRPr>
          </a:p>
        </p:txBody>
      </p:sp>
      <p:sp>
        <p:nvSpPr>
          <p:cNvPr id="213" name="Google Shape;213;p31"/>
          <p:cNvSpPr txBox="1"/>
          <p:nvPr/>
        </p:nvSpPr>
        <p:spPr>
          <a:xfrm>
            <a:off x="457200" y="3710000"/>
            <a:ext cx="2043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Skewness</a:t>
            </a:r>
            <a:endParaRPr sz="1900">
              <a:solidFill>
                <a:schemeClr val="accent1"/>
              </a:solidFill>
            </a:endParaRPr>
          </a:p>
        </p:txBody>
      </p:sp>
      <p:pic>
        <p:nvPicPr>
          <p:cNvPr id="214" name="Google Shape;214;p31"/>
          <p:cNvPicPr preferRelativeResize="0"/>
          <p:nvPr/>
        </p:nvPicPr>
        <p:blipFill>
          <a:blip r:embed="rId3">
            <a:alphaModFix/>
          </a:blip>
          <a:stretch>
            <a:fillRect/>
          </a:stretch>
        </p:blipFill>
        <p:spPr>
          <a:xfrm>
            <a:off x="542947" y="2080922"/>
            <a:ext cx="1728650" cy="1281425"/>
          </a:xfrm>
          <a:prstGeom prst="rect">
            <a:avLst/>
          </a:prstGeom>
          <a:noFill/>
          <a:ln>
            <a:noFill/>
          </a:ln>
        </p:spPr>
      </p:pic>
      <p:pic>
        <p:nvPicPr>
          <p:cNvPr id="215" name="Google Shape;215;p31"/>
          <p:cNvPicPr preferRelativeResize="0"/>
          <p:nvPr/>
        </p:nvPicPr>
        <p:blipFill>
          <a:blip r:embed="rId4">
            <a:alphaModFix/>
          </a:blip>
          <a:stretch>
            <a:fillRect/>
          </a:stretch>
        </p:blipFill>
        <p:spPr>
          <a:xfrm>
            <a:off x="2493600" y="2246638"/>
            <a:ext cx="1899275" cy="1159675"/>
          </a:xfrm>
          <a:prstGeom prst="rect">
            <a:avLst/>
          </a:prstGeom>
          <a:noFill/>
          <a:ln>
            <a:noFill/>
          </a:ln>
        </p:spPr>
      </p:pic>
      <p:pic>
        <p:nvPicPr>
          <p:cNvPr id="216" name="Google Shape;216;p31"/>
          <p:cNvPicPr preferRelativeResize="0"/>
          <p:nvPr/>
        </p:nvPicPr>
        <p:blipFill>
          <a:blip r:embed="rId5">
            <a:alphaModFix/>
          </a:blip>
          <a:stretch>
            <a:fillRect/>
          </a:stretch>
        </p:blipFill>
        <p:spPr>
          <a:xfrm>
            <a:off x="4545097" y="2120550"/>
            <a:ext cx="1827125" cy="1159675"/>
          </a:xfrm>
          <a:prstGeom prst="rect">
            <a:avLst/>
          </a:prstGeom>
          <a:noFill/>
          <a:ln>
            <a:noFill/>
          </a:ln>
        </p:spPr>
      </p:pic>
      <p:pic>
        <p:nvPicPr>
          <p:cNvPr id="217" name="Google Shape;217;p31"/>
          <p:cNvPicPr preferRelativeResize="0"/>
          <p:nvPr/>
        </p:nvPicPr>
        <p:blipFill>
          <a:blip r:embed="rId6">
            <a:alphaModFix/>
          </a:blip>
          <a:stretch>
            <a:fillRect/>
          </a:stretch>
        </p:blipFill>
        <p:spPr>
          <a:xfrm>
            <a:off x="6772300" y="1881238"/>
            <a:ext cx="1827125" cy="1638300"/>
          </a:xfrm>
          <a:prstGeom prst="rect">
            <a:avLst/>
          </a:prstGeom>
          <a:noFill/>
          <a:ln>
            <a:noFill/>
          </a:ln>
        </p:spPr>
      </p:pic>
      <p:pic>
        <p:nvPicPr>
          <p:cNvPr id="218" name="Google Shape;218;p31"/>
          <p:cNvPicPr preferRelativeResize="0"/>
          <p:nvPr/>
        </p:nvPicPr>
        <p:blipFill>
          <a:blip r:embed="rId7">
            <a:alphaModFix/>
          </a:blip>
          <a:stretch>
            <a:fillRect/>
          </a:stretch>
        </p:blipFill>
        <p:spPr>
          <a:xfrm>
            <a:off x="542950" y="4327950"/>
            <a:ext cx="2043000" cy="1281425"/>
          </a:xfrm>
          <a:prstGeom prst="rect">
            <a:avLst/>
          </a:prstGeom>
          <a:noFill/>
          <a:ln>
            <a:noFill/>
          </a:ln>
        </p:spPr>
      </p:pic>
      <p:pic>
        <p:nvPicPr>
          <p:cNvPr id="219" name="Google Shape;219;p31"/>
          <p:cNvPicPr preferRelativeResize="0"/>
          <p:nvPr/>
        </p:nvPicPr>
        <p:blipFill>
          <a:blip r:embed="rId8">
            <a:alphaModFix/>
          </a:blip>
          <a:stretch>
            <a:fillRect/>
          </a:stretch>
        </p:blipFill>
        <p:spPr>
          <a:xfrm>
            <a:off x="2828947" y="4409898"/>
            <a:ext cx="1899275" cy="1159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457200" y="378600"/>
            <a:ext cx="8229600" cy="107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Commonly observed shapes of distributions</a:t>
            </a:r>
            <a:endParaRPr>
              <a:solidFill>
                <a:schemeClr val="accent1"/>
              </a:solidFill>
            </a:endParaRPr>
          </a:p>
        </p:txBody>
      </p:sp>
      <p:sp>
        <p:nvSpPr>
          <p:cNvPr id="225" name="Google Shape;225;p32"/>
          <p:cNvSpPr txBox="1"/>
          <p:nvPr/>
        </p:nvSpPr>
        <p:spPr>
          <a:xfrm>
            <a:off x="457200" y="1535975"/>
            <a:ext cx="2043000" cy="6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Modality</a:t>
            </a:r>
            <a:endParaRPr sz="1900">
              <a:solidFill>
                <a:schemeClr val="accent1"/>
              </a:solidFill>
            </a:endParaRPr>
          </a:p>
        </p:txBody>
      </p:sp>
      <p:sp>
        <p:nvSpPr>
          <p:cNvPr id="226" name="Google Shape;226;p32"/>
          <p:cNvSpPr txBox="1"/>
          <p:nvPr/>
        </p:nvSpPr>
        <p:spPr>
          <a:xfrm>
            <a:off x="457200" y="3710000"/>
            <a:ext cx="2043000" cy="5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solidFill>
                  <a:schemeClr val="accent1"/>
                </a:solidFill>
              </a:rPr>
              <a:t>Skewness</a:t>
            </a:r>
            <a:endParaRPr sz="1900">
              <a:solidFill>
                <a:schemeClr val="accent1"/>
              </a:solidFill>
            </a:endParaRPr>
          </a:p>
        </p:txBody>
      </p:sp>
      <p:pic>
        <p:nvPicPr>
          <p:cNvPr id="227" name="Google Shape;227;p32"/>
          <p:cNvPicPr preferRelativeResize="0"/>
          <p:nvPr/>
        </p:nvPicPr>
        <p:blipFill>
          <a:blip r:embed="rId3">
            <a:alphaModFix/>
          </a:blip>
          <a:stretch>
            <a:fillRect/>
          </a:stretch>
        </p:blipFill>
        <p:spPr>
          <a:xfrm>
            <a:off x="542947" y="2080922"/>
            <a:ext cx="1728650" cy="1281425"/>
          </a:xfrm>
          <a:prstGeom prst="rect">
            <a:avLst/>
          </a:prstGeom>
          <a:noFill/>
          <a:ln>
            <a:noFill/>
          </a:ln>
        </p:spPr>
      </p:pic>
      <p:pic>
        <p:nvPicPr>
          <p:cNvPr id="228" name="Google Shape;228;p32"/>
          <p:cNvPicPr preferRelativeResize="0"/>
          <p:nvPr/>
        </p:nvPicPr>
        <p:blipFill>
          <a:blip r:embed="rId4">
            <a:alphaModFix/>
          </a:blip>
          <a:stretch>
            <a:fillRect/>
          </a:stretch>
        </p:blipFill>
        <p:spPr>
          <a:xfrm>
            <a:off x="2493600" y="2246638"/>
            <a:ext cx="1899275" cy="1159675"/>
          </a:xfrm>
          <a:prstGeom prst="rect">
            <a:avLst/>
          </a:prstGeom>
          <a:noFill/>
          <a:ln>
            <a:noFill/>
          </a:ln>
        </p:spPr>
      </p:pic>
      <p:pic>
        <p:nvPicPr>
          <p:cNvPr id="229" name="Google Shape;229;p32"/>
          <p:cNvPicPr preferRelativeResize="0"/>
          <p:nvPr/>
        </p:nvPicPr>
        <p:blipFill>
          <a:blip r:embed="rId5">
            <a:alphaModFix/>
          </a:blip>
          <a:stretch>
            <a:fillRect/>
          </a:stretch>
        </p:blipFill>
        <p:spPr>
          <a:xfrm>
            <a:off x="4545097" y="2120550"/>
            <a:ext cx="1827125" cy="1159675"/>
          </a:xfrm>
          <a:prstGeom prst="rect">
            <a:avLst/>
          </a:prstGeom>
          <a:noFill/>
          <a:ln>
            <a:noFill/>
          </a:ln>
        </p:spPr>
      </p:pic>
      <p:pic>
        <p:nvPicPr>
          <p:cNvPr id="230" name="Google Shape;230;p32"/>
          <p:cNvPicPr preferRelativeResize="0"/>
          <p:nvPr/>
        </p:nvPicPr>
        <p:blipFill>
          <a:blip r:embed="rId6">
            <a:alphaModFix/>
          </a:blip>
          <a:stretch>
            <a:fillRect/>
          </a:stretch>
        </p:blipFill>
        <p:spPr>
          <a:xfrm>
            <a:off x="6772300" y="1881238"/>
            <a:ext cx="1827125" cy="1638300"/>
          </a:xfrm>
          <a:prstGeom prst="rect">
            <a:avLst/>
          </a:prstGeom>
          <a:noFill/>
          <a:ln>
            <a:noFill/>
          </a:ln>
        </p:spPr>
      </p:pic>
      <p:pic>
        <p:nvPicPr>
          <p:cNvPr id="231" name="Google Shape;231;p32"/>
          <p:cNvPicPr preferRelativeResize="0"/>
          <p:nvPr/>
        </p:nvPicPr>
        <p:blipFill>
          <a:blip r:embed="rId7">
            <a:alphaModFix/>
          </a:blip>
          <a:stretch>
            <a:fillRect/>
          </a:stretch>
        </p:blipFill>
        <p:spPr>
          <a:xfrm>
            <a:off x="542950" y="4327950"/>
            <a:ext cx="2043000" cy="1281425"/>
          </a:xfrm>
          <a:prstGeom prst="rect">
            <a:avLst/>
          </a:prstGeom>
          <a:noFill/>
          <a:ln>
            <a:noFill/>
          </a:ln>
        </p:spPr>
      </p:pic>
      <p:pic>
        <p:nvPicPr>
          <p:cNvPr id="232" name="Google Shape;232;p32"/>
          <p:cNvPicPr preferRelativeResize="0"/>
          <p:nvPr/>
        </p:nvPicPr>
        <p:blipFill>
          <a:blip r:embed="rId8">
            <a:alphaModFix/>
          </a:blip>
          <a:stretch>
            <a:fillRect/>
          </a:stretch>
        </p:blipFill>
        <p:spPr>
          <a:xfrm>
            <a:off x="2828947" y="4409898"/>
            <a:ext cx="1899275" cy="1159675"/>
          </a:xfrm>
          <a:prstGeom prst="rect">
            <a:avLst/>
          </a:prstGeom>
          <a:noFill/>
          <a:ln>
            <a:noFill/>
          </a:ln>
        </p:spPr>
      </p:pic>
      <p:pic>
        <p:nvPicPr>
          <p:cNvPr id="233" name="Google Shape;233;p32"/>
          <p:cNvPicPr preferRelativeResize="0"/>
          <p:nvPr/>
        </p:nvPicPr>
        <p:blipFill>
          <a:blip r:embed="rId9">
            <a:alphaModFix/>
          </a:blip>
          <a:stretch>
            <a:fillRect/>
          </a:stretch>
        </p:blipFill>
        <p:spPr>
          <a:xfrm>
            <a:off x="5172075" y="4349025"/>
            <a:ext cx="1728650" cy="1281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idx="1" type="body"/>
          </p:nvPr>
        </p:nvSpPr>
        <p:spPr>
          <a:xfrm>
            <a:off x="457200" y="1143000"/>
            <a:ext cx="8154000" cy="5044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000">
                <a:solidFill>
                  <a:schemeClr val="accent1"/>
                </a:solidFill>
              </a:rPr>
              <a:t>Which of these variables do you expect to be uniformly distributed?</a:t>
            </a:r>
            <a:endParaRPr sz="2000">
              <a:solidFill>
                <a:schemeClr val="accent1"/>
              </a:solidFill>
            </a:endParaRPr>
          </a:p>
          <a:p>
            <a:pPr indent="0" lvl="0" marL="0" rtl="0" algn="l">
              <a:lnSpc>
                <a:spcPct val="115000"/>
              </a:lnSpc>
              <a:spcBef>
                <a:spcPts val="1000"/>
              </a:spcBef>
              <a:spcAft>
                <a:spcPts val="0"/>
              </a:spcAft>
              <a:buClr>
                <a:srgbClr val="000000"/>
              </a:buClr>
              <a:buSzPts val="1100"/>
              <a:buFont typeface="Arial"/>
              <a:buNone/>
            </a:pPr>
            <a:r>
              <a:rPr lang="en" sz="2000">
                <a:solidFill>
                  <a:srgbClr val="000000"/>
                </a:solidFill>
              </a:rPr>
              <a:t>(a) weights of adult females</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(b) salaries of a random sample of people from North Carolina</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(c) house prices</a:t>
            </a:r>
            <a:endParaRPr sz="2000">
              <a:solidFill>
                <a:srgbClr val="000000"/>
              </a:solidFill>
            </a:endParaRPr>
          </a:p>
          <a:p>
            <a:pPr indent="0" lvl="0" marL="0" rtl="0" algn="l">
              <a:lnSpc>
                <a:spcPct val="115000"/>
              </a:lnSpc>
              <a:spcBef>
                <a:spcPts val="600"/>
              </a:spcBef>
              <a:spcAft>
                <a:spcPts val="0"/>
              </a:spcAft>
              <a:buNone/>
            </a:pPr>
            <a:r>
              <a:rPr lang="en" sz="2000">
                <a:solidFill>
                  <a:srgbClr val="000000"/>
                </a:solidFill>
              </a:rPr>
              <a:t>(d) birthdays of classmates (day of the month)</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sp>
        <p:nvSpPr>
          <p:cNvPr id="239" name="Google Shape;239;p3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idx="1" type="body"/>
          </p:nvPr>
        </p:nvSpPr>
        <p:spPr>
          <a:xfrm>
            <a:off x="457200" y="1143000"/>
            <a:ext cx="8154000" cy="5044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000">
                <a:solidFill>
                  <a:schemeClr val="accent1"/>
                </a:solidFill>
              </a:rPr>
              <a:t>Which of these variables do you expect to be uniformly distributed?</a:t>
            </a:r>
            <a:endParaRPr sz="2000">
              <a:solidFill>
                <a:schemeClr val="accent1"/>
              </a:solidFill>
            </a:endParaRPr>
          </a:p>
          <a:p>
            <a:pPr indent="0" lvl="0" marL="0" rtl="0" algn="l">
              <a:lnSpc>
                <a:spcPct val="115000"/>
              </a:lnSpc>
              <a:spcBef>
                <a:spcPts val="1000"/>
              </a:spcBef>
              <a:spcAft>
                <a:spcPts val="0"/>
              </a:spcAft>
              <a:buNone/>
            </a:pPr>
            <a:r>
              <a:rPr lang="en" sz="2000">
                <a:solidFill>
                  <a:srgbClr val="000000"/>
                </a:solidFill>
              </a:rPr>
              <a:t>(a) weights of adult females</a:t>
            </a:r>
            <a:endParaRPr sz="2000">
              <a:solidFill>
                <a:srgbClr val="000000"/>
              </a:solidFill>
            </a:endParaRPr>
          </a:p>
          <a:p>
            <a:pPr indent="0" lvl="0" marL="0" rtl="0" algn="l">
              <a:lnSpc>
                <a:spcPct val="115000"/>
              </a:lnSpc>
              <a:spcBef>
                <a:spcPts val="600"/>
              </a:spcBef>
              <a:spcAft>
                <a:spcPts val="0"/>
              </a:spcAft>
              <a:buNone/>
            </a:pPr>
            <a:r>
              <a:rPr lang="en" sz="2000">
                <a:solidFill>
                  <a:srgbClr val="000000"/>
                </a:solidFill>
              </a:rPr>
              <a:t>(b) salaries of a random sample of people from North Carolina</a:t>
            </a:r>
            <a:endParaRPr sz="2000">
              <a:solidFill>
                <a:srgbClr val="000000"/>
              </a:solidFill>
            </a:endParaRPr>
          </a:p>
          <a:p>
            <a:pPr indent="0" lvl="0" marL="0" rtl="0" algn="l">
              <a:lnSpc>
                <a:spcPct val="115000"/>
              </a:lnSpc>
              <a:spcBef>
                <a:spcPts val="600"/>
              </a:spcBef>
              <a:spcAft>
                <a:spcPts val="0"/>
              </a:spcAft>
              <a:buNone/>
            </a:pPr>
            <a:r>
              <a:rPr lang="en" sz="2000">
                <a:solidFill>
                  <a:srgbClr val="000000"/>
                </a:solidFill>
              </a:rPr>
              <a:t>(c) house prices</a:t>
            </a:r>
            <a:endParaRPr sz="2000">
              <a:solidFill>
                <a:srgbClr val="000000"/>
              </a:solidFill>
            </a:endParaRPr>
          </a:p>
          <a:p>
            <a:pPr indent="0" lvl="0" marL="0" rtl="0" algn="l">
              <a:lnSpc>
                <a:spcPct val="115000"/>
              </a:lnSpc>
              <a:spcBef>
                <a:spcPts val="600"/>
              </a:spcBef>
              <a:spcAft>
                <a:spcPts val="0"/>
              </a:spcAft>
              <a:buNone/>
            </a:pPr>
            <a:r>
              <a:rPr i="1" lang="en" sz="2000">
                <a:solidFill>
                  <a:srgbClr val="FF9900"/>
                </a:solidFill>
              </a:rPr>
              <a:t>(d) birthdays of classmates (day of the month)</a:t>
            </a:r>
            <a:endParaRPr i="1" sz="2000">
              <a:solidFill>
                <a:srgbClr val="FF9900"/>
              </a:solidFill>
            </a:endParaRPr>
          </a:p>
          <a:p>
            <a:pPr indent="0" lvl="0" marL="0" rtl="0" algn="l">
              <a:lnSpc>
                <a:spcPct val="115000"/>
              </a:lnSpc>
              <a:spcBef>
                <a:spcPts val="600"/>
              </a:spcBef>
              <a:spcAft>
                <a:spcPts val="0"/>
              </a:spcAft>
              <a:buNone/>
            </a:pPr>
            <a:r>
              <a:t/>
            </a:r>
            <a:endParaRPr sz="2000">
              <a:solidFill>
                <a:srgbClr val="000000"/>
              </a:solidFill>
            </a:endParaRPr>
          </a:p>
        </p:txBody>
      </p:sp>
      <p:sp>
        <p:nvSpPr>
          <p:cNvPr id="245" name="Google Shape;245;p3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idx="1" type="body"/>
          </p:nvPr>
        </p:nvSpPr>
        <p:spPr>
          <a:xfrm>
            <a:off x="457200" y="1392375"/>
            <a:ext cx="8154000" cy="50448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rgbClr val="000000"/>
              </a:buClr>
              <a:buSzPts val="1100"/>
              <a:buFont typeface="Arial"/>
              <a:buNone/>
            </a:pPr>
            <a:r>
              <a:rPr lang="en" sz="2100">
                <a:solidFill>
                  <a:srgbClr val="000000"/>
                </a:solidFill>
              </a:rPr>
              <a:t>Sketch the expected distributions of the following variables:</a:t>
            </a:r>
            <a:endParaRPr sz="2100">
              <a:solidFill>
                <a:srgbClr val="000000"/>
              </a:solidFill>
            </a:endParaRPr>
          </a:p>
          <a:p>
            <a:pPr indent="-361950" lvl="0" marL="914400" rtl="0" algn="l">
              <a:lnSpc>
                <a:spcPct val="115000"/>
              </a:lnSpc>
              <a:spcBef>
                <a:spcPts val="600"/>
              </a:spcBef>
              <a:spcAft>
                <a:spcPts val="0"/>
              </a:spcAft>
              <a:buClr>
                <a:srgbClr val="000000"/>
              </a:buClr>
              <a:buSzPts val="2100"/>
              <a:buChar char="●"/>
            </a:pPr>
            <a:r>
              <a:rPr lang="en" sz="2100">
                <a:solidFill>
                  <a:srgbClr val="000000"/>
                </a:solidFill>
              </a:rPr>
              <a:t>number of piercings</a:t>
            </a:r>
            <a:endParaRPr sz="2100">
              <a:solidFill>
                <a:srgbClr val="000000"/>
              </a:solidFill>
            </a:endParaRPr>
          </a:p>
          <a:p>
            <a:pPr indent="-361950" lvl="0" marL="914400" rtl="0" algn="l">
              <a:lnSpc>
                <a:spcPct val="115000"/>
              </a:lnSpc>
              <a:spcBef>
                <a:spcPts val="0"/>
              </a:spcBef>
              <a:spcAft>
                <a:spcPts val="0"/>
              </a:spcAft>
              <a:buClr>
                <a:srgbClr val="000000"/>
              </a:buClr>
              <a:buSzPts val="2100"/>
              <a:buChar char="●"/>
            </a:pPr>
            <a:r>
              <a:rPr lang="en" sz="2100">
                <a:solidFill>
                  <a:srgbClr val="000000"/>
                </a:solidFill>
              </a:rPr>
              <a:t>scores on an exam</a:t>
            </a:r>
            <a:endParaRPr sz="2100">
              <a:solidFill>
                <a:srgbClr val="000000"/>
              </a:solidFill>
            </a:endParaRPr>
          </a:p>
          <a:p>
            <a:pPr indent="-361950" lvl="0" marL="914400" rtl="0" algn="l">
              <a:lnSpc>
                <a:spcPct val="150000"/>
              </a:lnSpc>
              <a:spcBef>
                <a:spcPts val="0"/>
              </a:spcBef>
              <a:spcAft>
                <a:spcPts val="0"/>
              </a:spcAft>
              <a:buClr>
                <a:srgbClr val="000000"/>
              </a:buClr>
              <a:buSzPts val="2100"/>
              <a:buChar char="●"/>
            </a:pPr>
            <a:r>
              <a:rPr lang="en" sz="2100">
                <a:solidFill>
                  <a:srgbClr val="000000"/>
                </a:solidFill>
              </a:rPr>
              <a:t>IQ scores</a:t>
            </a:r>
            <a:endParaRPr sz="2100">
              <a:solidFill>
                <a:srgbClr val="000000"/>
              </a:solidFill>
            </a:endParaRPr>
          </a:p>
          <a:p>
            <a:pPr indent="0" lvl="0" marL="0" rtl="0" algn="l">
              <a:lnSpc>
                <a:spcPct val="115000"/>
              </a:lnSpc>
              <a:spcBef>
                <a:spcPts val="600"/>
              </a:spcBef>
              <a:spcAft>
                <a:spcPts val="0"/>
              </a:spcAft>
              <a:buNone/>
            </a:pPr>
            <a:r>
              <a:rPr lang="en" sz="2100">
                <a:solidFill>
                  <a:srgbClr val="000000"/>
                </a:solidFill>
              </a:rPr>
              <a:t>Come up with a concise way (1-2 sentences) to teach someone how to determine the expected distribution of any variable.</a:t>
            </a:r>
            <a:endParaRPr sz="2100">
              <a:solidFill>
                <a:srgbClr val="000000"/>
              </a:solidFill>
            </a:endParaRPr>
          </a:p>
        </p:txBody>
      </p:sp>
      <p:sp>
        <p:nvSpPr>
          <p:cNvPr id="251" name="Google Shape;251;p35"/>
          <p:cNvSpPr txBox="1"/>
          <p:nvPr>
            <p:ph type="title"/>
          </p:nvPr>
        </p:nvSpPr>
        <p:spPr>
          <a:xfrm>
            <a:off x="457200" y="249363"/>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Application Activity:</a:t>
            </a:r>
            <a:endParaRPr>
              <a:solidFill>
                <a:schemeClr val="accent1"/>
              </a:solidFill>
            </a:endParaRPr>
          </a:p>
          <a:p>
            <a:pPr indent="0" lvl="0" marL="0" rtl="0" algn="l">
              <a:spcBef>
                <a:spcPts val="0"/>
              </a:spcBef>
              <a:spcAft>
                <a:spcPts val="0"/>
              </a:spcAft>
              <a:buNone/>
            </a:pPr>
            <a:r>
              <a:rPr lang="en">
                <a:solidFill>
                  <a:schemeClr val="accent1"/>
                </a:solidFill>
              </a:rPr>
              <a:t>Shapes of Distributions</a:t>
            </a:r>
            <a:endParaRPr>
              <a:solidFill>
                <a:schemeClr val="accen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idx="1" type="body"/>
          </p:nvPr>
        </p:nvSpPr>
        <p:spPr>
          <a:xfrm>
            <a:off x="457200" y="1143000"/>
            <a:ext cx="8154000" cy="4437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1000">
              <a:solidFill>
                <a:srgbClr val="000000"/>
              </a:solidFill>
            </a:endParaRPr>
          </a:p>
          <a:p>
            <a:pPr indent="0" lvl="0" marL="0" rtl="0" algn="ctr">
              <a:lnSpc>
                <a:spcPct val="115000"/>
              </a:lnSpc>
              <a:spcBef>
                <a:spcPts val="600"/>
              </a:spcBef>
              <a:spcAft>
                <a:spcPts val="0"/>
              </a:spcAft>
              <a:buNone/>
            </a:pPr>
            <a:r>
              <a:rPr i="1" lang="en" sz="2000" u="sng">
                <a:solidFill>
                  <a:schemeClr val="hlink"/>
                </a:solidFill>
                <a:hlinkClick r:id="rId3"/>
              </a:rPr>
              <a:t>http://www.youtube.com/watch?v=4B2xOvKFFz4</a:t>
            </a:r>
            <a:endParaRPr i="1" sz="2000">
              <a:solidFill>
                <a:srgbClr val="000000"/>
              </a:solidFill>
            </a:endParaRPr>
          </a:p>
        </p:txBody>
      </p:sp>
      <p:sp>
        <p:nvSpPr>
          <p:cNvPr id="257" name="Google Shape;257;p3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Are you typical?</a:t>
            </a:r>
            <a:endParaRPr>
              <a:solidFill>
                <a:schemeClr val="accent1"/>
              </a:solidFill>
            </a:endParaRPr>
          </a:p>
        </p:txBody>
      </p:sp>
      <p:pic>
        <p:nvPicPr>
          <p:cNvPr id="258" name="Google Shape;258;p36"/>
          <p:cNvPicPr preferRelativeResize="0"/>
          <p:nvPr/>
        </p:nvPicPr>
        <p:blipFill>
          <a:blip r:embed="rId4">
            <a:alphaModFix/>
          </a:blip>
          <a:stretch>
            <a:fillRect/>
          </a:stretch>
        </p:blipFill>
        <p:spPr>
          <a:xfrm>
            <a:off x="1681225" y="1547488"/>
            <a:ext cx="5781550" cy="3563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10"/>
          <p:cNvSpPr txBox="1"/>
          <p:nvPr>
            <p:ph idx="1" type="body"/>
          </p:nvPr>
        </p:nvSpPr>
        <p:spPr>
          <a:xfrm>
            <a:off x="457200" y="1417650"/>
            <a:ext cx="8154000" cy="504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chemeClr val="accent1"/>
                </a:solidFill>
              </a:rPr>
              <a:t>Scatterplots</a:t>
            </a:r>
            <a:r>
              <a:rPr i="1" lang="en" sz="1800"/>
              <a:t> </a:t>
            </a:r>
            <a:r>
              <a:rPr lang="en" sz="1800"/>
              <a:t>are useful for visualizing the relationship between two numerical variables.</a:t>
            </a:r>
            <a:endParaRPr sz="1800"/>
          </a:p>
          <a:p>
            <a:pPr indent="0" lvl="0" marL="0" rtl="0" algn="l">
              <a:lnSpc>
                <a:spcPct val="115000"/>
              </a:lnSpc>
              <a:spcBef>
                <a:spcPts val="600"/>
              </a:spcBef>
              <a:spcAft>
                <a:spcPts val="0"/>
              </a:spcAft>
              <a:buNone/>
            </a:pPr>
            <a:r>
              <a:t/>
            </a:r>
            <a:endParaRPr sz="600"/>
          </a:p>
          <a:p>
            <a:pPr indent="0" lvl="0" marL="0" rtl="0" algn="l">
              <a:lnSpc>
                <a:spcPct val="115000"/>
              </a:lnSpc>
              <a:spcBef>
                <a:spcPts val="600"/>
              </a:spcBef>
              <a:spcAft>
                <a:spcPts val="0"/>
              </a:spcAft>
              <a:buNone/>
            </a:pPr>
            <a:r>
              <a:rPr lang="en" sz="1800">
                <a:solidFill>
                  <a:schemeClr val="accent1"/>
                </a:solidFill>
              </a:rPr>
              <a:t>Do life expectancy and total fertility</a:t>
            </a:r>
            <a:br>
              <a:rPr lang="en" sz="1800">
                <a:solidFill>
                  <a:schemeClr val="accent1"/>
                </a:solidFill>
              </a:rPr>
            </a:br>
            <a:r>
              <a:rPr lang="en" sz="1800">
                <a:solidFill>
                  <a:schemeClr val="accent1"/>
                </a:solidFill>
              </a:rPr>
              <a:t>appear to be </a:t>
            </a:r>
            <a:r>
              <a:rPr i="1" lang="en" sz="1800">
                <a:solidFill>
                  <a:schemeClr val="accent1"/>
                </a:solidFill>
              </a:rPr>
              <a:t>associated </a:t>
            </a:r>
            <a:r>
              <a:rPr lang="en" sz="1800">
                <a:solidFill>
                  <a:schemeClr val="accent1"/>
                </a:solidFill>
              </a:rPr>
              <a:t>or </a:t>
            </a:r>
            <a:r>
              <a:rPr i="1" lang="en" sz="1800">
                <a:solidFill>
                  <a:schemeClr val="accent1"/>
                </a:solidFill>
              </a:rPr>
              <a:t>independent</a:t>
            </a:r>
            <a:r>
              <a:rPr lang="en" sz="1800">
                <a:solidFill>
                  <a:schemeClr val="accent1"/>
                </a:solidFill>
              </a:rPr>
              <a:t>?</a:t>
            </a:r>
            <a:endParaRPr sz="1800">
              <a:solidFill>
                <a:schemeClr val="accent1"/>
              </a:solidFill>
            </a:endParaRPr>
          </a:p>
          <a:p>
            <a:pPr indent="0" lvl="0" marL="0" rtl="0" algn="l">
              <a:lnSpc>
                <a:spcPct val="115000"/>
              </a:lnSpc>
              <a:spcBef>
                <a:spcPts val="600"/>
              </a:spcBef>
              <a:spcAft>
                <a:spcPts val="0"/>
              </a:spcAft>
              <a:buNone/>
            </a:pPr>
            <a:r>
              <a:t/>
            </a:r>
            <a:endParaRPr sz="1800">
              <a:solidFill>
                <a:schemeClr val="accent1"/>
              </a:solidFill>
            </a:endParaRPr>
          </a:p>
          <a:p>
            <a:pPr indent="0" lvl="0" marL="0" rtl="0" algn="l">
              <a:lnSpc>
                <a:spcPct val="115000"/>
              </a:lnSpc>
              <a:spcBef>
                <a:spcPts val="600"/>
              </a:spcBef>
              <a:spcAft>
                <a:spcPts val="0"/>
              </a:spcAft>
              <a:buNone/>
            </a:pPr>
            <a:r>
              <a:t/>
            </a:r>
            <a:endParaRPr sz="1800">
              <a:solidFill>
                <a:schemeClr val="accent1"/>
              </a:solidFill>
            </a:endParaRPr>
          </a:p>
          <a:p>
            <a:pPr indent="0" lvl="0" marL="0" rtl="0" algn="l">
              <a:lnSpc>
                <a:spcPct val="115000"/>
              </a:lnSpc>
              <a:spcBef>
                <a:spcPts val="600"/>
              </a:spcBef>
              <a:spcAft>
                <a:spcPts val="0"/>
              </a:spcAft>
              <a:buNone/>
            </a:pPr>
            <a:r>
              <a:t/>
            </a:r>
            <a:endParaRPr sz="1800">
              <a:solidFill>
                <a:schemeClr val="accent1"/>
              </a:solidFill>
            </a:endParaRPr>
          </a:p>
          <a:p>
            <a:pPr indent="0" lvl="0" marL="0" rtl="0" algn="l">
              <a:lnSpc>
                <a:spcPct val="115000"/>
              </a:lnSpc>
              <a:spcBef>
                <a:spcPts val="600"/>
              </a:spcBef>
              <a:spcAft>
                <a:spcPts val="0"/>
              </a:spcAft>
              <a:buNone/>
            </a:pPr>
            <a:r>
              <a:rPr lang="en" sz="1800">
                <a:solidFill>
                  <a:schemeClr val="accent1"/>
                </a:solidFill>
              </a:rPr>
              <a:t>Was the relationship the same throughout</a:t>
            </a:r>
            <a:br>
              <a:rPr lang="en" sz="1800">
                <a:solidFill>
                  <a:schemeClr val="accent1"/>
                </a:solidFill>
              </a:rPr>
            </a:br>
            <a:r>
              <a:rPr lang="en" sz="1800">
                <a:solidFill>
                  <a:schemeClr val="accent1"/>
                </a:solidFill>
              </a:rPr>
              <a:t>the years, or did it change?</a:t>
            </a:r>
            <a:endParaRPr sz="1800">
              <a:solidFill>
                <a:schemeClr val="accent1"/>
              </a:solidFill>
            </a:endParaRPr>
          </a:p>
        </p:txBody>
      </p:sp>
      <p:sp>
        <p:nvSpPr>
          <p:cNvPr id="39" name="Google Shape;39;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Scatterplot</a:t>
            </a:r>
            <a:endParaRPr>
              <a:solidFill>
                <a:schemeClr val="accent1"/>
              </a:solidFill>
            </a:endParaRPr>
          </a:p>
        </p:txBody>
      </p:sp>
      <p:sp>
        <p:nvSpPr>
          <p:cNvPr id="40" name="Google Shape;40;p10"/>
          <p:cNvSpPr txBox="1"/>
          <p:nvPr>
            <p:ph idx="1" type="body"/>
          </p:nvPr>
        </p:nvSpPr>
        <p:spPr>
          <a:xfrm>
            <a:off x="457200" y="2928150"/>
            <a:ext cx="4238100" cy="3534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1800">
              <a:solidFill>
                <a:srgbClr val="000000"/>
              </a:solidFill>
            </a:endParaRPr>
          </a:p>
          <a:p>
            <a:pPr indent="0" lvl="0" marL="0" rtl="0" algn="l">
              <a:lnSpc>
                <a:spcPct val="115000"/>
              </a:lnSpc>
              <a:spcBef>
                <a:spcPts val="600"/>
              </a:spcBef>
              <a:spcAft>
                <a:spcPts val="0"/>
              </a:spcAft>
              <a:buNone/>
            </a:pPr>
            <a:r>
              <a:t/>
            </a:r>
            <a:endParaRPr sz="1800">
              <a:solidFill>
                <a:srgbClr val="000000"/>
              </a:solidFill>
            </a:endParaRPr>
          </a:p>
        </p:txBody>
      </p:sp>
      <p:sp>
        <p:nvSpPr>
          <p:cNvPr id="41" name="Google Shape;41;p10"/>
          <p:cNvSpPr txBox="1"/>
          <p:nvPr/>
        </p:nvSpPr>
        <p:spPr>
          <a:xfrm>
            <a:off x="5361913" y="5510500"/>
            <a:ext cx="3020700" cy="36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http://www.gapminder.org/world</a:t>
            </a:r>
            <a:endParaRPr/>
          </a:p>
        </p:txBody>
      </p:sp>
      <p:pic>
        <p:nvPicPr>
          <p:cNvPr descr="Most countries are in the upper left corner, representing longer life expectancy and fewer children, a roughly linear relationship downwards for the other data where where life expectancy is lower while children per woman is simultaneously high." id="42" name="Google Shape;42;p10" title="Gapminder Visualization of Life Expectancy vs Children Per Woman"/>
          <p:cNvPicPr preferRelativeResize="0"/>
          <p:nvPr/>
        </p:nvPicPr>
        <p:blipFill>
          <a:blip r:embed="rId3">
            <a:alphaModFix/>
          </a:blip>
          <a:stretch>
            <a:fillRect/>
          </a:stretch>
        </p:blipFill>
        <p:spPr>
          <a:xfrm>
            <a:off x="4963750" y="2474900"/>
            <a:ext cx="3817025" cy="2930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
                                            <p:txEl>
                                              <p:pRg end="0" st="0"/>
                                            </p:txEl>
                                          </p:spTgt>
                                        </p:tgtEl>
                                        <p:attrNameLst>
                                          <p:attrName>style.visibility</p:attrName>
                                        </p:attrNameLst>
                                      </p:cBhvr>
                                      <p:to>
                                        <p:strVal val="visible"/>
                                      </p:to>
                                    </p:set>
                                    <p:animEffect filter="fade" transition="in">
                                      <p:cBhvr>
                                        <p:cTn dur="1000"/>
                                        <p:tgtEl>
                                          <p:spTgt spid="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
                                            <p:txEl>
                                              <p:pRg end="1" st="1"/>
                                            </p:txEl>
                                          </p:spTgt>
                                        </p:tgtEl>
                                        <p:attrNameLst>
                                          <p:attrName>style.visibility</p:attrName>
                                        </p:attrNameLst>
                                      </p:cBhvr>
                                      <p:to>
                                        <p:strVal val="visible"/>
                                      </p:to>
                                    </p:set>
                                    <p:animEffect filter="fade" transition="in">
                                      <p:cBhvr>
                                        <p:cTn dur="1000"/>
                                        <p:tgtEl>
                                          <p:spTgt spid="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
                                            <p:txEl>
                                              <p:pRg end="2" st="2"/>
                                            </p:txEl>
                                          </p:spTgt>
                                        </p:tgtEl>
                                        <p:attrNameLst>
                                          <p:attrName>style.visibility</p:attrName>
                                        </p:attrNameLst>
                                      </p:cBhvr>
                                      <p:to>
                                        <p:strVal val="visible"/>
                                      </p:to>
                                    </p:set>
                                    <p:animEffect filter="fade" transition="in">
                                      <p:cBhvr>
                                        <p:cTn dur="1000"/>
                                        <p:tgtEl>
                                          <p:spTgt spid="4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1" type="body"/>
          </p:nvPr>
        </p:nvSpPr>
        <p:spPr>
          <a:xfrm>
            <a:off x="457200" y="5656800"/>
            <a:ext cx="8068500" cy="9372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000">
                <a:solidFill>
                  <a:schemeClr val="accent1"/>
                </a:solidFill>
              </a:rPr>
              <a:t>How useful are centers alone for conveying the true characteristics of a distribution?</a:t>
            </a:r>
            <a:endParaRPr sz="2000">
              <a:solidFill>
                <a:schemeClr val="accent1"/>
              </a:solidFill>
            </a:endParaRPr>
          </a:p>
        </p:txBody>
      </p:sp>
      <p:sp>
        <p:nvSpPr>
          <p:cNvPr id="264" name="Google Shape;264;p37"/>
          <p:cNvSpPr txBox="1"/>
          <p:nvPr>
            <p:ph idx="1" type="body"/>
          </p:nvPr>
        </p:nvSpPr>
        <p:spPr>
          <a:xfrm>
            <a:off x="457200" y="1143000"/>
            <a:ext cx="8154000" cy="4437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1000">
              <a:solidFill>
                <a:srgbClr val="000000"/>
              </a:solidFill>
            </a:endParaRPr>
          </a:p>
          <a:p>
            <a:pPr indent="0" lvl="0" marL="0" rtl="0" algn="ctr">
              <a:lnSpc>
                <a:spcPct val="115000"/>
              </a:lnSpc>
              <a:spcBef>
                <a:spcPts val="600"/>
              </a:spcBef>
              <a:spcAft>
                <a:spcPts val="0"/>
              </a:spcAft>
              <a:buNone/>
            </a:pPr>
            <a:r>
              <a:rPr i="1" lang="en" sz="2000" u="sng">
                <a:solidFill>
                  <a:schemeClr val="hlink"/>
                </a:solidFill>
                <a:hlinkClick r:id="rId3"/>
              </a:rPr>
              <a:t>http://www.youtube.com/watch?v=4B2xOvKFFz4</a:t>
            </a:r>
            <a:endParaRPr i="1" sz="2000">
              <a:solidFill>
                <a:srgbClr val="000000"/>
              </a:solidFill>
            </a:endParaRPr>
          </a:p>
        </p:txBody>
      </p:sp>
      <p:sp>
        <p:nvSpPr>
          <p:cNvPr id="265" name="Google Shape;265;p3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Are you typical?</a:t>
            </a:r>
            <a:endParaRPr>
              <a:solidFill>
                <a:schemeClr val="accent1"/>
              </a:solidFill>
            </a:endParaRPr>
          </a:p>
        </p:txBody>
      </p:sp>
      <p:pic>
        <p:nvPicPr>
          <p:cNvPr id="266" name="Google Shape;266;p37"/>
          <p:cNvPicPr preferRelativeResize="0"/>
          <p:nvPr/>
        </p:nvPicPr>
        <p:blipFill>
          <a:blip r:embed="rId4">
            <a:alphaModFix/>
          </a:blip>
          <a:stretch>
            <a:fillRect/>
          </a:stretch>
        </p:blipFill>
        <p:spPr>
          <a:xfrm>
            <a:off x="1681225" y="1547488"/>
            <a:ext cx="5781550" cy="3563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Variance</a:t>
            </a:r>
            <a:endParaRPr>
              <a:solidFill>
                <a:schemeClr val="accent1"/>
              </a:solidFill>
            </a:endParaRPr>
          </a:p>
        </p:txBody>
      </p:sp>
      <p:sp>
        <p:nvSpPr>
          <p:cNvPr id="272" name="Google Shape;272;p38"/>
          <p:cNvSpPr txBox="1"/>
          <p:nvPr>
            <p:ph idx="1" type="body"/>
          </p:nvPr>
        </p:nvSpPr>
        <p:spPr>
          <a:xfrm>
            <a:off x="457200" y="1143000"/>
            <a:ext cx="8154000" cy="58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Variance</a:t>
            </a:r>
            <a:r>
              <a:rPr lang="en" sz="1900">
                <a:solidFill>
                  <a:srgbClr val="000000"/>
                </a:solidFill>
              </a:rPr>
              <a:t> is roughly the average squared deviation from the mean.</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pic>
        <p:nvPicPr>
          <p:cNvPr id="273" name="Google Shape;273;p38"/>
          <p:cNvPicPr preferRelativeResize="0"/>
          <p:nvPr/>
        </p:nvPicPr>
        <p:blipFill>
          <a:blip r:embed="rId3">
            <a:alphaModFix/>
          </a:blip>
          <a:stretch>
            <a:fillRect/>
          </a:stretch>
        </p:blipFill>
        <p:spPr>
          <a:xfrm>
            <a:off x="2708688" y="1764872"/>
            <a:ext cx="2083600" cy="783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Variance</a:t>
            </a:r>
            <a:endParaRPr>
              <a:solidFill>
                <a:schemeClr val="accent1"/>
              </a:solidFill>
            </a:endParaRPr>
          </a:p>
        </p:txBody>
      </p:sp>
      <p:sp>
        <p:nvSpPr>
          <p:cNvPr id="279" name="Google Shape;279;p39"/>
          <p:cNvSpPr txBox="1"/>
          <p:nvPr>
            <p:ph idx="1" type="body"/>
          </p:nvPr>
        </p:nvSpPr>
        <p:spPr>
          <a:xfrm>
            <a:off x="457200" y="1143000"/>
            <a:ext cx="8154000" cy="58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Variance</a:t>
            </a:r>
            <a:r>
              <a:rPr lang="en" sz="1900">
                <a:solidFill>
                  <a:srgbClr val="000000"/>
                </a:solidFill>
              </a:rPr>
              <a:t> is roughly the average squared deviation from the mean.</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280" name="Google Shape;280;p39"/>
          <p:cNvSpPr txBox="1"/>
          <p:nvPr>
            <p:ph idx="1" type="body"/>
          </p:nvPr>
        </p:nvSpPr>
        <p:spPr>
          <a:xfrm>
            <a:off x="495000" y="2552700"/>
            <a:ext cx="8154000" cy="587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sample mean is</a:t>
            </a:r>
            <a:br>
              <a:rPr lang="en" sz="1900">
                <a:solidFill>
                  <a:srgbClr val="000000"/>
                </a:solidFill>
              </a:rPr>
            </a:br>
            <a:r>
              <a:rPr lang="en" sz="1900">
                <a:solidFill>
                  <a:srgbClr val="000000"/>
                </a:solidFill>
              </a:rPr>
              <a:t>and the sample size is n = 217.</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pic>
        <p:nvPicPr>
          <p:cNvPr id="281" name="Google Shape;281;p39"/>
          <p:cNvPicPr preferRelativeResize="0"/>
          <p:nvPr/>
        </p:nvPicPr>
        <p:blipFill>
          <a:blip r:embed="rId3">
            <a:alphaModFix/>
          </a:blip>
          <a:stretch>
            <a:fillRect/>
          </a:stretch>
        </p:blipFill>
        <p:spPr>
          <a:xfrm>
            <a:off x="3276625" y="2678100"/>
            <a:ext cx="947725" cy="328700"/>
          </a:xfrm>
          <a:prstGeom prst="rect">
            <a:avLst/>
          </a:prstGeom>
          <a:noFill/>
          <a:ln>
            <a:noFill/>
          </a:ln>
        </p:spPr>
      </p:pic>
      <p:pic>
        <p:nvPicPr>
          <p:cNvPr id="282" name="Google Shape;282;p39"/>
          <p:cNvPicPr preferRelativeResize="0"/>
          <p:nvPr/>
        </p:nvPicPr>
        <p:blipFill>
          <a:blip r:embed="rId4">
            <a:alphaModFix/>
          </a:blip>
          <a:stretch>
            <a:fillRect/>
          </a:stretch>
        </p:blipFill>
        <p:spPr>
          <a:xfrm>
            <a:off x="2708688" y="1764872"/>
            <a:ext cx="2083600" cy="783075"/>
          </a:xfrm>
          <a:prstGeom prst="rect">
            <a:avLst/>
          </a:prstGeom>
          <a:noFill/>
          <a:ln>
            <a:noFill/>
          </a:ln>
        </p:spPr>
      </p:pic>
      <p:pic>
        <p:nvPicPr>
          <p:cNvPr id="283" name="Google Shape;283;p39"/>
          <p:cNvPicPr preferRelativeResize="0"/>
          <p:nvPr/>
        </p:nvPicPr>
        <p:blipFill>
          <a:blip r:embed="rId5">
            <a:alphaModFix/>
          </a:blip>
          <a:stretch>
            <a:fillRect/>
          </a:stretch>
        </p:blipFill>
        <p:spPr>
          <a:xfrm>
            <a:off x="4595822" y="2599138"/>
            <a:ext cx="3581400" cy="2231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Variance</a:t>
            </a:r>
            <a:endParaRPr>
              <a:solidFill>
                <a:schemeClr val="accent1"/>
              </a:solidFill>
            </a:endParaRPr>
          </a:p>
        </p:txBody>
      </p:sp>
      <p:sp>
        <p:nvSpPr>
          <p:cNvPr id="289" name="Google Shape;289;p40"/>
          <p:cNvSpPr txBox="1"/>
          <p:nvPr>
            <p:ph idx="1" type="body"/>
          </p:nvPr>
        </p:nvSpPr>
        <p:spPr>
          <a:xfrm>
            <a:off x="457200" y="1143000"/>
            <a:ext cx="8154000" cy="587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Variance</a:t>
            </a:r>
            <a:r>
              <a:rPr lang="en" sz="1900">
                <a:solidFill>
                  <a:srgbClr val="000000"/>
                </a:solidFill>
              </a:rPr>
              <a:t> is roughly the average squared deviation from the mean.</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290" name="Google Shape;290;p40"/>
          <p:cNvSpPr txBox="1"/>
          <p:nvPr>
            <p:ph idx="1" type="body"/>
          </p:nvPr>
        </p:nvSpPr>
        <p:spPr>
          <a:xfrm>
            <a:off x="495000" y="2552700"/>
            <a:ext cx="8154000" cy="587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sample mean is</a:t>
            </a:r>
            <a:br>
              <a:rPr lang="en" sz="1900">
                <a:solidFill>
                  <a:srgbClr val="000000"/>
                </a:solidFill>
              </a:rPr>
            </a:br>
            <a:r>
              <a:rPr lang="en" sz="1900">
                <a:solidFill>
                  <a:srgbClr val="000000"/>
                </a:solidFill>
              </a:rPr>
              <a:t>and the sample size is n = 217.</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pic>
        <p:nvPicPr>
          <p:cNvPr id="291" name="Google Shape;291;p40"/>
          <p:cNvPicPr preferRelativeResize="0"/>
          <p:nvPr/>
        </p:nvPicPr>
        <p:blipFill>
          <a:blip r:embed="rId3">
            <a:alphaModFix/>
          </a:blip>
          <a:stretch>
            <a:fillRect/>
          </a:stretch>
        </p:blipFill>
        <p:spPr>
          <a:xfrm>
            <a:off x="3276625" y="2678100"/>
            <a:ext cx="947725" cy="328700"/>
          </a:xfrm>
          <a:prstGeom prst="rect">
            <a:avLst/>
          </a:prstGeom>
          <a:noFill/>
          <a:ln>
            <a:noFill/>
          </a:ln>
        </p:spPr>
      </p:pic>
      <p:sp>
        <p:nvSpPr>
          <p:cNvPr id="292" name="Google Shape;292;p40"/>
          <p:cNvSpPr txBox="1"/>
          <p:nvPr>
            <p:ph idx="1" type="body"/>
          </p:nvPr>
        </p:nvSpPr>
        <p:spPr>
          <a:xfrm>
            <a:off x="495000" y="3421200"/>
            <a:ext cx="8154000" cy="587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variance of amount of sleep</a:t>
            </a:r>
            <a:br>
              <a:rPr lang="en" sz="1900">
                <a:solidFill>
                  <a:srgbClr val="000000"/>
                </a:solidFill>
              </a:rPr>
            </a:br>
            <a:r>
              <a:rPr lang="en" sz="1900">
                <a:solidFill>
                  <a:srgbClr val="000000"/>
                </a:solidFill>
              </a:rPr>
              <a:t>students get per night can be</a:t>
            </a:r>
            <a:br>
              <a:rPr lang="en" sz="1900">
                <a:solidFill>
                  <a:srgbClr val="000000"/>
                </a:solidFill>
              </a:rPr>
            </a:br>
            <a:r>
              <a:rPr lang="en" sz="1900">
                <a:solidFill>
                  <a:srgbClr val="000000"/>
                </a:solidFill>
              </a:rPr>
              <a:t>calculated as:</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pic>
        <p:nvPicPr>
          <p:cNvPr id="293" name="Google Shape;293;p40"/>
          <p:cNvPicPr preferRelativeResize="0"/>
          <p:nvPr/>
        </p:nvPicPr>
        <p:blipFill>
          <a:blip r:embed="rId4">
            <a:alphaModFix/>
          </a:blip>
          <a:stretch>
            <a:fillRect/>
          </a:stretch>
        </p:blipFill>
        <p:spPr>
          <a:xfrm>
            <a:off x="2708688" y="1764872"/>
            <a:ext cx="2083600" cy="783075"/>
          </a:xfrm>
          <a:prstGeom prst="rect">
            <a:avLst/>
          </a:prstGeom>
          <a:noFill/>
          <a:ln>
            <a:noFill/>
          </a:ln>
        </p:spPr>
      </p:pic>
      <p:pic>
        <p:nvPicPr>
          <p:cNvPr id="294" name="Google Shape;294;p40"/>
          <p:cNvPicPr preferRelativeResize="0"/>
          <p:nvPr/>
        </p:nvPicPr>
        <p:blipFill>
          <a:blip r:embed="rId5">
            <a:alphaModFix/>
          </a:blip>
          <a:stretch>
            <a:fillRect/>
          </a:stretch>
        </p:blipFill>
        <p:spPr>
          <a:xfrm>
            <a:off x="4595822" y="2599138"/>
            <a:ext cx="3581400" cy="2231225"/>
          </a:xfrm>
          <a:prstGeom prst="rect">
            <a:avLst/>
          </a:prstGeom>
          <a:noFill/>
          <a:ln>
            <a:noFill/>
          </a:ln>
        </p:spPr>
      </p:pic>
      <p:pic>
        <p:nvPicPr>
          <p:cNvPr id="295" name="Google Shape;295;p40"/>
          <p:cNvPicPr preferRelativeResize="0"/>
          <p:nvPr/>
        </p:nvPicPr>
        <p:blipFill>
          <a:blip r:embed="rId6">
            <a:alphaModFix/>
          </a:blip>
          <a:stretch>
            <a:fillRect/>
          </a:stretch>
        </p:blipFill>
        <p:spPr>
          <a:xfrm>
            <a:off x="1125447" y="4979572"/>
            <a:ext cx="6817525" cy="783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000"/>
                                        <p:tgtEl>
                                          <p:spTgt spid="2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Variance (cont.)</a:t>
            </a:r>
            <a:endParaRPr>
              <a:solidFill>
                <a:schemeClr val="accent1"/>
              </a:solidFill>
            </a:endParaRPr>
          </a:p>
        </p:txBody>
      </p:sp>
      <p:sp>
        <p:nvSpPr>
          <p:cNvPr id="301" name="Google Shape;301;p41"/>
          <p:cNvSpPr txBox="1"/>
          <p:nvPr>
            <p:ph idx="1" type="body"/>
          </p:nvPr>
        </p:nvSpPr>
        <p:spPr>
          <a:xfrm>
            <a:off x="457200" y="1264450"/>
            <a:ext cx="8154000" cy="4930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Why do we use the squared deviation in the calculation of variance?</a:t>
            </a:r>
            <a:endParaRPr sz="2100">
              <a:solidFill>
                <a:schemeClr val="accent1"/>
              </a:solidFill>
            </a:endParaRPr>
          </a:p>
          <a:p>
            <a:pPr indent="0" lvl="0" marL="0" rtl="0" algn="l">
              <a:lnSpc>
                <a:spcPct val="115000"/>
              </a:lnSpc>
              <a:spcBef>
                <a:spcPts val="10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Variance (cont.)</a:t>
            </a:r>
            <a:endParaRPr>
              <a:solidFill>
                <a:schemeClr val="accent1"/>
              </a:solidFill>
            </a:endParaRPr>
          </a:p>
        </p:txBody>
      </p:sp>
      <p:sp>
        <p:nvSpPr>
          <p:cNvPr id="307" name="Google Shape;307;p42"/>
          <p:cNvSpPr txBox="1"/>
          <p:nvPr>
            <p:ph idx="1" type="body"/>
          </p:nvPr>
        </p:nvSpPr>
        <p:spPr>
          <a:xfrm>
            <a:off x="457200" y="1264450"/>
            <a:ext cx="8154000" cy="49305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Why do we use the squared deviation in the calculation of variance?</a:t>
            </a:r>
            <a:endParaRPr sz="2100">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To get rid of negatives so that observations equally distant from the mean are weighed equally.</a:t>
            </a:r>
            <a:endParaRPr sz="2100">
              <a:solidFill>
                <a:srgbClr val="000000"/>
              </a:solidFill>
            </a:endParaRPr>
          </a:p>
          <a:p>
            <a:pPr indent="-361950" lvl="0" marL="457200" rtl="0" algn="l">
              <a:lnSpc>
                <a:spcPct val="115000"/>
              </a:lnSpc>
              <a:spcBef>
                <a:spcPts val="1000"/>
              </a:spcBef>
              <a:spcAft>
                <a:spcPts val="0"/>
              </a:spcAft>
              <a:buClr>
                <a:srgbClr val="000000"/>
              </a:buClr>
              <a:buSzPts val="2100"/>
              <a:buChar char="●"/>
            </a:pPr>
            <a:r>
              <a:rPr lang="en" sz="2100">
                <a:solidFill>
                  <a:srgbClr val="000000"/>
                </a:solidFill>
              </a:rPr>
              <a:t>To weigh larger deviations more heavily.</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The </a:t>
            </a:r>
            <a:r>
              <a:rPr i="1" lang="en" sz="1900">
                <a:solidFill>
                  <a:schemeClr val="accent1"/>
                </a:solidFill>
              </a:rPr>
              <a:t>standard deviation</a:t>
            </a:r>
            <a:r>
              <a:rPr lang="en" sz="1900">
                <a:solidFill>
                  <a:srgbClr val="000000"/>
                </a:solidFill>
              </a:rPr>
              <a:t> is the square root of the variance, and has the same units as the data.</a:t>
            </a:r>
            <a:endParaRPr sz="1900">
              <a:solidFill>
                <a:srgbClr val="000000"/>
              </a:solidFill>
            </a:endParaRPr>
          </a:p>
        </p:txBody>
      </p:sp>
      <p:sp>
        <p:nvSpPr>
          <p:cNvPr id="313" name="Google Shape;313;p4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Standard Deviation</a:t>
            </a:r>
            <a:endParaRPr>
              <a:solidFill>
                <a:schemeClr val="accent1"/>
              </a:solidFill>
            </a:endParaRPr>
          </a:p>
        </p:txBody>
      </p:sp>
      <p:pic>
        <p:nvPicPr>
          <p:cNvPr id="314" name="Google Shape;314;p43"/>
          <p:cNvPicPr preferRelativeResize="0"/>
          <p:nvPr/>
        </p:nvPicPr>
        <p:blipFill>
          <a:blip r:embed="rId3">
            <a:alphaModFix/>
          </a:blip>
          <a:stretch>
            <a:fillRect/>
          </a:stretch>
        </p:blipFill>
        <p:spPr>
          <a:xfrm>
            <a:off x="3653122" y="2215138"/>
            <a:ext cx="935825" cy="4955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4"/>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The </a:t>
            </a:r>
            <a:r>
              <a:rPr i="1" lang="en" sz="1900">
                <a:solidFill>
                  <a:schemeClr val="accent1"/>
                </a:solidFill>
              </a:rPr>
              <a:t>standard deviatio</a:t>
            </a:r>
            <a:r>
              <a:rPr lang="en" sz="1900">
                <a:solidFill>
                  <a:schemeClr val="accent1"/>
                </a:solidFill>
              </a:rPr>
              <a:t>n</a:t>
            </a:r>
            <a:r>
              <a:rPr lang="en" sz="1900">
                <a:solidFill>
                  <a:srgbClr val="000000"/>
                </a:solidFill>
              </a:rPr>
              <a:t> is the square root of the variance, and has the same units as the data.</a:t>
            </a:r>
            <a:endParaRPr sz="1900">
              <a:solidFill>
                <a:srgbClr val="000000"/>
              </a:solidFill>
            </a:endParaRPr>
          </a:p>
        </p:txBody>
      </p:sp>
      <p:sp>
        <p:nvSpPr>
          <p:cNvPr id="320" name="Google Shape;320;p4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Standard Deviation</a:t>
            </a:r>
            <a:endParaRPr>
              <a:solidFill>
                <a:schemeClr val="accent1"/>
              </a:solidFill>
            </a:endParaRPr>
          </a:p>
        </p:txBody>
      </p:sp>
      <p:pic>
        <p:nvPicPr>
          <p:cNvPr id="321" name="Google Shape;321;p44"/>
          <p:cNvPicPr preferRelativeResize="0"/>
          <p:nvPr/>
        </p:nvPicPr>
        <p:blipFill>
          <a:blip r:embed="rId3">
            <a:alphaModFix/>
          </a:blip>
          <a:stretch>
            <a:fillRect/>
          </a:stretch>
        </p:blipFill>
        <p:spPr>
          <a:xfrm>
            <a:off x="3653122" y="2215138"/>
            <a:ext cx="935825" cy="495550"/>
          </a:xfrm>
          <a:prstGeom prst="rect">
            <a:avLst/>
          </a:prstGeom>
          <a:noFill/>
          <a:ln>
            <a:noFill/>
          </a:ln>
        </p:spPr>
      </p:pic>
      <p:pic>
        <p:nvPicPr>
          <p:cNvPr id="322" name="Google Shape;322;p44"/>
          <p:cNvPicPr preferRelativeResize="0"/>
          <p:nvPr/>
        </p:nvPicPr>
        <p:blipFill>
          <a:blip r:embed="rId4">
            <a:alphaModFix/>
          </a:blip>
          <a:stretch>
            <a:fillRect/>
          </a:stretch>
        </p:blipFill>
        <p:spPr>
          <a:xfrm>
            <a:off x="600072" y="4122059"/>
            <a:ext cx="2564600" cy="415500"/>
          </a:xfrm>
          <a:prstGeom prst="rect">
            <a:avLst/>
          </a:prstGeom>
          <a:noFill/>
          <a:ln>
            <a:noFill/>
          </a:ln>
        </p:spPr>
      </p:pic>
      <p:pic>
        <p:nvPicPr>
          <p:cNvPr id="323" name="Google Shape;323;p44"/>
          <p:cNvPicPr preferRelativeResize="0"/>
          <p:nvPr/>
        </p:nvPicPr>
        <p:blipFill>
          <a:blip r:embed="rId5">
            <a:alphaModFix/>
          </a:blip>
          <a:stretch>
            <a:fillRect/>
          </a:stretch>
        </p:blipFill>
        <p:spPr>
          <a:xfrm>
            <a:off x="4676997" y="2408400"/>
            <a:ext cx="3810000" cy="2404125"/>
          </a:xfrm>
          <a:prstGeom prst="rect">
            <a:avLst/>
          </a:prstGeom>
          <a:noFill/>
          <a:ln>
            <a:noFill/>
          </a:ln>
        </p:spPr>
      </p:pic>
      <p:sp>
        <p:nvSpPr>
          <p:cNvPr id="324" name="Google Shape;324;p44"/>
          <p:cNvSpPr txBox="1"/>
          <p:nvPr>
            <p:ph idx="1" type="body"/>
          </p:nvPr>
        </p:nvSpPr>
        <p:spPr>
          <a:xfrm>
            <a:off x="457200" y="2831275"/>
            <a:ext cx="3991200" cy="830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standard deviation of amount of sleep students get per night can be calculated as:</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000"/>
                                        <p:tgtEl>
                                          <p:spTgt spid="3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0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5"/>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The </a:t>
            </a:r>
            <a:r>
              <a:rPr i="1" lang="en" sz="1900">
                <a:solidFill>
                  <a:schemeClr val="accent1"/>
                </a:solidFill>
              </a:rPr>
              <a:t>standard deviatio</a:t>
            </a:r>
            <a:r>
              <a:rPr lang="en" sz="1900">
                <a:solidFill>
                  <a:schemeClr val="accent1"/>
                </a:solidFill>
              </a:rPr>
              <a:t>n</a:t>
            </a:r>
            <a:r>
              <a:rPr lang="en" sz="1900">
                <a:solidFill>
                  <a:srgbClr val="000000"/>
                </a:solidFill>
              </a:rPr>
              <a:t> is the square root of the variance, and has the same units as the data.</a:t>
            </a:r>
            <a:endParaRPr sz="1900">
              <a:solidFill>
                <a:srgbClr val="000000"/>
              </a:solidFill>
            </a:endParaRPr>
          </a:p>
        </p:txBody>
      </p:sp>
      <p:sp>
        <p:nvSpPr>
          <p:cNvPr id="330" name="Google Shape;330;p4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Standard Deviation</a:t>
            </a:r>
            <a:endParaRPr>
              <a:solidFill>
                <a:schemeClr val="accent1"/>
              </a:solidFill>
            </a:endParaRPr>
          </a:p>
        </p:txBody>
      </p:sp>
      <p:sp>
        <p:nvSpPr>
          <p:cNvPr id="331" name="Google Shape;331;p45"/>
          <p:cNvSpPr txBox="1"/>
          <p:nvPr>
            <p:ph idx="1" type="body"/>
          </p:nvPr>
        </p:nvSpPr>
        <p:spPr>
          <a:xfrm>
            <a:off x="457200" y="4998250"/>
            <a:ext cx="8154000" cy="830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We can see that all of the data are within 3 standard deviations of the mean.</a:t>
            </a:r>
            <a:endParaRPr sz="1900">
              <a:solidFill>
                <a:srgbClr val="000000"/>
              </a:solidFill>
            </a:endParaRPr>
          </a:p>
        </p:txBody>
      </p:sp>
      <p:pic>
        <p:nvPicPr>
          <p:cNvPr id="332" name="Google Shape;332;p45"/>
          <p:cNvPicPr preferRelativeResize="0"/>
          <p:nvPr/>
        </p:nvPicPr>
        <p:blipFill>
          <a:blip r:embed="rId3">
            <a:alphaModFix/>
          </a:blip>
          <a:stretch>
            <a:fillRect/>
          </a:stretch>
        </p:blipFill>
        <p:spPr>
          <a:xfrm>
            <a:off x="3653122" y="2215138"/>
            <a:ext cx="935825" cy="495550"/>
          </a:xfrm>
          <a:prstGeom prst="rect">
            <a:avLst/>
          </a:prstGeom>
          <a:noFill/>
          <a:ln>
            <a:noFill/>
          </a:ln>
        </p:spPr>
      </p:pic>
      <p:pic>
        <p:nvPicPr>
          <p:cNvPr id="333" name="Google Shape;333;p45"/>
          <p:cNvPicPr preferRelativeResize="0"/>
          <p:nvPr/>
        </p:nvPicPr>
        <p:blipFill>
          <a:blip r:embed="rId4">
            <a:alphaModFix/>
          </a:blip>
          <a:stretch>
            <a:fillRect/>
          </a:stretch>
        </p:blipFill>
        <p:spPr>
          <a:xfrm>
            <a:off x="600072" y="4122059"/>
            <a:ext cx="2564600" cy="415500"/>
          </a:xfrm>
          <a:prstGeom prst="rect">
            <a:avLst/>
          </a:prstGeom>
          <a:noFill/>
          <a:ln>
            <a:noFill/>
          </a:ln>
        </p:spPr>
      </p:pic>
      <p:pic>
        <p:nvPicPr>
          <p:cNvPr id="334" name="Google Shape;334;p45"/>
          <p:cNvPicPr preferRelativeResize="0"/>
          <p:nvPr/>
        </p:nvPicPr>
        <p:blipFill>
          <a:blip r:embed="rId5">
            <a:alphaModFix/>
          </a:blip>
          <a:stretch>
            <a:fillRect/>
          </a:stretch>
        </p:blipFill>
        <p:spPr>
          <a:xfrm>
            <a:off x="4676997" y="2408400"/>
            <a:ext cx="3810000" cy="2404125"/>
          </a:xfrm>
          <a:prstGeom prst="rect">
            <a:avLst/>
          </a:prstGeom>
          <a:noFill/>
          <a:ln>
            <a:noFill/>
          </a:ln>
        </p:spPr>
      </p:pic>
      <p:sp>
        <p:nvSpPr>
          <p:cNvPr id="335" name="Google Shape;335;p45"/>
          <p:cNvSpPr txBox="1"/>
          <p:nvPr>
            <p:ph idx="1" type="body"/>
          </p:nvPr>
        </p:nvSpPr>
        <p:spPr>
          <a:xfrm>
            <a:off x="457200" y="2831275"/>
            <a:ext cx="3991200" cy="8301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The standard deviation of amount of sleep students get per night can be calculated as:</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6"/>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The </a:t>
            </a:r>
            <a:r>
              <a:rPr i="1" lang="en" sz="1900">
                <a:solidFill>
                  <a:schemeClr val="accent1"/>
                </a:solidFill>
              </a:rPr>
              <a:t>median</a:t>
            </a:r>
            <a:r>
              <a:rPr i="1" lang="en" sz="1900">
                <a:solidFill>
                  <a:srgbClr val="000000"/>
                </a:solidFill>
              </a:rPr>
              <a:t> </a:t>
            </a:r>
            <a:r>
              <a:rPr lang="en" sz="1900">
                <a:solidFill>
                  <a:srgbClr val="000000"/>
                </a:solidFill>
              </a:rPr>
              <a:t>is the value that splits the data in half when ordered in ascending order.</a:t>
            </a:r>
            <a:endParaRPr sz="1900">
              <a:solidFill>
                <a:srgbClr val="000000"/>
              </a:solidFill>
            </a:endParaRPr>
          </a:p>
        </p:txBody>
      </p:sp>
      <p:sp>
        <p:nvSpPr>
          <p:cNvPr id="341" name="Google Shape;341;p4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Median</a:t>
            </a:r>
            <a:endParaRPr>
              <a:solidFill>
                <a:schemeClr val="accent1"/>
              </a:solidFill>
            </a:endParaRPr>
          </a:p>
        </p:txBody>
      </p:sp>
      <p:sp>
        <p:nvSpPr>
          <p:cNvPr id="342" name="Google Shape;342;p46"/>
          <p:cNvSpPr txBox="1"/>
          <p:nvPr>
            <p:ph idx="1" type="body"/>
          </p:nvPr>
        </p:nvSpPr>
        <p:spPr>
          <a:xfrm>
            <a:off x="457200" y="2831275"/>
            <a:ext cx="76704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If there are an even number of observations, then the median is the average of the two values in the middle.</a:t>
            </a:r>
            <a:endParaRPr sz="1900">
              <a:solidFill>
                <a:srgbClr val="000000"/>
              </a:solidFill>
            </a:endParaRPr>
          </a:p>
        </p:txBody>
      </p:sp>
      <p:sp>
        <p:nvSpPr>
          <p:cNvPr id="343" name="Google Shape;343;p46"/>
          <p:cNvSpPr txBox="1"/>
          <p:nvPr>
            <p:ph idx="1" type="body"/>
          </p:nvPr>
        </p:nvSpPr>
        <p:spPr>
          <a:xfrm>
            <a:off x="457200" y="4998250"/>
            <a:ext cx="82296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Since the median is the midpoint of the data, 50% of the values are below it. Hence, it is also the </a:t>
            </a:r>
            <a:r>
              <a:rPr lang="en" sz="1900">
                <a:solidFill>
                  <a:schemeClr val="accent1"/>
                </a:solidFill>
              </a:rPr>
              <a:t>50th percentile</a:t>
            </a:r>
            <a:r>
              <a:rPr lang="en" sz="1900">
                <a:solidFill>
                  <a:srgbClr val="000000"/>
                </a:solidFill>
              </a:rPr>
              <a:t>.</a:t>
            </a:r>
            <a:endParaRPr sz="1900">
              <a:solidFill>
                <a:srgbClr val="000000"/>
              </a:solidFill>
            </a:endParaRPr>
          </a:p>
        </p:txBody>
      </p:sp>
      <p:pic>
        <p:nvPicPr>
          <p:cNvPr id="344" name="Google Shape;344;p46"/>
          <p:cNvPicPr preferRelativeResize="0"/>
          <p:nvPr/>
        </p:nvPicPr>
        <p:blipFill>
          <a:blip r:embed="rId3">
            <a:alphaModFix/>
          </a:blip>
          <a:stretch>
            <a:fillRect/>
          </a:stretch>
        </p:blipFill>
        <p:spPr>
          <a:xfrm>
            <a:off x="3257538" y="2167600"/>
            <a:ext cx="1514475" cy="476250"/>
          </a:xfrm>
          <a:prstGeom prst="rect">
            <a:avLst/>
          </a:prstGeom>
          <a:noFill/>
          <a:ln>
            <a:noFill/>
          </a:ln>
        </p:spPr>
      </p:pic>
      <p:pic>
        <p:nvPicPr>
          <p:cNvPr id="345" name="Google Shape;345;p46"/>
          <p:cNvPicPr preferRelativeResize="0"/>
          <p:nvPr/>
        </p:nvPicPr>
        <p:blipFill>
          <a:blip r:embed="rId4">
            <a:alphaModFix/>
          </a:blip>
          <a:stretch>
            <a:fillRect/>
          </a:stretch>
        </p:blipFill>
        <p:spPr>
          <a:xfrm>
            <a:off x="2057388" y="3848788"/>
            <a:ext cx="3914775" cy="96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1"/>
          <p:cNvSpPr txBox="1"/>
          <p:nvPr>
            <p:ph idx="1" type="body"/>
          </p:nvPr>
        </p:nvSpPr>
        <p:spPr>
          <a:xfrm>
            <a:off x="457200" y="1417650"/>
            <a:ext cx="8154000" cy="504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chemeClr val="accent1"/>
                </a:solidFill>
              </a:rPr>
              <a:t>Scatterplots</a:t>
            </a:r>
            <a:r>
              <a:rPr i="1" lang="en" sz="1800"/>
              <a:t> </a:t>
            </a:r>
            <a:r>
              <a:rPr lang="en" sz="1800"/>
              <a:t>are useful for visualizing the relationship between two numerical variables.</a:t>
            </a:r>
            <a:endParaRPr sz="1800"/>
          </a:p>
          <a:p>
            <a:pPr indent="0" lvl="0" marL="0" rtl="0" algn="l">
              <a:lnSpc>
                <a:spcPct val="115000"/>
              </a:lnSpc>
              <a:spcBef>
                <a:spcPts val="600"/>
              </a:spcBef>
              <a:spcAft>
                <a:spcPts val="0"/>
              </a:spcAft>
              <a:buNone/>
            </a:pPr>
            <a:r>
              <a:t/>
            </a:r>
            <a:endParaRPr sz="600"/>
          </a:p>
          <a:p>
            <a:pPr indent="0" lvl="0" marL="0" rtl="0" algn="l">
              <a:lnSpc>
                <a:spcPct val="115000"/>
              </a:lnSpc>
              <a:spcBef>
                <a:spcPts val="600"/>
              </a:spcBef>
              <a:spcAft>
                <a:spcPts val="0"/>
              </a:spcAft>
              <a:buNone/>
            </a:pPr>
            <a:r>
              <a:rPr lang="en" sz="1800">
                <a:solidFill>
                  <a:schemeClr val="accent1"/>
                </a:solidFill>
              </a:rPr>
              <a:t>Do life expectancy and total fertility</a:t>
            </a:r>
            <a:br>
              <a:rPr lang="en" sz="1800">
                <a:solidFill>
                  <a:schemeClr val="accent1"/>
                </a:solidFill>
              </a:rPr>
            </a:br>
            <a:r>
              <a:rPr lang="en" sz="1800">
                <a:solidFill>
                  <a:schemeClr val="accent1"/>
                </a:solidFill>
              </a:rPr>
              <a:t>appear to be </a:t>
            </a:r>
            <a:r>
              <a:rPr i="1" lang="en" sz="1800">
                <a:solidFill>
                  <a:schemeClr val="accent1"/>
                </a:solidFill>
              </a:rPr>
              <a:t>associated </a:t>
            </a:r>
            <a:r>
              <a:rPr lang="en" sz="1800">
                <a:solidFill>
                  <a:schemeClr val="accent1"/>
                </a:solidFill>
              </a:rPr>
              <a:t>or </a:t>
            </a:r>
            <a:r>
              <a:rPr i="1" lang="en" sz="1800">
                <a:solidFill>
                  <a:schemeClr val="accent1"/>
                </a:solidFill>
              </a:rPr>
              <a:t>independent</a:t>
            </a:r>
            <a:r>
              <a:rPr lang="en" sz="1800">
                <a:solidFill>
                  <a:schemeClr val="accent1"/>
                </a:solidFill>
              </a:rPr>
              <a:t>?</a:t>
            </a:r>
            <a:endParaRPr sz="1800">
              <a:solidFill>
                <a:schemeClr val="accent1"/>
              </a:solidFill>
            </a:endParaRPr>
          </a:p>
          <a:p>
            <a:pPr indent="0" lvl="0" marL="0" rtl="0" algn="l">
              <a:lnSpc>
                <a:spcPct val="115000"/>
              </a:lnSpc>
              <a:spcBef>
                <a:spcPts val="600"/>
              </a:spcBef>
              <a:spcAft>
                <a:spcPts val="0"/>
              </a:spcAft>
              <a:buNone/>
            </a:pPr>
            <a:r>
              <a:t/>
            </a:r>
            <a:endParaRPr sz="1800">
              <a:solidFill>
                <a:schemeClr val="accent1"/>
              </a:solidFill>
            </a:endParaRPr>
          </a:p>
          <a:p>
            <a:pPr indent="0" lvl="0" marL="0" rtl="0" algn="l">
              <a:lnSpc>
                <a:spcPct val="115000"/>
              </a:lnSpc>
              <a:spcBef>
                <a:spcPts val="600"/>
              </a:spcBef>
              <a:spcAft>
                <a:spcPts val="0"/>
              </a:spcAft>
              <a:buNone/>
            </a:pPr>
            <a:r>
              <a:t/>
            </a:r>
            <a:endParaRPr sz="1800">
              <a:solidFill>
                <a:schemeClr val="accent1"/>
              </a:solidFill>
            </a:endParaRPr>
          </a:p>
          <a:p>
            <a:pPr indent="0" lvl="0" marL="0" rtl="0" algn="l">
              <a:lnSpc>
                <a:spcPct val="115000"/>
              </a:lnSpc>
              <a:spcBef>
                <a:spcPts val="600"/>
              </a:spcBef>
              <a:spcAft>
                <a:spcPts val="0"/>
              </a:spcAft>
              <a:buNone/>
            </a:pPr>
            <a:r>
              <a:t/>
            </a:r>
            <a:endParaRPr sz="1800">
              <a:solidFill>
                <a:schemeClr val="accent1"/>
              </a:solidFill>
            </a:endParaRPr>
          </a:p>
          <a:p>
            <a:pPr indent="0" lvl="0" marL="0" rtl="0" algn="l">
              <a:lnSpc>
                <a:spcPct val="115000"/>
              </a:lnSpc>
              <a:spcBef>
                <a:spcPts val="600"/>
              </a:spcBef>
              <a:spcAft>
                <a:spcPts val="0"/>
              </a:spcAft>
              <a:buNone/>
            </a:pPr>
            <a:r>
              <a:rPr lang="en" sz="1800">
                <a:solidFill>
                  <a:schemeClr val="accent1"/>
                </a:solidFill>
              </a:rPr>
              <a:t>Was the relationship the same throughout</a:t>
            </a:r>
            <a:br>
              <a:rPr lang="en" sz="1800">
                <a:solidFill>
                  <a:schemeClr val="accent1"/>
                </a:solidFill>
              </a:rPr>
            </a:br>
            <a:r>
              <a:rPr lang="en" sz="1800">
                <a:solidFill>
                  <a:schemeClr val="accent1"/>
                </a:solidFill>
              </a:rPr>
              <a:t>the years, or did it change?</a:t>
            </a:r>
            <a:endParaRPr sz="1800">
              <a:solidFill>
                <a:schemeClr val="accent1"/>
              </a:solidFill>
            </a:endParaRPr>
          </a:p>
        </p:txBody>
      </p:sp>
      <p:sp>
        <p:nvSpPr>
          <p:cNvPr id="48" name="Google Shape;48;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Scatterplot</a:t>
            </a:r>
            <a:endParaRPr>
              <a:solidFill>
                <a:schemeClr val="accent1"/>
              </a:solidFill>
            </a:endParaRPr>
          </a:p>
        </p:txBody>
      </p:sp>
      <p:sp>
        <p:nvSpPr>
          <p:cNvPr id="49" name="Google Shape;49;p11"/>
          <p:cNvSpPr txBox="1"/>
          <p:nvPr>
            <p:ph idx="1" type="body"/>
          </p:nvPr>
        </p:nvSpPr>
        <p:spPr>
          <a:xfrm>
            <a:off x="457200" y="2928150"/>
            <a:ext cx="4238100" cy="3534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000000"/>
                </a:solidFill>
              </a:rPr>
              <a:t>They appear to be linearly and negatively associated: as fertility increases, life expectancy decreases.</a:t>
            </a:r>
            <a:endParaRPr sz="18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1800">
              <a:solidFill>
                <a:srgbClr val="000000"/>
              </a:solidFill>
            </a:endParaRPr>
          </a:p>
          <a:p>
            <a:pPr indent="0" lvl="0" marL="0" rtl="0" algn="l">
              <a:lnSpc>
                <a:spcPct val="115000"/>
              </a:lnSpc>
              <a:spcBef>
                <a:spcPts val="600"/>
              </a:spcBef>
              <a:spcAft>
                <a:spcPts val="0"/>
              </a:spcAft>
              <a:buNone/>
            </a:pPr>
            <a:r>
              <a:t/>
            </a:r>
            <a:endParaRPr sz="1800">
              <a:solidFill>
                <a:srgbClr val="000000"/>
              </a:solidFill>
            </a:endParaRPr>
          </a:p>
        </p:txBody>
      </p:sp>
      <p:sp>
        <p:nvSpPr>
          <p:cNvPr id="50" name="Google Shape;50;p11"/>
          <p:cNvSpPr txBox="1"/>
          <p:nvPr/>
        </p:nvSpPr>
        <p:spPr>
          <a:xfrm>
            <a:off x="5361900" y="5501800"/>
            <a:ext cx="3020700" cy="36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http://www.gapminder.org/world</a:t>
            </a:r>
            <a:endParaRPr/>
          </a:p>
        </p:txBody>
      </p:sp>
      <p:pic>
        <p:nvPicPr>
          <p:cNvPr descr="Most countries are in the upper left corner, representing longer life expectancy and fewer children, a roughly linear relationship downwards for the other data where where life expectancy is lower while children per woman is simultaneously high." id="51" name="Google Shape;51;p11" title="Gapminder Visualization of Life Expectancy vs Children Per Woman"/>
          <p:cNvPicPr preferRelativeResize="0"/>
          <p:nvPr/>
        </p:nvPicPr>
        <p:blipFill>
          <a:blip r:embed="rId3">
            <a:alphaModFix/>
          </a:blip>
          <a:stretch>
            <a:fillRect/>
          </a:stretch>
        </p:blipFill>
        <p:spPr>
          <a:xfrm>
            <a:off x="4963750" y="2474900"/>
            <a:ext cx="3817025" cy="2930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0" st="0"/>
                                            </p:txEl>
                                          </p:spTgt>
                                        </p:tgtEl>
                                        <p:attrNameLst>
                                          <p:attrName>style.visibility</p:attrName>
                                        </p:attrNameLst>
                                      </p:cBhvr>
                                      <p:to>
                                        <p:strVal val="visible"/>
                                      </p:to>
                                    </p:set>
                                    <p:animEffect filter="fade" transition="in">
                                      <p:cBhvr>
                                        <p:cTn dur="1000"/>
                                        <p:tgtEl>
                                          <p:spTgt spid="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1" st="1"/>
                                            </p:txEl>
                                          </p:spTgt>
                                        </p:tgtEl>
                                        <p:attrNameLst>
                                          <p:attrName>style.visibility</p:attrName>
                                        </p:attrNameLst>
                                      </p:cBhvr>
                                      <p:to>
                                        <p:strVal val="visible"/>
                                      </p:to>
                                    </p:set>
                                    <p:animEffect filter="fade" transition="in">
                                      <p:cBhvr>
                                        <p:cTn dur="1000"/>
                                        <p:tgtEl>
                                          <p:spTgt spid="4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2" st="2"/>
                                            </p:txEl>
                                          </p:spTgt>
                                        </p:tgtEl>
                                        <p:attrNameLst>
                                          <p:attrName>style.visibility</p:attrName>
                                        </p:attrNameLst>
                                      </p:cBhvr>
                                      <p:to>
                                        <p:strVal val="visible"/>
                                      </p:to>
                                    </p:set>
                                    <p:animEffect filter="fade" transition="in">
                                      <p:cBhvr>
                                        <p:cTn dur="1000"/>
                                        <p:tgtEl>
                                          <p:spTgt spid="4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xEl>
                                              <p:pRg end="3" st="3"/>
                                            </p:txEl>
                                          </p:spTgt>
                                        </p:tgtEl>
                                        <p:attrNameLst>
                                          <p:attrName>style.visibility</p:attrName>
                                        </p:attrNameLst>
                                      </p:cBhvr>
                                      <p:to>
                                        <p:strVal val="visible"/>
                                      </p:to>
                                    </p:set>
                                    <p:animEffect filter="fade" transition="in">
                                      <p:cBhvr>
                                        <p:cTn dur="1000"/>
                                        <p:tgtEl>
                                          <p:spTgt spid="49">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idx="1" type="body"/>
          </p:nvPr>
        </p:nvSpPr>
        <p:spPr>
          <a:xfrm>
            <a:off x="457200" y="1264450"/>
            <a:ext cx="8154000" cy="4537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600"/>
              </a:spcBef>
              <a:spcAft>
                <a:spcPts val="0"/>
              </a:spcAft>
              <a:buSzPts val="2100"/>
              <a:buChar char="●"/>
            </a:pPr>
            <a:r>
              <a:rPr lang="en" sz="2100">
                <a:solidFill>
                  <a:srgbClr val="000000"/>
                </a:solidFill>
              </a:rPr>
              <a:t>The 25th percentile is also called the first quartile, </a:t>
            </a:r>
            <a:r>
              <a:rPr i="1" lang="en" sz="2100">
                <a:solidFill>
                  <a:schemeClr val="accent1"/>
                </a:solidFill>
              </a:rPr>
              <a:t>Q1</a:t>
            </a:r>
            <a:r>
              <a:rPr lang="en" sz="2100">
                <a:solidFill>
                  <a:srgbClr val="000000"/>
                </a:solidFill>
              </a:rPr>
              <a:t>.</a:t>
            </a:r>
            <a:endParaRPr sz="2100">
              <a:solidFill>
                <a:srgbClr val="000000"/>
              </a:solidFill>
            </a:endParaRPr>
          </a:p>
          <a:p>
            <a:pPr indent="-361950" lvl="0" marL="457200" rtl="0" algn="l">
              <a:lnSpc>
                <a:spcPct val="150000"/>
              </a:lnSpc>
              <a:spcBef>
                <a:spcPts val="0"/>
              </a:spcBef>
              <a:spcAft>
                <a:spcPts val="0"/>
              </a:spcAft>
              <a:buClr>
                <a:srgbClr val="000000"/>
              </a:buClr>
              <a:buSzPts val="2100"/>
              <a:buChar char="●"/>
            </a:pPr>
            <a:r>
              <a:rPr lang="en" sz="2100">
                <a:solidFill>
                  <a:srgbClr val="000000"/>
                </a:solidFill>
              </a:rPr>
              <a:t>The 50th percentile is also called the median.</a:t>
            </a:r>
            <a:endParaRPr sz="2100">
              <a:solidFill>
                <a:srgbClr val="000000"/>
              </a:solidFill>
            </a:endParaRPr>
          </a:p>
          <a:p>
            <a:pPr indent="-361950" lvl="0" marL="457200" rtl="0" algn="l">
              <a:lnSpc>
                <a:spcPct val="150000"/>
              </a:lnSpc>
              <a:spcBef>
                <a:spcPts val="0"/>
              </a:spcBef>
              <a:spcAft>
                <a:spcPts val="0"/>
              </a:spcAft>
              <a:buSzPts val="2100"/>
              <a:buChar char="●"/>
            </a:pPr>
            <a:r>
              <a:rPr lang="en" sz="2100">
                <a:solidFill>
                  <a:srgbClr val="000000"/>
                </a:solidFill>
              </a:rPr>
              <a:t>The 75th percentile is also called the third quartile, </a:t>
            </a:r>
            <a:r>
              <a:rPr i="1" lang="en" sz="2100">
                <a:solidFill>
                  <a:schemeClr val="accent1"/>
                </a:solidFill>
              </a:rPr>
              <a:t>Q3</a:t>
            </a:r>
            <a:r>
              <a:rPr lang="en" sz="2100">
                <a:solidFill>
                  <a:srgbClr val="000000"/>
                </a:solidFill>
              </a:rPr>
              <a:t>.</a:t>
            </a:r>
            <a:endParaRPr sz="2100">
              <a:solidFill>
                <a:srgbClr val="000000"/>
              </a:solidFill>
            </a:endParaRPr>
          </a:p>
          <a:p>
            <a:pPr indent="-361950" lvl="0" marL="457200" rtl="0" algn="l">
              <a:lnSpc>
                <a:spcPct val="115000"/>
              </a:lnSpc>
              <a:spcBef>
                <a:spcPts val="0"/>
              </a:spcBef>
              <a:spcAft>
                <a:spcPts val="0"/>
              </a:spcAft>
              <a:buSzPts val="2100"/>
              <a:buChar char="●"/>
            </a:pPr>
            <a:r>
              <a:rPr lang="en" sz="2100">
                <a:solidFill>
                  <a:srgbClr val="000000"/>
                </a:solidFill>
              </a:rPr>
              <a:t>Between Q1 and Q3 is the middle 50% of the data. The range these data span is called the </a:t>
            </a:r>
            <a:r>
              <a:rPr i="1" lang="en" sz="2100">
                <a:solidFill>
                  <a:schemeClr val="accent1"/>
                </a:solidFill>
              </a:rPr>
              <a:t>interquartile range</a:t>
            </a:r>
            <a:r>
              <a:rPr lang="en" sz="2100">
                <a:solidFill>
                  <a:srgbClr val="000000"/>
                </a:solidFill>
              </a:rPr>
              <a:t>, or the </a:t>
            </a:r>
            <a:r>
              <a:rPr i="1" lang="en" sz="2100">
                <a:solidFill>
                  <a:schemeClr val="accent1"/>
                </a:solidFill>
              </a:rPr>
              <a:t>IQR</a:t>
            </a:r>
            <a:r>
              <a:rPr lang="en" sz="2100">
                <a:solidFill>
                  <a:srgbClr val="000000"/>
                </a:solidFill>
              </a:rPr>
              <a:t>.</a:t>
            </a:r>
            <a:endParaRPr sz="2100">
              <a:solidFill>
                <a:srgbClr val="000000"/>
              </a:solidFill>
            </a:endParaRPr>
          </a:p>
          <a:p>
            <a:pPr indent="0" lvl="0" marL="0" rtl="0" algn="l">
              <a:lnSpc>
                <a:spcPct val="115000"/>
              </a:lnSpc>
              <a:spcBef>
                <a:spcPts val="600"/>
              </a:spcBef>
              <a:spcAft>
                <a:spcPts val="0"/>
              </a:spcAft>
              <a:buNone/>
            </a:pPr>
            <a:r>
              <a:t/>
            </a:r>
            <a:endParaRPr sz="1200">
              <a:solidFill>
                <a:srgbClr val="000000"/>
              </a:solidFill>
            </a:endParaRPr>
          </a:p>
          <a:p>
            <a:pPr indent="457200" lvl="0" marL="0" rtl="0" algn="l">
              <a:lnSpc>
                <a:spcPct val="115000"/>
              </a:lnSpc>
              <a:spcBef>
                <a:spcPts val="600"/>
              </a:spcBef>
              <a:spcAft>
                <a:spcPts val="0"/>
              </a:spcAft>
              <a:buClr>
                <a:srgbClr val="000000"/>
              </a:buClr>
              <a:buSzPts val="1100"/>
              <a:buFont typeface="Arial"/>
              <a:buNone/>
            </a:pPr>
            <a:r>
              <a:rPr i="1" lang="en" sz="2300">
                <a:solidFill>
                  <a:srgbClr val="000000"/>
                </a:solidFill>
              </a:rPr>
              <a:t>				       IQR = Q3 - Q1</a:t>
            </a:r>
            <a:endParaRPr i="1" sz="23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p:txBody>
      </p:sp>
      <p:sp>
        <p:nvSpPr>
          <p:cNvPr id="351" name="Google Shape;351;p4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Q1, Q3, and IQR</a:t>
            </a:r>
            <a:endParaRPr>
              <a:solidFill>
                <a:schemeClr val="accen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8"/>
          <p:cNvSpPr txBox="1"/>
          <p:nvPr>
            <p:ph idx="1" type="body"/>
          </p:nvPr>
        </p:nvSpPr>
        <p:spPr>
          <a:xfrm>
            <a:off x="457200" y="1264450"/>
            <a:ext cx="8154000" cy="10587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The box in a </a:t>
            </a:r>
            <a:r>
              <a:rPr i="1" lang="en" sz="2100">
                <a:solidFill>
                  <a:schemeClr val="accent1"/>
                </a:solidFill>
              </a:rPr>
              <a:t>box plot</a:t>
            </a:r>
            <a:r>
              <a:rPr lang="en" sz="2100">
                <a:solidFill>
                  <a:srgbClr val="000000"/>
                </a:solidFill>
              </a:rPr>
              <a:t> represents the middle 50% of the data, and the thick line in the box is the median.</a:t>
            </a:r>
            <a:endParaRPr sz="2100">
              <a:solidFill>
                <a:srgbClr val="000000"/>
              </a:solidFill>
            </a:endParaRPr>
          </a:p>
        </p:txBody>
      </p:sp>
      <p:sp>
        <p:nvSpPr>
          <p:cNvPr id="357" name="Google Shape;357;p4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Box Plot</a:t>
            </a:r>
            <a:endParaRPr>
              <a:solidFill>
                <a:schemeClr val="accent1"/>
              </a:solidFill>
            </a:endParaRPr>
          </a:p>
        </p:txBody>
      </p:sp>
      <p:pic>
        <p:nvPicPr>
          <p:cNvPr id="358" name="Google Shape;358;p48"/>
          <p:cNvPicPr preferRelativeResize="0"/>
          <p:nvPr/>
        </p:nvPicPr>
        <p:blipFill>
          <a:blip r:embed="rId3">
            <a:alphaModFix/>
          </a:blip>
          <a:stretch>
            <a:fillRect/>
          </a:stretch>
        </p:blipFill>
        <p:spPr>
          <a:xfrm>
            <a:off x="1876425" y="2190763"/>
            <a:ext cx="4533900" cy="39338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Anatomy of a Box Plot</a:t>
            </a:r>
            <a:endParaRPr>
              <a:solidFill>
                <a:schemeClr val="accent1"/>
              </a:solidFill>
            </a:endParaRPr>
          </a:p>
        </p:txBody>
      </p:sp>
      <p:pic>
        <p:nvPicPr>
          <p:cNvPr id="364" name="Google Shape;364;p49"/>
          <p:cNvPicPr preferRelativeResize="0"/>
          <p:nvPr/>
        </p:nvPicPr>
        <p:blipFill>
          <a:blip r:embed="rId3">
            <a:alphaModFix/>
          </a:blip>
          <a:stretch>
            <a:fillRect/>
          </a:stretch>
        </p:blipFill>
        <p:spPr>
          <a:xfrm>
            <a:off x="576275" y="1328725"/>
            <a:ext cx="6355574" cy="49809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0"/>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i="1" lang="en" sz="1900">
                <a:solidFill>
                  <a:schemeClr val="accent1"/>
                </a:solidFill>
              </a:rPr>
              <a:t>Whiskers</a:t>
            </a:r>
            <a:r>
              <a:rPr i="1" lang="en" sz="1900">
                <a:solidFill>
                  <a:srgbClr val="000000"/>
                </a:solidFill>
              </a:rPr>
              <a:t> </a:t>
            </a:r>
            <a:r>
              <a:rPr lang="en" sz="1900">
                <a:solidFill>
                  <a:srgbClr val="000000"/>
                </a:solidFill>
              </a:rPr>
              <a:t>of a box plot can extend up to 1.5 x IQR away from the quartiles.</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a:t>
            </a:r>
            <a:r>
              <a:rPr lang="en" sz="1900"/>
              <a:t>   </a:t>
            </a:r>
            <a:r>
              <a:rPr lang="en" sz="1900">
                <a:solidFill>
                  <a:srgbClr val="000000"/>
                </a:solidFill>
              </a:rPr>
              <a:t>max upper whisker reach = Q3 + 1.5 x IQR</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a:t>
            </a:r>
            <a:r>
              <a:rPr lang="en" sz="1900"/>
              <a:t>   </a:t>
            </a:r>
            <a:r>
              <a:rPr lang="en" sz="1900">
                <a:solidFill>
                  <a:srgbClr val="000000"/>
                </a:solidFill>
              </a:rPr>
              <a:t>max lower whisker reach = Q1 - 1.5 x IQR</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370" name="Google Shape;370;p5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Whiskers and Outliers</a:t>
            </a:r>
            <a:endParaRPr>
              <a:solidFill>
                <a:schemeClr val="accen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1"/>
          <p:cNvSpPr txBox="1"/>
          <p:nvPr>
            <p:ph idx="1" type="body"/>
          </p:nvPr>
        </p:nvSpPr>
        <p:spPr>
          <a:xfrm>
            <a:off x="457200" y="2831275"/>
            <a:ext cx="7670400" cy="1433100"/>
          </a:xfrm>
          <a:prstGeom prst="rect">
            <a:avLst/>
          </a:prstGeom>
        </p:spPr>
        <p:txBody>
          <a:bodyPr anchorCtr="0" anchor="t" bIns="91425" lIns="91425" spcFirstLastPara="1" rIns="91425" wrap="square" tIns="91425">
            <a:noAutofit/>
          </a:bodyPr>
          <a:lstStyle/>
          <a:p>
            <a:pPr indent="457200" lvl="0" marL="0" rtl="0" algn="ctr">
              <a:lnSpc>
                <a:spcPct val="115000"/>
              </a:lnSpc>
              <a:spcBef>
                <a:spcPts val="600"/>
              </a:spcBef>
              <a:spcAft>
                <a:spcPts val="0"/>
              </a:spcAft>
              <a:buClr>
                <a:srgbClr val="000000"/>
              </a:buClr>
              <a:buSzPts val="1100"/>
              <a:buFont typeface="Arial"/>
              <a:buNone/>
            </a:pPr>
            <a:r>
              <a:rPr lang="en" sz="1900">
                <a:solidFill>
                  <a:srgbClr val="000000"/>
                </a:solidFill>
              </a:rPr>
              <a:t>IQR: 20 - 10 = 10</a:t>
            </a:r>
            <a:endParaRPr sz="1900">
              <a:solidFill>
                <a:srgbClr val="000000"/>
              </a:solidFill>
            </a:endParaRPr>
          </a:p>
          <a:p>
            <a:pPr indent="457200" lvl="0" marL="0" rtl="0" algn="l">
              <a:lnSpc>
                <a:spcPct val="115000"/>
              </a:lnSpc>
              <a:spcBef>
                <a:spcPts val="600"/>
              </a:spcBef>
              <a:spcAft>
                <a:spcPts val="0"/>
              </a:spcAft>
              <a:buClr>
                <a:srgbClr val="000000"/>
              </a:buClr>
              <a:buSzPts val="1100"/>
              <a:buFont typeface="Arial"/>
              <a:buNone/>
            </a:pPr>
            <a:r>
              <a:rPr lang="en" sz="1900">
                <a:solidFill>
                  <a:srgbClr val="000000"/>
                </a:solidFill>
              </a:rPr>
              <a:t>                     </a:t>
            </a:r>
            <a:r>
              <a:rPr lang="en" sz="1900">
                <a:solidFill>
                  <a:srgbClr val="000000"/>
                </a:solidFill>
              </a:rPr>
              <a:t>max upper whisker reach = 20 + 1.5 x 10 = 35</a:t>
            </a:r>
            <a:endParaRPr sz="1900">
              <a:solidFill>
                <a:srgbClr val="000000"/>
              </a:solidFill>
            </a:endParaRPr>
          </a:p>
          <a:p>
            <a:pPr indent="457200" lvl="0" marL="0" rtl="0" algn="l">
              <a:lnSpc>
                <a:spcPct val="115000"/>
              </a:lnSpc>
              <a:spcBef>
                <a:spcPts val="600"/>
              </a:spcBef>
              <a:spcAft>
                <a:spcPts val="0"/>
              </a:spcAft>
              <a:buClr>
                <a:srgbClr val="000000"/>
              </a:buClr>
              <a:buSzPts val="1100"/>
              <a:buFont typeface="Arial"/>
              <a:buNone/>
            </a:pPr>
            <a:r>
              <a:rPr lang="en" sz="1900">
                <a:solidFill>
                  <a:srgbClr val="000000"/>
                </a:solidFill>
              </a:rPr>
              <a:t>                     max lower whisker reach = 10 - 1.5 x 10 = -5</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376" name="Google Shape;376;p51"/>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i="1" lang="en" sz="1900">
                <a:solidFill>
                  <a:schemeClr val="accent1"/>
                </a:solidFill>
              </a:rPr>
              <a:t>Whiskers</a:t>
            </a:r>
            <a:r>
              <a:rPr i="1" lang="en" sz="1900">
                <a:solidFill>
                  <a:srgbClr val="000000"/>
                </a:solidFill>
              </a:rPr>
              <a:t> </a:t>
            </a:r>
            <a:r>
              <a:rPr lang="en" sz="1900">
                <a:solidFill>
                  <a:srgbClr val="000000"/>
                </a:solidFill>
              </a:rPr>
              <a:t>of a box plot can extend up to 1.5 x IQR away from the quartiles.</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max upper whisker reach = Q3 + 1.5 x IQR</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max lower whisker reach = Q1 - 1.5 x IQR</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377" name="Google Shape;377;p5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Whiskers and Outliers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2"/>
          <p:cNvSpPr txBox="1"/>
          <p:nvPr>
            <p:ph idx="1" type="body"/>
          </p:nvPr>
        </p:nvSpPr>
        <p:spPr>
          <a:xfrm>
            <a:off x="457200" y="2831275"/>
            <a:ext cx="7670400" cy="1433100"/>
          </a:xfrm>
          <a:prstGeom prst="rect">
            <a:avLst/>
          </a:prstGeom>
        </p:spPr>
        <p:txBody>
          <a:bodyPr anchorCtr="0" anchor="t" bIns="91425" lIns="91425" spcFirstLastPara="1" rIns="91425" wrap="square" tIns="91425">
            <a:noAutofit/>
          </a:bodyPr>
          <a:lstStyle/>
          <a:p>
            <a:pPr indent="457200" lvl="0" marL="0" rtl="0" algn="ctr">
              <a:lnSpc>
                <a:spcPct val="115000"/>
              </a:lnSpc>
              <a:spcBef>
                <a:spcPts val="600"/>
              </a:spcBef>
              <a:spcAft>
                <a:spcPts val="0"/>
              </a:spcAft>
              <a:buClr>
                <a:srgbClr val="000000"/>
              </a:buClr>
              <a:buSzPts val="1100"/>
              <a:buFont typeface="Arial"/>
              <a:buNone/>
            </a:pPr>
            <a:r>
              <a:rPr lang="en" sz="1900">
                <a:solidFill>
                  <a:srgbClr val="000000"/>
                </a:solidFill>
              </a:rPr>
              <a:t>IQR: 20 - 10 = 10</a:t>
            </a:r>
            <a:endParaRPr sz="1900">
              <a:solidFill>
                <a:srgbClr val="000000"/>
              </a:solidFill>
            </a:endParaRPr>
          </a:p>
          <a:p>
            <a:pPr indent="457200" lvl="0" marL="0" rtl="0" algn="l">
              <a:lnSpc>
                <a:spcPct val="115000"/>
              </a:lnSpc>
              <a:spcBef>
                <a:spcPts val="600"/>
              </a:spcBef>
              <a:spcAft>
                <a:spcPts val="0"/>
              </a:spcAft>
              <a:buClr>
                <a:srgbClr val="000000"/>
              </a:buClr>
              <a:buSzPts val="1100"/>
              <a:buFont typeface="Arial"/>
              <a:buNone/>
            </a:pPr>
            <a:r>
              <a:rPr lang="en" sz="1900">
                <a:solidFill>
                  <a:srgbClr val="000000"/>
                </a:solidFill>
              </a:rPr>
              <a:t>                     max upper whisker reach = 20 + 1.5 x 10 = 35</a:t>
            </a:r>
            <a:endParaRPr sz="1900">
              <a:solidFill>
                <a:srgbClr val="000000"/>
              </a:solidFill>
            </a:endParaRPr>
          </a:p>
          <a:p>
            <a:pPr indent="457200" lvl="0" marL="0" rtl="0" algn="l">
              <a:lnSpc>
                <a:spcPct val="115000"/>
              </a:lnSpc>
              <a:spcBef>
                <a:spcPts val="600"/>
              </a:spcBef>
              <a:spcAft>
                <a:spcPts val="0"/>
              </a:spcAft>
              <a:buClr>
                <a:srgbClr val="000000"/>
              </a:buClr>
              <a:buSzPts val="1100"/>
              <a:buFont typeface="Arial"/>
              <a:buNone/>
            </a:pPr>
            <a:r>
              <a:rPr lang="en" sz="1900">
                <a:solidFill>
                  <a:srgbClr val="000000"/>
                </a:solidFill>
              </a:rPr>
              <a:t>                     max lower whisker reach = 10 - 1.5 x 10 = -5</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383" name="Google Shape;383;p52"/>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i="1" lang="en" sz="1900">
                <a:solidFill>
                  <a:schemeClr val="accent1"/>
                </a:solidFill>
              </a:rPr>
              <a:t>Whiskers</a:t>
            </a:r>
            <a:r>
              <a:rPr i="1" lang="en" sz="1900">
                <a:solidFill>
                  <a:srgbClr val="000000"/>
                </a:solidFill>
              </a:rPr>
              <a:t> </a:t>
            </a:r>
            <a:r>
              <a:rPr lang="en" sz="1900">
                <a:solidFill>
                  <a:srgbClr val="000000"/>
                </a:solidFill>
              </a:rPr>
              <a:t>of a box plot can extend up to 1.5 x IQR away from the quartiles.</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max upper whisker reach = Q3 + 1.5 x IQR</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	                     max lower whisker reach = Q1 - 1.5 x IQR</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384" name="Google Shape;384;p5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Whiskers and Outliers</a:t>
            </a:r>
            <a:endParaRPr>
              <a:solidFill>
                <a:schemeClr val="accent1"/>
              </a:solidFill>
            </a:endParaRPr>
          </a:p>
        </p:txBody>
      </p:sp>
      <p:sp>
        <p:nvSpPr>
          <p:cNvPr id="385" name="Google Shape;385;p52"/>
          <p:cNvSpPr txBox="1"/>
          <p:nvPr>
            <p:ph idx="1" type="body"/>
          </p:nvPr>
        </p:nvSpPr>
        <p:spPr>
          <a:xfrm>
            <a:off x="457200" y="4505350"/>
            <a:ext cx="8229600" cy="13230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A potential </a:t>
            </a:r>
            <a:r>
              <a:rPr i="1" lang="en" sz="1900">
                <a:solidFill>
                  <a:schemeClr val="accent1"/>
                </a:solidFill>
              </a:rPr>
              <a:t>outlier</a:t>
            </a:r>
            <a:r>
              <a:rPr i="1" lang="en" sz="1900">
                <a:solidFill>
                  <a:srgbClr val="000000"/>
                </a:solidFill>
              </a:rPr>
              <a:t> </a:t>
            </a:r>
            <a:r>
              <a:rPr lang="en" sz="1900">
                <a:solidFill>
                  <a:srgbClr val="000000"/>
                </a:solidFill>
              </a:rPr>
              <a:t>is defined as an observation beyond the maximum reach of the whiskers. It is an observation that appears extreme relative to the rest of the data.</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3"/>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100">
                <a:solidFill>
                  <a:schemeClr val="accent1"/>
                </a:solidFill>
              </a:rPr>
              <a:t>Why is it important to look for outliers?</a:t>
            </a:r>
            <a:endParaRPr sz="2100">
              <a:solidFill>
                <a:schemeClr val="accent1"/>
              </a:solidFill>
            </a:endParaRPr>
          </a:p>
        </p:txBody>
      </p:sp>
      <p:sp>
        <p:nvSpPr>
          <p:cNvPr id="391" name="Google Shape;391;p5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Outliers (cont.)</a:t>
            </a:r>
            <a:endParaRPr>
              <a:solidFill>
                <a:schemeClr val="accen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4"/>
          <p:cNvSpPr txBox="1"/>
          <p:nvPr>
            <p:ph idx="1" type="body"/>
          </p:nvPr>
        </p:nvSpPr>
        <p:spPr>
          <a:xfrm>
            <a:off x="457200" y="1994550"/>
            <a:ext cx="7670400" cy="8301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600"/>
              </a:spcBef>
              <a:spcAft>
                <a:spcPts val="0"/>
              </a:spcAft>
              <a:buClr>
                <a:srgbClr val="000000"/>
              </a:buClr>
              <a:buSzPts val="2100"/>
              <a:buChar char="●"/>
            </a:pPr>
            <a:r>
              <a:rPr lang="en" sz="2100">
                <a:solidFill>
                  <a:srgbClr val="000000"/>
                </a:solidFill>
              </a:rPr>
              <a:t>Identify extreme skew in the distribution.</a:t>
            </a:r>
            <a:endParaRPr sz="2100">
              <a:solidFill>
                <a:srgbClr val="000000"/>
              </a:solidFill>
            </a:endParaRPr>
          </a:p>
          <a:p>
            <a:pPr indent="-361950" lvl="0" marL="457200" rtl="0" algn="l">
              <a:lnSpc>
                <a:spcPct val="150000"/>
              </a:lnSpc>
              <a:spcBef>
                <a:spcPts val="0"/>
              </a:spcBef>
              <a:spcAft>
                <a:spcPts val="0"/>
              </a:spcAft>
              <a:buClr>
                <a:srgbClr val="000000"/>
              </a:buClr>
              <a:buSzPts val="2100"/>
              <a:buChar char="●"/>
            </a:pPr>
            <a:r>
              <a:rPr lang="en" sz="2100">
                <a:solidFill>
                  <a:srgbClr val="000000"/>
                </a:solidFill>
              </a:rPr>
              <a:t>Identify data collection and entry errors.</a:t>
            </a:r>
            <a:endParaRPr sz="2100">
              <a:solidFill>
                <a:srgbClr val="000000"/>
              </a:solidFill>
            </a:endParaRPr>
          </a:p>
          <a:p>
            <a:pPr indent="-361950" lvl="0" marL="457200" rtl="0" algn="l">
              <a:lnSpc>
                <a:spcPct val="150000"/>
              </a:lnSpc>
              <a:spcBef>
                <a:spcPts val="0"/>
              </a:spcBef>
              <a:spcAft>
                <a:spcPts val="0"/>
              </a:spcAft>
              <a:buClr>
                <a:srgbClr val="000000"/>
              </a:buClr>
              <a:buSzPts val="2100"/>
              <a:buChar char="●"/>
            </a:pPr>
            <a:r>
              <a:rPr lang="en" sz="2100">
                <a:solidFill>
                  <a:srgbClr val="000000"/>
                </a:solidFill>
              </a:rPr>
              <a:t>Provide insight into interesting features of the data.</a:t>
            </a:r>
            <a:endParaRPr sz="2100">
              <a:solidFill>
                <a:srgbClr val="000000"/>
              </a:solidFill>
            </a:endParaRPr>
          </a:p>
        </p:txBody>
      </p:sp>
      <p:sp>
        <p:nvSpPr>
          <p:cNvPr id="397" name="Google Shape;397;p54"/>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None/>
            </a:pPr>
            <a:r>
              <a:rPr lang="en" sz="2100">
                <a:solidFill>
                  <a:schemeClr val="accent1"/>
                </a:solidFill>
              </a:rPr>
              <a:t>Why is it important to look for outliers?</a:t>
            </a:r>
            <a:endParaRPr sz="2100">
              <a:solidFill>
                <a:schemeClr val="accent1"/>
              </a:solidFill>
            </a:endParaRPr>
          </a:p>
        </p:txBody>
      </p:sp>
      <p:sp>
        <p:nvSpPr>
          <p:cNvPr id="398" name="Google Shape;398;p5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Outliers (cont.)</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Extreme Observations</a:t>
            </a:r>
            <a:endParaRPr>
              <a:solidFill>
                <a:schemeClr val="accent1"/>
              </a:solidFill>
            </a:endParaRPr>
          </a:p>
        </p:txBody>
      </p:sp>
      <p:sp>
        <p:nvSpPr>
          <p:cNvPr id="404" name="Google Shape;404;p55"/>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How would sample statistics such as mean, median, SD, and IQR of household income be affected if the largest value was replaced with $10 million? What if the smallest value was replaced with $10 million?</a:t>
            </a:r>
            <a:endParaRPr sz="2100">
              <a:solidFill>
                <a:schemeClr val="accent1"/>
              </a:solidFill>
            </a:endParaRPr>
          </a:p>
        </p:txBody>
      </p:sp>
      <p:pic>
        <p:nvPicPr>
          <p:cNvPr id="405" name="Google Shape;405;p55"/>
          <p:cNvPicPr preferRelativeResize="0"/>
          <p:nvPr/>
        </p:nvPicPr>
        <p:blipFill>
          <a:blip r:embed="rId3">
            <a:alphaModFix/>
          </a:blip>
          <a:stretch>
            <a:fillRect/>
          </a:stretch>
        </p:blipFill>
        <p:spPr>
          <a:xfrm>
            <a:off x="556325" y="2962299"/>
            <a:ext cx="7727150" cy="3452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Robust Statistics</a:t>
            </a:r>
            <a:endParaRPr>
              <a:solidFill>
                <a:schemeClr val="accent1"/>
              </a:solidFill>
            </a:endParaRPr>
          </a:p>
        </p:txBody>
      </p:sp>
      <p:pic>
        <p:nvPicPr>
          <p:cNvPr id="411" name="Google Shape;411;p56"/>
          <p:cNvPicPr preferRelativeResize="0"/>
          <p:nvPr/>
        </p:nvPicPr>
        <p:blipFill>
          <a:blip r:embed="rId3">
            <a:alphaModFix/>
          </a:blip>
          <a:stretch>
            <a:fillRect/>
          </a:stretch>
        </p:blipFill>
        <p:spPr>
          <a:xfrm>
            <a:off x="457199" y="1228724"/>
            <a:ext cx="7736676" cy="50961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idx="1" type="body"/>
          </p:nvPr>
        </p:nvSpPr>
        <p:spPr>
          <a:xfrm>
            <a:off x="457200" y="1417650"/>
            <a:ext cx="8154000" cy="504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i="1" lang="en" sz="1800">
                <a:solidFill>
                  <a:schemeClr val="accent1"/>
                </a:solidFill>
              </a:rPr>
              <a:t>Scatterplots</a:t>
            </a:r>
            <a:r>
              <a:rPr i="1" lang="en" sz="1800"/>
              <a:t> </a:t>
            </a:r>
            <a:r>
              <a:rPr lang="en" sz="1800"/>
              <a:t>are useful for visualizing the relationship between two numerical variables.</a:t>
            </a:r>
            <a:endParaRPr sz="1800"/>
          </a:p>
          <a:p>
            <a:pPr indent="0" lvl="0" marL="0" rtl="0" algn="l">
              <a:lnSpc>
                <a:spcPct val="115000"/>
              </a:lnSpc>
              <a:spcBef>
                <a:spcPts val="600"/>
              </a:spcBef>
              <a:spcAft>
                <a:spcPts val="0"/>
              </a:spcAft>
              <a:buNone/>
            </a:pPr>
            <a:r>
              <a:t/>
            </a:r>
            <a:endParaRPr sz="600"/>
          </a:p>
          <a:p>
            <a:pPr indent="0" lvl="0" marL="0" rtl="0" algn="l">
              <a:lnSpc>
                <a:spcPct val="115000"/>
              </a:lnSpc>
              <a:spcBef>
                <a:spcPts val="600"/>
              </a:spcBef>
              <a:spcAft>
                <a:spcPts val="0"/>
              </a:spcAft>
              <a:buNone/>
            </a:pPr>
            <a:r>
              <a:rPr lang="en" sz="1800">
                <a:solidFill>
                  <a:schemeClr val="accent1"/>
                </a:solidFill>
              </a:rPr>
              <a:t>Do life expectancy and total fertility</a:t>
            </a:r>
            <a:br>
              <a:rPr lang="en" sz="1800">
                <a:solidFill>
                  <a:schemeClr val="accent1"/>
                </a:solidFill>
              </a:rPr>
            </a:br>
            <a:r>
              <a:rPr lang="en" sz="1800">
                <a:solidFill>
                  <a:schemeClr val="accent1"/>
                </a:solidFill>
              </a:rPr>
              <a:t>appear to be </a:t>
            </a:r>
            <a:r>
              <a:rPr i="1" lang="en" sz="1800">
                <a:solidFill>
                  <a:schemeClr val="accent1"/>
                </a:solidFill>
              </a:rPr>
              <a:t>associated </a:t>
            </a:r>
            <a:r>
              <a:rPr lang="en" sz="1800">
                <a:solidFill>
                  <a:schemeClr val="accent1"/>
                </a:solidFill>
              </a:rPr>
              <a:t>or </a:t>
            </a:r>
            <a:r>
              <a:rPr i="1" lang="en" sz="1800">
                <a:solidFill>
                  <a:schemeClr val="accent1"/>
                </a:solidFill>
              </a:rPr>
              <a:t>independent</a:t>
            </a:r>
            <a:r>
              <a:rPr lang="en" sz="1800">
                <a:solidFill>
                  <a:schemeClr val="accent1"/>
                </a:solidFill>
              </a:rPr>
              <a:t>?</a:t>
            </a:r>
            <a:endParaRPr sz="1800">
              <a:solidFill>
                <a:schemeClr val="accent1"/>
              </a:solidFill>
            </a:endParaRPr>
          </a:p>
          <a:p>
            <a:pPr indent="0" lvl="0" marL="0" rtl="0" algn="l">
              <a:lnSpc>
                <a:spcPct val="115000"/>
              </a:lnSpc>
              <a:spcBef>
                <a:spcPts val="600"/>
              </a:spcBef>
              <a:spcAft>
                <a:spcPts val="0"/>
              </a:spcAft>
              <a:buNone/>
            </a:pPr>
            <a:r>
              <a:t/>
            </a:r>
            <a:endParaRPr sz="1800">
              <a:solidFill>
                <a:schemeClr val="accent1"/>
              </a:solidFill>
            </a:endParaRPr>
          </a:p>
          <a:p>
            <a:pPr indent="0" lvl="0" marL="0" rtl="0" algn="l">
              <a:lnSpc>
                <a:spcPct val="115000"/>
              </a:lnSpc>
              <a:spcBef>
                <a:spcPts val="600"/>
              </a:spcBef>
              <a:spcAft>
                <a:spcPts val="0"/>
              </a:spcAft>
              <a:buNone/>
            </a:pPr>
            <a:r>
              <a:t/>
            </a:r>
            <a:endParaRPr sz="1800">
              <a:solidFill>
                <a:schemeClr val="accent1"/>
              </a:solidFill>
            </a:endParaRPr>
          </a:p>
          <a:p>
            <a:pPr indent="0" lvl="0" marL="0" rtl="0" algn="l">
              <a:lnSpc>
                <a:spcPct val="115000"/>
              </a:lnSpc>
              <a:spcBef>
                <a:spcPts val="600"/>
              </a:spcBef>
              <a:spcAft>
                <a:spcPts val="0"/>
              </a:spcAft>
              <a:buNone/>
            </a:pPr>
            <a:r>
              <a:t/>
            </a:r>
            <a:endParaRPr sz="1800">
              <a:solidFill>
                <a:schemeClr val="accent1"/>
              </a:solidFill>
            </a:endParaRPr>
          </a:p>
          <a:p>
            <a:pPr indent="0" lvl="0" marL="0" rtl="0" algn="l">
              <a:lnSpc>
                <a:spcPct val="115000"/>
              </a:lnSpc>
              <a:spcBef>
                <a:spcPts val="600"/>
              </a:spcBef>
              <a:spcAft>
                <a:spcPts val="0"/>
              </a:spcAft>
              <a:buNone/>
            </a:pPr>
            <a:r>
              <a:rPr lang="en" sz="1800">
                <a:solidFill>
                  <a:schemeClr val="accent1"/>
                </a:solidFill>
              </a:rPr>
              <a:t>Was the relationship the same throughout</a:t>
            </a:r>
            <a:br>
              <a:rPr lang="en" sz="1800">
                <a:solidFill>
                  <a:schemeClr val="accent1"/>
                </a:solidFill>
              </a:rPr>
            </a:br>
            <a:r>
              <a:rPr lang="en" sz="1800">
                <a:solidFill>
                  <a:schemeClr val="accent1"/>
                </a:solidFill>
              </a:rPr>
              <a:t>the years, or did it change?</a:t>
            </a:r>
            <a:endParaRPr sz="1800">
              <a:solidFill>
                <a:schemeClr val="accent1"/>
              </a:solidFill>
            </a:endParaRPr>
          </a:p>
        </p:txBody>
      </p:sp>
      <p:sp>
        <p:nvSpPr>
          <p:cNvPr id="57" name="Google Shape;57;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Scatterplot</a:t>
            </a:r>
            <a:endParaRPr>
              <a:solidFill>
                <a:schemeClr val="accent1"/>
              </a:solidFill>
            </a:endParaRPr>
          </a:p>
        </p:txBody>
      </p:sp>
      <p:sp>
        <p:nvSpPr>
          <p:cNvPr id="58" name="Google Shape;58;p12"/>
          <p:cNvSpPr txBox="1"/>
          <p:nvPr>
            <p:ph idx="1" type="body"/>
          </p:nvPr>
        </p:nvSpPr>
        <p:spPr>
          <a:xfrm>
            <a:off x="457200" y="2928150"/>
            <a:ext cx="4238100" cy="35343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800">
                <a:solidFill>
                  <a:srgbClr val="000000"/>
                </a:solidFill>
              </a:rPr>
              <a:t>They appear to be linearly and negatively associated: as fertility increases, life expectancy decreases.</a:t>
            </a:r>
            <a:endParaRPr sz="18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t/>
            </a:r>
            <a:endParaRPr sz="1800">
              <a:solidFill>
                <a:srgbClr val="000000"/>
              </a:solidFill>
            </a:endParaRPr>
          </a:p>
          <a:p>
            <a:pPr indent="0" lvl="0" marL="0" rtl="0" algn="l">
              <a:lnSpc>
                <a:spcPct val="115000"/>
              </a:lnSpc>
              <a:spcBef>
                <a:spcPts val="600"/>
              </a:spcBef>
              <a:spcAft>
                <a:spcPts val="0"/>
              </a:spcAft>
              <a:buNone/>
            </a:pPr>
            <a:r>
              <a:rPr lang="en" sz="1800">
                <a:solidFill>
                  <a:srgbClr val="000000"/>
                </a:solidFill>
              </a:rPr>
              <a:t>The relationship changed over the years.</a:t>
            </a:r>
            <a:endParaRPr sz="1800">
              <a:solidFill>
                <a:srgbClr val="000000"/>
              </a:solidFill>
            </a:endParaRPr>
          </a:p>
        </p:txBody>
      </p:sp>
      <p:sp>
        <p:nvSpPr>
          <p:cNvPr id="59" name="Google Shape;59;p12"/>
          <p:cNvSpPr txBox="1"/>
          <p:nvPr/>
        </p:nvSpPr>
        <p:spPr>
          <a:xfrm>
            <a:off x="5361900" y="5501800"/>
            <a:ext cx="3020700" cy="36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http://www.gapminder.org/world</a:t>
            </a:r>
            <a:endParaRPr/>
          </a:p>
        </p:txBody>
      </p:sp>
      <p:pic>
        <p:nvPicPr>
          <p:cNvPr descr="Most countries are in the upper left corner, representing longer life expectancy and fewer children, a roughly linear relationship downwards for the other data where where life expectancy is lower while children per woman is simultaneously high." id="60" name="Google Shape;60;p12" title="Gapminder Visualization of Life Expectancy vs Children Per Woman"/>
          <p:cNvPicPr preferRelativeResize="0"/>
          <p:nvPr/>
        </p:nvPicPr>
        <p:blipFill>
          <a:blip r:embed="rId3">
            <a:alphaModFix/>
          </a:blip>
          <a:stretch>
            <a:fillRect/>
          </a:stretch>
        </p:blipFill>
        <p:spPr>
          <a:xfrm>
            <a:off x="4963750" y="2474900"/>
            <a:ext cx="3817025" cy="29303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0" st="0"/>
                                            </p:txEl>
                                          </p:spTgt>
                                        </p:tgtEl>
                                        <p:attrNameLst>
                                          <p:attrName>style.visibility</p:attrName>
                                        </p:attrNameLst>
                                      </p:cBhvr>
                                      <p:to>
                                        <p:strVal val="visible"/>
                                      </p:to>
                                    </p:set>
                                    <p:animEffect filter="fade" transition="in">
                                      <p:cBhvr>
                                        <p:cTn dur="1000"/>
                                        <p:tgtEl>
                                          <p:spTgt spid="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1" st="1"/>
                                            </p:txEl>
                                          </p:spTgt>
                                        </p:tgtEl>
                                        <p:attrNameLst>
                                          <p:attrName>style.visibility</p:attrName>
                                        </p:attrNameLst>
                                      </p:cBhvr>
                                      <p:to>
                                        <p:strVal val="visible"/>
                                      </p:to>
                                    </p:set>
                                    <p:animEffect filter="fade" transition="in">
                                      <p:cBhvr>
                                        <p:cTn dur="1000"/>
                                        <p:tgtEl>
                                          <p:spTgt spid="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2" st="2"/>
                                            </p:txEl>
                                          </p:spTgt>
                                        </p:tgtEl>
                                        <p:attrNameLst>
                                          <p:attrName>style.visibility</p:attrName>
                                        </p:attrNameLst>
                                      </p:cBhvr>
                                      <p:to>
                                        <p:strVal val="visible"/>
                                      </p:to>
                                    </p:set>
                                    <p:animEffect filter="fade" transition="in">
                                      <p:cBhvr>
                                        <p:cTn dur="1000"/>
                                        <p:tgtEl>
                                          <p:spTgt spid="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
                                            <p:txEl>
                                              <p:pRg end="3" st="3"/>
                                            </p:txEl>
                                          </p:spTgt>
                                        </p:tgtEl>
                                        <p:attrNameLst>
                                          <p:attrName>style.visibility</p:attrName>
                                        </p:attrNameLst>
                                      </p:cBhvr>
                                      <p:to>
                                        <p:strVal val="visible"/>
                                      </p:to>
                                    </p:set>
                                    <p:animEffect filter="fade" transition="in">
                                      <p:cBhvr>
                                        <p:cTn dur="1000"/>
                                        <p:tgtEl>
                                          <p:spTgt spid="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7"/>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Median and IQR are more robust to skewness and outliers than mean and SD. Therefore,</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for skewed distributions it is often more helpful to use median and IQR to describe the center and spread</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for symmetric distributions it is often more helpful to use the mean and SD to describe the center and spread</a:t>
            </a:r>
            <a:endParaRPr sz="2100">
              <a:solidFill>
                <a:srgbClr val="000000"/>
              </a:solidFill>
            </a:endParaRPr>
          </a:p>
        </p:txBody>
      </p:sp>
      <p:sp>
        <p:nvSpPr>
          <p:cNvPr id="417" name="Google Shape;417;p5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Robust Statistics</a:t>
            </a:r>
            <a:endParaRPr>
              <a:solidFill>
                <a:schemeClr val="accen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8"/>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Median and IQR are more robust to skewness and outliers than mean and SD. Therefore,</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for skewed distributions it is often more helpful to use median and IQR to describe the center and spread</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for symmetric distributions it is often more helpful to use the mean and SD to describe the center and spread</a:t>
            </a:r>
            <a:endParaRPr sz="2100">
              <a:solidFill>
                <a:srgbClr val="000000"/>
              </a:solidFill>
            </a:endParaRPr>
          </a:p>
        </p:txBody>
      </p:sp>
      <p:sp>
        <p:nvSpPr>
          <p:cNvPr id="423" name="Google Shape;423;p58"/>
          <p:cNvSpPr txBox="1"/>
          <p:nvPr>
            <p:ph idx="1" type="body"/>
          </p:nvPr>
        </p:nvSpPr>
        <p:spPr>
          <a:xfrm>
            <a:off x="457200" y="3801925"/>
            <a:ext cx="7670400" cy="1973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you would like to estimate the typical household income for a student, would you be more interested in the mean or median income?</a:t>
            </a:r>
            <a:endParaRPr sz="2100">
              <a:solidFill>
                <a:schemeClr val="accent1"/>
              </a:solidFill>
            </a:endParaRPr>
          </a:p>
          <a:p>
            <a:pPr indent="0" lvl="0" marL="0" rtl="0" algn="l">
              <a:lnSpc>
                <a:spcPct val="150000"/>
              </a:lnSpc>
              <a:spcBef>
                <a:spcPts val="1000"/>
              </a:spcBef>
              <a:spcAft>
                <a:spcPts val="0"/>
              </a:spcAft>
              <a:buNone/>
            </a:pPr>
            <a:r>
              <a:t/>
            </a:r>
            <a:endParaRPr i="1" sz="2100">
              <a:solidFill>
                <a:schemeClr val="accent1"/>
              </a:solidFill>
            </a:endParaRPr>
          </a:p>
        </p:txBody>
      </p:sp>
      <p:sp>
        <p:nvSpPr>
          <p:cNvPr id="424" name="Google Shape;424;p5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Robust Statistics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animEffect filter="fade" transition="in">
                                      <p:cBhvr>
                                        <p:cTn dur="1000"/>
                                        <p:tgtEl>
                                          <p:spTgt spid="42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animEffect filter="fade" transition="in">
                                      <p:cBhvr>
                                        <p:cTn dur="1000"/>
                                        <p:tgtEl>
                                          <p:spTgt spid="423">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9"/>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100">
                <a:solidFill>
                  <a:srgbClr val="000000"/>
                </a:solidFill>
              </a:rPr>
              <a:t>Median and IQR are more robust to skewness and outliers than mean and SD. Therefore,</a:t>
            </a:r>
            <a:endParaRPr sz="2100">
              <a:solidFill>
                <a:srgbClr val="000000"/>
              </a:solidFill>
            </a:endParaRPr>
          </a:p>
          <a:p>
            <a:pPr indent="-361950" lvl="0" marL="457200" rtl="0" algn="l">
              <a:lnSpc>
                <a:spcPct val="115000"/>
              </a:lnSpc>
              <a:spcBef>
                <a:spcPts val="600"/>
              </a:spcBef>
              <a:spcAft>
                <a:spcPts val="0"/>
              </a:spcAft>
              <a:buClr>
                <a:srgbClr val="000000"/>
              </a:buClr>
              <a:buSzPts val="2100"/>
              <a:buChar char="●"/>
            </a:pPr>
            <a:r>
              <a:rPr lang="en" sz="2100">
                <a:solidFill>
                  <a:srgbClr val="000000"/>
                </a:solidFill>
              </a:rPr>
              <a:t>for skewed distributions it is often more helpful to use median and IQR to describe the center and spread</a:t>
            </a:r>
            <a:endParaRPr sz="2100">
              <a:solidFill>
                <a:srgbClr val="000000"/>
              </a:solidFill>
            </a:endParaRPr>
          </a:p>
          <a:p>
            <a:pPr indent="-361950" lvl="0" marL="457200" rtl="0" algn="l">
              <a:lnSpc>
                <a:spcPct val="115000"/>
              </a:lnSpc>
              <a:spcBef>
                <a:spcPts val="0"/>
              </a:spcBef>
              <a:spcAft>
                <a:spcPts val="0"/>
              </a:spcAft>
              <a:buClr>
                <a:srgbClr val="000000"/>
              </a:buClr>
              <a:buSzPts val="2100"/>
              <a:buChar char="●"/>
            </a:pPr>
            <a:r>
              <a:rPr lang="en" sz="2100">
                <a:solidFill>
                  <a:srgbClr val="000000"/>
                </a:solidFill>
              </a:rPr>
              <a:t>for symmetric distributions it is often more helpful to use the mean and SD to describe the center and spread</a:t>
            </a:r>
            <a:endParaRPr sz="2100">
              <a:solidFill>
                <a:srgbClr val="000000"/>
              </a:solidFill>
            </a:endParaRPr>
          </a:p>
        </p:txBody>
      </p:sp>
      <p:sp>
        <p:nvSpPr>
          <p:cNvPr id="430" name="Google Shape;430;p59"/>
          <p:cNvSpPr txBox="1"/>
          <p:nvPr>
            <p:ph idx="1" type="body"/>
          </p:nvPr>
        </p:nvSpPr>
        <p:spPr>
          <a:xfrm>
            <a:off x="457200" y="3801925"/>
            <a:ext cx="7670400" cy="1973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chemeClr val="accent1"/>
                </a:solidFill>
              </a:rPr>
              <a:t>If you would like to estimate the typical household income for a student, would you be more interested in the mean or median income?</a:t>
            </a:r>
            <a:endParaRPr sz="2100">
              <a:solidFill>
                <a:schemeClr val="accent1"/>
              </a:solidFill>
            </a:endParaRPr>
          </a:p>
          <a:p>
            <a:pPr indent="0" lvl="0" marL="0" rtl="0" algn="l">
              <a:lnSpc>
                <a:spcPct val="150000"/>
              </a:lnSpc>
              <a:spcBef>
                <a:spcPts val="1000"/>
              </a:spcBef>
              <a:spcAft>
                <a:spcPts val="0"/>
              </a:spcAft>
              <a:buNone/>
            </a:pPr>
            <a:r>
              <a:rPr i="1" lang="en" sz="2100">
                <a:solidFill>
                  <a:srgbClr val="FF9900"/>
                </a:solidFill>
              </a:rPr>
              <a:t>Median</a:t>
            </a:r>
            <a:endParaRPr i="1" sz="2100">
              <a:solidFill>
                <a:srgbClr val="FF9900"/>
              </a:solidFill>
            </a:endParaRPr>
          </a:p>
        </p:txBody>
      </p:sp>
      <p:sp>
        <p:nvSpPr>
          <p:cNvPr id="431" name="Google Shape;431;p59"/>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Robust Statistics</a:t>
            </a:r>
            <a:endParaRPr>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animEffect filter="fade" transition="in">
                                      <p:cBhvr>
                                        <p:cTn dur="1000"/>
                                        <p:tgtEl>
                                          <p:spTgt spid="4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animEffect filter="fade" transition="in">
                                      <p:cBhvr>
                                        <p:cTn dur="1000"/>
                                        <p:tgtEl>
                                          <p:spTgt spid="43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ph idx="1" type="body"/>
          </p:nvPr>
        </p:nvSpPr>
        <p:spPr>
          <a:xfrm>
            <a:off x="457200" y="1264450"/>
            <a:ext cx="8154000" cy="8301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If the distribution is symmetric, center is often defined as the mean:</a:t>
            </a:r>
            <a:br>
              <a:rPr lang="en" sz="1900">
                <a:solidFill>
                  <a:srgbClr val="000000"/>
                </a:solidFill>
              </a:rPr>
            </a:br>
            <a:r>
              <a:rPr lang="en" sz="1900">
                <a:solidFill>
                  <a:srgbClr val="000000"/>
                </a:solidFill>
              </a:rPr>
              <a:t>mean ~ median</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1900">
                <a:solidFill>
                  <a:srgbClr val="000000"/>
                </a:solidFill>
              </a:rPr>
              <a:t>If the distribution is skewed or has extreme outliers, center is often defined as the median</a:t>
            </a:r>
            <a:endParaRPr sz="1900">
              <a:solidFill>
                <a:srgbClr val="000000"/>
              </a:solidFill>
            </a:endParaRPr>
          </a:p>
          <a:p>
            <a:pPr indent="-349250" lvl="0" marL="457200" rtl="0" algn="l">
              <a:lnSpc>
                <a:spcPct val="115000"/>
              </a:lnSpc>
              <a:spcBef>
                <a:spcPts val="600"/>
              </a:spcBef>
              <a:spcAft>
                <a:spcPts val="0"/>
              </a:spcAft>
              <a:buClr>
                <a:srgbClr val="000000"/>
              </a:buClr>
              <a:buSzPts val="1900"/>
              <a:buChar char="●"/>
            </a:pPr>
            <a:r>
              <a:rPr lang="en" sz="1900">
                <a:solidFill>
                  <a:srgbClr val="000000"/>
                </a:solidFill>
              </a:rPr>
              <a:t>Right-skewed: mean &gt; median</a:t>
            </a:r>
            <a:endParaRPr sz="1900">
              <a:solidFill>
                <a:srgbClr val="000000"/>
              </a:solidFill>
            </a:endParaRPr>
          </a:p>
          <a:p>
            <a:pPr indent="-349250" lvl="0" marL="457200" rtl="0" algn="l">
              <a:lnSpc>
                <a:spcPct val="115000"/>
              </a:lnSpc>
              <a:spcBef>
                <a:spcPts val="0"/>
              </a:spcBef>
              <a:spcAft>
                <a:spcPts val="0"/>
              </a:spcAft>
              <a:buClr>
                <a:srgbClr val="000000"/>
              </a:buClr>
              <a:buSzPts val="1900"/>
              <a:buChar char="●"/>
            </a:pPr>
            <a:r>
              <a:rPr lang="en" sz="1900">
                <a:solidFill>
                  <a:srgbClr val="000000"/>
                </a:solidFill>
              </a:rPr>
              <a:t>Left-skewed: mean &lt; median</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p:txBody>
      </p:sp>
      <p:sp>
        <p:nvSpPr>
          <p:cNvPr id="437" name="Google Shape;437;p60"/>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Mean vs. Median</a:t>
            </a:r>
            <a:endParaRPr>
              <a:solidFill>
                <a:schemeClr val="accent1"/>
              </a:solidFill>
            </a:endParaRPr>
          </a:p>
        </p:txBody>
      </p:sp>
      <p:pic>
        <p:nvPicPr>
          <p:cNvPr id="438" name="Google Shape;438;p60"/>
          <p:cNvPicPr preferRelativeResize="0"/>
          <p:nvPr/>
        </p:nvPicPr>
        <p:blipFill>
          <a:blip r:embed="rId3">
            <a:alphaModFix/>
          </a:blip>
          <a:stretch>
            <a:fillRect/>
          </a:stretch>
        </p:blipFill>
        <p:spPr>
          <a:xfrm>
            <a:off x="3157525" y="1836647"/>
            <a:ext cx="2302675" cy="1384475"/>
          </a:xfrm>
          <a:prstGeom prst="rect">
            <a:avLst/>
          </a:prstGeom>
          <a:noFill/>
          <a:ln>
            <a:noFill/>
          </a:ln>
        </p:spPr>
      </p:pic>
      <p:pic>
        <p:nvPicPr>
          <p:cNvPr id="439" name="Google Shape;439;p60"/>
          <p:cNvPicPr preferRelativeResize="0"/>
          <p:nvPr/>
        </p:nvPicPr>
        <p:blipFill>
          <a:blip r:embed="rId4">
            <a:alphaModFix/>
          </a:blip>
          <a:stretch>
            <a:fillRect/>
          </a:stretch>
        </p:blipFill>
        <p:spPr>
          <a:xfrm>
            <a:off x="1671524" y="4900625"/>
            <a:ext cx="5427075" cy="16359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idx="1" type="body"/>
          </p:nvPr>
        </p:nvSpPr>
        <p:spPr>
          <a:xfrm>
            <a:off x="457200" y="1264450"/>
            <a:ext cx="8154000" cy="5223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Which is most likely true for the distribution of percentage of time actually spent taking notes in class versus on Facebook, Twitter, etc.?</a:t>
            </a:r>
            <a:endParaRPr sz="1900">
              <a:solidFill>
                <a:schemeClr val="accent1"/>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(a) mean &gt; median			(b) mean ~ median</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(c) mean &lt; median			(d) impossible to tell</a:t>
            </a:r>
            <a:endParaRPr sz="1900">
              <a:solidFill>
                <a:srgbClr val="000000"/>
              </a:solidFill>
            </a:endParaRPr>
          </a:p>
        </p:txBody>
      </p:sp>
      <p:sp>
        <p:nvSpPr>
          <p:cNvPr id="445" name="Google Shape;445;p61"/>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446" name="Google Shape;446;p61"/>
          <p:cNvPicPr preferRelativeResize="0"/>
          <p:nvPr/>
        </p:nvPicPr>
        <p:blipFill>
          <a:blip r:embed="rId3">
            <a:alphaModFix/>
          </a:blip>
          <a:stretch>
            <a:fillRect/>
          </a:stretch>
        </p:blipFill>
        <p:spPr>
          <a:xfrm>
            <a:off x="547700" y="2225598"/>
            <a:ext cx="5155425" cy="29798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2"/>
          <p:cNvSpPr txBox="1"/>
          <p:nvPr>
            <p:ph idx="1" type="body"/>
          </p:nvPr>
        </p:nvSpPr>
        <p:spPr>
          <a:xfrm>
            <a:off x="457200" y="1264450"/>
            <a:ext cx="8154000" cy="52236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chemeClr val="accent1"/>
                </a:solidFill>
              </a:rPr>
              <a:t>Which is most likely true for the distribution of percentage of time actually spent taking notes in class versus on Facebook, Twitter, etc.?</a:t>
            </a:r>
            <a:endParaRPr sz="1900">
              <a:solidFill>
                <a:schemeClr val="accent1"/>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5486400" rtl="0" algn="l">
              <a:lnSpc>
                <a:spcPct val="115000"/>
              </a:lnSpc>
              <a:spcBef>
                <a:spcPts val="600"/>
              </a:spcBef>
              <a:spcAft>
                <a:spcPts val="0"/>
              </a:spcAft>
              <a:buNone/>
            </a:pPr>
            <a:r>
              <a:rPr i="1" lang="en" sz="1900">
                <a:solidFill>
                  <a:srgbClr val="FF9900"/>
                </a:solidFill>
              </a:rPr>
              <a:t>median: 80%</a:t>
            </a:r>
            <a:endParaRPr i="1" sz="1900">
              <a:solidFill>
                <a:srgbClr val="FF9900"/>
              </a:solidFill>
            </a:endParaRPr>
          </a:p>
          <a:p>
            <a:pPr indent="0" lvl="0" marL="5486400" rtl="0" algn="l">
              <a:lnSpc>
                <a:spcPct val="115000"/>
              </a:lnSpc>
              <a:spcBef>
                <a:spcPts val="600"/>
              </a:spcBef>
              <a:spcAft>
                <a:spcPts val="0"/>
              </a:spcAft>
              <a:buNone/>
            </a:pPr>
            <a:r>
              <a:rPr i="1" lang="en" sz="1900">
                <a:solidFill>
                  <a:srgbClr val="FF9900"/>
                </a:solidFill>
              </a:rPr>
              <a:t>mean: 76%</a:t>
            </a:r>
            <a:endParaRPr i="1" sz="1900">
              <a:solidFill>
                <a:srgbClr val="FF99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t/>
            </a:r>
            <a:endParaRPr sz="1900">
              <a:solidFill>
                <a:srgbClr val="000000"/>
              </a:solidFill>
            </a:endParaRPr>
          </a:p>
          <a:p>
            <a:pPr indent="0" lvl="0" marL="0" rtl="0" algn="l">
              <a:lnSpc>
                <a:spcPct val="115000"/>
              </a:lnSpc>
              <a:spcBef>
                <a:spcPts val="600"/>
              </a:spcBef>
              <a:spcAft>
                <a:spcPts val="0"/>
              </a:spcAft>
              <a:buNone/>
            </a:pPr>
            <a:r>
              <a:rPr lang="en" sz="1900">
                <a:solidFill>
                  <a:srgbClr val="000000"/>
                </a:solidFill>
              </a:rPr>
              <a:t>(a) mean &gt; median			(b) mean ~ median</a:t>
            </a:r>
            <a:endParaRPr sz="1900">
              <a:solidFill>
                <a:srgbClr val="000000"/>
              </a:solidFill>
            </a:endParaRPr>
          </a:p>
          <a:p>
            <a:pPr indent="0" lvl="0" marL="0" rtl="0" algn="l">
              <a:lnSpc>
                <a:spcPct val="115000"/>
              </a:lnSpc>
              <a:spcBef>
                <a:spcPts val="600"/>
              </a:spcBef>
              <a:spcAft>
                <a:spcPts val="0"/>
              </a:spcAft>
              <a:buNone/>
            </a:pPr>
            <a:r>
              <a:rPr i="1" lang="en" sz="1900">
                <a:solidFill>
                  <a:srgbClr val="FF9900"/>
                </a:solidFill>
              </a:rPr>
              <a:t>(c) mean &lt; median</a:t>
            </a:r>
            <a:r>
              <a:rPr lang="en" sz="1900">
                <a:solidFill>
                  <a:srgbClr val="FF9900"/>
                </a:solidFill>
              </a:rPr>
              <a:t>	</a:t>
            </a:r>
            <a:r>
              <a:rPr lang="en" sz="1900">
                <a:solidFill>
                  <a:srgbClr val="000000"/>
                </a:solidFill>
              </a:rPr>
              <a:t>		(d) impossible to tell</a:t>
            </a:r>
            <a:endParaRPr sz="1900">
              <a:solidFill>
                <a:srgbClr val="000000"/>
              </a:solidFill>
            </a:endParaRPr>
          </a:p>
        </p:txBody>
      </p:sp>
      <p:sp>
        <p:nvSpPr>
          <p:cNvPr id="452" name="Google Shape;452;p62"/>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Practice</a:t>
            </a:r>
            <a:endParaRPr>
              <a:solidFill>
                <a:schemeClr val="accent1"/>
              </a:solidFill>
            </a:endParaRPr>
          </a:p>
        </p:txBody>
      </p:sp>
      <p:pic>
        <p:nvPicPr>
          <p:cNvPr id="453" name="Google Shape;453;p62"/>
          <p:cNvPicPr preferRelativeResize="0"/>
          <p:nvPr/>
        </p:nvPicPr>
        <p:blipFill>
          <a:blip r:embed="rId3">
            <a:alphaModFix/>
          </a:blip>
          <a:stretch>
            <a:fillRect/>
          </a:stretch>
        </p:blipFill>
        <p:spPr>
          <a:xfrm>
            <a:off x="547700" y="2225598"/>
            <a:ext cx="5155425" cy="29798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3"/>
          <p:cNvSpPr txBox="1"/>
          <p:nvPr>
            <p:ph idx="1" type="body"/>
          </p:nvPr>
        </p:nvSpPr>
        <p:spPr>
          <a:xfrm>
            <a:off x="457200" y="1264450"/>
            <a:ext cx="8154000" cy="858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data are extremely skewed, transforming them might make modeling easier. A common transformation is the </a:t>
            </a:r>
            <a:r>
              <a:rPr i="1" lang="en" sz="1900">
                <a:solidFill>
                  <a:schemeClr val="accent1"/>
                </a:solidFill>
              </a:rPr>
              <a:t>log transformation</a:t>
            </a:r>
            <a:r>
              <a:rPr lang="en" sz="1900">
                <a:solidFill>
                  <a:srgbClr val="000000"/>
                </a:solidFill>
              </a:rPr>
              <a:t>.</a:t>
            </a:r>
            <a:endParaRPr sz="1900">
              <a:solidFill>
                <a:srgbClr val="000000"/>
              </a:solidFill>
            </a:endParaRPr>
          </a:p>
        </p:txBody>
      </p:sp>
      <p:sp>
        <p:nvSpPr>
          <p:cNvPr id="459" name="Google Shape;459;p63"/>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Extremely Skewed Data</a:t>
            </a:r>
            <a:endParaRPr>
              <a:solidFill>
                <a:schemeClr val="accen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4"/>
          <p:cNvSpPr txBox="1"/>
          <p:nvPr>
            <p:ph idx="1" type="body"/>
          </p:nvPr>
        </p:nvSpPr>
        <p:spPr>
          <a:xfrm>
            <a:off x="457200" y="1264450"/>
            <a:ext cx="8154000" cy="858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When data are extremely skewed, transforming them might make modeling easier. A common transformation is the </a:t>
            </a:r>
            <a:r>
              <a:rPr lang="en" sz="1900">
                <a:solidFill>
                  <a:schemeClr val="accent1"/>
                </a:solidFill>
              </a:rPr>
              <a:t>log transformation</a:t>
            </a:r>
            <a:r>
              <a:rPr lang="en" sz="1900">
                <a:solidFill>
                  <a:srgbClr val="000000"/>
                </a:solidFill>
              </a:rPr>
              <a:t>.</a:t>
            </a:r>
            <a:endParaRPr sz="1900">
              <a:solidFill>
                <a:srgbClr val="000000"/>
              </a:solidFill>
            </a:endParaRPr>
          </a:p>
        </p:txBody>
      </p:sp>
      <p:sp>
        <p:nvSpPr>
          <p:cNvPr id="465" name="Google Shape;465;p64"/>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Extremely Skewed Data</a:t>
            </a:r>
            <a:endParaRPr>
              <a:solidFill>
                <a:schemeClr val="accent1"/>
              </a:solidFill>
            </a:endParaRPr>
          </a:p>
        </p:txBody>
      </p:sp>
      <p:sp>
        <p:nvSpPr>
          <p:cNvPr id="466" name="Google Shape;466;p64"/>
          <p:cNvSpPr txBox="1"/>
          <p:nvPr>
            <p:ph idx="1" type="body"/>
          </p:nvPr>
        </p:nvSpPr>
        <p:spPr>
          <a:xfrm>
            <a:off x="419400" y="2244800"/>
            <a:ext cx="8229600" cy="858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900">
                <a:solidFill>
                  <a:srgbClr val="000000"/>
                </a:solidFill>
              </a:rPr>
              <a:t>The histograms on the left shows the distribution of number of basketball games attended by students. The histogram on the right shows the distribution of log of number of games attended.</a:t>
            </a:r>
            <a:endParaRPr sz="1900">
              <a:solidFill>
                <a:srgbClr val="000000"/>
              </a:solidFill>
            </a:endParaRPr>
          </a:p>
        </p:txBody>
      </p:sp>
      <p:pic>
        <p:nvPicPr>
          <p:cNvPr id="467" name="Google Shape;467;p64"/>
          <p:cNvPicPr preferRelativeResize="0"/>
          <p:nvPr/>
        </p:nvPicPr>
        <p:blipFill>
          <a:blip r:embed="rId3">
            <a:alphaModFix/>
          </a:blip>
          <a:stretch>
            <a:fillRect/>
          </a:stretch>
        </p:blipFill>
        <p:spPr>
          <a:xfrm>
            <a:off x="515838" y="3691125"/>
            <a:ext cx="8036726" cy="2310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000"/>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5"/>
          <p:cNvSpPr txBox="1"/>
          <p:nvPr>
            <p:ph idx="1" type="body"/>
          </p:nvPr>
        </p:nvSpPr>
        <p:spPr>
          <a:xfrm>
            <a:off x="457200" y="1264450"/>
            <a:ext cx="8154000" cy="858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Skewed data are easier to model with when they are transformed because outliers tend to become far less prominent after an appropriate transformation.</a:t>
            </a:r>
            <a:endParaRPr sz="1900">
              <a:solidFill>
                <a:srgbClr val="000000"/>
              </a:solidFill>
            </a:endParaRPr>
          </a:p>
          <a:p>
            <a:pPr indent="457200" lvl="0" marL="0" rtl="0" algn="l">
              <a:lnSpc>
                <a:spcPct val="115000"/>
              </a:lnSpc>
              <a:spcBef>
                <a:spcPts val="1000"/>
              </a:spcBef>
              <a:spcAft>
                <a:spcPts val="0"/>
              </a:spcAft>
              <a:buClr>
                <a:srgbClr val="000000"/>
              </a:buClr>
              <a:buSzPts val="1100"/>
              <a:buFont typeface="Arial"/>
              <a:buNone/>
            </a:pPr>
            <a:r>
              <a:rPr lang="en" sz="1900">
                <a:solidFill>
                  <a:srgbClr val="000000"/>
                </a:solidFill>
              </a:rPr>
              <a:t># of games	70		50 		25 		…</a:t>
            </a:r>
            <a:endParaRPr sz="1900">
              <a:solidFill>
                <a:srgbClr val="000000"/>
              </a:solidFill>
            </a:endParaRPr>
          </a:p>
          <a:p>
            <a:pPr indent="457200" lvl="0" marL="0" rtl="0" algn="l">
              <a:lnSpc>
                <a:spcPct val="115000"/>
              </a:lnSpc>
              <a:spcBef>
                <a:spcPts val="600"/>
              </a:spcBef>
              <a:spcAft>
                <a:spcPts val="0"/>
              </a:spcAft>
              <a:buNone/>
            </a:pPr>
            <a:r>
              <a:rPr lang="en" sz="1900">
                <a:solidFill>
                  <a:srgbClr val="000000"/>
                </a:solidFill>
              </a:rPr>
              <a:t># of games	4.25	3.91 	3.22 	...</a:t>
            </a:r>
            <a:endParaRPr sz="1900">
              <a:solidFill>
                <a:srgbClr val="000000"/>
              </a:solidFill>
            </a:endParaRPr>
          </a:p>
          <a:p>
            <a:pPr indent="-349250" lvl="0" marL="457200" rtl="0" algn="l">
              <a:lnSpc>
                <a:spcPct val="115000"/>
              </a:lnSpc>
              <a:spcBef>
                <a:spcPts val="1000"/>
              </a:spcBef>
              <a:spcAft>
                <a:spcPts val="0"/>
              </a:spcAft>
              <a:buClr>
                <a:srgbClr val="000000"/>
              </a:buClr>
              <a:buSzPts val="1900"/>
              <a:buChar char="●"/>
            </a:pPr>
            <a:r>
              <a:rPr lang="en" sz="1900">
                <a:solidFill>
                  <a:srgbClr val="000000"/>
                </a:solidFill>
              </a:rPr>
              <a:t>However, results of an analysis might be difficult to interpret because the log of a measured variable is usually meaningless.</a:t>
            </a:r>
            <a:endParaRPr sz="1900">
              <a:solidFill>
                <a:srgbClr val="000000"/>
              </a:solidFill>
            </a:endParaRPr>
          </a:p>
        </p:txBody>
      </p:sp>
      <p:sp>
        <p:nvSpPr>
          <p:cNvPr id="473" name="Google Shape;473;p6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Pros and Cons of Transformations</a:t>
            </a:r>
            <a:endParaRPr>
              <a:solidFill>
                <a:schemeClr val="accen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6"/>
          <p:cNvSpPr txBox="1"/>
          <p:nvPr>
            <p:ph idx="1" type="body"/>
          </p:nvPr>
        </p:nvSpPr>
        <p:spPr>
          <a:xfrm>
            <a:off x="457200" y="1264450"/>
            <a:ext cx="8154000" cy="858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Skewed data are easier to model with when they are transformed because outliers tend to become far less prominent after an appropriate transformation.</a:t>
            </a:r>
            <a:endParaRPr sz="1900">
              <a:solidFill>
                <a:srgbClr val="000000"/>
              </a:solidFill>
            </a:endParaRPr>
          </a:p>
          <a:p>
            <a:pPr indent="457200" lvl="0" marL="0" rtl="0" algn="l">
              <a:lnSpc>
                <a:spcPct val="115000"/>
              </a:lnSpc>
              <a:spcBef>
                <a:spcPts val="1000"/>
              </a:spcBef>
              <a:spcAft>
                <a:spcPts val="0"/>
              </a:spcAft>
              <a:buClr>
                <a:srgbClr val="000000"/>
              </a:buClr>
              <a:buSzPts val="1100"/>
              <a:buFont typeface="Arial"/>
              <a:buNone/>
            </a:pPr>
            <a:r>
              <a:rPr lang="en" sz="1900">
                <a:solidFill>
                  <a:srgbClr val="000000"/>
                </a:solidFill>
              </a:rPr>
              <a:t># of games	70		50 		25 		…</a:t>
            </a:r>
            <a:endParaRPr sz="1900">
              <a:solidFill>
                <a:srgbClr val="000000"/>
              </a:solidFill>
            </a:endParaRPr>
          </a:p>
          <a:p>
            <a:pPr indent="457200" lvl="0" marL="0" rtl="0" algn="l">
              <a:lnSpc>
                <a:spcPct val="115000"/>
              </a:lnSpc>
              <a:spcBef>
                <a:spcPts val="600"/>
              </a:spcBef>
              <a:spcAft>
                <a:spcPts val="0"/>
              </a:spcAft>
              <a:buNone/>
            </a:pPr>
            <a:r>
              <a:rPr lang="en" sz="1900">
                <a:solidFill>
                  <a:srgbClr val="000000"/>
                </a:solidFill>
              </a:rPr>
              <a:t># of games	4.25	3.91 	3.22 	...</a:t>
            </a:r>
            <a:endParaRPr sz="1900">
              <a:solidFill>
                <a:srgbClr val="000000"/>
              </a:solidFill>
            </a:endParaRPr>
          </a:p>
          <a:p>
            <a:pPr indent="-349250" lvl="0" marL="457200" rtl="0" algn="l">
              <a:lnSpc>
                <a:spcPct val="115000"/>
              </a:lnSpc>
              <a:spcBef>
                <a:spcPts val="1000"/>
              </a:spcBef>
              <a:spcAft>
                <a:spcPts val="0"/>
              </a:spcAft>
              <a:buClr>
                <a:srgbClr val="000000"/>
              </a:buClr>
              <a:buSzPts val="1900"/>
              <a:buChar char="●"/>
            </a:pPr>
            <a:r>
              <a:rPr lang="en" sz="1900">
                <a:solidFill>
                  <a:srgbClr val="000000"/>
                </a:solidFill>
              </a:rPr>
              <a:t>However, results of an analysis might be difficult to interpret because the log of a measured variable is usually meaningless.</a:t>
            </a:r>
            <a:endParaRPr sz="1900">
              <a:solidFill>
                <a:srgbClr val="000000"/>
              </a:solidFill>
            </a:endParaRPr>
          </a:p>
        </p:txBody>
      </p:sp>
      <p:sp>
        <p:nvSpPr>
          <p:cNvPr id="479" name="Google Shape;479;p6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Pros and Cons of Transformations</a:t>
            </a:r>
            <a:endParaRPr>
              <a:solidFill>
                <a:schemeClr val="accent1"/>
              </a:solidFill>
            </a:endParaRPr>
          </a:p>
        </p:txBody>
      </p:sp>
      <p:sp>
        <p:nvSpPr>
          <p:cNvPr id="480" name="Google Shape;480;p66"/>
          <p:cNvSpPr txBox="1"/>
          <p:nvPr>
            <p:ph idx="1" type="body"/>
          </p:nvPr>
        </p:nvSpPr>
        <p:spPr>
          <a:xfrm>
            <a:off x="419400" y="4273625"/>
            <a:ext cx="8229600" cy="8589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rgbClr val="000000"/>
              </a:buClr>
              <a:buSzPts val="1100"/>
              <a:buFont typeface="Arial"/>
              <a:buNone/>
            </a:pPr>
            <a:r>
              <a:rPr lang="en" sz="1900">
                <a:solidFill>
                  <a:schemeClr val="accent1"/>
                </a:solidFill>
              </a:rPr>
              <a:t>What other variables would you expect to be extremely skewed?</a:t>
            </a:r>
            <a:endParaRPr sz="19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t/>
            </a:r>
            <a:endParaRPr i="1" sz="1900">
              <a:solidFill>
                <a:schemeClr val="accent1"/>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0" st="0"/>
                                            </p:txEl>
                                          </p:spTgt>
                                        </p:tgtEl>
                                        <p:attrNameLst>
                                          <p:attrName>style.visibility</p:attrName>
                                        </p:attrNameLst>
                                      </p:cBhvr>
                                      <p:to>
                                        <p:strVal val="visible"/>
                                      </p:to>
                                    </p:set>
                                    <p:animEffect filter="fade" transition="in">
                                      <p:cBhvr>
                                        <p:cTn dur="1000"/>
                                        <p:tgtEl>
                                          <p:spTgt spid="4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1" st="1"/>
                                            </p:txEl>
                                          </p:spTgt>
                                        </p:tgtEl>
                                        <p:attrNameLst>
                                          <p:attrName>style.visibility</p:attrName>
                                        </p:attrNameLst>
                                      </p:cBhvr>
                                      <p:to>
                                        <p:strVal val="visible"/>
                                      </p:to>
                                    </p:set>
                                    <p:animEffect filter="fade" transition="in">
                                      <p:cBhvr>
                                        <p:cTn dur="1000"/>
                                        <p:tgtEl>
                                          <p:spTgt spid="4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xEl>
                                              <p:pRg end="2" st="2"/>
                                            </p:txEl>
                                          </p:spTgt>
                                        </p:tgtEl>
                                        <p:attrNameLst>
                                          <p:attrName>style.visibility</p:attrName>
                                        </p:attrNameLst>
                                      </p:cBhvr>
                                      <p:to>
                                        <p:strVal val="visible"/>
                                      </p:to>
                                    </p:set>
                                    <p:animEffect filter="fade" transition="in">
                                      <p:cBhvr>
                                        <p:cTn dur="1000"/>
                                        <p:tgtEl>
                                          <p:spTgt spid="48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ph idx="1" type="body"/>
          </p:nvPr>
        </p:nvSpPr>
        <p:spPr>
          <a:xfrm>
            <a:off x="457200" y="1417650"/>
            <a:ext cx="8154000" cy="504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Useful for visualizing one numerical variable. Darker colors represent areas where there are more observations.</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a:p>
            <a:pPr indent="0" lvl="0" marL="0" rtl="0" algn="l">
              <a:lnSpc>
                <a:spcPct val="115000"/>
              </a:lnSpc>
              <a:spcBef>
                <a:spcPts val="600"/>
              </a:spcBef>
              <a:spcAft>
                <a:spcPts val="0"/>
              </a:spcAft>
              <a:buNone/>
            </a:pPr>
            <a:r>
              <a:rPr lang="en" sz="2200">
                <a:solidFill>
                  <a:schemeClr val="accent1"/>
                </a:solidFill>
              </a:rPr>
              <a:t>How would you describe the distribution of GPAs in this data set?</a:t>
            </a:r>
            <a:r>
              <a:rPr lang="en" sz="2200">
                <a:solidFill>
                  <a:srgbClr val="000000"/>
                </a:solidFill>
              </a:rPr>
              <a:t> </a:t>
            </a:r>
            <a:r>
              <a:rPr lang="en" sz="2200">
                <a:solidFill>
                  <a:schemeClr val="accent1"/>
                </a:solidFill>
              </a:rPr>
              <a:t>Make sure to say something about the center, shape, and spread of the distribution.</a:t>
            </a:r>
            <a:endParaRPr sz="2200">
              <a:solidFill>
                <a:schemeClr val="accent1"/>
              </a:solidFill>
            </a:endParaRPr>
          </a:p>
        </p:txBody>
      </p:sp>
      <p:sp>
        <p:nvSpPr>
          <p:cNvPr id="66" name="Google Shape;6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Dot Plots</a:t>
            </a:r>
            <a:endParaRPr>
              <a:solidFill>
                <a:schemeClr val="accent1"/>
              </a:solidFill>
            </a:endParaRPr>
          </a:p>
        </p:txBody>
      </p:sp>
      <p:pic>
        <p:nvPicPr>
          <p:cNvPr id="67" name="Google Shape;67;p13"/>
          <p:cNvPicPr preferRelativeResize="0"/>
          <p:nvPr/>
        </p:nvPicPr>
        <p:blipFill>
          <a:blip r:embed="rId3">
            <a:alphaModFix/>
          </a:blip>
          <a:stretch>
            <a:fillRect/>
          </a:stretch>
        </p:blipFill>
        <p:spPr>
          <a:xfrm>
            <a:off x="671413" y="2698300"/>
            <a:ext cx="7277175" cy="14614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7"/>
          <p:cNvSpPr txBox="1"/>
          <p:nvPr>
            <p:ph idx="1" type="body"/>
          </p:nvPr>
        </p:nvSpPr>
        <p:spPr>
          <a:xfrm>
            <a:off x="457200" y="1264450"/>
            <a:ext cx="8154000" cy="8589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600"/>
              </a:spcBef>
              <a:spcAft>
                <a:spcPts val="0"/>
              </a:spcAft>
              <a:buClr>
                <a:srgbClr val="000000"/>
              </a:buClr>
              <a:buSzPts val="1900"/>
              <a:buChar char="●"/>
            </a:pPr>
            <a:r>
              <a:rPr lang="en" sz="1900">
                <a:solidFill>
                  <a:srgbClr val="000000"/>
                </a:solidFill>
              </a:rPr>
              <a:t>Skewed data are easier to model with when they are transformed because outliers tend to become far less prominent after an appropriate transformation.</a:t>
            </a:r>
            <a:endParaRPr sz="1900">
              <a:solidFill>
                <a:srgbClr val="000000"/>
              </a:solidFill>
            </a:endParaRPr>
          </a:p>
          <a:p>
            <a:pPr indent="457200" lvl="0" marL="0" rtl="0" algn="l">
              <a:lnSpc>
                <a:spcPct val="115000"/>
              </a:lnSpc>
              <a:spcBef>
                <a:spcPts val="1000"/>
              </a:spcBef>
              <a:spcAft>
                <a:spcPts val="0"/>
              </a:spcAft>
              <a:buClr>
                <a:srgbClr val="000000"/>
              </a:buClr>
              <a:buSzPts val="1100"/>
              <a:buFont typeface="Arial"/>
              <a:buNone/>
            </a:pPr>
            <a:r>
              <a:rPr lang="en" sz="1900">
                <a:solidFill>
                  <a:srgbClr val="000000"/>
                </a:solidFill>
              </a:rPr>
              <a:t># of games	70		50 		25 		…</a:t>
            </a:r>
            <a:endParaRPr sz="1900">
              <a:solidFill>
                <a:srgbClr val="000000"/>
              </a:solidFill>
            </a:endParaRPr>
          </a:p>
          <a:p>
            <a:pPr indent="457200" lvl="0" marL="0" rtl="0" algn="l">
              <a:lnSpc>
                <a:spcPct val="115000"/>
              </a:lnSpc>
              <a:spcBef>
                <a:spcPts val="600"/>
              </a:spcBef>
              <a:spcAft>
                <a:spcPts val="0"/>
              </a:spcAft>
              <a:buNone/>
            </a:pPr>
            <a:r>
              <a:rPr lang="en" sz="1900">
                <a:solidFill>
                  <a:srgbClr val="000000"/>
                </a:solidFill>
              </a:rPr>
              <a:t># of games	4.25	3.91 	3.22 	...</a:t>
            </a:r>
            <a:endParaRPr sz="1900">
              <a:solidFill>
                <a:srgbClr val="000000"/>
              </a:solidFill>
            </a:endParaRPr>
          </a:p>
          <a:p>
            <a:pPr indent="-349250" lvl="0" marL="457200" rtl="0" algn="l">
              <a:lnSpc>
                <a:spcPct val="115000"/>
              </a:lnSpc>
              <a:spcBef>
                <a:spcPts val="1000"/>
              </a:spcBef>
              <a:spcAft>
                <a:spcPts val="0"/>
              </a:spcAft>
              <a:buClr>
                <a:srgbClr val="000000"/>
              </a:buClr>
              <a:buSzPts val="1900"/>
              <a:buChar char="●"/>
            </a:pPr>
            <a:r>
              <a:rPr lang="en" sz="1900">
                <a:solidFill>
                  <a:srgbClr val="000000"/>
                </a:solidFill>
              </a:rPr>
              <a:t>However, results of an analysis might be difficult to interpret because the log of a measured variable is usually meaningless.</a:t>
            </a:r>
            <a:endParaRPr sz="1900">
              <a:solidFill>
                <a:srgbClr val="000000"/>
              </a:solidFill>
            </a:endParaRPr>
          </a:p>
        </p:txBody>
      </p:sp>
      <p:sp>
        <p:nvSpPr>
          <p:cNvPr id="486" name="Google Shape;486;p67"/>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Pros and Cons of Transformations</a:t>
            </a:r>
            <a:endParaRPr>
              <a:solidFill>
                <a:schemeClr val="accent1"/>
              </a:solidFill>
            </a:endParaRPr>
          </a:p>
        </p:txBody>
      </p:sp>
      <p:sp>
        <p:nvSpPr>
          <p:cNvPr id="487" name="Google Shape;487;p67"/>
          <p:cNvSpPr txBox="1"/>
          <p:nvPr>
            <p:ph idx="1" type="body"/>
          </p:nvPr>
        </p:nvSpPr>
        <p:spPr>
          <a:xfrm>
            <a:off x="419400" y="4273625"/>
            <a:ext cx="8229600" cy="8589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rgbClr val="000000"/>
              </a:buClr>
              <a:buSzPts val="1100"/>
              <a:buFont typeface="Arial"/>
              <a:buNone/>
            </a:pPr>
            <a:r>
              <a:rPr lang="en" sz="1900">
                <a:solidFill>
                  <a:schemeClr val="accent1"/>
                </a:solidFill>
              </a:rPr>
              <a:t>What other variables would you expect to be extremely skewed?</a:t>
            </a:r>
            <a:endParaRPr sz="1900">
              <a:solidFill>
                <a:schemeClr val="accent1"/>
              </a:solidFill>
            </a:endParaRPr>
          </a:p>
          <a:p>
            <a:pPr indent="0" lvl="0" marL="0" rtl="0" algn="l">
              <a:lnSpc>
                <a:spcPct val="115000"/>
              </a:lnSpc>
              <a:spcBef>
                <a:spcPts val="600"/>
              </a:spcBef>
              <a:spcAft>
                <a:spcPts val="0"/>
              </a:spcAft>
              <a:buClr>
                <a:srgbClr val="000000"/>
              </a:buClr>
              <a:buSzPts val="1100"/>
              <a:buFont typeface="Arial"/>
              <a:buNone/>
            </a:pPr>
            <a:r>
              <a:rPr i="1" lang="en" sz="1900">
                <a:solidFill>
                  <a:srgbClr val="FF9900"/>
                </a:solidFill>
              </a:rPr>
              <a:t>Salary, housing prices, etc.</a:t>
            </a:r>
            <a:endParaRPr i="1" sz="1900">
              <a:solidFill>
                <a:srgbClr val="FF9900"/>
              </a:solidFill>
            </a:endParaRPr>
          </a:p>
          <a:p>
            <a:pPr indent="0" lvl="0" marL="0" rtl="0" algn="l">
              <a:lnSpc>
                <a:spcPct val="115000"/>
              </a:lnSpc>
              <a:spcBef>
                <a:spcPts val="600"/>
              </a:spcBef>
              <a:spcAft>
                <a:spcPts val="0"/>
              </a:spcAft>
              <a:buNone/>
            </a:pPr>
            <a:r>
              <a:t/>
            </a:r>
            <a:endParaRPr sz="1900">
              <a:solidFill>
                <a:srgbClr val="00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0" st="0"/>
                                            </p:txEl>
                                          </p:spTgt>
                                        </p:tgtEl>
                                        <p:attrNameLst>
                                          <p:attrName>style.visibility</p:attrName>
                                        </p:attrNameLst>
                                      </p:cBhvr>
                                      <p:to>
                                        <p:strVal val="visible"/>
                                      </p:to>
                                    </p:set>
                                    <p:animEffect filter="fade" transition="in">
                                      <p:cBhvr>
                                        <p:cTn dur="1000"/>
                                        <p:tgtEl>
                                          <p:spTgt spid="4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1" st="1"/>
                                            </p:txEl>
                                          </p:spTgt>
                                        </p:tgtEl>
                                        <p:attrNameLst>
                                          <p:attrName>style.visibility</p:attrName>
                                        </p:attrNameLst>
                                      </p:cBhvr>
                                      <p:to>
                                        <p:strVal val="visible"/>
                                      </p:to>
                                    </p:set>
                                    <p:animEffect filter="fade" transition="in">
                                      <p:cBhvr>
                                        <p:cTn dur="1000"/>
                                        <p:tgtEl>
                                          <p:spTgt spid="4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xEl>
                                              <p:pRg end="2" st="2"/>
                                            </p:txEl>
                                          </p:spTgt>
                                        </p:tgtEl>
                                        <p:attrNameLst>
                                          <p:attrName>style.visibility</p:attrName>
                                        </p:attrNameLst>
                                      </p:cBhvr>
                                      <p:to>
                                        <p:strVal val="visible"/>
                                      </p:to>
                                    </p:set>
                                    <p:animEffect filter="fade" transition="in">
                                      <p:cBhvr>
                                        <p:cTn dur="1000"/>
                                        <p:tgtEl>
                                          <p:spTgt spid="4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8"/>
          <p:cNvSpPr txBox="1"/>
          <p:nvPr>
            <p:ph idx="1" type="body"/>
          </p:nvPr>
        </p:nvSpPr>
        <p:spPr>
          <a:xfrm>
            <a:off x="457200" y="1264450"/>
            <a:ext cx="8154000" cy="8589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100">
                <a:solidFill>
                  <a:srgbClr val="000000"/>
                </a:solidFill>
              </a:rPr>
              <a:t>What patterns are apparent in the change in population between 2000 and 2010?</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t/>
            </a:r>
            <a:endParaRPr sz="2100">
              <a:solidFill>
                <a:srgbClr val="000000"/>
              </a:solidFill>
            </a:endParaRPr>
          </a:p>
          <a:p>
            <a:pPr indent="0" lvl="0" marL="0" rtl="0" algn="l">
              <a:lnSpc>
                <a:spcPct val="115000"/>
              </a:lnSpc>
              <a:spcBef>
                <a:spcPts val="600"/>
              </a:spcBef>
              <a:spcAft>
                <a:spcPts val="0"/>
              </a:spcAft>
              <a:buNone/>
            </a:pPr>
            <a:r>
              <a:rPr i="1" lang="en" sz="2100">
                <a:solidFill>
                  <a:srgbClr val="000000"/>
                </a:solidFill>
              </a:rPr>
              <a:t>http://projects.nytimes.com/census/2010/map</a:t>
            </a:r>
            <a:endParaRPr i="1" sz="2100">
              <a:solidFill>
                <a:srgbClr val="000000"/>
              </a:solidFill>
            </a:endParaRPr>
          </a:p>
        </p:txBody>
      </p:sp>
      <p:sp>
        <p:nvSpPr>
          <p:cNvPr id="493" name="Google Shape;493;p68"/>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Intensity Maps</a:t>
            </a:r>
            <a:endParaRPr>
              <a:solidFill>
                <a:schemeClr val="accent1"/>
              </a:solidFill>
            </a:endParaRPr>
          </a:p>
        </p:txBody>
      </p:sp>
      <p:pic>
        <p:nvPicPr>
          <p:cNvPr id="494" name="Google Shape;494;p68"/>
          <p:cNvPicPr preferRelativeResize="0"/>
          <p:nvPr/>
        </p:nvPicPr>
        <p:blipFill>
          <a:blip r:embed="rId3">
            <a:alphaModFix/>
          </a:blip>
          <a:stretch>
            <a:fillRect/>
          </a:stretch>
        </p:blipFill>
        <p:spPr>
          <a:xfrm>
            <a:off x="528650" y="2244800"/>
            <a:ext cx="7793850" cy="34726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9"/>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Dot Plots &amp; Mean</a:t>
            </a:r>
            <a:endParaRPr>
              <a:solidFill>
                <a:schemeClr val="accent1"/>
              </a:solidFill>
            </a:endParaRPr>
          </a:p>
        </p:txBody>
      </p:sp>
      <p:sp>
        <p:nvSpPr>
          <p:cNvPr id="73" name="Google Shape;73;p14"/>
          <p:cNvSpPr txBox="1"/>
          <p:nvPr>
            <p:ph idx="1" type="body"/>
          </p:nvPr>
        </p:nvSpPr>
        <p:spPr>
          <a:xfrm>
            <a:off x="457200" y="1417650"/>
            <a:ext cx="8154000" cy="504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a:p>
            <a:pPr indent="0" lvl="0" marL="0" rtl="0" algn="l">
              <a:lnSpc>
                <a:spcPct val="115000"/>
              </a:lnSpc>
              <a:spcBef>
                <a:spcPts val="600"/>
              </a:spcBef>
              <a:spcAft>
                <a:spcPts val="0"/>
              </a:spcAft>
              <a:buNone/>
            </a:pPr>
            <a:r>
              <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200">
                <a:solidFill>
                  <a:srgbClr val="000000"/>
                </a:solidFill>
              </a:rPr>
              <a:t>The </a:t>
            </a:r>
            <a:r>
              <a:rPr i="1" lang="en" sz="2200">
                <a:solidFill>
                  <a:schemeClr val="accent1"/>
                </a:solidFill>
              </a:rPr>
              <a:t>mean</a:t>
            </a:r>
            <a:r>
              <a:rPr lang="en" sz="2200">
                <a:solidFill>
                  <a:srgbClr val="000000"/>
                </a:solidFill>
              </a:rPr>
              <a:t>, also called the </a:t>
            </a:r>
            <a:r>
              <a:rPr i="1" lang="en" sz="2200">
                <a:solidFill>
                  <a:schemeClr val="accent1"/>
                </a:solidFill>
              </a:rPr>
              <a:t>average</a:t>
            </a:r>
            <a:r>
              <a:rPr i="1" lang="en" sz="2200">
                <a:solidFill>
                  <a:srgbClr val="000000"/>
                </a:solidFill>
              </a:rPr>
              <a:t> </a:t>
            </a:r>
            <a:r>
              <a:rPr lang="en" sz="2200">
                <a:solidFill>
                  <a:srgbClr val="000000"/>
                </a:solidFill>
              </a:rPr>
              <a:t>(marked with a triangle in the above plot), is one way to measure the center of a </a:t>
            </a:r>
            <a:r>
              <a:rPr i="1" lang="en" sz="2200">
                <a:solidFill>
                  <a:schemeClr val="accent1"/>
                </a:solidFill>
              </a:rPr>
              <a:t>distribution</a:t>
            </a:r>
            <a:r>
              <a:rPr i="1" lang="en" sz="2200">
                <a:solidFill>
                  <a:srgbClr val="000000"/>
                </a:solidFill>
              </a:rPr>
              <a:t> </a:t>
            </a:r>
            <a:r>
              <a:rPr lang="en" sz="2200">
                <a:solidFill>
                  <a:srgbClr val="000000"/>
                </a:solidFill>
              </a:rPr>
              <a:t>of data.</a:t>
            </a:r>
            <a:endParaRPr sz="22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1200">
              <a:solidFill>
                <a:srgbClr val="000000"/>
              </a:solidFill>
            </a:endParaRPr>
          </a:p>
          <a:p>
            <a:pPr indent="0" lvl="0" marL="0" rtl="0" algn="l">
              <a:lnSpc>
                <a:spcPct val="115000"/>
              </a:lnSpc>
              <a:spcBef>
                <a:spcPts val="600"/>
              </a:spcBef>
              <a:spcAft>
                <a:spcPts val="0"/>
              </a:spcAft>
              <a:buNone/>
            </a:pPr>
            <a:r>
              <a:rPr lang="en" sz="2200">
                <a:solidFill>
                  <a:srgbClr val="000000"/>
                </a:solidFill>
              </a:rPr>
              <a:t>The mean GPA is </a:t>
            </a:r>
            <a:r>
              <a:rPr lang="en" sz="2200">
                <a:solidFill>
                  <a:srgbClr val="FF9900"/>
                </a:solidFill>
              </a:rPr>
              <a:t>3.59</a:t>
            </a:r>
            <a:r>
              <a:rPr lang="en" sz="2200">
                <a:solidFill>
                  <a:srgbClr val="000000"/>
                </a:solidFill>
              </a:rPr>
              <a:t>.</a:t>
            </a:r>
            <a:endParaRPr sz="2200">
              <a:solidFill>
                <a:srgbClr val="000000"/>
              </a:solidFill>
            </a:endParaRPr>
          </a:p>
        </p:txBody>
      </p:sp>
      <p:pic>
        <p:nvPicPr>
          <p:cNvPr id="74" name="Google Shape;74;p14"/>
          <p:cNvPicPr preferRelativeResize="0"/>
          <p:nvPr/>
        </p:nvPicPr>
        <p:blipFill>
          <a:blip r:embed="rId3">
            <a:alphaModFix/>
          </a:blip>
          <a:stretch>
            <a:fillRect/>
          </a:stretch>
        </p:blipFill>
        <p:spPr>
          <a:xfrm>
            <a:off x="694775" y="1746950"/>
            <a:ext cx="7461075" cy="1383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Mean</a:t>
            </a:r>
            <a:endParaRPr>
              <a:solidFill>
                <a:schemeClr val="accent1"/>
              </a:solidFill>
            </a:endParaRPr>
          </a:p>
        </p:txBody>
      </p:sp>
      <p:sp>
        <p:nvSpPr>
          <p:cNvPr id="80" name="Google Shape;80;p15"/>
          <p:cNvSpPr txBox="1"/>
          <p:nvPr>
            <p:ph idx="1" type="body"/>
          </p:nvPr>
        </p:nvSpPr>
        <p:spPr>
          <a:xfrm>
            <a:off x="457200" y="1143000"/>
            <a:ext cx="8154000" cy="504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The </a:t>
            </a:r>
            <a:r>
              <a:rPr i="1" lang="en" sz="2000">
                <a:solidFill>
                  <a:schemeClr val="accent1"/>
                </a:solidFill>
              </a:rPr>
              <a:t>sample mean</a:t>
            </a:r>
            <a:r>
              <a:rPr lang="en" sz="2000">
                <a:solidFill>
                  <a:srgbClr val="000000"/>
                </a:solidFill>
              </a:rPr>
              <a:t>, denoted as </a:t>
            </a:r>
            <a:r>
              <a:rPr i="1" lang="en" sz="2000">
                <a:solidFill>
                  <a:schemeClr val="accent1"/>
                </a:solidFill>
              </a:rPr>
              <a:t>x̄</a:t>
            </a:r>
            <a:r>
              <a:rPr lang="en" sz="2000">
                <a:solidFill>
                  <a:srgbClr val="000000"/>
                </a:solidFill>
              </a:rPr>
              <a:t>, can be calculated as</a:t>
            </a:r>
            <a:endParaRPr sz="2000">
              <a:solidFill>
                <a:srgbClr val="000000"/>
              </a:solidFill>
            </a:endParaRPr>
          </a:p>
          <a:p>
            <a:pPr indent="0" lvl="0" marL="0" rtl="0" algn="l">
              <a:lnSpc>
                <a:spcPct val="115000"/>
              </a:lnSpc>
              <a:spcBef>
                <a:spcPts val="600"/>
              </a:spcBef>
              <a:spcAft>
                <a:spcPts val="0"/>
              </a:spcAft>
              <a:buClr>
                <a:srgbClr val="000000"/>
              </a:buClr>
              <a:buSzPts val="1100"/>
              <a:buFont typeface="Arial"/>
              <a:buNone/>
            </a:pPr>
            <a:r>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a:p>
            <a:pPr indent="0" lvl="0" marL="0" rtl="0" algn="l">
              <a:lnSpc>
                <a:spcPct val="115000"/>
              </a:lnSpc>
              <a:spcBef>
                <a:spcPts val="600"/>
              </a:spcBef>
              <a:spcAft>
                <a:spcPts val="0"/>
              </a:spcAft>
              <a:buNone/>
            </a:pPr>
            <a:r>
              <a:rPr lang="en" sz="2000">
                <a:solidFill>
                  <a:srgbClr val="000000"/>
                </a:solidFill>
              </a:rPr>
              <a:t>where x</a:t>
            </a:r>
            <a:r>
              <a:rPr baseline="-25000" lang="en" sz="2000">
                <a:solidFill>
                  <a:srgbClr val="000000"/>
                </a:solidFill>
              </a:rPr>
              <a:t>1</a:t>
            </a:r>
            <a:r>
              <a:rPr lang="en" sz="2000">
                <a:solidFill>
                  <a:srgbClr val="000000"/>
                </a:solidFill>
              </a:rPr>
              <a:t>, x</a:t>
            </a:r>
            <a:r>
              <a:rPr baseline="-25000" lang="en" sz="2000">
                <a:solidFill>
                  <a:srgbClr val="000000"/>
                </a:solidFill>
              </a:rPr>
              <a:t>2</a:t>
            </a:r>
            <a:r>
              <a:rPr lang="en" sz="2000">
                <a:solidFill>
                  <a:srgbClr val="000000"/>
                </a:solidFill>
              </a:rPr>
              <a:t>, ..., x</a:t>
            </a:r>
            <a:r>
              <a:rPr baseline="-25000" lang="en" sz="2000">
                <a:solidFill>
                  <a:srgbClr val="000000"/>
                </a:solidFill>
              </a:rPr>
              <a:t>n</a:t>
            </a:r>
            <a:r>
              <a:rPr lang="en" sz="2000">
                <a:solidFill>
                  <a:srgbClr val="000000"/>
                </a:solidFill>
              </a:rPr>
              <a:t> represent the </a:t>
            </a:r>
            <a:r>
              <a:rPr i="1" lang="en" sz="2000">
                <a:solidFill>
                  <a:schemeClr val="accent1"/>
                </a:solidFill>
              </a:rPr>
              <a:t>n</a:t>
            </a:r>
            <a:r>
              <a:rPr lang="en" sz="2000">
                <a:solidFill>
                  <a:srgbClr val="000000"/>
                </a:solidFill>
              </a:rPr>
              <a:t> observed values.</a:t>
            </a:r>
            <a:endParaRPr sz="2000">
              <a:solidFill>
                <a:srgbClr val="000000"/>
              </a:solidFill>
            </a:endParaRPr>
          </a:p>
          <a:p>
            <a:pPr indent="0" lvl="0" marL="0" rtl="0" algn="l">
              <a:lnSpc>
                <a:spcPct val="115000"/>
              </a:lnSpc>
              <a:spcBef>
                <a:spcPts val="600"/>
              </a:spcBef>
              <a:spcAft>
                <a:spcPts val="0"/>
              </a:spcAft>
              <a:buNone/>
            </a:pPr>
            <a:r>
              <a:t/>
            </a:r>
            <a:endParaRPr sz="600">
              <a:solidFill>
                <a:srgbClr val="000000"/>
              </a:solidFill>
            </a:endParaRPr>
          </a:p>
          <a:p>
            <a:pPr indent="0" lvl="0" marL="0" rtl="0" algn="l">
              <a:lnSpc>
                <a:spcPct val="115000"/>
              </a:lnSpc>
              <a:spcBef>
                <a:spcPts val="600"/>
              </a:spcBef>
              <a:spcAft>
                <a:spcPts val="0"/>
              </a:spcAft>
              <a:buNone/>
            </a:pPr>
            <a:r>
              <a:rPr lang="en" sz="2000">
                <a:solidFill>
                  <a:srgbClr val="000000"/>
                </a:solidFill>
              </a:rPr>
              <a:t>The </a:t>
            </a:r>
            <a:r>
              <a:rPr i="1" lang="en" sz="2000">
                <a:solidFill>
                  <a:schemeClr val="accent1"/>
                </a:solidFill>
              </a:rPr>
              <a:t>population mean</a:t>
            </a:r>
            <a:r>
              <a:rPr lang="en" sz="2000">
                <a:solidFill>
                  <a:srgbClr val="000000"/>
                </a:solidFill>
              </a:rPr>
              <a:t> is also computed the same way but is denoted as </a:t>
            </a:r>
            <a:r>
              <a:rPr i="1" lang="en" sz="2000">
                <a:solidFill>
                  <a:schemeClr val="accent1"/>
                </a:solidFill>
              </a:rPr>
              <a:t>µ</a:t>
            </a:r>
            <a:r>
              <a:rPr lang="en" sz="2000">
                <a:solidFill>
                  <a:srgbClr val="000000"/>
                </a:solidFill>
              </a:rPr>
              <a:t>. It is often not possible to calculate µ since population data are rarely available.</a:t>
            </a:r>
            <a:endParaRPr sz="2000">
              <a:solidFill>
                <a:srgbClr val="000000"/>
              </a:solidFill>
            </a:endParaRPr>
          </a:p>
          <a:p>
            <a:pPr indent="0" lvl="0" marL="0" rtl="0" algn="l">
              <a:lnSpc>
                <a:spcPct val="115000"/>
              </a:lnSpc>
              <a:spcBef>
                <a:spcPts val="600"/>
              </a:spcBef>
              <a:spcAft>
                <a:spcPts val="0"/>
              </a:spcAft>
              <a:buNone/>
            </a:pPr>
            <a:r>
              <a:t/>
            </a:r>
            <a:endParaRPr sz="600">
              <a:solidFill>
                <a:srgbClr val="000000"/>
              </a:solidFill>
            </a:endParaRPr>
          </a:p>
          <a:p>
            <a:pPr indent="0" lvl="0" marL="0" rtl="0" algn="l">
              <a:lnSpc>
                <a:spcPct val="115000"/>
              </a:lnSpc>
              <a:spcBef>
                <a:spcPts val="600"/>
              </a:spcBef>
              <a:spcAft>
                <a:spcPts val="0"/>
              </a:spcAft>
              <a:buClr>
                <a:srgbClr val="000000"/>
              </a:buClr>
              <a:buSzPts val="1100"/>
              <a:buFont typeface="Arial"/>
              <a:buNone/>
            </a:pPr>
            <a:r>
              <a:rPr lang="en" sz="2000">
                <a:solidFill>
                  <a:srgbClr val="000000"/>
                </a:solidFill>
              </a:rPr>
              <a:t>The sample mean is a </a:t>
            </a:r>
            <a:r>
              <a:rPr i="1" lang="en" sz="2000">
                <a:solidFill>
                  <a:schemeClr val="accent1"/>
                </a:solidFill>
              </a:rPr>
              <a:t>sample statistic</a:t>
            </a:r>
            <a:r>
              <a:rPr lang="en" sz="2000">
                <a:solidFill>
                  <a:srgbClr val="000000"/>
                </a:solidFill>
              </a:rPr>
              <a:t>, and serves as a</a:t>
            </a:r>
            <a:br>
              <a:rPr lang="en" sz="2000">
                <a:solidFill>
                  <a:srgbClr val="000000"/>
                </a:solidFill>
              </a:rPr>
            </a:br>
            <a:r>
              <a:rPr i="1" lang="en" sz="2000">
                <a:solidFill>
                  <a:schemeClr val="accent1"/>
                </a:solidFill>
              </a:rPr>
              <a:t>point estimate</a:t>
            </a:r>
            <a:r>
              <a:rPr lang="en" sz="2000">
                <a:solidFill>
                  <a:srgbClr val="000000"/>
                </a:solidFill>
              </a:rPr>
              <a:t> of the population mean. This estimate may not be perfect, but if the sample is good (representative of the population),</a:t>
            </a:r>
            <a:br>
              <a:rPr lang="en" sz="2000">
                <a:solidFill>
                  <a:srgbClr val="000000"/>
                </a:solidFill>
              </a:rPr>
            </a:br>
            <a:r>
              <a:rPr lang="en" sz="2000">
                <a:solidFill>
                  <a:srgbClr val="000000"/>
                </a:solidFill>
              </a:rPr>
              <a:t>it is usually a pretty good estimate. </a:t>
            </a:r>
            <a:endParaRPr sz="2000">
              <a:solidFill>
                <a:srgbClr val="000000"/>
              </a:solidFill>
            </a:endParaRPr>
          </a:p>
          <a:p>
            <a:pPr indent="0" lvl="0" marL="0" rtl="0" algn="l">
              <a:lnSpc>
                <a:spcPct val="115000"/>
              </a:lnSpc>
              <a:spcBef>
                <a:spcPts val="600"/>
              </a:spcBef>
              <a:spcAft>
                <a:spcPts val="0"/>
              </a:spcAft>
              <a:buNone/>
            </a:pPr>
            <a:r>
              <a:t/>
            </a:r>
            <a:endParaRPr sz="2000">
              <a:solidFill>
                <a:srgbClr val="000000"/>
              </a:solidFill>
            </a:endParaRPr>
          </a:p>
        </p:txBody>
      </p:sp>
      <p:pic>
        <p:nvPicPr>
          <p:cNvPr id="81" name="Google Shape;81;p15"/>
          <p:cNvPicPr preferRelativeResize="0"/>
          <p:nvPr/>
        </p:nvPicPr>
        <p:blipFill>
          <a:blip r:embed="rId3">
            <a:alphaModFix/>
          </a:blip>
          <a:stretch>
            <a:fillRect/>
          </a:stretch>
        </p:blipFill>
        <p:spPr>
          <a:xfrm>
            <a:off x="1735625" y="1738250"/>
            <a:ext cx="2708600" cy="707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txBox="1"/>
          <p:nvPr>
            <p:ph type="title"/>
          </p:nvPr>
        </p:nvSpPr>
        <p:spPr>
          <a:xfrm>
            <a:off x="457200" y="-12"/>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Stacked Dot Plot</a:t>
            </a:r>
            <a:endParaRPr>
              <a:solidFill>
                <a:schemeClr val="accent1"/>
              </a:solidFill>
            </a:endParaRPr>
          </a:p>
        </p:txBody>
      </p:sp>
      <p:sp>
        <p:nvSpPr>
          <p:cNvPr id="87" name="Google Shape;87;p16"/>
          <p:cNvSpPr txBox="1"/>
          <p:nvPr>
            <p:ph idx="1" type="body"/>
          </p:nvPr>
        </p:nvSpPr>
        <p:spPr>
          <a:xfrm>
            <a:off x="457200" y="1143000"/>
            <a:ext cx="8154000" cy="504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2200">
                <a:solidFill>
                  <a:srgbClr val="000000"/>
                </a:solidFill>
              </a:rPr>
              <a:t>Higher bars represent areas where there are more observations, makes it a little easier to judge the center and the shape of the distribution.</a:t>
            </a:r>
            <a:endParaRPr sz="2200">
              <a:solidFill>
                <a:srgbClr val="000000"/>
              </a:solidFill>
            </a:endParaRPr>
          </a:p>
        </p:txBody>
      </p:sp>
      <p:pic>
        <p:nvPicPr>
          <p:cNvPr id="88" name="Google Shape;88;p16"/>
          <p:cNvPicPr preferRelativeResize="0"/>
          <p:nvPr/>
        </p:nvPicPr>
        <p:blipFill>
          <a:blip r:embed="rId3">
            <a:alphaModFix/>
          </a:blip>
          <a:stretch>
            <a:fillRect/>
          </a:stretch>
        </p:blipFill>
        <p:spPr>
          <a:xfrm>
            <a:off x="457200" y="2475977"/>
            <a:ext cx="7965050" cy="35105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