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6c7639a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6c7639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c7639abc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c7639ab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7639abc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c7639ab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3e75528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3e7552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9e5a93_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9e5a93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e75528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3e7552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9e5a93_0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9e5a93_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9e5a93_0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9e5a93_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3e7552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3e755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49e5a93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e49e5a93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9e5a93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9e5a93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6c7639ab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6c7639a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49e5a93_0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49e5a93_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c7639ab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c7639a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7639abc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7639ab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9e5a93_0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9e5a93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c7639ab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c7639a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sa/3.0/us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683550" y="3894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Slides developed by Mine Çetinkaya-Rundel of OpenIntro.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Translated from LaTeX to Google Slides by Curry Hilton of OpenIntro.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slides may be copied, edited, and/or shared via the </a:t>
            </a:r>
            <a:r>
              <a:rPr lang="en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license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To make a copy of these slides, go to </a:t>
            </a:r>
            <a:r>
              <a:rPr i="1" lang="en" sz="1700">
                <a:solidFill>
                  <a:srgbClr val="000000"/>
                </a:solidFill>
              </a:rPr>
              <a:t>File</a:t>
            </a:r>
            <a:r>
              <a:rPr lang="en" sz="1700">
                <a:solidFill>
                  <a:srgbClr val="000000"/>
                </a:solidFill>
              </a:rPr>
              <a:t> &gt; </a:t>
            </a:r>
            <a:r>
              <a:rPr i="1" lang="en" sz="1700">
                <a:solidFill>
                  <a:srgbClr val="000000"/>
                </a:solidFill>
              </a:rPr>
              <a:t>Download as &gt; [option]</a:t>
            </a:r>
            <a:r>
              <a:rPr lang="en" sz="1700">
                <a:solidFill>
                  <a:srgbClr val="000000"/>
                </a:solidFill>
              </a:rPr>
              <a:t>,</a:t>
            </a:r>
            <a:br>
              <a:rPr lang="en" sz="1700">
                <a:solidFill>
                  <a:srgbClr val="000000"/>
                </a:solidFill>
              </a:rPr>
            </a:br>
            <a:r>
              <a:rPr lang="en" sz="1700">
                <a:solidFill>
                  <a:srgbClr val="000000"/>
                </a:solidFill>
              </a:rPr>
              <a:t>as shown below. Or if you are logged into a Google account, you can choose </a:t>
            </a:r>
            <a:r>
              <a:rPr i="1" lang="en" sz="1700">
                <a:solidFill>
                  <a:srgbClr val="000000"/>
                </a:solidFill>
              </a:rPr>
              <a:t>Make a copy...</a:t>
            </a:r>
            <a:r>
              <a:rPr lang="en" sz="1700">
                <a:solidFill>
                  <a:srgbClr val="000000"/>
                </a:solidFill>
              </a:rPr>
              <a:t> to create your own version in Google Drive.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850" y="2430749"/>
            <a:ext cx="5596874" cy="41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19400" y="4253425"/>
            <a:ext cx="82296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501200"/>
            <a:ext cx="8154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19400" y="4253425"/>
            <a:ext cx="82296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% Males looking for a spouse: 18 / 70 ~ 0.26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501200"/>
            <a:ext cx="8154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Bar plots with two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501200"/>
            <a:ext cx="8154000" cy="4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1" lang="en" sz="1900">
                <a:solidFill>
                  <a:srgbClr val="3D85C6"/>
                </a:solidFill>
              </a:rPr>
              <a:t>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counts.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1" lang="en" sz="1900">
                <a:solidFill>
                  <a:srgbClr val="3D85C6"/>
                </a:solidFill>
              </a:rPr>
              <a:t>Side-by-side bar plot:</a:t>
            </a:r>
            <a:r>
              <a:rPr lang="en" sz="1900">
                <a:solidFill>
                  <a:srgbClr val="000000"/>
                </a:solidFill>
              </a:rPr>
              <a:t> Displays the same information by placing bars next to, instead of on top of, each other.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1" lang="en" sz="1900">
                <a:solidFill>
                  <a:srgbClr val="3D85C6"/>
                </a:solidFill>
              </a:rPr>
              <a:t>Standardized 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proportions.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90400"/>
            <a:ext cx="82296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Segmented Bar and 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407925"/>
            <a:ext cx="81540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three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90775"/>
            <a:ext cx="7975124" cy="2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57200" y="90400"/>
            <a:ext cx="82296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57200" y="1407925"/>
            <a:ext cx="81540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two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0" y="2595430"/>
            <a:ext cx="8153997" cy="245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7200" y="1407925"/>
            <a:ext cx="81540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Can you tell which order encompasses the lowest percentage of mammal species?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0000"/>
                </a:solidFill>
              </a:rPr>
              <a:t>http://www.bucknell.edu/msw3</a:t>
            </a:r>
            <a:endParaRPr i="1" sz="1900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90400"/>
            <a:ext cx="82296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Pie Charts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00" y="2280546"/>
            <a:ext cx="3880776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90400"/>
            <a:ext cx="82296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Comparing Numerical Data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Across Groups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7200" y="1572925"/>
            <a:ext cx="81540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Does there appear to be a relationship between class year and number of clubs students are in?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" y="2707475"/>
            <a:ext cx="700532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Considering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Categorical Data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264450"/>
            <a:ext cx="81540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i="1" lang="en" sz="1900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64450"/>
            <a:ext cx="81540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i="1" lang="en" sz="1900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9400" y="2244800"/>
            <a:ext cx="8229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The contingency table below shows the distribution of students' genders and whether or not they are looking for a spouse while in college.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25" y="3504200"/>
            <a:ext cx="4894975" cy="15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143000"/>
            <a:ext cx="81540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i="1" lang="en" sz="1900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i="1" lang="en" sz="1900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19400" y="4612100"/>
            <a:ext cx="82296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143000"/>
            <a:ext cx="81540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i="1" lang="en" sz="1900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i="1" lang="en" sz="1900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19400" y="4612100"/>
            <a:ext cx="82296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Bar plots are used for displaying distributions of categorical variables, while histograms are used for numerical variables. The x-axis in a histogram is a number line,  hence the order of the bars cannot be changed, while in a bar plot the categories can be listed in any order (though some orderings make more sense than others, especially for ordinal variables.)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143000"/>
            <a:ext cx="81540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i="1" lang="en" sz="1900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i="1" lang="en" sz="1900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501200"/>
            <a:ext cx="8154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452499"/>
            <a:ext cx="5128825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19400" y="4253425"/>
            <a:ext cx="82296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501200"/>
            <a:ext cx="8154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