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726bf53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6bf53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a04296_0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a04296_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a04296_0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a04296_0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4a04296_0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4a04296_0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e4a04296_0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e4a04296_0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4a04296_0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4a04296_0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e4a04296_0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e4a04296_0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4a04296_0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4a04296_0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4a04296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4a04296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4a04296_0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4a04296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26bf53b7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26bf53b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e4a04296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e4a04296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4a04296_01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4a04296_0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5e27b8ac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5e27b8ac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e4a04296_0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e4a04296_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e4a04296_0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e4a04296_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1726bf53b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1726bf53b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e4a04296_0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e4a04296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26bf53b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26bf53b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726bf53b7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726bf53b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5e27b8aca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5e27b8aca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3.0/u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Slides developed by Mine Çetinkaya-Rundel of OpenIntro.</a:t>
            </a:r>
            <a:endParaRPr sz="1700"/>
          </a:p>
          <a:p>
            <a:pPr indent="0" lvl="0" marL="0" rtl="0" algn="l">
              <a:spcBef>
                <a:spcPts val="0"/>
              </a:spcBef>
              <a:spcAft>
                <a:spcPts val="0"/>
              </a:spcAft>
              <a:buNone/>
            </a:pPr>
            <a:r>
              <a:rPr lang="en" sz="1700"/>
              <a:t>Translated from LaTeX to Google Slides by Curry Hilton of OpenIntro.</a:t>
            </a:r>
            <a:endParaRPr sz="1700"/>
          </a:p>
          <a:p>
            <a:pPr indent="0" lvl="0" marL="0" rtl="0" algn="l">
              <a:spcBef>
                <a:spcPts val="0"/>
              </a:spcBef>
              <a:spcAft>
                <a:spcPts val="0"/>
              </a:spcAft>
              <a:buNone/>
            </a:pPr>
            <a:r>
              <a:rPr lang="en" sz="1700"/>
              <a:t>The slides may be copied, edited, and/or shared via the </a:t>
            </a:r>
            <a:r>
              <a:rPr lang="en" sz="1700" u="sng">
                <a:solidFill>
                  <a:srgbClr val="1155CC"/>
                </a:solidFill>
                <a:hlinkClick r:id="rId3">
                  <a:extLst>
                    <a:ext uri="{A12FA001-AC4F-418D-AE19-62706E023703}">
                      <ahyp:hlinkClr val="tx"/>
                    </a:ext>
                  </a:extLst>
                </a:hlinkClick>
              </a:rPr>
              <a:t>CC BY-SA license</a:t>
            </a:r>
            <a:r>
              <a:rPr lang="en" sz="1700">
                <a:solidFill>
                  <a:srgbClr val="000000"/>
                </a:solidFill>
              </a:rPr>
              <a: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To make a copy of these slides, go to </a:t>
            </a:r>
            <a:r>
              <a:rPr i="1" lang="en" sz="1700">
                <a:solidFill>
                  <a:srgbClr val="000000"/>
                </a:solidFill>
              </a:rPr>
              <a:t>File</a:t>
            </a:r>
            <a:r>
              <a:rPr lang="en" sz="1700">
                <a:solidFill>
                  <a:srgbClr val="000000"/>
                </a:solidFill>
              </a:rPr>
              <a:t> &gt; </a:t>
            </a:r>
            <a:r>
              <a:rPr i="1" lang="en" sz="1700">
                <a:solidFill>
                  <a:srgbClr val="000000"/>
                </a:solidFill>
              </a:rPr>
              <a:t>Download as &gt; [option]</a:t>
            </a:r>
            <a:r>
              <a:rPr lang="en" sz="1700">
                <a:solidFill>
                  <a:srgbClr val="000000"/>
                </a:solidFill>
              </a:rPr>
              <a:t>,</a:t>
            </a:r>
            <a:br>
              <a:rPr lang="en" sz="1700">
                <a:solidFill>
                  <a:srgbClr val="000000"/>
                </a:solidFill>
              </a:rPr>
            </a:br>
            <a:r>
              <a:rPr lang="en" sz="1700">
                <a:solidFill>
                  <a:srgbClr val="000000"/>
                </a:solidFill>
              </a:rPr>
              <a:t>as shown below. Or if you are logged into a Google account, you can choose </a:t>
            </a:r>
            <a:r>
              <a:rPr i="1" lang="en" sz="1700">
                <a:solidFill>
                  <a:srgbClr val="000000"/>
                </a:solidFill>
              </a:rPr>
              <a:t>Make a copy...</a:t>
            </a:r>
            <a:r>
              <a:rPr lang="en" sz="1700">
                <a:solidFill>
                  <a:srgbClr val="000000"/>
                </a:solidFill>
              </a:rPr>
              <a:t> to create your own version in Google Drive.</a:t>
            </a:r>
            <a:endParaRPr sz="1700">
              <a:solidFill>
                <a:srgbClr val="000000"/>
              </a:solidFill>
            </a:endParaRPr>
          </a:p>
        </p:txBody>
      </p:sp>
      <p:pic>
        <p:nvPicPr>
          <p:cNvPr id="28" name="Google Shape;28;p8"/>
          <p:cNvPicPr preferRelativeResize="0"/>
          <p:nvPr/>
        </p:nvPicPr>
        <p:blipFill>
          <a:blip r:embed="rId4">
            <a:alphaModFix/>
          </a:blip>
          <a:stretch>
            <a:fillRect/>
          </a:stretch>
        </p:blipFill>
        <p:spPr>
          <a:xfrm>
            <a:off x="799850" y="2430749"/>
            <a:ext cx="5596874" cy="410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457200" y="3590975"/>
            <a:ext cx="8139600" cy="29004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Then we judge the evidence - “Could these data plausibly have happened by chance if the null hypothesis were true?"</a:t>
            </a:r>
            <a:endParaRPr sz="1900">
              <a:solidFill>
                <a:srgbClr val="000000"/>
              </a:solidFill>
            </a:endParaRPr>
          </a:p>
          <a:p>
            <a:pPr indent="-349250" lvl="1" marL="914400" rtl="0" algn="l">
              <a:lnSpc>
                <a:spcPct val="115000"/>
              </a:lnSpc>
              <a:spcBef>
                <a:spcPts val="480"/>
              </a:spcBef>
              <a:spcAft>
                <a:spcPts val="0"/>
              </a:spcAft>
              <a:buClr>
                <a:srgbClr val="000000"/>
              </a:buClr>
              <a:buSzPts val="1900"/>
              <a:buChar char="○"/>
            </a:pPr>
            <a:r>
              <a:rPr lang="en" sz="1900">
                <a:solidFill>
                  <a:srgbClr val="000000"/>
                </a:solidFill>
              </a:rPr>
              <a:t>If they were very unlikely to have occurred, then the evidence raises more than a reasonable doubt in our minds about the null hypothesis.</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Ultimately we must make a decision. How unlikely is unlikely?</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500">
                <a:solidFill>
                  <a:srgbClr val="000000"/>
                </a:solidFill>
              </a:rPr>
              <a:t>Image from http://www.nwherald.com/_internal/cimg!0/oo1il4sf8zzaqbboq25oevvbg99wpot</a:t>
            </a:r>
            <a:endParaRPr i="1" sz="1500">
              <a:solidFill>
                <a:srgbClr val="000000"/>
              </a:solidFill>
            </a:endParaRPr>
          </a:p>
        </p:txBody>
      </p:sp>
      <p:sp>
        <p:nvSpPr>
          <p:cNvPr id="85" name="Google Shape;85;p17"/>
          <p:cNvSpPr txBox="1"/>
          <p:nvPr>
            <p:ph idx="1" type="body"/>
          </p:nvPr>
        </p:nvSpPr>
        <p:spPr>
          <a:xfrm>
            <a:off x="457200" y="1143000"/>
            <a:ext cx="4151100" cy="244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Hypothesis testing is very much like a court trial.</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H</a:t>
            </a:r>
            <a:r>
              <a:rPr baseline="-25000" lang="en" sz="1900">
                <a:solidFill>
                  <a:srgbClr val="000000"/>
                </a:solidFill>
              </a:rPr>
              <a:t>0</a:t>
            </a:r>
            <a:r>
              <a:rPr lang="en" sz="1900">
                <a:solidFill>
                  <a:srgbClr val="000000"/>
                </a:solidFill>
              </a:rPr>
              <a:t>  : Defendant is innocent</a:t>
            </a:r>
            <a:br>
              <a:rPr lang="en" sz="1900">
                <a:solidFill>
                  <a:srgbClr val="000000"/>
                </a:solidFill>
              </a:rPr>
            </a:br>
            <a:r>
              <a:rPr lang="en" sz="1900">
                <a:solidFill>
                  <a:srgbClr val="000000"/>
                </a:solidFill>
              </a:rPr>
              <a:t>H</a:t>
            </a:r>
            <a:r>
              <a:rPr baseline="-25000" lang="en" sz="1900">
                <a:solidFill>
                  <a:srgbClr val="000000"/>
                </a:solidFill>
              </a:rPr>
              <a:t>A</a:t>
            </a:r>
            <a:r>
              <a:rPr lang="en" sz="1900">
                <a:solidFill>
                  <a:srgbClr val="000000"/>
                </a:solidFill>
              </a:rPr>
              <a:t>  : Defendant is guilty</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We then present the evidence - collect data.</a:t>
            </a:r>
            <a:endParaRPr sz="1900">
              <a:solidFill>
                <a:srgbClr val="000000"/>
              </a:solidFill>
            </a:endParaRPr>
          </a:p>
        </p:txBody>
      </p:sp>
      <p:sp>
        <p:nvSpPr>
          <p:cNvPr id="86" name="Google Shape;86;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Trial as a Hypothesis Test</a:t>
            </a:r>
            <a:endParaRPr>
              <a:solidFill>
                <a:schemeClr val="accent1"/>
              </a:solidFill>
            </a:endParaRPr>
          </a:p>
        </p:txBody>
      </p:sp>
      <p:pic>
        <p:nvPicPr>
          <p:cNvPr id="87" name="Google Shape;87;p17"/>
          <p:cNvPicPr preferRelativeResize="0"/>
          <p:nvPr/>
        </p:nvPicPr>
        <p:blipFill>
          <a:blip r:embed="rId3">
            <a:alphaModFix/>
          </a:blip>
          <a:stretch>
            <a:fillRect/>
          </a:stretch>
        </p:blipFill>
        <p:spPr>
          <a:xfrm>
            <a:off x="4887250" y="1143000"/>
            <a:ext cx="3229426" cy="2447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Trial as a Hypothesis Test (cont.)</a:t>
            </a:r>
            <a:endParaRPr>
              <a:solidFill>
                <a:schemeClr val="accent1"/>
              </a:solidFill>
            </a:endParaRPr>
          </a:p>
        </p:txBody>
      </p:sp>
      <p:sp>
        <p:nvSpPr>
          <p:cNvPr id="93" name="Google Shape;93;p18"/>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If the evidence is not strong enough to reject the assumption of innocence, the jury returns with a verdict of “not guilty".</a:t>
            </a:r>
            <a:endParaRPr sz="2100">
              <a:solidFill>
                <a:srgbClr val="000000"/>
              </a:solidFill>
            </a:endParaRPr>
          </a:p>
          <a:p>
            <a:pPr indent="-361950" lvl="1" marL="914400" rtl="0" algn="l">
              <a:lnSpc>
                <a:spcPct val="115000"/>
              </a:lnSpc>
              <a:spcBef>
                <a:spcPts val="1000"/>
              </a:spcBef>
              <a:spcAft>
                <a:spcPts val="0"/>
              </a:spcAft>
              <a:buClr>
                <a:srgbClr val="000000"/>
              </a:buClr>
              <a:buSzPts val="2100"/>
              <a:buChar char="○"/>
            </a:pPr>
            <a:r>
              <a:rPr lang="en" sz="2100">
                <a:solidFill>
                  <a:srgbClr val="000000"/>
                </a:solidFill>
              </a:rPr>
              <a:t>The jury does not say that the defendant is innocent, just that there is not enough evidence to convict.</a:t>
            </a:r>
            <a:endParaRPr sz="2100">
              <a:solidFill>
                <a:srgbClr val="000000"/>
              </a:solidFill>
            </a:endParaRPr>
          </a:p>
          <a:p>
            <a:pPr indent="-361950" lvl="1" marL="914400" rtl="0" algn="l">
              <a:lnSpc>
                <a:spcPct val="115000"/>
              </a:lnSpc>
              <a:spcBef>
                <a:spcPts val="1000"/>
              </a:spcBef>
              <a:spcAft>
                <a:spcPts val="0"/>
              </a:spcAft>
              <a:buClr>
                <a:srgbClr val="000000"/>
              </a:buClr>
              <a:buSzPts val="2100"/>
              <a:buChar char="○"/>
            </a:pPr>
            <a:r>
              <a:rPr lang="en" sz="2100">
                <a:solidFill>
                  <a:srgbClr val="000000"/>
                </a:solidFill>
              </a:rPr>
              <a:t>The defendant may, in fact, be innocent, but the jury has no way of being sure.</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Said statistically, we fail to reject the null hypothesis.</a:t>
            </a:r>
            <a:endParaRPr sz="2100">
              <a:solidFill>
                <a:srgbClr val="000000"/>
              </a:solidFill>
            </a:endParaRPr>
          </a:p>
          <a:p>
            <a:pPr indent="-361950" lvl="1" marL="914400" rtl="0" algn="l">
              <a:lnSpc>
                <a:spcPct val="115000"/>
              </a:lnSpc>
              <a:spcBef>
                <a:spcPts val="1000"/>
              </a:spcBef>
              <a:spcAft>
                <a:spcPts val="0"/>
              </a:spcAft>
              <a:buClr>
                <a:srgbClr val="000000"/>
              </a:buClr>
              <a:buSzPts val="2100"/>
              <a:buChar char="○"/>
            </a:pPr>
            <a:r>
              <a:rPr lang="en" sz="2100">
                <a:solidFill>
                  <a:srgbClr val="000000"/>
                </a:solidFill>
              </a:rPr>
              <a:t>We never declare the null hypothesis to be true, because we simply do not know whether it's true or not.</a:t>
            </a:r>
            <a:endParaRPr sz="2100">
              <a:solidFill>
                <a:srgbClr val="000000"/>
              </a:solidFill>
            </a:endParaRPr>
          </a:p>
          <a:p>
            <a:pPr indent="-361950" lvl="1" marL="914400" rtl="0" algn="l">
              <a:lnSpc>
                <a:spcPct val="115000"/>
              </a:lnSpc>
              <a:spcBef>
                <a:spcPts val="1000"/>
              </a:spcBef>
              <a:spcAft>
                <a:spcPts val="0"/>
              </a:spcAft>
              <a:buClr>
                <a:srgbClr val="000000"/>
              </a:buClr>
              <a:buSzPts val="2100"/>
              <a:buChar char="○"/>
            </a:pPr>
            <a:r>
              <a:rPr lang="en" sz="2100">
                <a:solidFill>
                  <a:srgbClr val="000000"/>
                </a:solidFill>
              </a:rPr>
              <a:t>Therefore we never ``accept the null hypothesis".</a:t>
            </a:r>
            <a:endParaRPr sz="2100">
              <a:solidFill>
                <a:srgbClr val="000000"/>
              </a:solidFill>
            </a:endParaRPr>
          </a:p>
          <a:p>
            <a:pPr indent="0" lvl="0" marL="0" rtl="0" algn="l">
              <a:lnSpc>
                <a:spcPct val="115000"/>
              </a:lnSpc>
              <a:spcBef>
                <a:spcPts val="1000"/>
              </a:spcBef>
              <a:spcAft>
                <a:spcPts val="1000"/>
              </a:spcAft>
              <a:buNone/>
            </a:pPr>
            <a:r>
              <a:t/>
            </a:r>
            <a:endParaRPr sz="21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In a trial, the burden of proof is on the prosecution.</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In a hypothesis test, the burden of proof is on the unusual claim.</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The null hypothesis is the ordinary state of affairs (the status quo), so it's the alternative hypothesis that we consider unusual and for which we must gather evidence.</a:t>
            </a:r>
            <a:endParaRPr sz="2100">
              <a:solidFill>
                <a:srgbClr val="000000"/>
              </a:solidFill>
            </a:endParaRPr>
          </a:p>
        </p:txBody>
      </p:sp>
      <p:sp>
        <p:nvSpPr>
          <p:cNvPr id="99" name="Google Shape;99;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Trial as a Hypothesis Test (cont.)</a:t>
            </a:r>
            <a:endParaRPr>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457200" y="1365400"/>
            <a:ext cx="8089500" cy="48009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We start with a </a:t>
            </a:r>
            <a:r>
              <a:rPr i="1" lang="en" sz="2100">
                <a:solidFill>
                  <a:schemeClr val="accent1"/>
                </a:solidFill>
              </a:rPr>
              <a:t>null hypothesis</a:t>
            </a:r>
            <a:r>
              <a:rPr lang="en" sz="2100">
                <a:solidFill>
                  <a:schemeClr val="accent1"/>
                </a:solidFill>
              </a:rPr>
              <a:t> (H</a:t>
            </a:r>
            <a:r>
              <a:rPr lang="en" sz="1200">
                <a:solidFill>
                  <a:schemeClr val="accent1"/>
                </a:solidFill>
              </a:rPr>
              <a:t>0</a:t>
            </a:r>
            <a:r>
              <a:rPr lang="en" sz="2100">
                <a:solidFill>
                  <a:schemeClr val="accent1"/>
                </a:solidFill>
              </a:rPr>
              <a:t>)</a:t>
            </a:r>
            <a:r>
              <a:rPr lang="en" sz="2100">
                <a:solidFill>
                  <a:srgbClr val="000000"/>
                </a:solidFill>
              </a:rPr>
              <a:t> that represents the status quo.</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We also have an </a:t>
            </a:r>
            <a:r>
              <a:rPr i="1" lang="en" sz="2100">
                <a:solidFill>
                  <a:schemeClr val="accent1"/>
                </a:solidFill>
              </a:rPr>
              <a:t>alternative hypothesis</a:t>
            </a:r>
            <a:r>
              <a:rPr lang="en" sz="2100">
                <a:solidFill>
                  <a:schemeClr val="accent1"/>
                </a:solidFill>
              </a:rPr>
              <a:t> (H</a:t>
            </a:r>
            <a:r>
              <a:rPr lang="en" sz="1200">
                <a:solidFill>
                  <a:schemeClr val="accent1"/>
                </a:solidFill>
              </a:rPr>
              <a:t>A</a:t>
            </a:r>
            <a:r>
              <a:rPr lang="en" sz="2100">
                <a:solidFill>
                  <a:schemeClr val="accent1"/>
                </a:solidFill>
              </a:rPr>
              <a:t>)</a:t>
            </a:r>
            <a:r>
              <a:rPr lang="en" sz="2100">
                <a:solidFill>
                  <a:srgbClr val="000000"/>
                </a:solidFill>
              </a:rPr>
              <a:t> that represents our research question, i.e. what we're testing for.</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We conduct a hypothesis test under the assumption that the null hypothesis is true, either via simulation (today) or theoretical methods (later in the course).</a:t>
            </a:r>
            <a:endParaRPr sz="2100">
              <a:solidFill>
                <a:srgbClr val="000000"/>
              </a:solidFill>
            </a:endParaRPr>
          </a:p>
          <a:p>
            <a:pPr indent="-361950" lvl="0" marL="457200" rtl="0" algn="l">
              <a:lnSpc>
                <a:spcPct val="115000"/>
              </a:lnSpc>
              <a:spcBef>
                <a:spcPts val="1000"/>
              </a:spcBef>
              <a:spcAft>
                <a:spcPts val="1000"/>
              </a:spcAft>
              <a:buClr>
                <a:srgbClr val="000000"/>
              </a:buClr>
              <a:buSzPts val="2100"/>
              <a:buChar char="●"/>
            </a:pPr>
            <a:r>
              <a:rPr lang="en" sz="2100">
                <a:solidFill>
                  <a:srgbClr val="000000"/>
                </a:solidFill>
              </a:rPr>
              <a:t>If the test results suggest that the data do not provide convincing evidence for the alternative hypothesis, we stick with the null hypothesis. If they do, then we reject the null hypothesis in favor of the alternative.</a:t>
            </a:r>
            <a:endParaRPr sz="2100">
              <a:solidFill>
                <a:srgbClr val="000000"/>
              </a:solidFill>
            </a:endParaRPr>
          </a:p>
        </p:txBody>
      </p:sp>
      <p:sp>
        <p:nvSpPr>
          <p:cNvPr id="105" name="Google Shape;105;p20"/>
          <p:cNvSpPr txBox="1"/>
          <p:nvPr>
            <p:ph type="title"/>
          </p:nvPr>
        </p:nvSpPr>
        <p:spPr>
          <a:xfrm>
            <a:off x="457200" y="439401"/>
            <a:ext cx="8229600" cy="77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solidFill>
                  <a:schemeClr val="accent1"/>
                </a:solidFill>
              </a:rPr>
              <a:t>Recap: Hypothesis Testing Framework</a:t>
            </a:r>
            <a:endParaRPr sz="32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100">
                <a:solidFill>
                  <a:srgbClr val="000000"/>
                </a:solidFill>
              </a:rPr>
              <a:t>... under the assumption of independence, i.e. leave things up to chance.</a:t>
            </a:r>
            <a:endParaRPr sz="2100">
              <a:solidFill>
                <a:srgbClr val="000000"/>
              </a:solidFill>
            </a:endParaRPr>
          </a:p>
          <a:p>
            <a:pPr indent="0" lvl="0" marL="0" rtl="0" algn="l">
              <a:lnSpc>
                <a:spcPct val="115000"/>
              </a:lnSpc>
              <a:spcBef>
                <a:spcPts val="1000"/>
              </a:spcBef>
              <a:spcAft>
                <a:spcPts val="0"/>
              </a:spcAft>
              <a:buNone/>
            </a:pPr>
            <a:r>
              <a:rPr lang="en" sz="2100">
                <a:solidFill>
                  <a:srgbClr val="000000"/>
                </a:solidFill>
              </a:rPr>
              <a:t>If results from the simulations based on the </a:t>
            </a:r>
            <a:r>
              <a:rPr i="1" lang="en" sz="2100">
                <a:solidFill>
                  <a:schemeClr val="accent1"/>
                </a:solidFill>
              </a:rPr>
              <a:t>chance model</a:t>
            </a:r>
            <a:r>
              <a:rPr lang="en" sz="2100">
                <a:solidFill>
                  <a:srgbClr val="000000"/>
                </a:solidFill>
              </a:rPr>
              <a:t> look like the data, then we can determine that the difference between the proportions of promoted files between males and females was simply </a:t>
            </a:r>
            <a:r>
              <a:rPr i="1" lang="en" sz="2100">
                <a:solidFill>
                  <a:schemeClr val="accent1"/>
                </a:solidFill>
              </a:rPr>
              <a:t>due to chance</a:t>
            </a:r>
            <a:r>
              <a:rPr lang="en" sz="2100">
                <a:solidFill>
                  <a:srgbClr val="000000"/>
                </a:solidFill>
              </a:rPr>
              <a:t> (promotion and gender are independent).</a:t>
            </a:r>
            <a:endParaRPr sz="2100">
              <a:solidFill>
                <a:srgbClr val="000000"/>
              </a:solidFill>
            </a:endParaRPr>
          </a:p>
          <a:p>
            <a:pPr indent="0" lvl="0" marL="0" rtl="0" algn="l">
              <a:lnSpc>
                <a:spcPct val="115000"/>
              </a:lnSpc>
              <a:spcBef>
                <a:spcPts val="1000"/>
              </a:spcBef>
              <a:spcAft>
                <a:spcPts val="1000"/>
              </a:spcAft>
              <a:buNone/>
            </a:pPr>
            <a:r>
              <a:rPr lang="en" sz="2100">
                <a:solidFill>
                  <a:srgbClr val="000000"/>
                </a:solidFill>
              </a:rPr>
              <a:t>If the results from the simulations based on the chance model do not look like the data, then we can determine that the difference between the proportions of promoted files between males and females was not due to chance, but </a:t>
            </a:r>
            <a:r>
              <a:rPr i="1" lang="en" sz="2100">
                <a:solidFill>
                  <a:schemeClr val="accent1"/>
                </a:solidFill>
              </a:rPr>
              <a:t>due to an actual effect of gender</a:t>
            </a:r>
            <a:r>
              <a:rPr lang="en" sz="2100">
                <a:solidFill>
                  <a:srgbClr val="000000"/>
                </a:solidFill>
              </a:rPr>
              <a:t> (promotion and gender are dependent).</a:t>
            </a:r>
            <a:endParaRPr sz="2100">
              <a:solidFill>
                <a:srgbClr val="000000"/>
              </a:solidFill>
            </a:endParaRPr>
          </a:p>
        </p:txBody>
      </p:sp>
      <p:sp>
        <p:nvSpPr>
          <p:cNvPr id="111" name="Google Shape;111;p21"/>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Simulating the experiment...</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idx="1" type="body"/>
          </p:nvPr>
        </p:nvSpPr>
        <p:spPr>
          <a:xfrm>
            <a:off x="457200" y="1350900"/>
            <a:ext cx="8089500" cy="48153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700">
                <a:solidFill>
                  <a:srgbClr val="000000"/>
                </a:solidFill>
              </a:rPr>
              <a:t>Use a deck of playing cards to simulate this experiment.</a:t>
            </a:r>
            <a:endParaRPr sz="1700">
              <a:solidFill>
                <a:srgbClr val="000000"/>
              </a:solidFill>
            </a:endParaRPr>
          </a:p>
          <a:p>
            <a:pPr indent="-336550" lvl="0" marL="457200" rtl="0" algn="l">
              <a:lnSpc>
                <a:spcPct val="115000"/>
              </a:lnSpc>
              <a:spcBef>
                <a:spcPts val="1000"/>
              </a:spcBef>
              <a:spcAft>
                <a:spcPts val="0"/>
              </a:spcAft>
              <a:buClr>
                <a:srgbClr val="000000"/>
              </a:buClr>
              <a:buSzPts val="1700"/>
              <a:buAutoNum type="arabicPeriod"/>
            </a:pPr>
            <a:r>
              <a:rPr lang="en" sz="1700">
                <a:solidFill>
                  <a:srgbClr val="000000"/>
                </a:solidFill>
              </a:rPr>
              <a:t>Let a face card represent </a:t>
            </a:r>
            <a:r>
              <a:rPr i="1" lang="en" sz="1700">
                <a:solidFill>
                  <a:srgbClr val="000000"/>
                </a:solidFill>
              </a:rPr>
              <a:t>not promoted</a:t>
            </a:r>
            <a:r>
              <a:rPr lang="en" sz="1700">
                <a:solidFill>
                  <a:srgbClr val="000000"/>
                </a:solidFill>
              </a:rPr>
              <a:t> and a non-face card represent a </a:t>
            </a:r>
            <a:r>
              <a:rPr i="1" lang="en" sz="1700">
                <a:solidFill>
                  <a:srgbClr val="000000"/>
                </a:solidFill>
              </a:rPr>
              <a:t>promoted</a:t>
            </a:r>
            <a:r>
              <a:rPr lang="en" sz="1700">
                <a:solidFill>
                  <a:srgbClr val="000000"/>
                </a:solidFill>
              </a:rPr>
              <a:t>. Consider aces as face cards.</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en" sz="1700">
                <a:solidFill>
                  <a:srgbClr val="000000"/>
                </a:solidFill>
              </a:rPr>
              <a:t>Set aside the jokers.</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en" sz="1700">
                <a:solidFill>
                  <a:srgbClr val="000000"/>
                </a:solidFill>
              </a:rPr>
              <a:t>Take out 3 aces &gt;&gt; there are exactly 13 face cards left in the deck (face cards: A, K, Q, J).</a:t>
            </a:r>
            <a:endParaRPr sz="1700">
              <a:solidFill>
                <a:srgbClr val="000000"/>
              </a:solidFill>
            </a:endParaRPr>
          </a:p>
          <a:p>
            <a:pPr indent="-336550" lvl="1" marL="914400" rtl="0" algn="l">
              <a:lnSpc>
                <a:spcPct val="115000"/>
              </a:lnSpc>
              <a:spcBef>
                <a:spcPts val="0"/>
              </a:spcBef>
              <a:spcAft>
                <a:spcPts val="0"/>
              </a:spcAft>
              <a:buClr>
                <a:srgbClr val="000000"/>
              </a:buClr>
              <a:buSzPts val="1700"/>
              <a:buChar char="○"/>
            </a:pPr>
            <a:r>
              <a:rPr lang="en" sz="1700">
                <a:solidFill>
                  <a:srgbClr val="000000"/>
                </a:solidFill>
              </a:rPr>
              <a:t>Take out a number card &gt;&gt; there are exactly 35 number (non-face) cards left in the deck (number cards: 2-10).</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Shuffle the cards and deal them intro two groups of size 24, representing males and females. </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Count and record how many files in each group are promoted (number cards).</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Calculate the proportion of promoted files in each group and take the difference (male - female), and record this value.</a:t>
            </a:r>
            <a:endParaRPr sz="1700">
              <a:solidFill>
                <a:srgbClr val="000000"/>
              </a:solidFill>
            </a:endParaRPr>
          </a:p>
          <a:p>
            <a:pPr indent="-336550" lvl="0" marL="457200" rtl="0" algn="l">
              <a:lnSpc>
                <a:spcPct val="115000"/>
              </a:lnSpc>
              <a:spcBef>
                <a:spcPts val="0"/>
              </a:spcBef>
              <a:spcAft>
                <a:spcPts val="0"/>
              </a:spcAft>
              <a:buClr>
                <a:srgbClr val="000000"/>
              </a:buClr>
              <a:buSzPts val="1700"/>
              <a:buAutoNum type="arabicPeriod"/>
            </a:pPr>
            <a:r>
              <a:rPr lang="en" sz="1700">
                <a:solidFill>
                  <a:srgbClr val="000000"/>
                </a:solidFill>
              </a:rPr>
              <a:t>Repeat steps 2 - 4 many times.</a:t>
            </a:r>
            <a:endParaRPr sz="1700">
              <a:solidFill>
                <a:srgbClr val="000000"/>
              </a:solidFill>
            </a:endParaRPr>
          </a:p>
        </p:txBody>
      </p:sp>
      <p:sp>
        <p:nvSpPr>
          <p:cNvPr id="117" name="Google Shape;117;p22"/>
          <p:cNvSpPr txBox="1"/>
          <p:nvPr>
            <p:ph type="title"/>
          </p:nvPr>
        </p:nvSpPr>
        <p:spPr>
          <a:xfrm>
            <a:off x="457200" y="0"/>
            <a:ext cx="8229600" cy="13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Simulating the Experiment</a:t>
            </a:r>
            <a:endParaRPr>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Step 1</a:t>
            </a:r>
            <a:endParaRPr>
              <a:solidFill>
                <a:schemeClr val="accent1"/>
              </a:solidFill>
            </a:endParaRPr>
          </a:p>
        </p:txBody>
      </p:sp>
      <p:pic>
        <p:nvPicPr>
          <p:cNvPr id="123" name="Google Shape;123;p23"/>
          <p:cNvPicPr preferRelativeResize="0"/>
          <p:nvPr/>
        </p:nvPicPr>
        <p:blipFill>
          <a:blip r:embed="rId3">
            <a:alphaModFix/>
          </a:blip>
          <a:stretch>
            <a:fillRect/>
          </a:stretch>
        </p:blipFill>
        <p:spPr>
          <a:xfrm>
            <a:off x="457200" y="1339525"/>
            <a:ext cx="8229600" cy="438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Step 2 - 4</a:t>
            </a:r>
            <a:endParaRPr>
              <a:solidFill>
                <a:schemeClr val="accent1"/>
              </a:solidFill>
            </a:endParaRPr>
          </a:p>
        </p:txBody>
      </p:sp>
      <p:pic>
        <p:nvPicPr>
          <p:cNvPr id="129" name="Google Shape;129;p24"/>
          <p:cNvPicPr preferRelativeResize="0"/>
          <p:nvPr/>
        </p:nvPicPr>
        <p:blipFill>
          <a:blip r:embed="rId3">
            <a:alphaModFix/>
          </a:blip>
          <a:stretch>
            <a:fillRect/>
          </a:stretch>
        </p:blipFill>
        <p:spPr>
          <a:xfrm>
            <a:off x="457200" y="1377901"/>
            <a:ext cx="7560924" cy="484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35" name="Google Shape;135;p25"/>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lang="en" sz="2100">
                <a:solidFill>
                  <a:schemeClr val="accent1"/>
                </a:solidFill>
              </a:rPr>
              <a:t>Do the results of the simulation you just ran provide convincing evidence of gender discrimination against women, i.e. dependence between gender and promotion decisions?</a:t>
            </a:r>
            <a:endParaRPr sz="2100">
              <a:solidFill>
                <a:schemeClr val="accent1"/>
              </a:solidFill>
            </a:endParaRPr>
          </a:p>
          <a:p>
            <a:pPr indent="-361950" lvl="0" marL="457200" rtl="0" algn="l">
              <a:lnSpc>
                <a:spcPct val="115000"/>
              </a:lnSpc>
              <a:spcBef>
                <a:spcPts val="1000"/>
              </a:spcBef>
              <a:spcAft>
                <a:spcPts val="0"/>
              </a:spcAft>
              <a:buClr>
                <a:srgbClr val="000000"/>
              </a:buClr>
              <a:buSzPts val="2100"/>
              <a:buAutoNum type="alphaUcPeriod"/>
            </a:pPr>
            <a:r>
              <a:rPr lang="en" sz="2100">
                <a:solidFill>
                  <a:srgbClr val="000000"/>
                </a:solidFill>
              </a:rPr>
              <a:t>No, the data do not provide convincing evidence for the alternative hypothesis, therefore we can't reject the null hypothesis of independence between gender and promotion decisions. The observed difference between the two proportions was due to chance.</a:t>
            </a:r>
            <a:endParaRPr sz="2100">
              <a:solidFill>
                <a:srgbClr val="000000"/>
              </a:solidFill>
            </a:endParaRPr>
          </a:p>
          <a:p>
            <a:pPr indent="-361950" lvl="0" marL="457200" rtl="0" algn="l">
              <a:lnSpc>
                <a:spcPct val="115000"/>
              </a:lnSpc>
              <a:spcBef>
                <a:spcPts val="0"/>
              </a:spcBef>
              <a:spcAft>
                <a:spcPts val="0"/>
              </a:spcAft>
              <a:buClr>
                <a:srgbClr val="000000"/>
              </a:buClr>
              <a:buSzPts val="2100"/>
              <a:buAutoNum type="alphaUcPeriod"/>
            </a:pPr>
            <a:r>
              <a:rPr lang="en" sz="2100">
                <a:solidFill>
                  <a:srgbClr val="000000"/>
                </a:solidFill>
              </a:rPr>
              <a:t>Yes, the data provide convincing evidence for the alternative hypothesis of gender discrimination against women in promotion decisions. The observed difference between the two proportions was due to a real effect of gender.</a:t>
            </a:r>
            <a:endParaRPr sz="21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41" name="Google Shape;141;p26"/>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rgbClr val="000000"/>
              </a:buClr>
              <a:buSzPts val="1100"/>
              <a:buFont typeface="Arial"/>
              <a:buNone/>
            </a:pPr>
            <a:r>
              <a:rPr lang="en" sz="2100">
                <a:solidFill>
                  <a:schemeClr val="accent1"/>
                </a:solidFill>
              </a:rPr>
              <a:t>Do the results of the simulation you just ran provide convincing evidence of gender discrimination against women, i.e. dependence between gender and promotion decisions?</a:t>
            </a:r>
            <a:endParaRPr sz="2100">
              <a:solidFill>
                <a:schemeClr val="accent1"/>
              </a:solidFill>
            </a:endParaRPr>
          </a:p>
          <a:p>
            <a:pPr indent="-361950" lvl="0" marL="457200" rtl="0" algn="l">
              <a:lnSpc>
                <a:spcPct val="115000"/>
              </a:lnSpc>
              <a:spcBef>
                <a:spcPts val="1000"/>
              </a:spcBef>
              <a:spcAft>
                <a:spcPts val="0"/>
              </a:spcAft>
              <a:buClr>
                <a:srgbClr val="000000"/>
              </a:buClr>
              <a:buSzPts val="2100"/>
              <a:buAutoNum type="alphaUcPeriod"/>
            </a:pPr>
            <a:r>
              <a:rPr lang="en" sz="2100">
                <a:solidFill>
                  <a:srgbClr val="000000"/>
                </a:solidFill>
              </a:rPr>
              <a:t>No, the data do not provide convincing evidence for the alternative hypothesis, therefore we can't reject the null hypothesis of independence between gender and promotion decisions. The observed difference between the two proportions was due to chance.</a:t>
            </a:r>
            <a:endParaRPr sz="2100">
              <a:solidFill>
                <a:srgbClr val="000000"/>
              </a:solidFill>
            </a:endParaRPr>
          </a:p>
          <a:p>
            <a:pPr indent="-361950" lvl="0" marL="457200" rtl="0" algn="l">
              <a:lnSpc>
                <a:spcPct val="115000"/>
              </a:lnSpc>
              <a:spcBef>
                <a:spcPts val="0"/>
              </a:spcBef>
              <a:spcAft>
                <a:spcPts val="0"/>
              </a:spcAft>
              <a:buClr>
                <a:srgbClr val="FF9900"/>
              </a:buClr>
              <a:buSzPts val="2100"/>
              <a:buAutoNum type="alphaUcPeriod"/>
            </a:pPr>
            <a:r>
              <a:rPr lang="en" sz="2100">
                <a:solidFill>
                  <a:srgbClr val="FF9900"/>
                </a:solidFill>
              </a:rPr>
              <a:t>Yes, the data provide convincing evidence for the alternative hypothesis of gender discrimination against women in promotion decisions. The observed difference between the two proportions was due to a real effect of gender.</a:t>
            </a:r>
            <a:endParaRPr sz="2100">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Case Study:</a:t>
            </a:r>
            <a:endParaRPr>
              <a:solidFill>
                <a:schemeClr val="accent1"/>
              </a:solidFill>
            </a:endParaRPr>
          </a:p>
          <a:p>
            <a:pPr indent="0" lvl="0" marL="0" rtl="0" algn="l">
              <a:spcBef>
                <a:spcPts val="0"/>
              </a:spcBef>
              <a:spcAft>
                <a:spcPts val="0"/>
              </a:spcAft>
              <a:buNone/>
            </a:pPr>
            <a:r>
              <a:rPr lang="en">
                <a:solidFill>
                  <a:schemeClr val="accent1"/>
                </a:solidFill>
              </a:rPr>
              <a:t>Gender Discrimination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457200" y="1143000"/>
            <a:ext cx="8089500" cy="50232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1000"/>
              </a:spcAft>
              <a:buNone/>
            </a:pPr>
            <a:r>
              <a:rPr lang="en" sz="2100">
                <a:solidFill>
                  <a:srgbClr val="000000"/>
                </a:solidFill>
              </a:rPr>
              <a:t>These simulations are tedious and slow to run using the method described earlier. In reality, we use software to generate the simulations. The dot plot below shows the distribution of simulated differences in promotion rates based on 100 simulations.</a:t>
            </a:r>
            <a:endParaRPr sz="2100">
              <a:solidFill>
                <a:srgbClr val="000000"/>
              </a:solidFill>
            </a:endParaRPr>
          </a:p>
        </p:txBody>
      </p:sp>
      <p:sp>
        <p:nvSpPr>
          <p:cNvPr id="147" name="Google Shape;147;p27"/>
          <p:cNvSpPr txBox="1"/>
          <p:nvPr>
            <p:ph type="title"/>
          </p:nvPr>
        </p:nvSpPr>
        <p:spPr>
          <a:xfrm>
            <a:off x="457200" y="0"/>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Simulations Using Software</a:t>
            </a:r>
            <a:endParaRPr>
              <a:solidFill>
                <a:schemeClr val="accent1"/>
              </a:solidFill>
            </a:endParaRPr>
          </a:p>
        </p:txBody>
      </p:sp>
      <p:pic>
        <p:nvPicPr>
          <p:cNvPr id="148" name="Google Shape;148;p27"/>
          <p:cNvPicPr preferRelativeResize="0"/>
          <p:nvPr/>
        </p:nvPicPr>
        <p:blipFill>
          <a:blip r:embed="rId3">
            <a:alphaModFix/>
          </a:blip>
          <a:stretch>
            <a:fillRect/>
          </a:stretch>
        </p:blipFill>
        <p:spPr>
          <a:xfrm>
            <a:off x="1526421" y="3151025"/>
            <a:ext cx="4988825" cy="294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Gender Discrimination</a:t>
            </a:r>
            <a:endParaRPr>
              <a:solidFill>
                <a:schemeClr val="accent1"/>
              </a:solidFill>
            </a:endParaRPr>
          </a:p>
        </p:txBody>
      </p:sp>
      <p:sp>
        <p:nvSpPr>
          <p:cNvPr id="39" name="Google Shape;39;p10"/>
          <p:cNvSpPr txBox="1"/>
          <p:nvPr>
            <p:ph idx="1" type="body"/>
          </p:nvPr>
        </p:nvSpPr>
        <p:spPr>
          <a:xfrm>
            <a:off x="457200" y="1143000"/>
            <a:ext cx="8154000" cy="5382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In 1972, as a part of a study on gender discrimination, 48 male bank supervisors were each given the same personnel file and asked to judge whether the person should be promoted to a branch manager job that was described as “routine”.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The files were identical except that half of the supervisors had files showing the person was male while the other half had files showing the person was female.</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It was randomly determined which supervisors got “male” applications and which got “female” applications.</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Of the 48 files reviewed, 35 were promoted.</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The study is testing whether females are unfairly discriminated against.</a:t>
            </a:r>
            <a:endParaRPr sz="1900">
              <a:solidFill>
                <a:srgbClr val="000000"/>
              </a:solidFill>
            </a:endParaRPr>
          </a:p>
          <a:p>
            <a:pPr indent="0" lvl="0" marL="0" rtl="0" algn="l">
              <a:lnSpc>
                <a:spcPct val="115000"/>
              </a:lnSpc>
              <a:spcBef>
                <a:spcPts val="600"/>
              </a:spcBef>
              <a:spcAft>
                <a:spcPts val="0"/>
              </a:spcAft>
              <a:buNone/>
            </a:pPr>
            <a:r>
              <a:rPr lang="en" sz="1900">
                <a:solidFill>
                  <a:schemeClr val="accent1"/>
                </a:solidFill>
              </a:rPr>
              <a:t>Is this an observational study or an experiment?</a:t>
            </a:r>
            <a:endParaRPr sz="1900">
              <a:solidFill>
                <a:schemeClr val="accent1"/>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400">
                <a:solidFill>
                  <a:srgbClr val="000000"/>
                </a:solidFill>
              </a:rPr>
              <a:t>B.Rosen and T. Jerdee (1974), ``Influence of sex role stereotypes on personnel decisions", J.Applied Psychology, 59:9-14.</a:t>
            </a:r>
            <a:endParaRPr i="1"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1"/>
          <p:cNvSpPr txBox="1"/>
          <p:nvPr>
            <p:ph idx="1" type="body"/>
          </p:nvPr>
        </p:nvSpPr>
        <p:spPr>
          <a:xfrm>
            <a:off x="457200" y="1143000"/>
            <a:ext cx="81540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At a first glance, does there appear to be a relationship between promotion and gender?</a:t>
            </a:r>
            <a:endParaRPr sz="1900">
              <a:solidFill>
                <a:schemeClr val="accent1"/>
              </a:solidFill>
            </a:endParaRPr>
          </a:p>
        </p:txBody>
      </p:sp>
      <p:sp>
        <p:nvSpPr>
          <p:cNvPr id="45" name="Google Shape;45;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Data</a:t>
            </a:r>
            <a:endParaRPr>
              <a:solidFill>
                <a:schemeClr val="accent1"/>
              </a:solidFill>
            </a:endParaRPr>
          </a:p>
        </p:txBody>
      </p:sp>
      <p:pic>
        <p:nvPicPr>
          <p:cNvPr id="46" name="Google Shape;46;p11"/>
          <p:cNvPicPr preferRelativeResize="0"/>
          <p:nvPr/>
        </p:nvPicPr>
        <p:blipFill>
          <a:blip r:embed="rId3">
            <a:alphaModFix/>
          </a:blip>
          <a:stretch>
            <a:fillRect/>
          </a:stretch>
        </p:blipFill>
        <p:spPr>
          <a:xfrm>
            <a:off x="457197" y="2212850"/>
            <a:ext cx="6747075" cy="179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idx="1" type="body"/>
          </p:nvPr>
        </p:nvSpPr>
        <p:spPr>
          <a:xfrm>
            <a:off x="457200" y="1143000"/>
            <a:ext cx="81540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At a first glance, does there appear to be a relationship between promotion and gender?</a:t>
            </a:r>
            <a:endParaRPr sz="1900">
              <a:solidFill>
                <a:schemeClr val="accent1"/>
              </a:solidFill>
            </a:endParaRPr>
          </a:p>
        </p:txBody>
      </p:sp>
      <p:sp>
        <p:nvSpPr>
          <p:cNvPr id="52" name="Google Shape;52;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Data</a:t>
            </a:r>
            <a:endParaRPr>
              <a:solidFill>
                <a:schemeClr val="accent1"/>
              </a:solidFill>
            </a:endParaRPr>
          </a:p>
        </p:txBody>
      </p:sp>
      <p:sp>
        <p:nvSpPr>
          <p:cNvPr id="53" name="Google Shape;53;p12"/>
          <p:cNvSpPr txBox="1"/>
          <p:nvPr/>
        </p:nvSpPr>
        <p:spPr>
          <a:xfrm>
            <a:off x="473450" y="4440475"/>
            <a:ext cx="7539600" cy="193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b="1" lang="en" sz="1900"/>
              <a:t>% of males promoted:</a:t>
            </a:r>
            <a:r>
              <a:rPr lang="en" sz="1900"/>
              <a:t> 21 / 24 = 0.875</a:t>
            </a:r>
            <a:endParaRPr sz="1900"/>
          </a:p>
          <a:p>
            <a:pPr indent="0" lvl="0" marL="0" rtl="0" algn="l">
              <a:lnSpc>
                <a:spcPct val="150000"/>
              </a:lnSpc>
              <a:spcBef>
                <a:spcPts val="0"/>
              </a:spcBef>
              <a:spcAft>
                <a:spcPts val="0"/>
              </a:spcAft>
              <a:buNone/>
            </a:pPr>
            <a:r>
              <a:rPr b="1" lang="en" sz="1900"/>
              <a:t>% of females promoted:</a:t>
            </a:r>
            <a:r>
              <a:rPr lang="en" sz="1900"/>
              <a:t> 14 / 24 = 0.583</a:t>
            </a:r>
            <a:endParaRPr sz="1900"/>
          </a:p>
        </p:txBody>
      </p:sp>
      <p:pic>
        <p:nvPicPr>
          <p:cNvPr id="54" name="Google Shape;54;p12"/>
          <p:cNvPicPr preferRelativeResize="0"/>
          <p:nvPr/>
        </p:nvPicPr>
        <p:blipFill>
          <a:blip r:embed="rId3">
            <a:alphaModFix/>
          </a:blip>
          <a:stretch>
            <a:fillRect/>
          </a:stretch>
        </p:blipFill>
        <p:spPr>
          <a:xfrm>
            <a:off x="457197" y="2212850"/>
            <a:ext cx="6747075" cy="179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1000"/>
                                        <p:tgtEl>
                                          <p:spTgt spid="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457200" y="1143000"/>
            <a:ext cx="81540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We saw a difference of almost 30% (29.2% to be exact) between the proportion of male and female files that are promoted. Based on this information, which of the below is true?</a:t>
            </a:r>
            <a:endParaRPr sz="1900">
              <a:solidFill>
                <a:schemeClr val="accent1"/>
              </a:solidFill>
            </a:endParaRPr>
          </a:p>
          <a:p>
            <a:pPr indent="-349250" lvl="0" marL="457200" rtl="0" algn="l">
              <a:lnSpc>
                <a:spcPct val="115000"/>
              </a:lnSpc>
              <a:spcBef>
                <a:spcPts val="1000"/>
              </a:spcBef>
              <a:spcAft>
                <a:spcPts val="0"/>
              </a:spcAft>
              <a:buClr>
                <a:srgbClr val="000000"/>
              </a:buClr>
              <a:buSzPts val="1900"/>
              <a:buAutoNum type="alphaUcPeriod"/>
            </a:pPr>
            <a:r>
              <a:rPr lang="en" sz="1900">
                <a:solidFill>
                  <a:srgbClr val="000000"/>
                </a:solidFill>
              </a:rPr>
              <a:t>If we were to repeat the experiment we will definitely see that more female files get promoted. This was a fluke.</a:t>
            </a:r>
            <a:endParaRPr sz="1900">
              <a:solidFill>
                <a:srgbClr val="000000"/>
              </a:solidFill>
            </a:endParaRPr>
          </a:p>
          <a:p>
            <a:pPr indent="-349250" lvl="0" marL="457200" rtl="0" algn="l">
              <a:lnSpc>
                <a:spcPct val="115000"/>
              </a:lnSpc>
              <a:spcBef>
                <a:spcPts val="0"/>
              </a:spcBef>
              <a:spcAft>
                <a:spcPts val="0"/>
              </a:spcAft>
              <a:buClr>
                <a:srgbClr val="000000"/>
              </a:buClr>
              <a:buSzPts val="1900"/>
              <a:buAutoNum type="alphaUcPeriod"/>
            </a:pPr>
            <a:r>
              <a:rPr lang="en" sz="1900">
                <a:solidFill>
                  <a:srgbClr val="000000"/>
                </a:solidFill>
              </a:rPr>
              <a:t>Promotion is dependent on gender, males are more likely to be promoted, and hence there is gender discrimination against women in promotion decisions.</a:t>
            </a:r>
            <a:endParaRPr sz="1900">
              <a:solidFill>
                <a:srgbClr val="000000"/>
              </a:solidFill>
            </a:endParaRPr>
          </a:p>
          <a:p>
            <a:pPr indent="-349250" lvl="0" marL="457200" rtl="0" algn="l">
              <a:lnSpc>
                <a:spcPct val="115000"/>
              </a:lnSpc>
              <a:spcBef>
                <a:spcPts val="0"/>
              </a:spcBef>
              <a:spcAft>
                <a:spcPts val="0"/>
              </a:spcAft>
              <a:buClr>
                <a:srgbClr val="000000"/>
              </a:buClr>
              <a:buSzPts val="1900"/>
              <a:buAutoNum type="alphaUcPeriod"/>
            </a:pPr>
            <a:r>
              <a:rPr lang="en" sz="1900">
                <a:solidFill>
                  <a:srgbClr val="000000"/>
                </a:solidFill>
              </a:rPr>
              <a:t>The difference in the proportions of promoted male and female files is due to chance, this is not evidence of gender discrimination against women in promotion decisions.</a:t>
            </a:r>
            <a:endParaRPr sz="1900">
              <a:solidFill>
                <a:srgbClr val="000000"/>
              </a:solidFill>
            </a:endParaRPr>
          </a:p>
          <a:p>
            <a:pPr indent="-349250" lvl="0" marL="457200" rtl="0" algn="l">
              <a:lnSpc>
                <a:spcPct val="115000"/>
              </a:lnSpc>
              <a:spcBef>
                <a:spcPts val="0"/>
              </a:spcBef>
              <a:spcAft>
                <a:spcPts val="0"/>
              </a:spcAft>
              <a:buClr>
                <a:srgbClr val="000000"/>
              </a:buClr>
              <a:buSzPts val="1900"/>
              <a:buAutoNum type="alphaUcPeriod"/>
            </a:pPr>
            <a:r>
              <a:rPr lang="en" sz="1900">
                <a:solidFill>
                  <a:srgbClr val="000000"/>
                </a:solidFill>
              </a:rPr>
              <a:t>Women are less qualified than men, and this is why fewer females get promoted.</a:t>
            </a:r>
            <a:endParaRPr sz="1900">
              <a:solidFill>
                <a:srgbClr val="000000"/>
              </a:solidFill>
            </a:endParaRPr>
          </a:p>
        </p:txBody>
      </p:sp>
      <p:sp>
        <p:nvSpPr>
          <p:cNvPr id="60" name="Google Shape;60;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457200" y="1143000"/>
            <a:ext cx="81540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We saw a difference of almost 30% (29.2% to be exact) between the proportion of male and female files that are promoted. Based on this information, which of the below is true?</a:t>
            </a:r>
            <a:endParaRPr sz="1900">
              <a:solidFill>
                <a:schemeClr val="accent1"/>
              </a:solidFill>
            </a:endParaRPr>
          </a:p>
          <a:p>
            <a:pPr indent="-349250" lvl="0" marL="457200" rtl="0" algn="l">
              <a:lnSpc>
                <a:spcPct val="115000"/>
              </a:lnSpc>
              <a:spcBef>
                <a:spcPts val="1000"/>
              </a:spcBef>
              <a:spcAft>
                <a:spcPts val="0"/>
              </a:spcAft>
              <a:buClr>
                <a:srgbClr val="000000"/>
              </a:buClr>
              <a:buSzPts val="1900"/>
              <a:buAutoNum type="alphaUcPeriod"/>
            </a:pPr>
            <a:r>
              <a:rPr lang="en" sz="1900">
                <a:solidFill>
                  <a:srgbClr val="000000"/>
                </a:solidFill>
              </a:rPr>
              <a:t>If we were to repeat the experiment we will definitely see that more female files get promoted. This was a fluke.</a:t>
            </a:r>
            <a:endParaRPr sz="1900">
              <a:solidFill>
                <a:srgbClr val="000000"/>
              </a:solidFill>
            </a:endParaRPr>
          </a:p>
          <a:p>
            <a:pPr indent="-349250" lvl="0" marL="457200" rtl="0" algn="l">
              <a:lnSpc>
                <a:spcPct val="115000"/>
              </a:lnSpc>
              <a:spcBef>
                <a:spcPts val="0"/>
              </a:spcBef>
              <a:spcAft>
                <a:spcPts val="0"/>
              </a:spcAft>
              <a:buClr>
                <a:schemeClr val="accent1"/>
              </a:buClr>
              <a:buSzPts val="1900"/>
              <a:buAutoNum type="alphaUcPeriod"/>
            </a:pPr>
            <a:r>
              <a:rPr lang="en" sz="1900">
                <a:solidFill>
                  <a:schemeClr val="accent1"/>
                </a:solidFill>
              </a:rPr>
              <a:t>Promotion is dependent on gender, males are more likely to be promoted, and hence there is gender discrimination against women in promotion decisions.  </a:t>
            </a:r>
            <a:r>
              <a:rPr lang="en" sz="1900">
                <a:solidFill>
                  <a:srgbClr val="FF9900"/>
                </a:solidFill>
              </a:rPr>
              <a:t>Maybe</a:t>
            </a:r>
            <a:endParaRPr sz="1900">
              <a:solidFill>
                <a:srgbClr val="FF9900"/>
              </a:solidFill>
            </a:endParaRPr>
          </a:p>
          <a:p>
            <a:pPr indent="-349250" lvl="0" marL="457200" rtl="0" algn="l">
              <a:lnSpc>
                <a:spcPct val="115000"/>
              </a:lnSpc>
              <a:spcBef>
                <a:spcPts val="0"/>
              </a:spcBef>
              <a:spcAft>
                <a:spcPts val="0"/>
              </a:spcAft>
              <a:buClr>
                <a:schemeClr val="accent1"/>
              </a:buClr>
              <a:buSzPts val="1900"/>
              <a:buAutoNum type="alphaUcPeriod"/>
            </a:pPr>
            <a:r>
              <a:rPr lang="en" sz="1900">
                <a:solidFill>
                  <a:schemeClr val="accent1"/>
                </a:solidFill>
              </a:rPr>
              <a:t>The difference in the proportions of promoted male and female files is due to chance, this is not evidence of gender discrimination against women in promotion decisions. </a:t>
            </a:r>
            <a:r>
              <a:rPr lang="en" sz="1900">
                <a:solidFill>
                  <a:srgbClr val="FF9900"/>
                </a:solidFill>
              </a:rPr>
              <a:t>Maybe</a:t>
            </a:r>
            <a:endParaRPr sz="1900">
              <a:solidFill>
                <a:srgbClr val="FF9900"/>
              </a:solidFill>
            </a:endParaRPr>
          </a:p>
          <a:p>
            <a:pPr indent="-349250" lvl="0" marL="457200" rtl="0" algn="l">
              <a:lnSpc>
                <a:spcPct val="115000"/>
              </a:lnSpc>
              <a:spcBef>
                <a:spcPts val="0"/>
              </a:spcBef>
              <a:spcAft>
                <a:spcPts val="0"/>
              </a:spcAft>
              <a:buClr>
                <a:srgbClr val="000000"/>
              </a:buClr>
              <a:buSzPts val="1900"/>
              <a:buAutoNum type="alphaUcPeriod"/>
            </a:pPr>
            <a:r>
              <a:rPr lang="en" sz="1900">
                <a:solidFill>
                  <a:srgbClr val="000000"/>
                </a:solidFill>
              </a:rPr>
              <a:t>Women are less qualified than men, and this is why fewer females get promoted.</a:t>
            </a:r>
            <a:endParaRPr sz="1900">
              <a:solidFill>
                <a:srgbClr val="000000"/>
              </a:solidFill>
            </a:endParaRPr>
          </a:p>
        </p:txBody>
      </p:sp>
      <p:sp>
        <p:nvSpPr>
          <p:cNvPr id="66" name="Google Shape;66;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495000" y="1600200"/>
            <a:ext cx="8154000" cy="1990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AutoNum type="arabicPeriod"/>
            </a:pPr>
            <a:r>
              <a:rPr lang="en" sz="1900">
                <a:solidFill>
                  <a:srgbClr val="000000"/>
                </a:solidFill>
              </a:rPr>
              <a:t>“There is nothing going on.”</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Promotion and gender are </a:t>
            </a:r>
            <a:r>
              <a:rPr i="1" lang="en" sz="1900">
                <a:solidFill>
                  <a:schemeClr val="accent1"/>
                </a:solidFill>
              </a:rPr>
              <a:t>independent</a:t>
            </a:r>
            <a:r>
              <a:rPr lang="en" sz="1900">
                <a:solidFill>
                  <a:srgbClr val="000000"/>
                </a:solidFill>
              </a:rPr>
              <a:t>, no gender discrimination, observed difference in proportions is simply due to chance.</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 </a:t>
            </a:r>
            <a:r>
              <a:rPr lang="en" sz="1900">
                <a:solidFill>
                  <a:schemeClr val="accent1"/>
                </a:solidFill>
              </a:rPr>
              <a:t>Null Hypothesis</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72" name="Google Shape;72;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Two Competing Claims</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457200" y="3780975"/>
            <a:ext cx="8154000" cy="1143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AutoNum type="arabicPeriod" startAt="2"/>
            </a:pPr>
            <a:r>
              <a:rPr lang="en" sz="1900">
                <a:solidFill>
                  <a:srgbClr val="000000"/>
                </a:solidFill>
              </a:rPr>
              <a:t>“There is something going on.”</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Promotion and gender are </a:t>
            </a:r>
            <a:r>
              <a:rPr i="1" lang="en" sz="1900">
                <a:solidFill>
                  <a:schemeClr val="accent1"/>
                </a:solidFill>
              </a:rPr>
              <a:t>dependent</a:t>
            </a:r>
            <a:r>
              <a:rPr lang="en" sz="1900">
                <a:solidFill>
                  <a:srgbClr val="000000"/>
                </a:solidFill>
              </a:rPr>
              <a:t>, there is gender discrimination, observed difference in proportions is not due to chance.</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 </a:t>
            </a:r>
            <a:r>
              <a:rPr lang="en" sz="1900">
                <a:solidFill>
                  <a:schemeClr val="accent1"/>
                </a:solidFill>
              </a:rPr>
              <a:t>Alternative Hypothesis</a:t>
            </a:r>
            <a:endParaRPr sz="1900">
              <a:solidFill>
                <a:srgbClr val="000000"/>
              </a:solidFill>
            </a:endParaRPr>
          </a:p>
        </p:txBody>
      </p:sp>
      <p:sp>
        <p:nvSpPr>
          <p:cNvPr id="78" name="Google Shape;78;p16"/>
          <p:cNvSpPr txBox="1"/>
          <p:nvPr>
            <p:ph idx="1" type="body"/>
          </p:nvPr>
        </p:nvSpPr>
        <p:spPr>
          <a:xfrm>
            <a:off x="495000" y="1600200"/>
            <a:ext cx="8154000" cy="1990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SzPts val="1900"/>
              <a:buAutoNum type="arabicPeriod"/>
            </a:pPr>
            <a:r>
              <a:rPr lang="en" sz="1900">
                <a:solidFill>
                  <a:srgbClr val="000000"/>
                </a:solidFill>
              </a:rPr>
              <a:t>“There is nothing going on.”</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Promotion and gender are </a:t>
            </a:r>
            <a:r>
              <a:rPr i="1" lang="en" sz="1900">
                <a:solidFill>
                  <a:schemeClr val="accent1"/>
                </a:solidFill>
              </a:rPr>
              <a:t>independent</a:t>
            </a:r>
            <a:r>
              <a:rPr lang="en" sz="1900">
                <a:solidFill>
                  <a:srgbClr val="000000"/>
                </a:solidFill>
              </a:rPr>
              <a:t>, no gender discrimination, observed difference in proportions is simply due to chance.</a:t>
            </a:r>
            <a:endParaRPr sz="1900">
              <a:solidFill>
                <a:srgbClr val="000000"/>
              </a:solidFill>
            </a:endParaRPr>
          </a:p>
          <a:p>
            <a:pPr indent="0" lvl="0" marL="457200" rtl="0" algn="l">
              <a:lnSpc>
                <a:spcPct val="115000"/>
              </a:lnSpc>
              <a:spcBef>
                <a:spcPts val="600"/>
              </a:spcBef>
              <a:spcAft>
                <a:spcPts val="0"/>
              </a:spcAft>
              <a:buNone/>
            </a:pPr>
            <a:r>
              <a:rPr lang="en" sz="1900">
                <a:solidFill>
                  <a:srgbClr val="000000"/>
                </a:solidFill>
              </a:rPr>
              <a:t>→ </a:t>
            </a:r>
            <a:r>
              <a:rPr lang="en" sz="1900">
                <a:solidFill>
                  <a:schemeClr val="accent1"/>
                </a:solidFill>
              </a:rPr>
              <a:t>Null Hypothesis</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79" name="Google Shape;79;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Two Competing Claims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