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8eb21b7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8eb21b7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eb21b77d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eb21b77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eb21b77d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eb21b77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eb21b77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eb21b7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fff8405_0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fff8405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eb21b77d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eb21b77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eb21b77d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eb21b77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fff8405_0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fff8405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eb21b77d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eb21b77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eb21b77d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eb21b77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eb21b77d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eb21b7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fff8405_0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fff8405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eb21b77d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eb21b77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fff8405_0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fff8405_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eb21b77d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eb21b77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eb21b77d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eb21b77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eb21b77d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eb21b77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eb21b77d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eb21b77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eb21b77d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eb21b77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fff8405_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fff8405_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eb21b77d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eb21b77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eb21b77d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eb21b77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ec3cab4_0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ec3cab4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bec3cab4_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bec3cab4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eb21b77d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eb21b77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eb21b77d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eb21b77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eb21b77d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eb21b77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eb21b77d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eb21b7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eb21b77d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eb21b77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fff8405_0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fff8405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dd659cad_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659cad_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d659cad_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d659cad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ec3cab4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ec3cab4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eb21b77d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8eb21b7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eb21b77d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eb21b77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f9fa865d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f9fa86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d659cad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d659cad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fff8405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fff8405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8eb21b77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8eb21b7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eb21b77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eb21b7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eb21b77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eb21b7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idx="1" type="body"/>
          </p:nvPr>
        </p:nvSpPr>
        <p:spPr>
          <a:xfrm flipH="1">
            <a:off x="457075" y="13057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04" name="Google Shape;104;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on a proportion</a:t>
            </a:r>
            <a:endParaRPr baseline="30000">
              <a:solidFill>
                <a:schemeClr val="accent1"/>
              </a:solidFill>
            </a:endParaRPr>
          </a:p>
        </p:txBody>
      </p:sp>
      <p:sp>
        <p:nvSpPr>
          <p:cNvPr id="105" name="Google Shape;105;p24"/>
          <p:cNvSpPr txBox="1"/>
          <p:nvPr>
            <p:ph idx="1" type="body"/>
          </p:nvPr>
        </p:nvSpPr>
        <p:spPr>
          <a:xfrm flipH="1">
            <a:off x="457075" y="25366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We can answer this research question using a confidence interval, which we know is always of the form</a:t>
            </a:r>
            <a:endParaRPr sz="2000"/>
          </a:p>
          <a:p>
            <a:pPr indent="0" lvl="0" marL="0" rtl="0" algn="l">
              <a:lnSpc>
                <a:spcPct val="115000"/>
              </a:lnSpc>
              <a:spcBef>
                <a:spcPts val="0"/>
              </a:spcBef>
              <a:spcAft>
                <a:spcPts val="0"/>
              </a:spcAft>
              <a:buNone/>
            </a:pPr>
            <a:r>
              <a:rPr lang="en" sz="2000"/>
              <a:t>	                             </a:t>
            </a:r>
            <a:r>
              <a:rPr i="1" lang="en" sz="2000">
                <a:solidFill>
                  <a:srgbClr val="FF9900"/>
                </a:solidFill>
              </a:rPr>
              <a:t>point estimate ± ME</a:t>
            </a:r>
            <a:endParaRPr i="1" sz="2000">
              <a:solidFill>
                <a:srgbClr val="FF9900"/>
              </a:solidFill>
            </a:endParaRPr>
          </a:p>
          <a:p>
            <a:pPr indent="0" lvl="0" marL="0" rtl="0" algn="l">
              <a:lnSpc>
                <a:spcPct val="115000"/>
              </a:lnSpc>
              <a:spcBef>
                <a:spcPts val="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5"/>
          <p:cNvSpPr txBox="1"/>
          <p:nvPr>
            <p:ph idx="1" type="body"/>
          </p:nvPr>
        </p:nvSpPr>
        <p:spPr>
          <a:xfrm flipH="1">
            <a:off x="457075" y="37675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And we also know that </a:t>
            </a:r>
            <a:r>
              <a:rPr i="1" lang="en" sz="2000">
                <a:solidFill>
                  <a:srgbClr val="FF9900"/>
                </a:solidFill>
              </a:rPr>
              <a:t>ME = critical value times the SE </a:t>
            </a:r>
            <a:r>
              <a:rPr lang="en" sz="2000"/>
              <a:t>of the point estimate.</a:t>
            </a:r>
            <a:endParaRPr sz="2000"/>
          </a:p>
          <a:p>
            <a:pPr indent="457200" lvl="0" marL="0" rtl="0" algn="l">
              <a:lnSpc>
                <a:spcPct val="115000"/>
              </a:lnSpc>
              <a:spcBef>
                <a:spcPts val="0"/>
              </a:spcBef>
              <a:spcAft>
                <a:spcPts val="0"/>
              </a:spcAft>
              <a:buNone/>
            </a:pPr>
            <a:r>
              <a:rPr i="1" lang="en" sz="2000">
                <a:solidFill>
                  <a:schemeClr val="accent1"/>
                </a:solidFill>
              </a:rPr>
              <a:t>                                       SE</a:t>
            </a:r>
            <a:r>
              <a:rPr baseline="-25000" i="1" lang="en" sz="2000">
                <a:solidFill>
                  <a:schemeClr val="accent1"/>
                </a:solidFill>
              </a:rPr>
              <a:t>p̂</a:t>
            </a:r>
            <a:r>
              <a:rPr i="1" lang="en" sz="2000">
                <a:solidFill>
                  <a:schemeClr val="accent1"/>
                </a:solidFill>
              </a:rPr>
              <a:t> = </a:t>
            </a:r>
            <a:r>
              <a:rPr lang="en" sz="2000">
                <a:solidFill>
                  <a:schemeClr val="accent1"/>
                </a:solidFill>
              </a:rPr>
              <a:t>?</a:t>
            </a:r>
            <a:endParaRPr sz="2000">
              <a:solidFill>
                <a:schemeClr val="accent1"/>
              </a:solidFill>
            </a:endParaRPr>
          </a:p>
        </p:txBody>
      </p:sp>
      <p:sp>
        <p:nvSpPr>
          <p:cNvPr id="111" name="Google Shape;111;p25"/>
          <p:cNvSpPr txBox="1"/>
          <p:nvPr>
            <p:ph idx="1" type="body"/>
          </p:nvPr>
        </p:nvSpPr>
        <p:spPr>
          <a:xfrm flipH="1">
            <a:off x="457075" y="13057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12" name="Google Shape;112;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on a proportion</a:t>
            </a:r>
            <a:endParaRPr baseline="30000">
              <a:solidFill>
                <a:schemeClr val="accent1"/>
              </a:solidFill>
            </a:endParaRPr>
          </a:p>
        </p:txBody>
      </p:sp>
      <p:sp>
        <p:nvSpPr>
          <p:cNvPr id="113" name="Google Shape;113;p25"/>
          <p:cNvSpPr txBox="1"/>
          <p:nvPr>
            <p:ph idx="1" type="body"/>
          </p:nvPr>
        </p:nvSpPr>
        <p:spPr>
          <a:xfrm flipH="1">
            <a:off x="457075" y="25366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We can answer this research question using a confidence interval, which we know is always of the form</a:t>
            </a:r>
            <a:endParaRPr sz="2000"/>
          </a:p>
          <a:p>
            <a:pPr indent="0" lvl="0" marL="0" rtl="0" algn="l">
              <a:lnSpc>
                <a:spcPct val="115000"/>
              </a:lnSpc>
              <a:spcBef>
                <a:spcPts val="0"/>
              </a:spcBef>
              <a:spcAft>
                <a:spcPts val="0"/>
              </a:spcAft>
              <a:buNone/>
            </a:pPr>
            <a:r>
              <a:rPr lang="en" sz="2000"/>
              <a:t>	                             </a:t>
            </a:r>
            <a:r>
              <a:rPr i="1" lang="en" sz="2000">
                <a:solidFill>
                  <a:srgbClr val="FF9900"/>
                </a:solidFill>
              </a:rPr>
              <a:t>point estimate ± ME</a:t>
            </a:r>
            <a:endParaRPr i="1" sz="2000">
              <a:solidFill>
                <a:srgbClr val="FF9900"/>
              </a:solidFill>
            </a:endParaRPr>
          </a:p>
          <a:p>
            <a:pPr indent="0" lvl="0" marL="0" rtl="0" algn="l">
              <a:lnSpc>
                <a:spcPct val="115000"/>
              </a:lnSpc>
              <a:spcBef>
                <a:spcPts val="0"/>
              </a:spcBef>
              <a:spcAft>
                <a:spcPts val="0"/>
              </a:spcAft>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idx="1" type="body"/>
          </p:nvPr>
        </p:nvSpPr>
        <p:spPr>
          <a:xfrm flipH="1">
            <a:off x="457075" y="49984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Standard error of a sample proportion</a:t>
            </a:r>
            <a:endParaRPr sz="2000"/>
          </a:p>
          <a:p>
            <a:pPr indent="0" lvl="0" marL="0" rtl="0" algn="l">
              <a:lnSpc>
                <a:spcPct val="115000"/>
              </a:lnSpc>
              <a:spcBef>
                <a:spcPts val="0"/>
              </a:spcBef>
              <a:spcAft>
                <a:spcPts val="0"/>
              </a:spcAft>
              <a:buNone/>
            </a:pPr>
            <a:r>
              <a:t/>
            </a:r>
            <a:endParaRPr sz="2000"/>
          </a:p>
        </p:txBody>
      </p:sp>
      <p:sp>
        <p:nvSpPr>
          <p:cNvPr id="119" name="Google Shape;119;p26"/>
          <p:cNvSpPr txBox="1"/>
          <p:nvPr>
            <p:ph idx="1" type="body"/>
          </p:nvPr>
        </p:nvSpPr>
        <p:spPr>
          <a:xfrm flipH="1">
            <a:off x="457075" y="37675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And we also know that </a:t>
            </a:r>
            <a:r>
              <a:rPr i="1" lang="en" sz="2000">
                <a:solidFill>
                  <a:srgbClr val="FF9900"/>
                </a:solidFill>
              </a:rPr>
              <a:t>ME = critical value times the SE </a:t>
            </a:r>
            <a:r>
              <a:rPr lang="en" sz="2000"/>
              <a:t>of the point estimate.</a:t>
            </a:r>
            <a:endParaRPr sz="2000"/>
          </a:p>
          <a:p>
            <a:pPr indent="457200" lvl="0" marL="0" rtl="0" algn="l">
              <a:lnSpc>
                <a:spcPct val="115000"/>
              </a:lnSpc>
              <a:spcBef>
                <a:spcPts val="0"/>
              </a:spcBef>
              <a:spcAft>
                <a:spcPts val="0"/>
              </a:spcAft>
              <a:buNone/>
            </a:pPr>
            <a:r>
              <a:rPr lang="en" sz="2000">
                <a:solidFill>
                  <a:schemeClr val="accent1"/>
                </a:solidFill>
              </a:rPr>
              <a:t>                                       </a:t>
            </a:r>
            <a:r>
              <a:rPr i="1" lang="en" sz="2000">
                <a:solidFill>
                  <a:schemeClr val="accent1"/>
                </a:solidFill>
              </a:rPr>
              <a:t>SE</a:t>
            </a:r>
            <a:r>
              <a:rPr baseline="-25000" i="1" lang="en" sz="2000">
                <a:solidFill>
                  <a:schemeClr val="accent1"/>
                </a:solidFill>
              </a:rPr>
              <a:t>p̂</a:t>
            </a:r>
            <a:r>
              <a:rPr lang="en" sz="2000">
                <a:solidFill>
                  <a:schemeClr val="accent1"/>
                </a:solidFill>
              </a:rPr>
              <a:t> = ?</a:t>
            </a:r>
            <a:endParaRPr sz="2000">
              <a:solidFill>
                <a:schemeClr val="accent1"/>
              </a:solidFill>
            </a:endParaRPr>
          </a:p>
        </p:txBody>
      </p:sp>
      <p:sp>
        <p:nvSpPr>
          <p:cNvPr id="120" name="Google Shape;120;p26"/>
          <p:cNvSpPr txBox="1"/>
          <p:nvPr>
            <p:ph idx="1" type="body"/>
          </p:nvPr>
        </p:nvSpPr>
        <p:spPr>
          <a:xfrm flipH="1">
            <a:off x="457075" y="13057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21" name="Google Shape;121;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on a proportion</a:t>
            </a:r>
            <a:endParaRPr baseline="30000">
              <a:solidFill>
                <a:schemeClr val="accent1"/>
              </a:solidFill>
            </a:endParaRPr>
          </a:p>
        </p:txBody>
      </p:sp>
      <p:sp>
        <p:nvSpPr>
          <p:cNvPr id="122" name="Google Shape;122;p26"/>
          <p:cNvSpPr txBox="1"/>
          <p:nvPr>
            <p:ph idx="1" type="body"/>
          </p:nvPr>
        </p:nvSpPr>
        <p:spPr>
          <a:xfrm flipH="1">
            <a:off x="457075" y="25366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We can answer this research question using a confidence interval, which we know is always of the form</a:t>
            </a:r>
            <a:endParaRPr sz="2000"/>
          </a:p>
          <a:p>
            <a:pPr indent="0" lvl="0" marL="0" rtl="0" algn="l">
              <a:lnSpc>
                <a:spcPct val="115000"/>
              </a:lnSpc>
              <a:spcBef>
                <a:spcPts val="0"/>
              </a:spcBef>
              <a:spcAft>
                <a:spcPts val="0"/>
              </a:spcAft>
              <a:buNone/>
            </a:pPr>
            <a:r>
              <a:rPr lang="en" sz="2000"/>
              <a:t>	                             </a:t>
            </a:r>
            <a:r>
              <a:rPr i="1" lang="en" sz="2000">
                <a:solidFill>
                  <a:srgbClr val="FF9900"/>
                </a:solidFill>
              </a:rPr>
              <a:t>point estimate ± ME</a:t>
            </a:r>
            <a:endParaRPr i="1" sz="2000">
              <a:solidFill>
                <a:srgbClr val="FF9900"/>
              </a:solidFill>
            </a:endParaRPr>
          </a:p>
          <a:p>
            <a:pPr indent="0" lvl="0" marL="0" rtl="0" algn="l">
              <a:lnSpc>
                <a:spcPct val="115000"/>
              </a:lnSpc>
              <a:spcBef>
                <a:spcPts val="0"/>
              </a:spcBef>
              <a:spcAft>
                <a:spcPts val="0"/>
              </a:spcAft>
              <a:buNone/>
            </a:pPr>
            <a:r>
              <a:t/>
            </a:r>
            <a:endParaRPr sz="2000"/>
          </a:p>
        </p:txBody>
      </p:sp>
      <p:pic>
        <p:nvPicPr>
          <p:cNvPr id="123" name="Google Shape;123;p26"/>
          <p:cNvPicPr preferRelativeResize="0"/>
          <p:nvPr/>
        </p:nvPicPr>
        <p:blipFill>
          <a:blip r:embed="rId3">
            <a:alphaModFix/>
          </a:blip>
          <a:stretch>
            <a:fillRect/>
          </a:stretch>
        </p:blipFill>
        <p:spPr>
          <a:xfrm>
            <a:off x="3068775" y="5558975"/>
            <a:ext cx="2457450"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6388888" y="2342763"/>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2140525" y="3052750"/>
            <a:ext cx="4474025" cy="1005300"/>
          </a:xfrm>
          <a:prstGeom prst="rect">
            <a:avLst/>
          </a:prstGeom>
          <a:noFill/>
          <a:ln>
            <a:noFill/>
          </a:ln>
        </p:spPr>
      </p:pic>
      <p:sp>
        <p:nvSpPr>
          <p:cNvPr id="131" name="Google Shape;131;p27"/>
          <p:cNvSpPr txBox="1"/>
          <p:nvPr>
            <p:ph idx="1" type="body"/>
          </p:nvPr>
        </p:nvSpPr>
        <p:spPr>
          <a:xfrm flipH="1">
            <a:off x="457175" y="1457325"/>
            <a:ext cx="7921800" cy="271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Central limit theorem for proportions</a:t>
            </a:r>
            <a:endParaRPr sz="19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1900"/>
              <a:t>Sample proportions will be nearly normally distributed with mean equal to the population mean, </a:t>
            </a:r>
            <a:r>
              <a:rPr i="1" lang="en" sz="1900"/>
              <a:t>p</a:t>
            </a:r>
            <a:r>
              <a:rPr lang="en" sz="1900"/>
              <a:t>, and standard error equal to</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349250" lvl="0" marL="457200" rtl="0" algn="l">
              <a:lnSpc>
                <a:spcPct val="115000"/>
              </a:lnSpc>
              <a:spcBef>
                <a:spcPts val="0"/>
              </a:spcBef>
              <a:spcAft>
                <a:spcPts val="0"/>
              </a:spcAft>
              <a:buSzPts val="1900"/>
              <a:buChar char="●"/>
            </a:pPr>
            <a:r>
              <a:rPr lang="en" sz="1900"/>
              <a:t>But of course this is true only under certain conditions… </a:t>
            </a:r>
            <a:r>
              <a:rPr lang="en" sz="1900">
                <a:solidFill>
                  <a:schemeClr val="accent1"/>
                </a:solidFill>
              </a:rPr>
              <a:t>any guesses?</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6388888" y="2342763"/>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2140525" y="3052750"/>
            <a:ext cx="4474025" cy="1005300"/>
          </a:xfrm>
          <a:prstGeom prst="rect">
            <a:avLst/>
          </a:prstGeom>
          <a:noFill/>
          <a:ln>
            <a:noFill/>
          </a:ln>
        </p:spPr>
      </p:pic>
      <p:sp>
        <p:nvSpPr>
          <p:cNvPr id="139" name="Google Shape;139;p28"/>
          <p:cNvSpPr txBox="1"/>
          <p:nvPr>
            <p:ph idx="1" type="body"/>
          </p:nvPr>
        </p:nvSpPr>
        <p:spPr>
          <a:xfrm flipH="1">
            <a:off x="457175" y="1457325"/>
            <a:ext cx="7921800" cy="271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Central limit theorem for proportions</a:t>
            </a:r>
            <a:endParaRPr sz="19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1900"/>
              <a:t>Sample proportions will be nearly normally distributed with mean equal to the population mean, </a:t>
            </a:r>
            <a:r>
              <a:rPr i="1" lang="en" sz="1900"/>
              <a:t>p</a:t>
            </a:r>
            <a:r>
              <a:rPr lang="en" sz="1900"/>
              <a:t>, and standard error equal to</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349250" lvl="0" marL="457200" rtl="0" algn="l">
              <a:lnSpc>
                <a:spcPct val="115000"/>
              </a:lnSpc>
              <a:spcBef>
                <a:spcPts val="0"/>
              </a:spcBef>
              <a:spcAft>
                <a:spcPts val="0"/>
              </a:spcAft>
              <a:buSzPts val="1900"/>
              <a:buChar char="●"/>
            </a:pPr>
            <a:r>
              <a:rPr lang="en" sz="1900"/>
              <a:t>But of course this is true only under certain conditions… </a:t>
            </a:r>
            <a:r>
              <a:rPr lang="en" sz="1900">
                <a:solidFill>
                  <a:schemeClr val="accent1"/>
                </a:solidFill>
              </a:rPr>
              <a:t>any guesses?</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1900"/>
          </a:p>
        </p:txBody>
      </p:sp>
      <p:sp>
        <p:nvSpPr>
          <p:cNvPr id="140" name="Google Shape;140;p28"/>
          <p:cNvSpPr txBox="1"/>
          <p:nvPr>
            <p:ph idx="1" type="body"/>
          </p:nvPr>
        </p:nvSpPr>
        <p:spPr>
          <a:xfrm flipH="1">
            <a:off x="457200" y="4572000"/>
            <a:ext cx="7822200" cy="192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t>         </a:t>
            </a:r>
            <a:endParaRPr sz="1900"/>
          </a:p>
          <a:p>
            <a:pPr indent="0" lvl="0" marL="0" rtl="0" algn="l">
              <a:lnSpc>
                <a:spcPct val="115000"/>
              </a:lnSpc>
              <a:spcBef>
                <a:spcPts val="0"/>
              </a:spcBef>
              <a:spcAft>
                <a:spcPts val="0"/>
              </a:spcAft>
              <a:buClr>
                <a:schemeClr val="dk1"/>
              </a:buClr>
              <a:buSzPts val="1100"/>
              <a:buFont typeface="Arial"/>
              <a:buNone/>
            </a:pPr>
            <a:r>
              <a:rPr i="1" lang="en" sz="1900"/>
              <a:t>          independent observations, at least 10 successes and 10 failures</a:t>
            </a:r>
            <a:endParaRPr i="1"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6388888" y="2342763"/>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2140525" y="3052750"/>
            <a:ext cx="4474025" cy="1005300"/>
          </a:xfrm>
          <a:prstGeom prst="rect">
            <a:avLst/>
          </a:prstGeom>
          <a:noFill/>
          <a:ln>
            <a:noFill/>
          </a:ln>
        </p:spPr>
      </p:pic>
      <p:sp>
        <p:nvSpPr>
          <p:cNvPr id="148" name="Google Shape;148;p29"/>
          <p:cNvSpPr txBox="1"/>
          <p:nvPr>
            <p:ph idx="1" type="body"/>
          </p:nvPr>
        </p:nvSpPr>
        <p:spPr>
          <a:xfrm flipH="1">
            <a:off x="457175" y="1457325"/>
            <a:ext cx="7921800" cy="271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Central limit theorem for proportions</a:t>
            </a:r>
            <a:endParaRPr sz="19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1900"/>
              <a:t>Sample proportions will be nearly normally distributed with mean equal to the population mean, </a:t>
            </a:r>
            <a:r>
              <a:rPr i="1" lang="en" sz="1900"/>
              <a:t>p</a:t>
            </a:r>
            <a:r>
              <a:rPr lang="en" sz="1900"/>
              <a:t>, and standard error equal to</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t/>
            </a:r>
            <a:endParaRPr sz="1900"/>
          </a:p>
          <a:p>
            <a:pPr indent="-349250" lvl="0" marL="457200" rtl="0" algn="l">
              <a:lnSpc>
                <a:spcPct val="115000"/>
              </a:lnSpc>
              <a:spcBef>
                <a:spcPts val="0"/>
              </a:spcBef>
              <a:spcAft>
                <a:spcPts val="0"/>
              </a:spcAft>
              <a:buSzPts val="1900"/>
              <a:buChar char="●"/>
            </a:pPr>
            <a:r>
              <a:rPr lang="en" sz="1900"/>
              <a:t>But of course this is true only under certain conditions… </a:t>
            </a:r>
            <a:r>
              <a:rPr lang="en" sz="1900">
                <a:solidFill>
                  <a:schemeClr val="accent1"/>
                </a:solidFill>
              </a:rPr>
              <a:t>any guesses?</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None/>
            </a:pPr>
            <a:r>
              <a:t/>
            </a:r>
            <a:endParaRPr sz="19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1900"/>
          </a:p>
        </p:txBody>
      </p:sp>
      <p:sp>
        <p:nvSpPr>
          <p:cNvPr id="149" name="Google Shape;149;p29"/>
          <p:cNvSpPr txBox="1"/>
          <p:nvPr>
            <p:ph idx="1" type="body"/>
          </p:nvPr>
        </p:nvSpPr>
        <p:spPr>
          <a:xfrm flipH="1">
            <a:off x="457200" y="4572000"/>
            <a:ext cx="7822200" cy="192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t>         </a:t>
            </a:r>
            <a:endParaRPr sz="1900"/>
          </a:p>
          <a:p>
            <a:pPr indent="0" lvl="0" marL="0" rtl="0" algn="l">
              <a:lnSpc>
                <a:spcPct val="115000"/>
              </a:lnSpc>
              <a:spcBef>
                <a:spcPts val="0"/>
              </a:spcBef>
              <a:spcAft>
                <a:spcPts val="0"/>
              </a:spcAft>
              <a:buClr>
                <a:schemeClr val="dk1"/>
              </a:buClr>
              <a:buSzPts val="1100"/>
              <a:buFont typeface="Arial"/>
              <a:buNone/>
            </a:pPr>
            <a:r>
              <a:rPr i="1" lang="en" sz="1900"/>
              <a:t>          independent observations, at least 10 successes and 10 failures</a:t>
            </a:r>
            <a:endParaRPr i="1" sz="1900"/>
          </a:p>
          <a:p>
            <a:pPr indent="0" lvl="0" marL="0" rtl="0" algn="l">
              <a:lnSpc>
                <a:spcPct val="115000"/>
              </a:lnSpc>
              <a:spcBef>
                <a:spcPts val="0"/>
              </a:spcBef>
              <a:spcAft>
                <a:spcPts val="0"/>
              </a:spcAft>
              <a:buClr>
                <a:schemeClr val="dk1"/>
              </a:buClr>
              <a:buSzPts val="1100"/>
              <a:buFont typeface="Arial"/>
              <a:buNone/>
            </a:pPr>
            <a:r>
              <a:t/>
            </a:r>
            <a:endParaRPr sz="1900"/>
          </a:p>
          <a:p>
            <a:pPr indent="0" lvl="0" marL="0" rtl="0" algn="l">
              <a:lnSpc>
                <a:spcPct val="115000"/>
              </a:lnSpc>
              <a:spcBef>
                <a:spcPts val="0"/>
              </a:spcBef>
              <a:spcAft>
                <a:spcPts val="0"/>
              </a:spcAft>
              <a:buClr>
                <a:schemeClr val="dk1"/>
              </a:buClr>
              <a:buSzPts val="1100"/>
              <a:buFont typeface="Arial"/>
              <a:buNone/>
            </a:pPr>
            <a:r>
              <a:rPr lang="en" sz="1900"/>
              <a:t>_________</a:t>
            </a:r>
            <a:endParaRPr sz="1900"/>
          </a:p>
          <a:p>
            <a:pPr indent="0" lvl="0" marL="0" rtl="0" algn="l">
              <a:lnSpc>
                <a:spcPct val="115000"/>
              </a:lnSpc>
              <a:spcBef>
                <a:spcPts val="0"/>
              </a:spcBef>
              <a:spcAft>
                <a:spcPts val="0"/>
              </a:spcAft>
              <a:buClr>
                <a:schemeClr val="dk1"/>
              </a:buClr>
              <a:buSzPts val="1100"/>
              <a:buFont typeface="Arial"/>
              <a:buNone/>
            </a:pPr>
            <a:r>
              <a:rPr lang="en" sz="1900">
                <a:solidFill>
                  <a:srgbClr val="FF0000"/>
                </a:solidFill>
              </a:rPr>
              <a:t>Note</a:t>
            </a:r>
            <a:r>
              <a:rPr lang="en" sz="1900"/>
              <a:t>: If </a:t>
            </a:r>
            <a:r>
              <a:rPr i="1" lang="en" sz="1900"/>
              <a:t>p</a:t>
            </a:r>
            <a:r>
              <a:rPr lang="en" sz="1900"/>
              <a:t> is unknown (most cases), we use p̂ in the calculation of the standard error.</a:t>
            </a:r>
            <a:endParaRPr sz="1900"/>
          </a:p>
          <a:p>
            <a:pPr indent="0" lvl="0" marL="0" rtl="0" algn="l">
              <a:lnSpc>
                <a:spcPct val="115000"/>
              </a:lnSpc>
              <a:spcBef>
                <a:spcPts val="0"/>
              </a:spcBef>
              <a:spcAft>
                <a:spcPts val="0"/>
              </a:spcAft>
              <a:buClr>
                <a:schemeClr val="dk1"/>
              </a:buClr>
              <a:buSzPts val="1100"/>
              <a:buFont typeface="Arial"/>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 type="body"/>
          </p:nvPr>
        </p:nvSpPr>
        <p:spPr>
          <a:xfrm flipH="1">
            <a:off x="457150" y="1305775"/>
            <a:ext cx="80508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Clr>
                <a:schemeClr val="dk1"/>
              </a:buClr>
              <a:buSzPts val="1100"/>
              <a:buFont typeface="Arial"/>
              <a:buNone/>
            </a:pPr>
            <a:r>
              <a:t/>
            </a:r>
            <a:endParaRPr sz="2000"/>
          </a:p>
        </p:txBody>
      </p:sp>
      <p:sp>
        <p:nvSpPr>
          <p:cNvPr id="155" name="Google Shape;155;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body"/>
          </p:nvPr>
        </p:nvSpPr>
        <p:spPr>
          <a:xfrm flipH="1">
            <a:off x="457150" y="1305775"/>
            <a:ext cx="80508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2000"/>
              <a:t>Given: </a:t>
            </a:r>
            <a:r>
              <a:rPr i="1" lang="en" sz="2000"/>
              <a:t>n</a:t>
            </a:r>
            <a:r>
              <a:rPr lang="en" sz="2000"/>
              <a:t> = 670, </a:t>
            </a:r>
            <a:r>
              <a:rPr i="1" lang="en" sz="2000"/>
              <a:t>p̂</a:t>
            </a:r>
            <a:r>
              <a:rPr lang="en" sz="2000"/>
              <a:t> = 0.85. First check conditions.</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Clr>
                <a:schemeClr val="dk1"/>
              </a:buClr>
              <a:buSzPts val="1100"/>
              <a:buFont typeface="Arial"/>
              <a:buNone/>
            </a:pPr>
            <a:r>
              <a:t/>
            </a:r>
            <a:endParaRPr sz="2000"/>
          </a:p>
        </p:txBody>
      </p:sp>
      <p:sp>
        <p:nvSpPr>
          <p:cNvPr id="161" name="Google Shape;161;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flipH="1">
            <a:off x="457150" y="1305775"/>
            <a:ext cx="80508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2000"/>
              <a:t>Given: </a:t>
            </a:r>
            <a:r>
              <a:rPr i="1" lang="en" sz="2000"/>
              <a:t>n</a:t>
            </a:r>
            <a:r>
              <a:rPr lang="en" sz="2000"/>
              <a:t> = 670, </a:t>
            </a:r>
            <a:r>
              <a:rPr i="1" lang="en" sz="2000"/>
              <a:t>p̂</a:t>
            </a:r>
            <a:r>
              <a:rPr lang="en" sz="2000"/>
              <a:t> = 0.85. First check conditions.</a:t>
            </a:r>
            <a:endParaRPr sz="2000"/>
          </a:p>
          <a:p>
            <a:pPr indent="-355600" lvl="0" marL="457200" rtl="0" algn="l">
              <a:lnSpc>
                <a:spcPct val="115000"/>
              </a:lnSpc>
              <a:spcBef>
                <a:spcPts val="1000"/>
              </a:spcBef>
              <a:spcAft>
                <a:spcPts val="0"/>
              </a:spcAft>
              <a:buSzPts val="2000"/>
              <a:buAutoNum type="arabicPeriod"/>
            </a:pPr>
            <a:r>
              <a:rPr i="1" lang="en" sz="2000">
                <a:solidFill>
                  <a:schemeClr val="accent1"/>
                </a:solidFill>
              </a:rPr>
              <a:t>Independence</a:t>
            </a:r>
            <a:r>
              <a:rPr lang="en" sz="2000"/>
              <a:t>: The sample is random, and 670 &lt; 10% of all Americans, therefore we can assume that one respondent's response is independent of another.</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Clr>
                <a:schemeClr val="dk1"/>
              </a:buClr>
              <a:buSzPts val="1100"/>
              <a:buFont typeface="Arial"/>
              <a:buNone/>
            </a:pPr>
            <a:r>
              <a:t/>
            </a:r>
            <a:endParaRPr sz="2000"/>
          </a:p>
        </p:txBody>
      </p:sp>
      <p:sp>
        <p:nvSpPr>
          <p:cNvPr id="167" name="Google Shape;167;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000"/>
                                        <p:tgtEl>
                                          <p:spTgt spid="1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body"/>
          </p:nvPr>
        </p:nvSpPr>
        <p:spPr>
          <a:xfrm flipH="1">
            <a:off x="457150" y="1305775"/>
            <a:ext cx="80508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2000"/>
              <a:t>Given: </a:t>
            </a:r>
            <a:r>
              <a:rPr i="1" lang="en" sz="2000"/>
              <a:t>n</a:t>
            </a:r>
            <a:r>
              <a:rPr lang="en" sz="2000"/>
              <a:t> = 670, </a:t>
            </a:r>
            <a:r>
              <a:rPr i="1" lang="en" sz="2000"/>
              <a:t>p̂</a:t>
            </a:r>
            <a:r>
              <a:rPr lang="en" sz="2000"/>
              <a:t> = 0.85. First check conditions.</a:t>
            </a:r>
            <a:endParaRPr sz="2000"/>
          </a:p>
          <a:p>
            <a:pPr indent="-355600" lvl="0" marL="457200" rtl="0" algn="l">
              <a:lnSpc>
                <a:spcPct val="115000"/>
              </a:lnSpc>
              <a:spcBef>
                <a:spcPts val="1000"/>
              </a:spcBef>
              <a:spcAft>
                <a:spcPts val="0"/>
              </a:spcAft>
              <a:buSzPts val="2000"/>
              <a:buAutoNum type="arabicPeriod"/>
            </a:pPr>
            <a:r>
              <a:rPr i="1" lang="en" sz="2000">
                <a:solidFill>
                  <a:schemeClr val="accent1"/>
                </a:solidFill>
              </a:rPr>
              <a:t>Independence</a:t>
            </a:r>
            <a:r>
              <a:rPr lang="en" sz="2000"/>
              <a:t>: The sample is random, and 670 &lt; 10% of all Americans, therefore we can assume that one respondent's response is independent of another.</a:t>
            </a:r>
            <a:endParaRPr sz="2000"/>
          </a:p>
          <a:p>
            <a:pPr indent="-355600" lvl="0" marL="457200" rtl="0" algn="l">
              <a:lnSpc>
                <a:spcPct val="115000"/>
              </a:lnSpc>
              <a:spcBef>
                <a:spcPts val="0"/>
              </a:spcBef>
              <a:spcAft>
                <a:spcPts val="0"/>
              </a:spcAft>
              <a:buSzPts val="2000"/>
              <a:buAutoNum type="arabicPeriod"/>
            </a:pPr>
            <a:r>
              <a:rPr i="1" lang="en" sz="2000">
                <a:solidFill>
                  <a:schemeClr val="accent1"/>
                </a:solidFill>
              </a:rPr>
              <a:t>Success-failure</a:t>
            </a:r>
            <a:r>
              <a:rPr lang="en" sz="2000"/>
              <a:t>: 571 people answered correctly (successes) and 99 answered incorrectly (failures), both are greater than 10.</a:t>
            </a:r>
            <a:endParaRPr sz="2000"/>
          </a:p>
          <a:p>
            <a:pPr indent="0" lvl="0" marL="0" rtl="0" algn="l">
              <a:lnSpc>
                <a:spcPct val="115000"/>
              </a:lnSpc>
              <a:spcBef>
                <a:spcPts val="1000"/>
              </a:spcBef>
              <a:spcAft>
                <a:spcPts val="1000"/>
              </a:spcAft>
              <a:buClr>
                <a:schemeClr val="dk1"/>
              </a:buClr>
              <a:buSzPts val="1100"/>
              <a:buFont typeface="Arial"/>
              <a:buNone/>
            </a:pPr>
            <a:r>
              <a:t/>
            </a:r>
            <a:endParaRPr sz="2000"/>
          </a:p>
        </p:txBody>
      </p:sp>
      <p:sp>
        <p:nvSpPr>
          <p:cNvPr id="173" name="Google Shape;173;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a:t>
            </a:r>
            <a:endParaRPr>
              <a:solidFill>
                <a:schemeClr val="accent1"/>
              </a:solidFill>
            </a:endParaRPr>
          </a:p>
          <a:p>
            <a:pPr indent="0" lvl="0" marL="0" rtl="0" algn="l">
              <a:spcBef>
                <a:spcPts val="0"/>
              </a:spcBef>
              <a:spcAft>
                <a:spcPts val="0"/>
              </a:spcAft>
              <a:buNone/>
            </a:pPr>
            <a:r>
              <a:rPr lang="en">
                <a:solidFill>
                  <a:schemeClr val="accent1"/>
                </a:solidFill>
              </a:rPr>
              <a:t>a Single Proportion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sp>
        <p:nvSpPr>
          <p:cNvPr id="179" name="Google Shape;179;p34"/>
          <p:cNvSpPr txBox="1"/>
          <p:nvPr>
            <p:ph idx="1" type="body"/>
          </p:nvPr>
        </p:nvSpPr>
        <p:spPr>
          <a:xfrm flipH="1">
            <a:off x="457075" y="1305775"/>
            <a:ext cx="78222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4A86E8"/>
                </a:solidFill>
              </a:rPr>
              <a:t>We are given that </a:t>
            </a:r>
            <a:r>
              <a:rPr i="1" lang="en" sz="1800">
                <a:solidFill>
                  <a:srgbClr val="4A86E8"/>
                </a:solidFill>
              </a:rPr>
              <a:t>n</a:t>
            </a:r>
            <a:r>
              <a:rPr lang="en" sz="1800">
                <a:solidFill>
                  <a:srgbClr val="4A86E8"/>
                </a:solidFill>
              </a:rPr>
              <a:t> = 670, </a:t>
            </a:r>
            <a:r>
              <a:rPr i="1" lang="en" sz="1800">
                <a:solidFill>
                  <a:srgbClr val="4A86E8"/>
                </a:solidFill>
              </a:rPr>
              <a:t>p̂</a:t>
            </a:r>
            <a:r>
              <a:rPr lang="en" sz="1800">
                <a:solidFill>
                  <a:srgbClr val="4A86E8"/>
                </a:solidFill>
              </a:rPr>
              <a:t> = 0.85, we also just learned that the standard error of the sample proportion is</a:t>
            </a:r>
            <a:endParaRPr sz="18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A86E8"/>
              </a:solidFill>
            </a:endParaRPr>
          </a:p>
          <a:p>
            <a:pPr indent="0" lvl="0" marL="0" rtl="0" algn="l">
              <a:lnSpc>
                <a:spcPct val="115000"/>
              </a:lnSpc>
              <a:spcBef>
                <a:spcPts val="1000"/>
              </a:spcBef>
              <a:spcAft>
                <a:spcPts val="1000"/>
              </a:spcAft>
              <a:buClr>
                <a:schemeClr val="dk1"/>
              </a:buClr>
              <a:buSzPts val="1100"/>
              <a:buFont typeface="Arial"/>
              <a:buNone/>
            </a:pPr>
            <a:r>
              <a:rPr lang="en" sz="1800">
                <a:solidFill>
                  <a:srgbClr val="4A86E8"/>
                </a:solidFill>
              </a:rPr>
              <a:t>Which of the below is the correct calculation of the 95\% confidence interval?</a:t>
            </a:r>
            <a:endParaRPr sz="1800">
              <a:solidFill>
                <a:srgbClr val="4A86E8"/>
              </a:solidFill>
            </a:endParaRPr>
          </a:p>
        </p:txBody>
      </p:sp>
      <p:pic>
        <p:nvPicPr>
          <p:cNvPr id="180" name="Google Shape;180;p34"/>
          <p:cNvPicPr preferRelativeResize="0"/>
          <p:nvPr/>
        </p:nvPicPr>
        <p:blipFill>
          <a:blip r:embed="rId3">
            <a:alphaModFix/>
          </a:blip>
          <a:stretch>
            <a:fillRect/>
          </a:stretch>
        </p:blipFill>
        <p:spPr>
          <a:xfrm>
            <a:off x="3351875" y="1998700"/>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457075" y="3491575"/>
            <a:ext cx="3044875" cy="224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sp>
        <p:nvSpPr>
          <p:cNvPr id="187" name="Google Shape;187;p35"/>
          <p:cNvSpPr txBox="1"/>
          <p:nvPr>
            <p:ph idx="1" type="body"/>
          </p:nvPr>
        </p:nvSpPr>
        <p:spPr>
          <a:xfrm flipH="1">
            <a:off x="457075" y="1305775"/>
            <a:ext cx="7822200" cy="484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4A86E8"/>
                </a:solidFill>
              </a:rPr>
              <a:t>We are given that </a:t>
            </a:r>
            <a:r>
              <a:rPr i="1" lang="en" sz="1800">
                <a:solidFill>
                  <a:srgbClr val="4A86E8"/>
                </a:solidFill>
              </a:rPr>
              <a:t>n</a:t>
            </a:r>
            <a:r>
              <a:rPr lang="en" sz="1800">
                <a:solidFill>
                  <a:srgbClr val="4A86E8"/>
                </a:solidFill>
              </a:rPr>
              <a:t> = 670, </a:t>
            </a:r>
            <a:r>
              <a:rPr i="1" lang="en" sz="1800">
                <a:solidFill>
                  <a:srgbClr val="4A86E8"/>
                </a:solidFill>
              </a:rPr>
              <a:t>p̂</a:t>
            </a:r>
            <a:r>
              <a:rPr lang="en" sz="1800">
                <a:solidFill>
                  <a:srgbClr val="4A86E8"/>
                </a:solidFill>
              </a:rPr>
              <a:t> = 0.85, we also just learned that the standard error of the sample proportion is</a:t>
            </a:r>
            <a:endParaRPr sz="18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A86E8"/>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A86E8"/>
              </a:solidFill>
            </a:endParaRPr>
          </a:p>
          <a:p>
            <a:pPr indent="0" lvl="0" marL="0" rtl="0" algn="l">
              <a:lnSpc>
                <a:spcPct val="115000"/>
              </a:lnSpc>
              <a:spcBef>
                <a:spcPts val="1000"/>
              </a:spcBef>
              <a:spcAft>
                <a:spcPts val="1000"/>
              </a:spcAft>
              <a:buClr>
                <a:schemeClr val="dk1"/>
              </a:buClr>
              <a:buSzPts val="1100"/>
              <a:buFont typeface="Arial"/>
              <a:buNone/>
            </a:pPr>
            <a:r>
              <a:rPr lang="en" sz="1800">
                <a:solidFill>
                  <a:srgbClr val="4A86E8"/>
                </a:solidFill>
              </a:rPr>
              <a:t>Which of the below is the correct calculation of the 95\% confidence interval?</a:t>
            </a:r>
            <a:endParaRPr sz="1800">
              <a:solidFill>
                <a:srgbClr val="4A86E8"/>
              </a:solidFill>
            </a:endParaRPr>
          </a:p>
        </p:txBody>
      </p:sp>
      <p:pic>
        <p:nvPicPr>
          <p:cNvPr id="188" name="Google Shape;188;p35"/>
          <p:cNvPicPr preferRelativeResize="0"/>
          <p:nvPr/>
        </p:nvPicPr>
        <p:blipFill>
          <a:blip r:embed="rId3">
            <a:alphaModFix/>
          </a:blip>
          <a:stretch>
            <a:fillRect/>
          </a:stretch>
        </p:blipFill>
        <p:spPr>
          <a:xfrm>
            <a:off x="3351875" y="1998700"/>
            <a:ext cx="1980750" cy="737025"/>
          </a:xfrm>
          <a:prstGeom prst="rect">
            <a:avLst/>
          </a:prstGeom>
          <a:noFill/>
          <a:ln>
            <a:noFill/>
          </a:ln>
        </p:spPr>
      </p:pic>
      <p:pic>
        <p:nvPicPr>
          <p:cNvPr id="189" name="Google Shape;189;p35"/>
          <p:cNvPicPr preferRelativeResize="0"/>
          <p:nvPr/>
        </p:nvPicPr>
        <p:blipFill>
          <a:blip r:embed="rId4">
            <a:alphaModFix/>
          </a:blip>
          <a:stretch>
            <a:fillRect/>
          </a:stretch>
        </p:blipFill>
        <p:spPr>
          <a:xfrm>
            <a:off x="457200" y="3491575"/>
            <a:ext cx="4622071" cy="224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195" name="Google Shape;195;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1" name="Google Shape;201;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3552224" y="2237374"/>
            <a:ext cx="1760325" cy="36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8" name="Google Shape;208;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10" name="Google Shape;210;p38"/>
          <p:cNvPicPr preferRelativeResize="0"/>
          <p:nvPr/>
        </p:nvPicPr>
        <p:blipFill>
          <a:blip r:embed="rId4">
            <a:alphaModFix/>
          </a:blip>
          <a:stretch>
            <a:fillRect/>
          </a:stretch>
        </p:blipFill>
        <p:spPr>
          <a:xfrm>
            <a:off x="1038113" y="2813351"/>
            <a:ext cx="7677374" cy="73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16" name="Google Shape;216;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1038113" y="2813351"/>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1114325" y="3544525"/>
            <a:ext cx="3408425" cy="59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25" name="Google Shape;225;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1038113" y="2813351"/>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1114325"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838201" y="4169200"/>
            <a:ext cx="3731738" cy="6131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idx="1" type="body"/>
          </p:nvPr>
        </p:nvSpPr>
        <p:spPr>
          <a:xfrm flipH="1">
            <a:off x="457075" y="1305775"/>
            <a:ext cx="7822200" cy="8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35" name="Google Shape;235;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1038113" y="2813351"/>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1114325"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838201" y="4169200"/>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838200" y="4905869"/>
            <a:ext cx="5722826" cy="3470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idx="1" type="body"/>
          </p:nvPr>
        </p:nvSpPr>
        <p:spPr>
          <a:xfrm flipH="1">
            <a:off x="457075" y="1305775"/>
            <a:ext cx="7822200" cy="49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 use </a:t>
            </a:r>
            <a:r>
              <a:rPr i="1" lang="en" sz="2200"/>
              <a:t>p̂ </a:t>
            </a:r>
            <a:r>
              <a:rPr lang="en" sz="2200"/>
              <a:t>= 0.5</a:t>
            </a:r>
            <a:br>
              <a:rPr lang="en" sz="2200"/>
            </a:br>
            <a:br>
              <a:rPr lang="en" sz="2200"/>
            </a:br>
            <a:r>
              <a:rPr lang="en" sz="2200">
                <a:solidFill>
                  <a:schemeClr val="accent1"/>
                </a:solidFill>
              </a:rPr>
              <a:t>why?</a:t>
            </a:r>
            <a:endParaRPr sz="2200">
              <a:solidFill>
                <a:schemeClr val="accent1"/>
              </a:solidFill>
            </a:endParaRPr>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None/>
            </a:pPr>
            <a:r>
              <a:t/>
            </a:r>
            <a:endParaRPr sz="2200"/>
          </a:p>
        </p:txBody>
      </p:sp>
      <p:sp>
        <p:nvSpPr>
          <p:cNvPr id="246" name="Google Shape;246;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idx="1" type="body"/>
          </p:nvPr>
        </p:nvSpPr>
        <p:spPr>
          <a:xfrm flipH="1">
            <a:off x="457075" y="1305775"/>
            <a:ext cx="7822200" cy="49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 use </a:t>
            </a:r>
            <a:r>
              <a:rPr i="1" lang="en" sz="2200"/>
              <a:t>p̂ </a:t>
            </a:r>
            <a:r>
              <a:rPr lang="en" sz="2200"/>
              <a:t>= 0.5</a:t>
            </a:r>
            <a:br>
              <a:rPr lang="en" sz="2200"/>
            </a:br>
            <a:br>
              <a:rPr lang="en" sz="2200"/>
            </a:br>
            <a:r>
              <a:rPr lang="en" sz="2200">
                <a:solidFill>
                  <a:schemeClr val="accent1"/>
                </a:solidFill>
              </a:rPr>
              <a:t>why?</a:t>
            </a:r>
            <a:endParaRPr sz="2200">
              <a:solidFill>
                <a:schemeClr val="accent1"/>
              </a:solidFill>
            </a:endParaRPr>
          </a:p>
          <a:p>
            <a:pPr indent="0" lvl="0" marL="0" rtl="0" algn="l">
              <a:lnSpc>
                <a:spcPct val="115000"/>
              </a:lnSpc>
              <a:spcBef>
                <a:spcPts val="1000"/>
              </a:spcBef>
              <a:spcAft>
                <a:spcPts val="0"/>
              </a:spcAft>
              <a:buNone/>
            </a:pPr>
            <a:r>
              <a:t/>
            </a:r>
            <a:endParaRPr sz="2200"/>
          </a:p>
          <a:p>
            <a:pPr indent="-368300" lvl="0" marL="457200" rtl="0" algn="l">
              <a:lnSpc>
                <a:spcPct val="115000"/>
              </a:lnSpc>
              <a:spcBef>
                <a:spcPts val="1000"/>
              </a:spcBef>
              <a:spcAft>
                <a:spcPts val="0"/>
              </a:spcAft>
              <a:buSzPts val="2200"/>
              <a:buChar char="●"/>
            </a:pPr>
            <a:r>
              <a:rPr lang="en" sz="2200"/>
              <a:t>if you don't know any better, 50-50 is a good guess</a:t>
            </a:r>
            <a:endParaRPr sz="2200"/>
          </a:p>
          <a:p>
            <a:pPr indent="0" lvl="0" marL="0" rtl="0" algn="l">
              <a:lnSpc>
                <a:spcPct val="115000"/>
              </a:lnSpc>
              <a:spcBef>
                <a:spcPts val="1000"/>
              </a:spcBef>
              <a:spcAft>
                <a:spcPts val="1000"/>
              </a:spcAft>
              <a:buNone/>
            </a:pPr>
            <a:r>
              <a:t/>
            </a:r>
            <a:endParaRPr sz="2200"/>
          </a:p>
        </p:txBody>
      </p:sp>
      <p:sp>
        <p:nvSpPr>
          <p:cNvPr id="252" name="Google Shape;252;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All 1000 get the drug</a:t>
            </a:r>
            <a:endParaRPr sz="2200"/>
          </a:p>
          <a:p>
            <a:pPr indent="-368300" lvl="0" marL="457200" rtl="0" algn="l">
              <a:lnSpc>
                <a:spcPct val="115000"/>
              </a:lnSpc>
              <a:spcBef>
                <a:spcPts val="0"/>
              </a:spcBef>
              <a:spcAft>
                <a:spcPts val="0"/>
              </a:spcAft>
              <a:buSzPts val="2200"/>
              <a:buAutoNum type="alphaLcParenBoth"/>
            </a:pPr>
            <a:r>
              <a:rPr lang="en" sz="2200"/>
              <a:t>500 get the drug, 500 don’t</a:t>
            </a:r>
            <a:endParaRPr sz="2200"/>
          </a:p>
        </p:txBody>
      </p:sp>
      <p:sp>
        <p:nvSpPr>
          <p:cNvPr id="58" name="Google Shape;5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idx="1" type="body"/>
          </p:nvPr>
        </p:nvSpPr>
        <p:spPr>
          <a:xfrm flipH="1">
            <a:off x="457075" y="1305775"/>
            <a:ext cx="7822200" cy="49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 use </a:t>
            </a:r>
            <a:r>
              <a:rPr i="1" lang="en" sz="2200"/>
              <a:t>p̂ </a:t>
            </a:r>
            <a:r>
              <a:rPr lang="en" sz="2200"/>
              <a:t>= 0.5</a:t>
            </a:r>
            <a:br>
              <a:rPr lang="en" sz="2200"/>
            </a:br>
            <a:br>
              <a:rPr lang="en" sz="2200"/>
            </a:br>
            <a:r>
              <a:rPr lang="en" sz="2200">
                <a:solidFill>
                  <a:schemeClr val="accent1"/>
                </a:solidFill>
              </a:rPr>
              <a:t>why?</a:t>
            </a:r>
            <a:endParaRPr sz="2200">
              <a:solidFill>
                <a:schemeClr val="accent1"/>
              </a:solidFill>
            </a:endParaRPr>
          </a:p>
          <a:p>
            <a:pPr indent="0" lvl="0" marL="0" rtl="0" algn="l">
              <a:lnSpc>
                <a:spcPct val="115000"/>
              </a:lnSpc>
              <a:spcBef>
                <a:spcPts val="1000"/>
              </a:spcBef>
              <a:spcAft>
                <a:spcPts val="0"/>
              </a:spcAft>
              <a:buNone/>
            </a:pPr>
            <a:r>
              <a:t/>
            </a:r>
            <a:endParaRPr sz="2200"/>
          </a:p>
          <a:p>
            <a:pPr indent="-368300" lvl="0" marL="457200" rtl="0" algn="l">
              <a:lnSpc>
                <a:spcPct val="115000"/>
              </a:lnSpc>
              <a:spcBef>
                <a:spcPts val="1000"/>
              </a:spcBef>
              <a:spcAft>
                <a:spcPts val="0"/>
              </a:spcAft>
              <a:buSzPts val="2200"/>
              <a:buChar char="●"/>
            </a:pPr>
            <a:r>
              <a:rPr lang="en" sz="2200"/>
              <a:t>if you don't know any better, 50-50 is a good guess</a:t>
            </a:r>
            <a:endParaRPr sz="2200"/>
          </a:p>
          <a:p>
            <a:pPr indent="-368300" lvl="0" marL="457200" rtl="0" algn="l">
              <a:lnSpc>
                <a:spcPct val="115000"/>
              </a:lnSpc>
              <a:spcBef>
                <a:spcPts val="0"/>
              </a:spcBef>
              <a:spcAft>
                <a:spcPts val="0"/>
              </a:spcAft>
              <a:buSzPts val="2200"/>
              <a:buChar char="●"/>
            </a:pPr>
            <a:r>
              <a:rPr i="1" lang="en" sz="2200"/>
              <a:t>p̂</a:t>
            </a:r>
            <a:r>
              <a:rPr lang="en" sz="2200"/>
              <a:t> = 0.5 gives the most conservative estimate -- highest possible sample size</a:t>
            </a:r>
            <a:endParaRPr sz="2200"/>
          </a:p>
        </p:txBody>
      </p:sp>
      <p:sp>
        <p:nvSpPr>
          <p:cNvPr id="258" name="Google Shape;258;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if there isn't a previous study?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idx="1" type="body"/>
          </p:nvPr>
        </p:nvSpPr>
        <p:spPr>
          <a:xfrm flipH="1">
            <a:off x="457075" y="1305775"/>
            <a:ext cx="7822200" cy="9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Success-failure condition:</a:t>
            </a:r>
            <a:endParaRPr sz="2200"/>
          </a:p>
          <a:p>
            <a:pPr indent="-368300" lvl="0" marL="457200" rtl="0" algn="l">
              <a:lnSpc>
                <a:spcPct val="115000"/>
              </a:lnSpc>
              <a:spcBef>
                <a:spcPts val="0"/>
              </a:spcBef>
              <a:spcAft>
                <a:spcPts val="0"/>
              </a:spcAft>
              <a:buSzPts val="2200"/>
              <a:buChar char="●"/>
            </a:pPr>
            <a:r>
              <a:rPr lang="en" sz="2200"/>
              <a:t>CI: At least 10 </a:t>
            </a:r>
            <a:r>
              <a:rPr i="1" lang="en" sz="2200">
                <a:solidFill>
                  <a:srgbClr val="FF9900"/>
                </a:solidFill>
              </a:rPr>
              <a:t>observed </a:t>
            </a:r>
            <a:r>
              <a:rPr lang="en" sz="2200"/>
              <a:t>successes and failures</a:t>
            </a:r>
            <a:endParaRPr sz="2200"/>
          </a:p>
          <a:p>
            <a:pPr indent="-368300" lvl="0" marL="457200" rtl="0" algn="l">
              <a:lnSpc>
                <a:spcPct val="115000"/>
              </a:lnSpc>
              <a:spcBef>
                <a:spcPts val="0"/>
              </a:spcBef>
              <a:spcAft>
                <a:spcPts val="0"/>
              </a:spcAft>
              <a:buSzPts val="2200"/>
              <a:buChar char="●"/>
            </a:pPr>
            <a:r>
              <a:rPr lang="en" sz="2200"/>
              <a:t>HT: At least 10 </a:t>
            </a:r>
            <a:r>
              <a:rPr i="1" lang="en" sz="2200">
                <a:solidFill>
                  <a:srgbClr val="FF9900"/>
                </a:solidFill>
              </a:rPr>
              <a:t>expected </a:t>
            </a:r>
            <a:r>
              <a:rPr lang="en" sz="2200"/>
              <a:t>successes and failures, calculated using the null value</a:t>
            </a:r>
            <a:endParaRPr sz="2200"/>
          </a:p>
          <a:p>
            <a:pPr indent="0" lvl="0" marL="0" rtl="0" algn="l">
              <a:lnSpc>
                <a:spcPct val="115000"/>
              </a:lnSpc>
              <a:spcBef>
                <a:spcPts val="0"/>
              </a:spcBef>
              <a:spcAft>
                <a:spcPts val="0"/>
              </a:spcAft>
              <a:buClr>
                <a:schemeClr val="dk1"/>
              </a:buClr>
              <a:buSzPts val="1100"/>
              <a:buFont typeface="Arial"/>
              <a:buNone/>
            </a:pPr>
            <a:r>
              <a:rPr lang="en" sz="2200"/>
              <a:t>Standard error:</a:t>
            </a:r>
            <a:endParaRPr sz="2200"/>
          </a:p>
          <a:p>
            <a:pPr indent="-368300" lvl="0" marL="457200" rtl="0" algn="l">
              <a:lnSpc>
                <a:spcPct val="115000"/>
              </a:lnSpc>
              <a:spcBef>
                <a:spcPts val="0"/>
              </a:spcBef>
              <a:spcAft>
                <a:spcPts val="0"/>
              </a:spcAft>
              <a:buSzPts val="2200"/>
              <a:buChar char="●"/>
            </a:pPr>
            <a:r>
              <a:rPr lang="en" sz="2200"/>
              <a:t>CI: calculate using observed sample proportion:</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HT: calculate using the null value:</a:t>
            </a:r>
            <a:endParaRPr sz="2200"/>
          </a:p>
          <a:p>
            <a:pPr indent="0" lvl="0" marL="0" rtl="0" algn="l">
              <a:lnSpc>
                <a:spcPct val="115000"/>
              </a:lnSpc>
              <a:spcBef>
                <a:spcPts val="0"/>
              </a:spcBef>
              <a:spcAft>
                <a:spcPts val="0"/>
              </a:spcAft>
              <a:buNone/>
            </a:pPr>
            <a:r>
              <a:t/>
            </a:r>
            <a:endParaRPr sz="2200"/>
          </a:p>
        </p:txBody>
      </p:sp>
      <p:sp>
        <p:nvSpPr>
          <p:cNvPr id="264" name="Google Shape;264;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265" name="Google Shape;265;p45"/>
          <p:cNvPicPr preferRelativeResize="0"/>
          <p:nvPr/>
        </p:nvPicPr>
        <p:blipFill>
          <a:blip r:embed="rId3">
            <a:alphaModFix/>
          </a:blip>
          <a:stretch>
            <a:fillRect/>
          </a:stretch>
        </p:blipFill>
        <p:spPr>
          <a:xfrm>
            <a:off x="3174838" y="4896788"/>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3251038" y="3726400"/>
            <a:ext cx="1628775" cy="628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72" name="Google Shape;272;p46"/>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78" name="Google Shape;278;p47"/>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79" name="Google Shape;279;p47"/>
          <p:cNvPicPr preferRelativeResize="0"/>
          <p:nvPr/>
        </p:nvPicPr>
        <p:blipFill>
          <a:blip r:embed="rId3">
            <a:alphaModFix/>
          </a:blip>
          <a:stretch>
            <a:fillRect/>
          </a:stretch>
        </p:blipFill>
        <p:spPr>
          <a:xfrm>
            <a:off x="1295496" y="2811648"/>
            <a:ext cx="5154928" cy="8191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85" name="Google Shape;285;p48"/>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86" name="Google Shape;286;p48"/>
          <p:cNvPicPr preferRelativeResize="0"/>
          <p:nvPr/>
        </p:nvPicPr>
        <p:blipFill>
          <a:blip r:embed="rId3">
            <a:alphaModFix/>
          </a:blip>
          <a:stretch>
            <a:fillRect/>
          </a:stretch>
        </p:blipFill>
        <p:spPr>
          <a:xfrm>
            <a:off x="1295496" y="2811648"/>
            <a:ext cx="5154928" cy="819122"/>
          </a:xfrm>
          <a:prstGeom prst="rect">
            <a:avLst/>
          </a:prstGeom>
          <a:noFill/>
          <a:ln>
            <a:noFill/>
          </a:ln>
        </p:spPr>
      </p:pic>
      <p:pic>
        <p:nvPicPr>
          <p:cNvPr id="287" name="Google Shape;287;p48"/>
          <p:cNvPicPr preferRelativeResize="0"/>
          <p:nvPr/>
        </p:nvPicPr>
        <p:blipFill>
          <a:blip r:embed="rId4">
            <a:alphaModFix/>
          </a:blip>
          <a:stretch>
            <a:fillRect/>
          </a:stretch>
        </p:blipFill>
        <p:spPr>
          <a:xfrm>
            <a:off x="1828800" y="3464002"/>
            <a:ext cx="3734279" cy="7395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93" name="Google Shape;293;p49"/>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94" name="Google Shape;294;p49"/>
          <p:cNvPicPr preferRelativeResize="0"/>
          <p:nvPr/>
        </p:nvPicPr>
        <p:blipFill>
          <a:blip r:embed="rId3">
            <a:alphaModFix/>
          </a:blip>
          <a:stretch>
            <a:fillRect/>
          </a:stretch>
        </p:blipFill>
        <p:spPr>
          <a:xfrm>
            <a:off x="1295496" y="2811648"/>
            <a:ext cx="5154928" cy="819122"/>
          </a:xfrm>
          <a:prstGeom prst="rect">
            <a:avLst/>
          </a:prstGeom>
          <a:noFill/>
          <a:ln>
            <a:noFill/>
          </a:ln>
        </p:spPr>
      </p:pic>
      <p:pic>
        <p:nvPicPr>
          <p:cNvPr id="295" name="Google Shape;295;p49"/>
          <p:cNvPicPr preferRelativeResize="0"/>
          <p:nvPr/>
        </p:nvPicPr>
        <p:blipFill>
          <a:blip r:embed="rId4">
            <a:alphaModFix/>
          </a:blip>
          <a:stretch>
            <a:fillRect/>
          </a:stretch>
        </p:blipFill>
        <p:spPr>
          <a:xfrm>
            <a:off x="1828800" y="3464002"/>
            <a:ext cx="3734279" cy="739596"/>
          </a:xfrm>
          <a:prstGeom prst="rect">
            <a:avLst/>
          </a:prstGeom>
          <a:noFill/>
          <a:ln>
            <a:noFill/>
          </a:ln>
        </p:spPr>
      </p:pic>
      <p:pic>
        <p:nvPicPr>
          <p:cNvPr id="296" name="Google Shape;296;p49"/>
          <p:cNvPicPr preferRelativeResize="0"/>
          <p:nvPr/>
        </p:nvPicPr>
        <p:blipFill>
          <a:blip r:embed="rId5">
            <a:alphaModFix/>
          </a:blip>
          <a:stretch>
            <a:fillRect/>
          </a:stretch>
        </p:blipFill>
        <p:spPr>
          <a:xfrm>
            <a:off x="1192896" y="4279797"/>
            <a:ext cx="4343129" cy="6123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02" name="Google Shape;302;p50"/>
          <p:cNvPicPr preferRelativeResize="0"/>
          <p:nvPr/>
        </p:nvPicPr>
        <p:blipFill>
          <a:blip r:embed="rId3">
            <a:alphaModFix/>
          </a:blip>
          <a:stretch>
            <a:fillRect/>
          </a:stretch>
        </p:blipFill>
        <p:spPr>
          <a:xfrm>
            <a:off x="5218838" y="3751500"/>
            <a:ext cx="3667125" cy="1781175"/>
          </a:xfrm>
          <a:prstGeom prst="rect">
            <a:avLst/>
          </a:prstGeom>
          <a:noFill/>
          <a:ln>
            <a:noFill/>
          </a:ln>
        </p:spPr>
      </p:pic>
      <p:sp>
        <p:nvSpPr>
          <p:cNvPr id="303" name="Google Shape;303;p50"/>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04" name="Google Shape;304;p50"/>
          <p:cNvPicPr preferRelativeResize="0"/>
          <p:nvPr/>
        </p:nvPicPr>
        <p:blipFill>
          <a:blip r:embed="rId4">
            <a:alphaModFix/>
          </a:blip>
          <a:stretch>
            <a:fillRect/>
          </a:stretch>
        </p:blipFill>
        <p:spPr>
          <a:xfrm>
            <a:off x="1295496" y="2811648"/>
            <a:ext cx="5154928" cy="819122"/>
          </a:xfrm>
          <a:prstGeom prst="rect">
            <a:avLst/>
          </a:prstGeom>
          <a:noFill/>
          <a:ln>
            <a:noFill/>
          </a:ln>
        </p:spPr>
      </p:pic>
      <p:pic>
        <p:nvPicPr>
          <p:cNvPr id="305" name="Google Shape;305;p50"/>
          <p:cNvPicPr preferRelativeResize="0"/>
          <p:nvPr/>
        </p:nvPicPr>
        <p:blipFill>
          <a:blip r:embed="rId5">
            <a:alphaModFix/>
          </a:blip>
          <a:stretch>
            <a:fillRect/>
          </a:stretch>
        </p:blipFill>
        <p:spPr>
          <a:xfrm>
            <a:off x="1828800" y="3464002"/>
            <a:ext cx="3734279" cy="739596"/>
          </a:xfrm>
          <a:prstGeom prst="rect">
            <a:avLst/>
          </a:prstGeom>
          <a:noFill/>
          <a:ln>
            <a:noFill/>
          </a:ln>
        </p:spPr>
      </p:pic>
      <p:pic>
        <p:nvPicPr>
          <p:cNvPr id="306" name="Google Shape;306;p50"/>
          <p:cNvPicPr preferRelativeResize="0"/>
          <p:nvPr/>
        </p:nvPicPr>
        <p:blipFill>
          <a:blip r:embed="rId6">
            <a:alphaModFix/>
          </a:blip>
          <a:stretch>
            <a:fillRect/>
          </a:stretch>
        </p:blipFill>
        <p:spPr>
          <a:xfrm>
            <a:off x="1192896" y="4279797"/>
            <a:ext cx="4343129" cy="612353"/>
          </a:xfrm>
          <a:prstGeom prst="rect">
            <a:avLst/>
          </a:prstGeom>
          <a:noFill/>
          <a:ln>
            <a:noFill/>
          </a:ln>
        </p:spPr>
      </p:pic>
      <p:pic>
        <p:nvPicPr>
          <p:cNvPr id="307" name="Google Shape;307;p50"/>
          <p:cNvPicPr preferRelativeResize="0"/>
          <p:nvPr/>
        </p:nvPicPr>
        <p:blipFill>
          <a:blip r:embed="rId7">
            <a:alphaModFix/>
          </a:blip>
          <a:stretch>
            <a:fillRect/>
          </a:stretch>
        </p:blipFill>
        <p:spPr>
          <a:xfrm>
            <a:off x="1192896" y="4968361"/>
            <a:ext cx="3985937" cy="4135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13" name="Google Shape;313;p51"/>
          <p:cNvPicPr preferRelativeResize="0"/>
          <p:nvPr/>
        </p:nvPicPr>
        <p:blipFill>
          <a:blip r:embed="rId3">
            <a:alphaModFix/>
          </a:blip>
          <a:stretch>
            <a:fillRect/>
          </a:stretch>
        </p:blipFill>
        <p:spPr>
          <a:xfrm>
            <a:off x="5218838" y="3751500"/>
            <a:ext cx="3667125" cy="1781175"/>
          </a:xfrm>
          <a:prstGeom prst="rect">
            <a:avLst/>
          </a:prstGeom>
          <a:noFill/>
          <a:ln>
            <a:noFill/>
          </a:ln>
        </p:spPr>
      </p:pic>
      <p:sp>
        <p:nvSpPr>
          <p:cNvPr id="314" name="Google Shape;314;p51"/>
          <p:cNvSpPr txBox="1"/>
          <p:nvPr>
            <p:ph idx="1" type="body"/>
          </p:nvPr>
        </p:nvSpPr>
        <p:spPr>
          <a:xfrm flipH="1">
            <a:off x="457075" y="1305775"/>
            <a:ext cx="7822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15" name="Google Shape;315;p51"/>
          <p:cNvPicPr preferRelativeResize="0"/>
          <p:nvPr/>
        </p:nvPicPr>
        <p:blipFill>
          <a:blip r:embed="rId4">
            <a:alphaModFix/>
          </a:blip>
          <a:stretch>
            <a:fillRect/>
          </a:stretch>
        </p:blipFill>
        <p:spPr>
          <a:xfrm>
            <a:off x="1295496" y="2811648"/>
            <a:ext cx="5154928" cy="819122"/>
          </a:xfrm>
          <a:prstGeom prst="rect">
            <a:avLst/>
          </a:prstGeom>
          <a:noFill/>
          <a:ln>
            <a:noFill/>
          </a:ln>
        </p:spPr>
      </p:pic>
      <p:pic>
        <p:nvPicPr>
          <p:cNvPr id="316" name="Google Shape;316;p51"/>
          <p:cNvPicPr preferRelativeResize="0"/>
          <p:nvPr/>
        </p:nvPicPr>
        <p:blipFill>
          <a:blip r:embed="rId5">
            <a:alphaModFix/>
          </a:blip>
          <a:stretch>
            <a:fillRect/>
          </a:stretch>
        </p:blipFill>
        <p:spPr>
          <a:xfrm>
            <a:off x="1828800" y="3464002"/>
            <a:ext cx="3734279" cy="739596"/>
          </a:xfrm>
          <a:prstGeom prst="rect">
            <a:avLst/>
          </a:prstGeom>
          <a:noFill/>
          <a:ln>
            <a:noFill/>
          </a:ln>
        </p:spPr>
      </p:pic>
      <p:pic>
        <p:nvPicPr>
          <p:cNvPr id="317" name="Google Shape;317;p51"/>
          <p:cNvPicPr preferRelativeResize="0"/>
          <p:nvPr/>
        </p:nvPicPr>
        <p:blipFill>
          <a:blip r:embed="rId6">
            <a:alphaModFix/>
          </a:blip>
          <a:stretch>
            <a:fillRect/>
          </a:stretch>
        </p:blipFill>
        <p:spPr>
          <a:xfrm>
            <a:off x="1192896" y="4279797"/>
            <a:ext cx="4343129" cy="612353"/>
          </a:xfrm>
          <a:prstGeom prst="rect">
            <a:avLst/>
          </a:prstGeom>
          <a:noFill/>
          <a:ln>
            <a:noFill/>
          </a:ln>
        </p:spPr>
      </p:pic>
      <p:pic>
        <p:nvPicPr>
          <p:cNvPr id="318" name="Google Shape;318;p51"/>
          <p:cNvPicPr preferRelativeResize="0"/>
          <p:nvPr/>
        </p:nvPicPr>
        <p:blipFill>
          <a:blip r:embed="rId7">
            <a:alphaModFix/>
          </a:blip>
          <a:stretch>
            <a:fillRect/>
          </a:stretch>
        </p:blipFill>
        <p:spPr>
          <a:xfrm>
            <a:off x="1192896" y="4968361"/>
            <a:ext cx="3985937" cy="413537"/>
          </a:xfrm>
          <a:prstGeom prst="rect">
            <a:avLst/>
          </a:prstGeom>
          <a:noFill/>
          <a:ln>
            <a:noFill/>
          </a:ln>
        </p:spPr>
      </p:pic>
      <p:sp>
        <p:nvSpPr>
          <p:cNvPr id="319" name="Google Shape;319;p51"/>
          <p:cNvSpPr txBox="1"/>
          <p:nvPr>
            <p:ph idx="1" type="body"/>
          </p:nvPr>
        </p:nvSpPr>
        <p:spPr>
          <a:xfrm flipH="1">
            <a:off x="457075" y="5508175"/>
            <a:ext cx="7822200" cy="109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Since the p-value is low, we reject </a:t>
            </a:r>
            <a:r>
              <a:rPr i="1" lang="en" sz="1900"/>
              <a:t>H</a:t>
            </a:r>
            <a:r>
              <a:rPr baseline="-25000" i="1" lang="en" sz="1900"/>
              <a:t>0</a:t>
            </a:r>
            <a:r>
              <a:rPr lang="en" sz="1900"/>
              <a:t>. The data provide convincing evidence that more than 80% of Americans have a good intuition on experimental design.</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idx="1" type="body"/>
          </p:nvPr>
        </p:nvSpPr>
        <p:spPr>
          <a:xfrm flipH="1">
            <a:off x="457075" y="1305775"/>
            <a:ext cx="7822200" cy="412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indent="-368300" lvl="0" marL="457200" rtl="0" algn="l">
              <a:lnSpc>
                <a:spcPct val="115000"/>
              </a:lnSpc>
              <a:spcBef>
                <a:spcPts val="1000"/>
              </a:spcBef>
              <a:spcAft>
                <a:spcPts val="0"/>
              </a:spcAft>
              <a:buSzPts val="2200"/>
              <a:buAutoNum type="alphaLcParenBoth"/>
            </a:pPr>
            <a:r>
              <a:rPr lang="en" sz="2200"/>
              <a:t>Yes</a:t>
            </a:r>
            <a:endParaRPr sz="2200"/>
          </a:p>
          <a:p>
            <a:pPr indent="-368300" lvl="0" marL="457200" rtl="0" algn="l">
              <a:lnSpc>
                <a:spcPct val="115000"/>
              </a:lnSpc>
              <a:spcBef>
                <a:spcPts val="0"/>
              </a:spcBef>
              <a:spcAft>
                <a:spcPts val="0"/>
              </a:spcAft>
              <a:buSzPts val="2200"/>
              <a:buAutoNum type="alphaLcParenBoth"/>
            </a:pPr>
            <a:r>
              <a:rPr lang="en" sz="2200"/>
              <a:t>No</a:t>
            </a:r>
            <a:endParaRPr sz="2200"/>
          </a:p>
          <a:p>
            <a:pPr indent="-368300" lvl="0" marL="457200" rtl="0" algn="l">
              <a:lnSpc>
                <a:spcPct val="115000"/>
              </a:lnSpc>
              <a:spcBef>
                <a:spcPts val="0"/>
              </a:spcBef>
              <a:spcAft>
                <a:spcPts val="0"/>
              </a:spcAft>
              <a:buSzPts val="2200"/>
              <a:buAutoNum type="alphaLcParenBoth"/>
            </a:pPr>
            <a:r>
              <a:rPr lang="en" sz="2200"/>
              <a:t>Can’t tell</a:t>
            </a:r>
            <a:endParaRPr sz="2200"/>
          </a:p>
        </p:txBody>
      </p:sp>
      <p:sp>
        <p:nvSpPr>
          <p:cNvPr id="325" name="Google Shape;325;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0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1000"/>
                                        <p:tgtEl>
                                          <p:spTgt spid="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1000"/>
                                        <p:tgtEl>
                                          <p:spTgt spid="3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Effect filter="fade" transition="in">
                                      <p:cBhvr>
                                        <p:cTn dur="1000"/>
                                        <p:tgtEl>
                                          <p:spTgt spid="3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idx="1" type="body"/>
          </p:nvPr>
        </p:nvSpPr>
        <p:spPr>
          <a:xfrm flipH="1">
            <a:off x="457075" y="1305775"/>
            <a:ext cx="7822200" cy="412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indent="-368300" lvl="0" marL="457200" rtl="0" algn="l">
              <a:lnSpc>
                <a:spcPct val="115000"/>
              </a:lnSpc>
              <a:spcBef>
                <a:spcPts val="1000"/>
              </a:spcBef>
              <a:spcAft>
                <a:spcPts val="0"/>
              </a:spcAft>
              <a:buSzPts val="2200"/>
              <a:buAutoNum type="alphaLcParenBoth"/>
            </a:pPr>
            <a:r>
              <a:rPr lang="en" sz="2200"/>
              <a:t>Yes</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Can’t tell</a:t>
            </a:r>
            <a:endParaRPr sz="2200"/>
          </a:p>
        </p:txBody>
      </p:sp>
      <p:sp>
        <p:nvSpPr>
          <p:cNvPr id="331" name="Google Shape;331;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8"/>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All 1000 get the drug</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500 get the drug, 500 don’t</a:t>
            </a:r>
            <a:endParaRPr i="1" sz="2200">
              <a:solidFill>
                <a:srgbClr val="FF9900"/>
              </a:solidFill>
            </a:endParaRPr>
          </a:p>
        </p:txBody>
      </p:sp>
      <p:sp>
        <p:nvSpPr>
          <p:cNvPr id="64" name="Google Shape;6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idx="1" type="body"/>
          </p:nvPr>
        </p:nvSpPr>
        <p:spPr>
          <a:xfrm flipH="1">
            <a:off x="457200" y="1319800"/>
            <a:ext cx="7822200" cy="62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t>Population parameter: </a:t>
            </a:r>
            <a:r>
              <a:rPr i="1" lang="en" sz="2200"/>
              <a:t>p</a:t>
            </a:r>
            <a:r>
              <a:rPr lang="en" sz="2200"/>
              <a:t>, point estimate: </a:t>
            </a:r>
            <a:r>
              <a:rPr i="1" lang="en" sz="2200"/>
              <a:t>p̂</a:t>
            </a:r>
            <a:endParaRPr i="1" sz="2200"/>
          </a:p>
        </p:txBody>
      </p:sp>
      <p:sp>
        <p:nvSpPr>
          <p:cNvPr id="337" name="Google Shape;337;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inference for one proportion</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idx="1" type="body"/>
          </p:nvPr>
        </p:nvSpPr>
        <p:spPr>
          <a:xfrm flipH="1">
            <a:off x="457200" y="1319800"/>
            <a:ext cx="7822200" cy="62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t>Population parameter: </a:t>
            </a:r>
            <a:r>
              <a:rPr i="1" lang="en" sz="2200"/>
              <a:t>p</a:t>
            </a:r>
            <a:r>
              <a:rPr lang="en" sz="2200"/>
              <a:t>, point estimate: </a:t>
            </a:r>
            <a:r>
              <a:rPr i="1" lang="en" sz="2200"/>
              <a:t>p̂</a:t>
            </a:r>
            <a:endParaRPr i="1" sz="2200"/>
          </a:p>
        </p:txBody>
      </p:sp>
      <p:sp>
        <p:nvSpPr>
          <p:cNvPr id="343" name="Google Shape;343;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inference for one proportion</a:t>
            </a:r>
            <a:endParaRPr>
              <a:solidFill>
                <a:schemeClr val="accent1"/>
              </a:solidFill>
            </a:endParaRPr>
          </a:p>
        </p:txBody>
      </p:sp>
      <p:sp>
        <p:nvSpPr>
          <p:cNvPr id="344" name="Google Shape;344;p55"/>
          <p:cNvSpPr txBox="1"/>
          <p:nvPr>
            <p:ph idx="1" type="body"/>
          </p:nvPr>
        </p:nvSpPr>
        <p:spPr>
          <a:xfrm flipH="1">
            <a:off x="457200" y="1941700"/>
            <a:ext cx="7822200" cy="22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Conditions</a:t>
            </a:r>
            <a:endParaRPr sz="2200"/>
          </a:p>
          <a:p>
            <a:pPr indent="-368300" lvl="0" marL="457200" rtl="0" algn="l">
              <a:lnSpc>
                <a:spcPct val="115000"/>
              </a:lnSpc>
              <a:spcBef>
                <a:spcPts val="0"/>
              </a:spcBef>
              <a:spcAft>
                <a:spcPts val="0"/>
              </a:spcAft>
              <a:buSzPts val="2200"/>
              <a:buChar char="●"/>
            </a:pPr>
            <a:r>
              <a:rPr lang="en" sz="2200"/>
              <a:t>independence</a:t>
            </a:r>
            <a:br>
              <a:rPr lang="en" sz="2200"/>
            </a:br>
            <a:r>
              <a:rPr lang="en" sz="2200"/>
              <a:t>- random sample and 10% condition</a:t>
            </a:r>
            <a:endParaRPr sz="2200"/>
          </a:p>
          <a:p>
            <a:pPr indent="-368300" lvl="0" marL="457200" rtl="0" algn="l">
              <a:lnSpc>
                <a:spcPct val="115000"/>
              </a:lnSpc>
              <a:spcBef>
                <a:spcPts val="0"/>
              </a:spcBef>
              <a:spcAft>
                <a:spcPts val="0"/>
              </a:spcAft>
              <a:buSzPts val="2200"/>
              <a:buChar char="●"/>
            </a:pPr>
            <a:r>
              <a:rPr lang="en" sz="2200"/>
              <a:t>at least 10 successes and failures</a:t>
            </a:r>
            <a:br>
              <a:rPr lang="en" sz="2200"/>
            </a:br>
            <a:r>
              <a:rPr lang="en" sz="2200"/>
              <a:t>- if not → randomization</a:t>
            </a:r>
            <a:endParaRPr sz="2200"/>
          </a:p>
          <a:p>
            <a:pPr indent="0" lvl="0" marL="0" rtl="0" algn="l">
              <a:lnSpc>
                <a:spcPct val="115000"/>
              </a:lnSpc>
              <a:spcBef>
                <a:spcPts val="1000"/>
              </a:spcBef>
              <a:spcAft>
                <a:spcPts val="1000"/>
              </a:spcAft>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idx="1" type="body"/>
          </p:nvPr>
        </p:nvSpPr>
        <p:spPr>
          <a:xfrm flipH="1">
            <a:off x="457200" y="1319800"/>
            <a:ext cx="7822200" cy="62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t>Population parameter: </a:t>
            </a:r>
            <a:r>
              <a:rPr i="1" lang="en" sz="2200"/>
              <a:t>p</a:t>
            </a:r>
            <a:r>
              <a:rPr lang="en" sz="2200"/>
              <a:t>, point estimate: </a:t>
            </a:r>
            <a:r>
              <a:rPr i="1" lang="en" sz="2200"/>
              <a:t>p̂</a:t>
            </a:r>
            <a:endParaRPr i="1" sz="2200"/>
          </a:p>
        </p:txBody>
      </p:sp>
      <p:sp>
        <p:nvSpPr>
          <p:cNvPr id="350" name="Google Shape;350;p56"/>
          <p:cNvSpPr txBox="1"/>
          <p:nvPr>
            <p:ph idx="1" type="body"/>
          </p:nvPr>
        </p:nvSpPr>
        <p:spPr>
          <a:xfrm flipH="1">
            <a:off x="457200" y="4186600"/>
            <a:ext cx="7822200" cy="22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Standard error: </a:t>
            </a:r>
            <a:endParaRPr sz="2200"/>
          </a:p>
          <a:p>
            <a:pPr indent="-368300" lvl="0" marL="457200" rtl="0" algn="l">
              <a:lnSpc>
                <a:spcPct val="115000"/>
              </a:lnSpc>
              <a:spcBef>
                <a:spcPts val="1000"/>
              </a:spcBef>
              <a:spcAft>
                <a:spcPts val="0"/>
              </a:spcAft>
              <a:buSzPts val="2200"/>
              <a:buChar char="●"/>
            </a:pPr>
            <a:r>
              <a:rPr lang="en" sz="2200"/>
              <a:t>for CI: use </a:t>
            </a:r>
            <a:r>
              <a:rPr i="1" lang="en" sz="2200"/>
              <a:t>p̂</a:t>
            </a:r>
            <a:endParaRPr i="1" sz="2200"/>
          </a:p>
          <a:p>
            <a:pPr indent="-368300" lvl="0" marL="457200" rtl="0" algn="l">
              <a:lnSpc>
                <a:spcPct val="115000"/>
              </a:lnSpc>
              <a:spcBef>
                <a:spcPts val="0"/>
              </a:spcBef>
              <a:spcAft>
                <a:spcPts val="0"/>
              </a:spcAft>
              <a:buSzPts val="2200"/>
              <a:buChar char="●"/>
            </a:pPr>
            <a:r>
              <a:rPr lang="en" sz="2200"/>
              <a:t>for HT: use </a:t>
            </a:r>
            <a:r>
              <a:rPr i="1" lang="en" sz="2200"/>
              <a:t>p</a:t>
            </a:r>
            <a:r>
              <a:rPr baseline="-25000" i="1" lang="en" sz="2200"/>
              <a:t>0</a:t>
            </a:r>
            <a:endParaRPr baseline="-25000" i="1" sz="2200"/>
          </a:p>
        </p:txBody>
      </p:sp>
      <p:sp>
        <p:nvSpPr>
          <p:cNvPr id="351" name="Google Shape;351;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inference for one proportion</a:t>
            </a:r>
            <a:endParaRPr>
              <a:solidFill>
                <a:schemeClr val="accent1"/>
              </a:solidFill>
            </a:endParaRPr>
          </a:p>
        </p:txBody>
      </p:sp>
      <p:sp>
        <p:nvSpPr>
          <p:cNvPr id="352" name="Google Shape;352;p56"/>
          <p:cNvSpPr txBox="1"/>
          <p:nvPr>
            <p:ph idx="1" type="body"/>
          </p:nvPr>
        </p:nvSpPr>
        <p:spPr>
          <a:xfrm flipH="1">
            <a:off x="457200" y="1941700"/>
            <a:ext cx="7822200" cy="22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Conditions</a:t>
            </a:r>
            <a:endParaRPr sz="2200"/>
          </a:p>
          <a:p>
            <a:pPr indent="-368300" lvl="0" marL="457200" rtl="0" algn="l">
              <a:lnSpc>
                <a:spcPct val="115000"/>
              </a:lnSpc>
              <a:spcBef>
                <a:spcPts val="0"/>
              </a:spcBef>
              <a:spcAft>
                <a:spcPts val="0"/>
              </a:spcAft>
              <a:buSzPts val="2200"/>
              <a:buChar char="●"/>
            </a:pPr>
            <a:r>
              <a:rPr lang="en" sz="2200"/>
              <a:t>independence</a:t>
            </a:r>
            <a:br>
              <a:rPr lang="en" sz="2200"/>
            </a:br>
            <a:r>
              <a:rPr lang="en" sz="2200"/>
              <a:t>- random sample and 10% condition</a:t>
            </a:r>
            <a:endParaRPr sz="2200"/>
          </a:p>
          <a:p>
            <a:pPr indent="-368300" lvl="0" marL="457200" rtl="0" algn="l">
              <a:lnSpc>
                <a:spcPct val="115000"/>
              </a:lnSpc>
              <a:spcBef>
                <a:spcPts val="0"/>
              </a:spcBef>
              <a:spcAft>
                <a:spcPts val="0"/>
              </a:spcAft>
              <a:buSzPts val="2200"/>
              <a:buChar char="●"/>
            </a:pPr>
            <a:r>
              <a:rPr lang="en" sz="2200"/>
              <a:t>at least 10 successes and failures</a:t>
            </a:r>
            <a:br>
              <a:rPr lang="en" sz="2200"/>
            </a:br>
            <a:r>
              <a:rPr lang="en" sz="2200"/>
              <a:t>- if not → randomization</a:t>
            </a:r>
            <a:endParaRPr sz="2200"/>
          </a:p>
          <a:p>
            <a:pPr indent="0" lvl="0" marL="0" rtl="0" algn="l">
              <a:lnSpc>
                <a:spcPct val="115000"/>
              </a:lnSpc>
              <a:spcBef>
                <a:spcPts val="1000"/>
              </a:spcBef>
              <a:spcAft>
                <a:spcPts val="1000"/>
              </a:spcAft>
              <a:buNone/>
            </a:pPr>
            <a:r>
              <a:t/>
            </a:r>
            <a:endParaRPr sz="2200"/>
          </a:p>
        </p:txBody>
      </p:sp>
      <p:pic>
        <p:nvPicPr>
          <p:cNvPr id="353" name="Google Shape;353;p56"/>
          <p:cNvPicPr preferRelativeResize="0"/>
          <p:nvPr/>
        </p:nvPicPr>
        <p:blipFill>
          <a:blip r:embed="rId3">
            <a:alphaModFix/>
          </a:blip>
          <a:stretch>
            <a:fillRect/>
          </a:stretch>
        </p:blipFill>
        <p:spPr>
          <a:xfrm>
            <a:off x="2496075" y="4096825"/>
            <a:ext cx="1809750" cy="66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from the GSS</a:t>
            </a:r>
            <a:endParaRPr baseline="30000">
              <a:solidFill>
                <a:schemeClr val="accent1"/>
              </a:solidFill>
            </a:endParaRPr>
          </a:p>
        </p:txBody>
      </p:sp>
      <p:sp>
        <p:nvSpPr>
          <p:cNvPr id="70" name="Google Shape;70;p19"/>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GSS asks the same question, below is the distribution of responses from the 2010 survey:</a:t>
            </a:r>
            <a:endParaRPr i="1" sz="2200">
              <a:solidFill>
                <a:schemeClr val="accent1"/>
              </a:solidFill>
            </a:endParaRPr>
          </a:p>
        </p:txBody>
      </p:sp>
      <p:pic>
        <p:nvPicPr>
          <p:cNvPr id="71" name="Google Shape;71;p19"/>
          <p:cNvPicPr preferRelativeResize="0"/>
          <p:nvPr/>
        </p:nvPicPr>
        <p:blipFill>
          <a:blip r:embed="rId3">
            <a:alphaModFix/>
          </a:blip>
          <a:stretch>
            <a:fillRect/>
          </a:stretch>
        </p:blipFill>
        <p:spPr>
          <a:xfrm>
            <a:off x="2199013" y="2467325"/>
            <a:ext cx="4543425" cy="109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77" name="Google Shape;77;p20"/>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83" name="Google Shape;83;p21"/>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84" name="Google Shape;84;p21"/>
          <p:cNvSpPr txBox="1"/>
          <p:nvPr>
            <p:ph idx="1" type="body"/>
          </p:nvPr>
        </p:nvSpPr>
        <p:spPr>
          <a:xfrm flipH="1">
            <a:off x="457075" y="3131550"/>
            <a:ext cx="7822200" cy="148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2200">
                <a:solidFill>
                  <a:schemeClr val="accent1"/>
                </a:solidFill>
              </a:rPr>
              <a:t>Parameter of interest:</a:t>
            </a:r>
            <a:r>
              <a:rPr lang="en" sz="2200"/>
              <a:t> proportion of </a:t>
            </a:r>
            <a:r>
              <a:rPr i="1" lang="en" sz="2200">
                <a:solidFill>
                  <a:srgbClr val="FF9900"/>
                </a:solidFill>
              </a:rPr>
              <a:t>all</a:t>
            </a:r>
            <a:r>
              <a:rPr lang="en" sz="2200"/>
              <a:t> Americans who have good intuition about experimental design.</a:t>
            </a:r>
            <a:endParaRPr sz="2200"/>
          </a:p>
          <a:p>
            <a:pPr indent="457200" lvl="0" marL="0" rtl="0" algn="l">
              <a:lnSpc>
                <a:spcPct val="115000"/>
              </a:lnSpc>
              <a:spcBef>
                <a:spcPts val="0"/>
              </a:spcBef>
              <a:spcAft>
                <a:spcPts val="0"/>
              </a:spcAft>
              <a:buClr>
                <a:schemeClr val="dk1"/>
              </a:buClr>
              <a:buSzPts val="1100"/>
              <a:buFont typeface="Arial"/>
              <a:buNone/>
            </a:pPr>
            <a:r>
              <a:rPr i="1" lang="en" sz="2200">
                <a:solidFill>
                  <a:schemeClr val="accent1"/>
                </a:solidFill>
              </a:rPr>
              <a:t>                         p</a:t>
            </a:r>
            <a:r>
              <a:rPr lang="en" sz="2200"/>
              <a:t>	a population proportion</a:t>
            </a:r>
            <a:endParaRPr sz="2200"/>
          </a:p>
          <a:p>
            <a:pPr indent="0" lvl="0" marL="0" rtl="0" algn="l">
              <a:lnSpc>
                <a:spcPct val="115000"/>
              </a:lnSpc>
              <a:spcBef>
                <a:spcPts val="0"/>
              </a:spcBef>
              <a:spcAft>
                <a:spcPts val="0"/>
              </a:spcAft>
              <a:buClr>
                <a:schemeClr val="dk1"/>
              </a:buClr>
              <a:buSzPts val="1100"/>
              <a:buFont typeface="Arial"/>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90" name="Google Shape;90;p22"/>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91" name="Google Shape;91;p22"/>
          <p:cNvSpPr txBox="1"/>
          <p:nvPr>
            <p:ph idx="1" type="body"/>
          </p:nvPr>
        </p:nvSpPr>
        <p:spPr>
          <a:xfrm flipH="1">
            <a:off x="457075" y="3131550"/>
            <a:ext cx="7822200" cy="148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2200">
                <a:solidFill>
                  <a:schemeClr val="accent1"/>
                </a:solidFill>
              </a:rPr>
              <a:t>Parameter of interest:</a:t>
            </a:r>
            <a:r>
              <a:rPr lang="en" sz="2200"/>
              <a:t> proportion of </a:t>
            </a:r>
            <a:r>
              <a:rPr i="1" lang="en" sz="2200">
                <a:solidFill>
                  <a:srgbClr val="FF9900"/>
                </a:solidFill>
              </a:rPr>
              <a:t>all</a:t>
            </a:r>
            <a:r>
              <a:rPr lang="en" sz="2200"/>
              <a:t> Americans who have good intuition about experimental design.</a:t>
            </a:r>
            <a:endParaRPr sz="2200"/>
          </a:p>
          <a:p>
            <a:pPr indent="457200" lvl="0" marL="0" rtl="0" algn="l">
              <a:lnSpc>
                <a:spcPct val="115000"/>
              </a:lnSpc>
              <a:spcBef>
                <a:spcPts val="0"/>
              </a:spcBef>
              <a:spcAft>
                <a:spcPts val="0"/>
              </a:spcAft>
              <a:buClr>
                <a:schemeClr val="dk1"/>
              </a:buClr>
              <a:buSzPts val="1100"/>
              <a:buFont typeface="Arial"/>
              <a:buNone/>
            </a:pPr>
            <a:r>
              <a:rPr i="1" lang="en" sz="2200">
                <a:solidFill>
                  <a:schemeClr val="accent1"/>
                </a:solidFill>
              </a:rPr>
              <a:t>                         p</a:t>
            </a:r>
            <a:r>
              <a:rPr lang="en" sz="2200"/>
              <a:t>	a population proportion</a:t>
            </a:r>
            <a:endParaRPr sz="2200"/>
          </a:p>
          <a:p>
            <a:pPr indent="0" lvl="0" marL="0" rtl="0" algn="l">
              <a:lnSpc>
                <a:spcPct val="115000"/>
              </a:lnSpc>
              <a:spcBef>
                <a:spcPts val="0"/>
              </a:spcBef>
              <a:spcAft>
                <a:spcPts val="0"/>
              </a:spcAft>
              <a:buClr>
                <a:schemeClr val="dk1"/>
              </a:buClr>
              <a:buSzPts val="1100"/>
              <a:buFont typeface="Arial"/>
              <a:buNone/>
            </a:pPr>
            <a:r>
              <a:t/>
            </a:r>
            <a:endParaRPr sz="2200"/>
          </a:p>
        </p:txBody>
      </p:sp>
      <p:sp>
        <p:nvSpPr>
          <p:cNvPr id="92" name="Google Shape;92;p22"/>
          <p:cNvSpPr txBox="1"/>
          <p:nvPr>
            <p:ph idx="1" type="body"/>
          </p:nvPr>
        </p:nvSpPr>
        <p:spPr>
          <a:xfrm flipH="1">
            <a:off x="457075" y="4613250"/>
            <a:ext cx="7822200" cy="148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2200">
                <a:solidFill>
                  <a:schemeClr val="accent1"/>
                </a:solidFill>
              </a:rPr>
              <a:t>Point estimate:</a:t>
            </a:r>
            <a:r>
              <a:rPr lang="en" sz="2200"/>
              <a:t> proportion of </a:t>
            </a:r>
            <a:r>
              <a:rPr i="1" lang="en" sz="2200">
                <a:solidFill>
                  <a:srgbClr val="FF9900"/>
                </a:solidFill>
              </a:rPr>
              <a:t>sampled</a:t>
            </a:r>
            <a:r>
              <a:rPr lang="en" sz="2200"/>
              <a:t> Americans who have good intuition about experimental design.</a:t>
            </a:r>
            <a:endParaRPr sz="2200"/>
          </a:p>
          <a:p>
            <a:pPr indent="457200" lvl="0" marL="0" rtl="0" algn="l">
              <a:lnSpc>
                <a:spcPct val="115000"/>
              </a:lnSpc>
              <a:spcBef>
                <a:spcPts val="0"/>
              </a:spcBef>
              <a:spcAft>
                <a:spcPts val="0"/>
              </a:spcAft>
              <a:buClr>
                <a:schemeClr val="dk1"/>
              </a:buClr>
              <a:buSzPts val="1100"/>
              <a:buFont typeface="Arial"/>
              <a:buNone/>
            </a:pPr>
            <a:r>
              <a:rPr i="1" lang="en" sz="2200">
                <a:solidFill>
                  <a:schemeClr val="accent1"/>
                </a:solidFill>
              </a:rPr>
              <a:t>                         p̂</a:t>
            </a:r>
            <a:r>
              <a:rPr lang="en" sz="2200"/>
              <a:t>	a sample proportion</a:t>
            </a:r>
            <a:endParaRPr sz="2200"/>
          </a:p>
          <a:p>
            <a:pPr indent="0" lvl="0" marL="0" rtl="0" algn="l">
              <a:lnSpc>
                <a:spcPct val="115000"/>
              </a:lnSpc>
              <a:spcBef>
                <a:spcPts val="0"/>
              </a:spcBef>
              <a:spcAft>
                <a:spcPts val="0"/>
              </a:spcAft>
              <a:buClr>
                <a:schemeClr val="dk1"/>
              </a:buClr>
              <a:buSzPts val="1100"/>
              <a:buFont typeface="Arial"/>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idx="1" type="body"/>
          </p:nvPr>
        </p:nvSpPr>
        <p:spPr>
          <a:xfrm flipH="1">
            <a:off x="457075" y="1305775"/>
            <a:ext cx="7822200" cy="123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98" name="Google Shape;98;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on a proportion</a:t>
            </a:r>
            <a:endParaRPr baseline="30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