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18eb41d7d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18eb41d7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8eb41d7d3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8eb41d7d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eb41d7d3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eb41d7d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fff8405_0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fff8405_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eb41d7d3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eb41d7d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8eb41d7d3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8eb41d7d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eb41d7d3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eb41d7d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8eb41d7d3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eb41d7d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fff8405_0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fff8405_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8eb41d7d3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8eb41d7d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8eb41d7d3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8eb41d7d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9b066a1b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9b066a1b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8eb41d7d3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8eb41d7d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fa0c27579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fa0c2757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5fa0c27579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fa0c2757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8eb41d7d3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8eb41d7d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8eb41d7d3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8eb41d7d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fff8405_0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bfff8405_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8eb41d7d3_0_2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8eb41d7d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bfff8405_0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bfff8405_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8eb41d7d3_0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8eb41d7d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bfff8405_0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bfff8405_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9b066a1b_0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9b066a1b_0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8eb41d7d3_0_2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8eb41d7d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8eb41d7d3_0_2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8eb41d7d3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bfff8405_0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bfff8405_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8eb41d7d3_0_2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8eb41d7d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8eb41d7d3_0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8eb41d7d3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8eb41d7d3_0_2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8eb41d7d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8eb41d7d3_0_2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8eb41d7d3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bec3cab4_0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bec3cab4_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8eb41d7d3_0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8eb41d7d3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8eb41d7d3_0_3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8eb41d7d3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dd659cad_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dd659cad_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8eb41d7d3_0_2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8eb41d7d3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8eb41d7d3_0_2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8eb41d7d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8eb41d7d3_0_3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8eb41d7d3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dd659d4f_0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dd659d4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8eb41d7d3_0_3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8eb41d7d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8eb41d7d3_0_3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8eb41d7d3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8eb41d7d3_0_3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8eb41d7d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bfff8405_0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bfff8405_0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8eb41d7d3_0_3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8eb41d7d3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8eb41d7d3_0_3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8eb41d7d3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dd659cad_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dd659cad_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5fa0c2757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5fa0c275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8eb41d7d3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8eb41d7d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fff8405_0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fff8405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8eb41d7d3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8eb41d7d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8eb41d7d3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8eb41d7d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3"/>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Google Shape;13;p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Google Shape;16;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Google Shape;17;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9"/>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28" name="Google Shape;28;p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1" name="Google Shape;31;p10"/>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4" name="Google Shape;34;p11"/>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5" name="Google Shape;35;p11"/>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5" name="Google Shape;25;p8"/>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16.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8.png"/><Relationship Id="rId7"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20.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27.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15"/>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46" name="Google Shape;46;p15"/>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47" name="Google Shape;47;p15"/>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4"/>
          <p:cNvSpPr txBox="1"/>
          <p:nvPr>
            <p:ph idx="1" type="body"/>
          </p:nvPr>
        </p:nvSpPr>
        <p:spPr>
          <a:xfrm flipH="1">
            <a:off x="457075" y="1305775"/>
            <a:ext cx="7822200" cy="17361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details are the same as before…</a:t>
            </a:r>
            <a:endParaRPr sz="2200"/>
          </a:p>
          <a:p>
            <a:pPr indent="-368300" lvl="0" marL="457200" rtl="0" algn="l">
              <a:lnSpc>
                <a:spcPct val="115000"/>
              </a:lnSpc>
              <a:spcBef>
                <a:spcPts val="0"/>
              </a:spcBef>
              <a:spcAft>
                <a:spcPts val="0"/>
              </a:spcAft>
              <a:buSzPts val="2200"/>
              <a:buChar char="●"/>
            </a:pPr>
            <a:r>
              <a:rPr lang="en" sz="2200"/>
              <a:t>CI: </a:t>
            </a:r>
            <a:r>
              <a:rPr i="1" lang="en" sz="2200">
                <a:solidFill>
                  <a:srgbClr val="FF9900"/>
                </a:solidFill>
              </a:rPr>
              <a:t>point estimate ± margin of error</a:t>
            </a:r>
            <a:endParaRPr i="1" sz="2200">
              <a:solidFill>
                <a:srgbClr val="FF9900"/>
              </a:solidFill>
            </a:endParaRPr>
          </a:p>
          <a:p>
            <a:pPr indent="-368300" lvl="0" marL="457200" rtl="0" algn="l">
              <a:lnSpc>
                <a:spcPct val="115000"/>
              </a:lnSpc>
              <a:spcBef>
                <a:spcPts val="0"/>
              </a:spcBef>
              <a:spcAft>
                <a:spcPts val="0"/>
              </a:spcAft>
              <a:buSzPts val="2200"/>
              <a:buChar char="●"/>
            </a:pPr>
            <a:r>
              <a:rPr lang="en" sz="2200"/>
              <a:t>HT: Use </a:t>
            </a:r>
            <a:r>
              <a:rPr i="1" lang="en" sz="2200">
                <a:solidFill>
                  <a:srgbClr val="FF9900"/>
                </a:solidFill>
              </a:rPr>
              <a:t>Z = (point estimate - null value) / SE</a:t>
            </a:r>
            <a:r>
              <a:rPr lang="en" sz="2200"/>
              <a:t> to find appropriate p-value.</a:t>
            </a:r>
            <a:endParaRPr sz="2200"/>
          </a:p>
          <a:p>
            <a:pPr indent="-368300" lvl="0" marL="457200" rtl="0" algn="l">
              <a:lnSpc>
                <a:spcPct val="115000"/>
              </a:lnSpc>
              <a:spcBef>
                <a:spcPts val="0"/>
              </a:spcBef>
              <a:spcAft>
                <a:spcPts val="0"/>
              </a:spcAft>
              <a:buSzPts val="2200"/>
              <a:buChar char="●"/>
            </a:pPr>
            <a:r>
              <a:rPr lang="en" sz="2200"/>
              <a:t>We just need the appropriate standard error of the point estimate                   , which is the only new concept.</a:t>
            </a:r>
            <a:endParaRPr sz="2200"/>
          </a:p>
          <a:p>
            <a:pPr indent="0" lvl="0" marL="0" rtl="0" algn="l">
              <a:lnSpc>
                <a:spcPct val="115000"/>
              </a:lnSpc>
              <a:spcBef>
                <a:spcPts val="1000"/>
              </a:spcBef>
              <a:spcAft>
                <a:spcPts val="0"/>
              </a:spcAft>
              <a:buNone/>
            </a:pPr>
            <a:r>
              <a:t/>
            </a:r>
            <a:endParaRPr sz="2200"/>
          </a:p>
          <a:p>
            <a:pPr indent="0" lvl="0" marL="0" rtl="0" algn="l">
              <a:lnSpc>
                <a:spcPct val="115000"/>
              </a:lnSpc>
              <a:spcBef>
                <a:spcPts val="1000"/>
              </a:spcBef>
              <a:spcAft>
                <a:spcPts val="1000"/>
              </a:spcAft>
              <a:buClr>
                <a:schemeClr val="dk1"/>
              </a:buClr>
              <a:buSzPts val="1100"/>
              <a:buFont typeface="Arial"/>
              <a:buNone/>
            </a:pPr>
            <a:r>
              <a:t/>
            </a:r>
            <a:endParaRPr sz="2000">
              <a:solidFill>
                <a:schemeClr val="accent1"/>
              </a:solidFill>
            </a:endParaRPr>
          </a:p>
        </p:txBody>
      </p:sp>
      <p:sp>
        <p:nvSpPr>
          <p:cNvPr id="102" name="Google Shape;102;p2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Inference for comparing proportions</a:t>
            </a:r>
            <a:endParaRPr baseline="30000">
              <a:solidFill>
                <a:schemeClr val="accent1"/>
              </a:solidFill>
            </a:endParaRPr>
          </a:p>
        </p:txBody>
      </p:sp>
      <p:pic>
        <p:nvPicPr>
          <p:cNvPr id="103" name="Google Shape;103;p24"/>
          <p:cNvPicPr preferRelativeResize="0"/>
          <p:nvPr/>
        </p:nvPicPr>
        <p:blipFill>
          <a:blip r:embed="rId3">
            <a:alphaModFix/>
          </a:blip>
          <a:stretch>
            <a:fillRect/>
          </a:stretch>
        </p:blipFill>
        <p:spPr>
          <a:xfrm>
            <a:off x="2131950" y="3320075"/>
            <a:ext cx="1310700" cy="369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1000"/>
                                        <p:tgtEl>
                                          <p:spTgt spid="10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5"/>
          <p:cNvSpPr txBox="1"/>
          <p:nvPr>
            <p:ph idx="1" type="body"/>
          </p:nvPr>
        </p:nvSpPr>
        <p:spPr>
          <a:xfrm flipH="1">
            <a:off x="457075" y="1305775"/>
            <a:ext cx="7822200" cy="17361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details are the same as before…</a:t>
            </a:r>
            <a:endParaRPr sz="2200"/>
          </a:p>
          <a:p>
            <a:pPr indent="-368300" lvl="0" marL="457200" rtl="0" algn="l">
              <a:lnSpc>
                <a:spcPct val="115000"/>
              </a:lnSpc>
              <a:spcBef>
                <a:spcPts val="0"/>
              </a:spcBef>
              <a:spcAft>
                <a:spcPts val="0"/>
              </a:spcAft>
              <a:buSzPts val="2200"/>
              <a:buChar char="●"/>
            </a:pPr>
            <a:r>
              <a:rPr lang="en" sz="2200"/>
              <a:t>CI: </a:t>
            </a:r>
            <a:r>
              <a:rPr i="1" lang="en" sz="2200">
                <a:solidFill>
                  <a:srgbClr val="FF9900"/>
                </a:solidFill>
              </a:rPr>
              <a:t>point estimate ± margin of error</a:t>
            </a:r>
            <a:endParaRPr i="1" sz="2200">
              <a:solidFill>
                <a:srgbClr val="FF9900"/>
              </a:solidFill>
            </a:endParaRPr>
          </a:p>
          <a:p>
            <a:pPr indent="-368300" lvl="0" marL="457200" rtl="0" algn="l">
              <a:lnSpc>
                <a:spcPct val="115000"/>
              </a:lnSpc>
              <a:spcBef>
                <a:spcPts val="0"/>
              </a:spcBef>
              <a:spcAft>
                <a:spcPts val="0"/>
              </a:spcAft>
              <a:buSzPts val="2200"/>
              <a:buChar char="●"/>
            </a:pPr>
            <a:r>
              <a:rPr lang="en" sz="2200"/>
              <a:t>HT: Use </a:t>
            </a:r>
            <a:r>
              <a:rPr i="1" lang="en" sz="2200">
                <a:solidFill>
                  <a:srgbClr val="FF9900"/>
                </a:solidFill>
              </a:rPr>
              <a:t>Z = (point estimate - null value) / SE</a:t>
            </a:r>
            <a:r>
              <a:rPr lang="en" sz="2200"/>
              <a:t> to find appropriate p-value.</a:t>
            </a:r>
            <a:endParaRPr sz="2200"/>
          </a:p>
          <a:p>
            <a:pPr indent="-368300" lvl="0" marL="457200" rtl="0" algn="l">
              <a:lnSpc>
                <a:spcPct val="115000"/>
              </a:lnSpc>
              <a:spcBef>
                <a:spcPts val="0"/>
              </a:spcBef>
              <a:spcAft>
                <a:spcPts val="0"/>
              </a:spcAft>
              <a:buSzPts val="2200"/>
              <a:buChar char="●"/>
            </a:pPr>
            <a:r>
              <a:rPr lang="en" sz="2200"/>
              <a:t>We just need the appropriate standard error of the point estimate                   , which is the only new concept.</a:t>
            </a:r>
            <a:endParaRPr sz="2200"/>
          </a:p>
          <a:p>
            <a:pPr indent="0" lvl="0" marL="0" rtl="0" algn="l">
              <a:lnSpc>
                <a:spcPct val="115000"/>
              </a:lnSpc>
              <a:spcBef>
                <a:spcPts val="1000"/>
              </a:spcBef>
              <a:spcAft>
                <a:spcPts val="0"/>
              </a:spcAft>
              <a:buNone/>
            </a:pPr>
            <a:r>
              <a:t/>
            </a:r>
            <a:endParaRPr sz="2200"/>
          </a:p>
          <a:p>
            <a:pPr indent="0" lvl="0" marL="0" rtl="0" algn="l">
              <a:lnSpc>
                <a:spcPct val="115000"/>
              </a:lnSpc>
              <a:spcBef>
                <a:spcPts val="1000"/>
              </a:spcBef>
              <a:spcAft>
                <a:spcPts val="1000"/>
              </a:spcAft>
              <a:buClr>
                <a:schemeClr val="dk1"/>
              </a:buClr>
              <a:buSzPts val="1100"/>
              <a:buFont typeface="Arial"/>
              <a:buNone/>
            </a:pPr>
            <a:r>
              <a:rPr lang="en" sz="2000">
                <a:solidFill>
                  <a:schemeClr val="accent1"/>
                </a:solidFill>
              </a:rPr>
              <a:t>Standard error of the difference between two sample proportions</a:t>
            </a:r>
            <a:endParaRPr sz="2000">
              <a:solidFill>
                <a:schemeClr val="accent1"/>
              </a:solidFill>
            </a:endParaRPr>
          </a:p>
        </p:txBody>
      </p:sp>
      <p:sp>
        <p:nvSpPr>
          <p:cNvPr id="109" name="Google Shape;109;p2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Inference for comparing proportions</a:t>
            </a:r>
            <a:endParaRPr baseline="30000">
              <a:solidFill>
                <a:schemeClr val="accent1"/>
              </a:solidFill>
            </a:endParaRPr>
          </a:p>
        </p:txBody>
      </p:sp>
      <p:pic>
        <p:nvPicPr>
          <p:cNvPr id="110" name="Google Shape;110;p25"/>
          <p:cNvPicPr preferRelativeResize="0"/>
          <p:nvPr/>
        </p:nvPicPr>
        <p:blipFill>
          <a:blip r:embed="rId3">
            <a:alphaModFix/>
          </a:blip>
          <a:stretch>
            <a:fillRect/>
          </a:stretch>
        </p:blipFill>
        <p:spPr>
          <a:xfrm>
            <a:off x="1884700" y="5007938"/>
            <a:ext cx="4857750" cy="885825"/>
          </a:xfrm>
          <a:prstGeom prst="rect">
            <a:avLst/>
          </a:prstGeom>
          <a:noFill/>
          <a:ln>
            <a:noFill/>
          </a:ln>
        </p:spPr>
      </p:pic>
      <p:pic>
        <p:nvPicPr>
          <p:cNvPr id="111" name="Google Shape;111;p25"/>
          <p:cNvPicPr preferRelativeResize="0"/>
          <p:nvPr/>
        </p:nvPicPr>
        <p:blipFill>
          <a:blip r:embed="rId4">
            <a:alphaModFix/>
          </a:blip>
          <a:stretch>
            <a:fillRect/>
          </a:stretch>
        </p:blipFill>
        <p:spPr>
          <a:xfrm>
            <a:off x="2131950" y="3320075"/>
            <a:ext cx="1310700" cy="369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1000"/>
                                        <p:tgtEl>
                                          <p:spTgt spid="1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6"/>
          <p:cNvSpPr txBox="1"/>
          <p:nvPr>
            <p:ph idx="1" type="body"/>
          </p:nvPr>
        </p:nvSpPr>
        <p:spPr>
          <a:xfrm flipH="1">
            <a:off x="457075" y="1305775"/>
            <a:ext cx="7822200" cy="52941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i="1" lang="en" sz="2000">
                <a:solidFill>
                  <a:schemeClr val="accent1"/>
                </a:solidFill>
              </a:rPr>
              <a:t>Independence within groups:</a:t>
            </a:r>
            <a:endParaRPr i="1" sz="2000">
              <a:solidFill>
                <a:schemeClr val="accent1"/>
              </a:solidFill>
            </a:endParaRPr>
          </a:p>
          <a:p>
            <a:pPr indent="-355600" lvl="1" marL="914400" rtl="0" algn="l">
              <a:lnSpc>
                <a:spcPct val="115000"/>
              </a:lnSpc>
              <a:spcBef>
                <a:spcPts val="0"/>
              </a:spcBef>
              <a:spcAft>
                <a:spcPts val="0"/>
              </a:spcAft>
              <a:buSzPts val="2000"/>
              <a:buChar char="●"/>
            </a:pPr>
            <a:r>
              <a:rPr lang="en" sz="2000"/>
              <a:t>The US group is sampled randomly and we're assuming that the Duke group represents a random sample as well.</a:t>
            </a:r>
            <a:endParaRPr sz="2000"/>
          </a:p>
          <a:p>
            <a:pPr indent="0" lvl="0" marL="0" rtl="0" algn="l">
              <a:lnSpc>
                <a:spcPct val="115000"/>
              </a:lnSpc>
              <a:spcBef>
                <a:spcPts val="0"/>
              </a:spcBef>
              <a:spcAft>
                <a:spcPts val="0"/>
              </a:spcAft>
              <a:buNone/>
            </a:pPr>
            <a:r>
              <a:t/>
            </a:r>
            <a:endParaRPr sz="2000"/>
          </a:p>
        </p:txBody>
      </p:sp>
      <p:sp>
        <p:nvSpPr>
          <p:cNvPr id="117" name="Google Shape;117;p26"/>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1000"/>
                                        <p:tgtEl>
                                          <p:spTgt spid="11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7"/>
          <p:cNvSpPr txBox="1"/>
          <p:nvPr>
            <p:ph idx="1" type="body"/>
          </p:nvPr>
        </p:nvSpPr>
        <p:spPr>
          <a:xfrm flipH="1">
            <a:off x="457075" y="1305775"/>
            <a:ext cx="7822200" cy="52941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i="1" lang="en" sz="2000">
                <a:solidFill>
                  <a:schemeClr val="accent1"/>
                </a:solidFill>
              </a:rPr>
              <a:t>Independence within groups:</a:t>
            </a:r>
            <a:endParaRPr i="1" sz="2000">
              <a:solidFill>
                <a:schemeClr val="accent1"/>
              </a:solidFill>
            </a:endParaRPr>
          </a:p>
          <a:p>
            <a:pPr indent="-355600" lvl="1" marL="914400" rtl="0" algn="l">
              <a:lnSpc>
                <a:spcPct val="115000"/>
              </a:lnSpc>
              <a:spcBef>
                <a:spcPts val="0"/>
              </a:spcBef>
              <a:spcAft>
                <a:spcPts val="0"/>
              </a:spcAft>
              <a:buSzPts val="2000"/>
              <a:buChar char="●"/>
            </a:pPr>
            <a:r>
              <a:rPr lang="en" sz="2000"/>
              <a:t>The US group is sampled randomly and we're assuming that the Duke group represents a random sample as well.</a:t>
            </a:r>
            <a:endParaRPr sz="2000"/>
          </a:p>
          <a:p>
            <a:pPr indent="-355600" lvl="0" marL="914400" rtl="0" algn="l">
              <a:lnSpc>
                <a:spcPct val="115000"/>
              </a:lnSpc>
              <a:spcBef>
                <a:spcPts val="0"/>
              </a:spcBef>
              <a:spcAft>
                <a:spcPts val="0"/>
              </a:spcAft>
              <a:buSzPts val="2000"/>
              <a:buChar char="●"/>
            </a:pPr>
            <a:r>
              <a:rPr i="1" lang="en" sz="2000"/>
              <a:t>n</a:t>
            </a:r>
            <a:r>
              <a:rPr baseline="-25000" i="1" lang="en" sz="2000"/>
              <a:t>Duke</a:t>
            </a:r>
            <a:r>
              <a:rPr lang="en" sz="2000"/>
              <a:t> &lt; 10% of all Duke students and 680 &lt; 10% of all Americans.</a:t>
            </a:r>
            <a:endParaRPr sz="2000"/>
          </a:p>
          <a:p>
            <a:pPr indent="0" lvl="0" marL="0" rtl="0" algn="l">
              <a:lnSpc>
                <a:spcPct val="115000"/>
              </a:lnSpc>
              <a:spcBef>
                <a:spcPts val="1000"/>
              </a:spcBef>
              <a:spcAft>
                <a:spcPts val="0"/>
              </a:spcAft>
              <a:buNone/>
            </a:pPr>
            <a:r>
              <a:t/>
            </a:r>
            <a:endParaRPr sz="2000"/>
          </a:p>
        </p:txBody>
      </p:sp>
      <p:sp>
        <p:nvSpPr>
          <p:cNvPr id="123" name="Google Shape;123;p27"/>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10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1000"/>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1000"/>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1000"/>
                                        <p:tgtEl>
                                          <p:spTgt spid="12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8"/>
          <p:cNvSpPr txBox="1"/>
          <p:nvPr>
            <p:ph idx="1" type="body"/>
          </p:nvPr>
        </p:nvSpPr>
        <p:spPr>
          <a:xfrm flipH="1">
            <a:off x="457075" y="1305775"/>
            <a:ext cx="7822200" cy="52941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i="1" lang="en" sz="2000">
                <a:solidFill>
                  <a:schemeClr val="accent1"/>
                </a:solidFill>
              </a:rPr>
              <a:t>Independence within groups:</a:t>
            </a:r>
            <a:endParaRPr i="1" sz="2000">
              <a:solidFill>
                <a:schemeClr val="accent1"/>
              </a:solidFill>
            </a:endParaRPr>
          </a:p>
          <a:p>
            <a:pPr indent="-355600" lvl="1" marL="914400" rtl="0" algn="l">
              <a:lnSpc>
                <a:spcPct val="115000"/>
              </a:lnSpc>
              <a:spcBef>
                <a:spcPts val="0"/>
              </a:spcBef>
              <a:spcAft>
                <a:spcPts val="0"/>
              </a:spcAft>
              <a:buSzPts val="2000"/>
              <a:buChar char="●"/>
            </a:pPr>
            <a:r>
              <a:rPr lang="en" sz="2000"/>
              <a:t>The US group is sampled randomly and we're assuming that the Duke group represents a random sample as well.</a:t>
            </a:r>
            <a:endParaRPr sz="2000"/>
          </a:p>
          <a:p>
            <a:pPr indent="-355600" lvl="0" marL="914400" rtl="0" algn="l">
              <a:lnSpc>
                <a:spcPct val="115000"/>
              </a:lnSpc>
              <a:spcBef>
                <a:spcPts val="0"/>
              </a:spcBef>
              <a:spcAft>
                <a:spcPts val="0"/>
              </a:spcAft>
              <a:buSzPts val="2000"/>
              <a:buChar char="●"/>
            </a:pPr>
            <a:r>
              <a:rPr i="1" lang="en" sz="2000"/>
              <a:t>n</a:t>
            </a:r>
            <a:r>
              <a:rPr baseline="-25000" i="1" lang="en" sz="2000"/>
              <a:t>Duke</a:t>
            </a:r>
            <a:r>
              <a:rPr lang="en" sz="2000"/>
              <a:t> &lt; 10% of all Duke students and 680 &lt; 10% of all Americans.</a:t>
            </a:r>
            <a:endParaRPr sz="2000"/>
          </a:p>
          <a:p>
            <a:pPr indent="0" lvl="0" marL="457200" rtl="0" algn="l">
              <a:lnSpc>
                <a:spcPct val="115000"/>
              </a:lnSpc>
              <a:spcBef>
                <a:spcPts val="1000"/>
              </a:spcBef>
              <a:spcAft>
                <a:spcPts val="0"/>
              </a:spcAft>
              <a:buNone/>
            </a:pPr>
            <a:r>
              <a:rPr lang="en" sz="2000"/>
              <a:t>We can assume that the attitudes of Duke students in the sample are independent of each other, and attitudes of US residents in the sample are independent of each other as well.</a:t>
            </a:r>
            <a:endParaRPr sz="2000"/>
          </a:p>
          <a:p>
            <a:pPr indent="0" lvl="0" marL="0" rtl="0" algn="l">
              <a:lnSpc>
                <a:spcPct val="115000"/>
              </a:lnSpc>
              <a:spcBef>
                <a:spcPts val="1000"/>
              </a:spcBef>
              <a:spcAft>
                <a:spcPts val="0"/>
              </a:spcAft>
              <a:buNone/>
            </a:pPr>
            <a:r>
              <a:t/>
            </a:r>
            <a:endParaRPr sz="2000"/>
          </a:p>
        </p:txBody>
      </p:sp>
      <p:sp>
        <p:nvSpPr>
          <p:cNvPr id="129" name="Google Shape;129;p28"/>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Effect filter="fade" transition="in">
                                      <p:cBhvr>
                                        <p:cTn dur="1000"/>
                                        <p:tgtEl>
                                          <p:spTgt spid="1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Effect filter="fade" transition="in">
                                      <p:cBhvr>
                                        <p:cTn dur="1000"/>
                                        <p:tgtEl>
                                          <p:spTgt spid="1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Effect filter="fade" transition="in">
                                      <p:cBhvr>
                                        <p:cTn dur="1000"/>
                                        <p:tgtEl>
                                          <p:spTgt spid="1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Effect filter="fade" transition="in">
                                      <p:cBhvr>
                                        <p:cTn dur="1000"/>
                                        <p:tgtEl>
                                          <p:spTgt spid="1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Effect filter="fade" transition="in">
                                      <p:cBhvr>
                                        <p:cTn dur="1000"/>
                                        <p:tgtEl>
                                          <p:spTgt spid="12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9"/>
          <p:cNvSpPr txBox="1"/>
          <p:nvPr>
            <p:ph idx="1" type="body"/>
          </p:nvPr>
        </p:nvSpPr>
        <p:spPr>
          <a:xfrm flipH="1">
            <a:off x="457075" y="1305775"/>
            <a:ext cx="7822200" cy="52941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i="1" lang="en" sz="2000">
                <a:solidFill>
                  <a:schemeClr val="accent1"/>
                </a:solidFill>
              </a:rPr>
              <a:t>Independence within groups:</a:t>
            </a:r>
            <a:endParaRPr i="1" sz="2000">
              <a:solidFill>
                <a:schemeClr val="accent1"/>
              </a:solidFill>
            </a:endParaRPr>
          </a:p>
          <a:p>
            <a:pPr indent="-355600" lvl="1" marL="914400" rtl="0" algn="l">
              <a:lnSpc>
                <a:spcPct val="115000"/>
              </a:lnSpc>
              <a:spcBef>
                <a:spcPts val="0"/>
              </a:spcBef>
              <a:spcAft>
                <a:spcPts val="0"/>
              </a:spcAft>
              <a:buSzPts val="2000"/>
              <a:buChar char="●"/>
            </a:pPr>
            <a:r>
              <a:rPr lang="en" sz="2000"/>
              <a:t>The US group is sampled randomly and we're assuming that the Duke group represents a random sample as well.</a:t>
            </a:r>
            <a:endParaRPr sz="2000"/>
          </a:p>
          <a:p>
            <a:pPr indent="-355600" lvl="0" marL="914400" rtl="0" algn="l">
              <a:lnSpc>
                <a:spcPct val="115000"/>
              </a:lnSpc>
              <a:spcBef>
                <a:spcPts val="0"/>
              </a:spcBef>
              <a:spcAft>
                <a:spcPts val="0"/>
              </a:spcAft>
              <a:buSzPts val="2000"/>
              <a:buChar char="●"/>
            </a:pPr>
            <a:r>
              <a:rPr i="1" lang="en" sz="2000"/>
              <a:t>n</a:t>
            </a:r>
            <a:r>
              <a:rPr baseline="-25000" i="1" lang="en" sz="2000"/>
              <a:t>Duke</a:t>
            </a:r>
            <a:r>
              <a:rPr lang="en" sz="2000"/>
              <a:t> &lt; 10% of all Duke students and 680 &lt; 10% of all Americans.</a:t>
            </a:r>
            <a:endParaRPr sz="2000"/>
          </a:p>
          <a:p>
            <a:pPr indent="0" lvl="0" marL="457200" rtl="0" algn="l">
              <a:lnSpc>
                <a:spcPct val="115000"/>
              </a:lnSpc>
              <a:spcBef>
                <a:spcPts val="1000"/>
              </a:spcBef>
              <a:spcAft>
                <a:spcPts val="0"/>
              </a:spcAft>
              <a:buNone/>
            </a:pPr>
            <a:r>
              <a:rPr lang="en" sz="2000"/>
              <a:t>We can assume that the attitudes of Duke students in the sample are independent of each other, and attitudes of US residents in the sample are independent of each other as well.</a:t>
            </a:r>
            <a:endParaRPr sz="2000"/>
          </a:p>
          <a:p>
            <a:pPr indent="-355600" lvl="0" marL="457200" rtl="0" algn="l">
              <a:lnSpc>
                <a:spcPct val="115000"/>
              </a:lnSpc>
              <a:spcBef>
                <a:spcPts val="1000"/>
              </a:spcBef>
              <a:spcAft>
                <a:spcPts val="0"/>
              </a:spcAft>
              <a:buSzPts val="2000"/>
              <a:buAutoNum type="arabicPeriod" startAt="2"/>
            </a:pPr>
            <a:r>
              <a:rPr i="1" lang="en" sz="2000">
                <a:solidFill>
                  <a:schemeClr val="accent1"/>
                </a:solidFill>
              </a:rPr>
              <a:t>Independence between groups:</a:t>
            </a:r>
            <a:br>
              <a:rPr i="1" lang="en" sz="2000">
                <a:solidFill>
                  <a:schemeClr val="accent1"/>
                </a:solidFill>
              </a:rPr>
            </a:br>
            <a:r>
              <a:rPr lang="en" sz="2000"/>
              <a:t>The sampled Duke students and the US residents are independent of each other.</a:t>
            </a:r>
            <a:endParaRPr sz="2000"/>
          </a:p>
          <a:p>
            <a:pPr indent="0" lvl="0" marL="0" rtl="0" algn="l">
              <a:lnSpc>
                <a:spcPct val="115000"/>
              </a:lnSpc>
              <a:spcBef>
                <a:spcPts val="1000"/>
              </a:spcBef>
              <a:spcAft>
                <a:spcPts val="0"/>
              </a:spcAft>
              <a:buNone/>
            </a:pPr>
            <a:r>
              <a:t/>
            </a:r>
            <a:endParaRPr sz="2000"/>
          </a:p>
        </p:txBody>
      </p:sp>
      <p:sp>
        <p:nvSpPr>
          <p:cNvPr id="135" name="Google Shape;135;p29"/>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1000"/>
                                        <p:tgtEl>
                                          <p:spTgt spid="1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1000"/>
                                        <p:tgtEl>
                                          <p:spTgt spid="1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1000"/>
                                        <p:tgtEl>
                                          <p:spTgt spid="1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1000"/>
                                        <p:tgtEl>
                                          <p:spTgt spid="1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animEffect filter="fade" transition="in">
                                      <p:cBhvr>
                                        <p:cTn dur="1000"/>
                                        <p:tgtEl>
                                          <p:spTgt spid="1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animEffect filter="fade" transition="in">
                                      <p:cBhvr>
                                        <p:cTn dur="1000"/>
                                        <p:tgtEl>
                                          <p:spTgt spid="13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idx="1" type="body"/>
          </p:nvPr>
        </p:nvSpPr>
        <p:spPr>
          <a:xfrm flipH="1">
            <a:off x="457075" y="1305775"/>
            <a:ext cx="7822200" cy="52941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i="1" lang="en" sz="2000">
                <a:solidFill>
                  <a:schemeClr val="accent1"/>
                </a:solidFill>
              </a:rPr>
              <a:t>Independence within groups:</a:t>
            </a:r>
            <a:endParaRPr i="1" sz="2000">
              <a:solidFill>
                <a:schemeClr val="accent1"/>
              </a:solidFill>
            </a:endParaRPr>
          </a:p>
          <a:p>
            <a:pPr indent="-355600" lvl="1" marL="914400" rtl="0" algn="l">
              <a:lnSpc>
                <a:spcPct val="115000"/>
              </a:lnSpc>
              <a:spcBef>
                <a:spcPts val="0"/>
              </a:spcBef>
              <a:spcAft>
                <a:spcPts val="0"/>
              </a:spcAft>
              <a:buSzPts val="2000"/>
              <a:buChar char="●"/>
            </a:pPr>
            <a:r>
              <a:rPr lang="en" sz="2000"/>
              <a:t>The US group is sampled randomly and we're assuming that the Duke group represents a random sample as well.</a:t>
            </a:r>
            <a:endParaRPr sz="2000"/>
          </a:p>
          <a:p>
            <a:pPr indent="-355600" lvl="0" marL="914400" rtl="0" algn="l">
              <a:lnSpc>
                <a:spcPct val="115000"/>
              </a:lnSpc>
              <a:spcBef>
                <a:spcPts val="0"/>
              </a:spcBef>
              <a:spcAft>
                <a:spcPts val="0"/>
              </a:spcAft>
              <a:buSzPts val="2000"/>
              <a:buChar char="●"/>
            </a:pPr>
            <a:r>
              <a:rPr i="1" lang="en" sz="2000"/>
              <a:t>n</a:t>
            </a:r>
            <a:r>
              <a:rPr baseline="-25000" i="1" lang="en" sz="2000"/>
              <a:t>Duke</a:t>
            </a:r>
            <a:r>
              <a:rPr lang="en" sz="2000"/>
              <a:t> &lt; 10% of all Duke students and 680 &lt; 10% of all Americans.</a:t>
            </a:r>
            <a:endParaRPr sz="2000"/>
          </a:p>
          <a:p>
            <a:pPr indent="0" lvl="0" marL="457200" rtl="0" algn="l">
              <a:lnSpc>
                <a:spcPct val="115000"/>
              </a:lnSpc>
              <a:spcBef>
                <a:spcPts val="1000"/>
              </a:spcBef>
              <a:spcAft>
                <a:spcPts val="0"/>
              </a:spcAft>
              <a:buNone/>
            </a:pPr>
            <a:r>
              <a:rPr lang="en" sz="2000"/>
              <a:t>We can assume that the attitudes of Duke students in the sample are independent of each other, and attitudes of US residents in the sample are independent of each other as well.</a:t>
            </a:r>
            <a:endParaRPr sz="2000"/>
          </a:p>
          <a:p>
            <a:pPr indent="-355600" lvl="0" marL="457200" rtl="0" algn="l">
              <a:lnSpc>
                <a:spcPct val="115000"/>
              </a:lnSpc>
              <a:spcBef>
                <a:spcPts val="1000"/>
              </a:spcBef>
              <a:spcAft>
                <a:spcPts val="0"/>
              </a:spcAft>
              <a:buSzPts val="2000"/>
              <a:buAutoNum type="arabicPeriod" startAt="2"/>
            </a:pPr>
            <a:r>
              <a:rPr i="1" lang="en" sz="2000">
                <a:solidFill>
                  <a:schemeClr val="accent1"/>
                </a:solidFill>
              </a:rPr>
              <a:t>Independence between groups:</a:t>
            </a:r>
            <a:br>
              <a:rPr i="1" lang="en" sz="2000">
                <a:solidFill>
                  <a:schemeClr val="accent1"/>
                </a:solidFill>
              </a:rPr>
            </a:br>
            <a:r>
              <a:rPr lang="en" sz="2000"/>
              <a:t>The sampled Duke students and the US residents are independent of each other.</a:t>
            </a:r>
            <a:endParaRPr sz="2000"/>
          </a:p>
          <a:p>
            <a:pPr indent="-355600" lvl="0" marL="457200" rtl="0" algn="l">
              <a:lnSpc>
                <a:spcPct val="115000"/>
              </a:lnSpc>
              <a:spcBef>
                <a:spcPts val="0"/>
              </a:spcBef>
              <a:spcAft>
                <a:spcPts val="0"/>
              </a:spcAft>
              <a:buSzPts val="2000"/>
              <a:buAutoNum type="arabicPeriod" startAt="2"/>
            </a:pPr>
            <a:r>
              <a:rPr i="1" lang="en" sz="2000">
                <a:solidFill>
                  <a:schemeClr val="accent1"/>
                </a:solidFill>
              </a:rPr>
              <a:t>Success-failure:</a:t>
            </a:r>
            <a:br>
              <a:rPr lang="en" sz="2000">
                <a:solidFill>
                  <a:schemeClr val="accent1"/>
                </a:solidFill>
              </a:rPr>
            </a:br>
            <a:r>
              <a:rPr lang="en" sz="2000"/>
              <a:t>At least 10 observed successes and 10 observed failures in the two groups.</a:t>
            </a:r>
            <a:endParaRPr sz="2000"/>
          </a:p>
        </p:txBody>
      </p:sp>
      <p:sp>
        <p:nvSpPr>
          <p:cNvPr id="141" name="Google Shape;141;p30"/>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for CI for difference</a:t>
            </a:r>
            <a:br>
              <a:rPr lang="en">
                <a:solidFill>
                  <a:schemeClr val="accent1"/>
                </a:solidFill>
              </a:rPr>
            </a:br>
            <a:r>
              <a:rPr lang="en">
                <a:solidFill>
                  <a:schemeClr val="accent1"/>
                </a:solidFill>
              </a:rPr>
              <a:t>of proportions</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1000"/>
                                        <p:tgtEl>
                                          <p:spTgt spid="1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animEffect filter="fade" transition="in">
                                      <p:cBhvr>
                                        <p:cTn dur="1000"/>
                                        <p:tgtEl>
                                          <p:spTgt spid="14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sp>
        <p:nvSpPr>
          <p:cNvPr id="147" name="Google Shape;147;p31"/>
          <p:cNvSpPr txBox="1"/>
          <p:nvPr>
            <p:ph idx="1" type="body"/>
          </p:nvPr>
        </p:nvSpPr>
        <p:spPr>
          <a:xfrm flipH="1">
            <a:off x="457200" y="1305775"/>
            <a:ext cx="7822200" cy="119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i="1" lang="en" sz="1900">
                <a:solidFill>
                  <a:srgbClr val="FF9900"/>
                </a:solidFill>
              </a:rPr>
              <a:t>p</a:t>
            </a:r>
            <a:r>
              <a:rPr baseline="-25000" i="1" lang="en" sz="1900">
                <a:solidFill>
                  <a:srgbClr val="FF9900"/>
                </a:solidFill>
              </a:rPr>
              <a:t>Duke</a:t>
            </a:r>
            <a:r>
              <a:rPr i="1" lang="en" sz="1900">
                <a:solidFill>
                  <a:srgbClr val="FF9900"/>
                </a:solidFill>
              </a:rPr>
              <a:t> - p</a:t>
            </a:r>
            <a:r>
              <a:rPr baseline="-25000" i="1" lang="en" sz="19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48" name="Google Shape;148;p31"/>
          <p:cNvPicPr preferRelativeResize="0"/>
          <p:nvPr/>
        </p:nvPicPr>
        <p:blipFill>
          <a:blip r:embed="rId3">
            <a:alphaModFix/>
          </a:blip>
          <a:stretch>
            <a:fillRect/>
          </a:stretch>
        </p:blipFill>
        <p:spPr>
          <a:xfrm>
            <a:off x="2775202" y="2497373"/>
            <a:ext cx="3561146" cy="11135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sp>
        <p:nvSpPr>
          <p:cNvPr id="154" name="Google Shape;154;p32"/>
          <p:cNvSpPr txBox="1"/>
          <p:nvPr>
            <p:ph idx="1" type="body"/>
          </p:nvPr>
        </p:nvSpPr>
        <p:spPr>
          <a:xfrm flipH="1">
            <a:off x="457200" y="1305775"/>
            <a:ext cx="7822200" cy="119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i="1" lang="en" sz="1900">
                <a:solidFill>
                  <a:srgbClr val="FF9900"/>
                </a:solidFill>
              </a:rPr>
              <a:t>p</a:t>
            </a:r>
            <a:r>
              <a:rPr baseline="-25000" i="1" lang="en" sz="1900">
                <a:solidFill>
                  <a:srgbClr val="FF9900"/>
                </a:solidFill>
              </a:rPr>
              <a:t>Duke</a:t>
            </a:r>
            <a:r>
              <a:rPr i="1" lang="en" sz="1900">
                <a:solidFill>
                  <a:srgbClr val="FF9900"/>
                </a:solidFill>
              </a:rPr>
              <a:t> - p</a:t>
            </a:r>
            <a:r>
              <a:rPr baseline="-25000" i="1" lang="en" sz="19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55" name="Google Shape;155;p32"/>
          <p:cNvPicPr preferRelativeResize="0"/>
          <p:nvPr/>
        </p:nvPicPr>
        <p:blipFill>
          <a:blip r:embed="rId3">
            <a:alphaModFix/>
          </a:blip>
          <a:stretch>
            <a:fillRect/>
          </a:stretch>
        </p:blipFill>
        <p:spPr>
          <a:xfrm>
            <a:off x="2775202" y="2497373"/>
            <a:ext cx="3561146" cy="1113519"/>
          </a:xfrm>
          <a:prstGeom prst="rect">
            <a:avLst/>
          </a:prstGeom>
          <a:noFill/>
          <a:ln>
            <a:noFill/>
          </a:ln>
        </p:spPr>
      </p:pic>
      <p:pic>
        <p:nvPicPr>
          <p:cNvPr id="156" name="Google Shape;156;p32"/>
          <p:cNvPicPr preferRelativeResize="0"/>
          <p:nvPr/>
        </p:nvPicPr>
        <p:blipFill>
          <a:blip r:embed="rId4">
            <a:alphaModFix/>
          </a:blip>
          <a:stretch>
            <a:fillRect/>
          </a:stretch>
        </p:blipFill>
        <p:spPr>
          <a:xfrm>
            <a:off x="1929324" y="3610892"/>
            <a:ext cx="4407024" cy="3007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3"/>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sp>
        <p:nvSpPr>
          <p:cNvPr id="162" name="Google Shape;162;p33"/>
          <p:cNvSpPr txBox="1"/>
          <p:nvPr>
            <p:ph idx="1" type="body"/>
          </p:nvPr>
        </p:nvSpPr>
        <p:spPr>
          <a:xfrm flipH="1">
            <a:off x="457200" y="1305775"/>
            <a:ext cx="7822200" cy="119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i="1" lang="en" sz="1900">
                <a:solidFill>
                  <a:srgbClr val="FF9900"/>
                </a:solidFill>
              </a:rPr>
              <a:t>p</a:t>
            </a:r>
            <a:r>
              <a:rPr baseline="-25000" i="1" lang="en" sz="1900">
                <a:solidFill>
                  <a:srgbClr val="FF9900"/>
                </a:solidFill>
              </a:rPr>
              <a:t>Duke</a:t>
            </a:r>
            <a:r>
              <a:rPr i="1" lang="en" sz="1900">
                <a:solidFill>
                  <a:srgbClr val="FF9900"/>
                </a:solidFill>
              </a:rPr>
              <a:t> - p</a:t>
            </a:r>
            <a:r>
              <a:rPr baseline="-25000" i="1" lang="en" sz="19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63" name="Google Shape;163;p33"/>
          <p:cNvPicPr preferRelativeResize="0"/>
          <p:nvPr/>
        </p:nvPicPr>
        <p:blipFill>
          <a:blip r:embed="rId3">
            <a:alphaModFix/>
          </a:blip>
          <a:stretch>
            <a:fillRect/>
          </a:stretch>
        </p:blipFill>
        <p:spPr>
          <a:xfrm>
            <a:off x="2775202" y="2497373"/>
            <a:ext cx="3561146" cy="1113519"/>
          </a:xfrm>
          <a:prstGeom prst="rect">
            <a:avLst/>
          </a:prstGeom>
          <a:noFill/>
          <a:ln>
            <a:noFill/>
          </a:ln>
        </p:spPr>
      </p:pic>
      <p:pic>
        <p:nvPicPr>
          <p:cNvPr id="164" name="Google Shape;164;p33"/>
          <p:cNvPicPr preferRelativeResize="0"/>
          <p:nvPr/>
        </p:nvPicPr>
        <p:blipFill>
          <a:blip r:embed="rId4">
            <a:alphaModFix/>
          </a:blip>
          <a:stretch>
            <a:fillRect/>
          </a:stretch>
        </p:blipFill>
        <p:spPr>
          <a:xfrm>
            <a:off x="1929324" y="3610892"/>
            <a:ext cx="4407024" cy="300731"/>
          </a:xfrm>
          <a:prstGeom prst="rect">
            <a:avLst/>
          </a:prstGeom>
          <a:noFill/>
          <a:ln>
            <a:noFill/>
          </a:ln>
        </p:spPr>
      </p:pic>
      <p:pic>
        <p:nvPicPr>
          <p:cNvPr id="165" name="Google Shape;165;p33"/>
          <p:cNvPicPr preferRelativeResize="0"/>
          <p:nvPr/>
        </p:nvPicPr>
        <p:blipFill>
          <a:blip r:embed="rId5">
            <a:alphaModFix/>
          </a:blip>
          <a:stretch>
            <a:fillRect/>
          </a:stretch>
        </p:blipFill>
        <p:spPr>
          <a:xfrm>
            <a:off x="906271" y="3998175"/>
            <a:ext cx="6984603" cy="7915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6"/>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Difference of</a:t>
            </a:r>
            <a:endParaRPr>
              <a:solidFill>
                <a:schemeClr val="accent1"/>
              </a:solidFill>
            </a:endParaRPr>
          </a:p>
          <a:p>
            <a:pPr indent="0" lvl="0" marL="0" rtl="0" algn="l">
              <a:spcBef>
                <a:spcPts val="0"/>
              </a:spcBef>
              <a:spcAft>
                <a:spcPts val="0"/>
              </a:spcAft>
              <a:buNone/>
            </a:pPr>
            <a:r>
              <a:rPr lang="en">
                <a:solidFill>
                  <a:schemeClr val="accent1"/>
                </a:solidFill>
              </a:rPr>
              <a:t>Two Proportions</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sp>
        <p:nvSpPr>
          <p:cNvPr id="171" name="Google Shape;171;p34"/>
          <p:cNvSpPr txBox="1"/>
          <p:nvPr>
            <p:ph idx="1" type="body"/>
          </p:nvPr>
        </p:nvSpPr>
        <p:spPr>
          <a:xfrm flipH="1">
            <a:off x="457200" y="1305775"/>
            <a:ext cx="7822200" cy="119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i="1" lang="en" sz="1900">
                <a:solidFill>
                  <a:srgbClr val="FF9900"/>
                </a:solidFill>
              </a:rPr>
              <a:t>p</a:t>
            </a:r>
            <a:r>
              <a:rPr baseline="-25000" i="1" lang="en" sz="1900">
                <a:solidFill>
                  <a:srgbClr val="FF9900"/>
                </a:solidFill>
              </a:rPr>
              <a:t>Duke</a:t>
            </a:r>
            <a:r>
              <a:rPr i="1" lang="en" sz="1900">
                <a:solidFill>
                  <a:srgbClr val="FF9900"/>
                </a:solidFill>
              </a:rPr>
              <a:t> - p</a:t>
            </a:r>
            <a:r>
              <a:rPr baseline="-25000" i="1" lang="en" sz="19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72" name="Google Shape;172;p34"/>
          <p:cNvPicPr preferRelativeResize="0"/>
          <p:nvPr/>
        </p:nvPicPr>
        <p:blipFill>
          <a:blip r:embed="rId3">
            <a:alphaModFix/>
          </a:blip>
          <a:stretch>
            <a:fillRect/>
          </a:stretch>
        </p:blipFill>
        <p:spPr>
          <a:xfrm>
            <a:off x="2775202" y="2497373"/>
            <a:ext cx="3561146" cy="1113519"/>
          </a:xfrm>
          <a:prstGeom prst="rect">
            <a:avLst/>
          </a:prstGeom>
          <a:noFill/>
          <a:ln>
            <a:noFill/>
          </a:ln>
        </p:spPr>
      </p:pic>
      <p:pic>
        <p:nvPicPr>
          <p:cNvPr id="173" name="Google Shape;173;p34"/>
          <p:cNvPicPr preferRelativeResize="0"/>
          <p:nvPr/>
        </p:nvPicPr>
        <p:blipFill>
          <a:blip r:embed="rId4">
            <a:alphaModFix/>
          </a:blip>
          <a:stretch>
            <a:fillRect/>
          </a:stretch>
        </p:blipFill>
        <p:spPr>
          <a:xfrm>
            <a:off x="1929324" y="3610892"/>
            <a:ext cx="4407024" cy="300731"/>
          </a:xfrm>
          <a:prstGeom prst="rect">
            <a:avLst/>
          </a:prstGeom>
          <a:noFill/>
          <a:ln>
            <a:noFill/>
          </a:ln>
        </p:spPr>
      </p:pic>
      <p:pic>
        <p:nvPicPr>
          <p:cNvPr id="174" name="Google Shape;174;p34"/>
          <p:cNvPicPr preferRelativeResize="0"/>
          <p:nvPr/>
        </p:nvPicPr>
        <p:blipFill>
          <a:blip r:embed="rId5">
            <a:alphaModFix/>
          </a:blip>
          <a:stretch>
            <a:fillRect/>
          </a:stretch>
        </p:blipFill>
        <p:spPr>
          <a:xfrm>
            <a:off x="906271" y="3998175"/>
            <a:ext cx="6984603" cy="791581"/>
          </a:xfrm>
          <a:prstGeom prst="rect">
            <a:avLst/>
          </a:prstGeom>
          <a:noFill/>
          <a:ln>
            <a:noFill/>
          </a:ln>
        </p:spPr>
      </p:pic>
      <p:pic>
        <p:nvPicPr>
          <p:cNvPr id="175" name="Google Shape;175;p34"/>
          <p:cNvPicPr preferRelativeResize="0"/>
          <p:nvPr/>
        </p:nvPicPr>
        <p:blipFill rotWithShape="1">
          <a:blip r:embed="rId6">
            <a:alphaModFix/>
          </a:blip>
          <a:srcRect b="0" l="0" r="67790" t="0"/>
          <a:stretch/>
        </p:blipFill>
        <p:spPr>
          <a:xfrm>
            <a:off x="818098" y="4734125"/>
            <a:ext cx="2397574" cy="782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sp>
        <p:nvSpPr>
          <p:cNvPr id="181" name="Google Shape;181;p35"/>
          <p:cNvSpPr txBox="1"/>
          <p:nvPr>
            <p:ph idx="1" type="body"/>
          </p:nvPr>
        </p:nvSpPr>
        <p:spPr>
          <a:xfrm flipH="1">
            <a:off x="457200" y="1305775"/>
            <a:ext cx="7822200" cy="119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i="1" lang="en" sz="1900">
                <a:solidFill>
                  <a:srgbClr val="FF9900"/>
                </a:solidFill>
              </a:rPr>
              <a:t>p</a:t>
            </a:r>
            <a:r>
              <a:rPr baseline="-25000" i="1" lang="en" sz="1900">
                <a:solidFill>
                  <a:srgbClr val="FF9900"/>
                </a:solidFill>
              </a:rPr>
              <a:t>Duke</a:t>
            </a:r>
            <a:r>
              <a:rPr i="1" lang="en" sz="1900">
                <a:solidFill>
                  <a:srgbClr val="FF9900"/>
                </a:solidFill>
              </a:rPr>
              <a:t> - p</a:t>
            </a:r>
            <a:r>
              <a:rPr baseline="-25000" i="1" lang="en" sz="19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82" name="Google Shape;182;p35"/>
          <p:cNvPicPr preferRelativeResize="0"/>
          <p:nvPr/>
        </p:nvPicPr>
        <p:blipFill>
          <a:blip r:embed="rId3">
            <a:alphaModFix/>
          </a:blip>
          <a:stretch>
            <a:fillRect/>
          </a:stretch>
        </p:blipFill>
        <p:spPr>
          <a:xfrm>
            <a:off x="2775202" y="2497373"/>
            <a:ext cx="3561146" cy="1113519"/>
          </a:xfrm>
          <a:prstGeom prst="rect">
            <a:avLst/>
          </a:prstGeom>
          <a:noFill/>
          <a:ln>
            <a:noFill/>
          </a:ln>
        </p:spPr>
      </p:pic>
      <p:pic>
        <p:nvPicPr>
          <p:cNvPr id="183" name="Google Shape;183;p35"/>
          <p:cNvPicPr preferRelativeResize="0"/>
          <p:nvPr/>
        </p:nvPicPr>
        <p:blipFill>
          <a:blip r:embed="rId4">
            <a:alphaModFix/>
          </a:blip>
          <a:stretch>
            <a:fillRect/>
          </a:stretch>
        </p:blipFill>
        <p:spPr>
          <a:xfrm>
            <a:off x="1929324" y="3610892"/>
            <a:ext cx="4407024" cy="300731"/>
          </a:xfrm>
          <a:prstGeom prst="rect">
            <a:avLst/>
          </a:prstGeom>
          <a:noFill/>
          <a:ln>
            <a:noFill/>
          </a:ln>
        </p:spPr>
      </p:pic>
      <p:pic>
        <p:nvPicPr>
          <p:cNvPr id="184" name="Google Shape;184;p35"/>
          <p:cNvPicPr preferRelativeResize="0"/>
          <p:nvPr/>
        </p:nvPicPr>
        <p:blipFill>
          <a:blip r:embed="rId5">
            <a:alphaModFix/>
          </a:blip>
          <a:stretch>
            <a:fillRect/>
          </a:stretch>
        </p:blipFill>
        <p:spPr>
          <a:xfrm>
            <a:off x="906271" y="3998175"/>
            <a:ext cx="6984603" cy="791581"/>
          </a:xfrm>
          <a:prstGeom prst="rect">
            <a:avLst/>
          </a:prstGeom>
          <a:noFill/>
          <a:ln>
            <a:noFill/>
          </a:ln>
        </p:spPr>
      </p:pic>
      <p:pic>
        <p:nvPicPr>
          <p:cNvPr id="185" name="Google Shape;185;p35"/>
          <p:cNvPicPr preferRelativeResize="0"/>
          <p:nvPr/>
        </p:nvPicPr>
        <p:blipFill rotWithShape="1">
          <a:blip r:embed="rId6">
            <a:alphaModFix/>
          </a:blip>
          <a:srcRect b="0" l="0" r="57166" t="0"/>
          <a:stretch/>
        </p:blipFill>
        <p:spPr>
          <a:xfrm>
            <a:off x="818100" y="4734125"/>
            <a:ext cx="3188475" cy="782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sp>
        <p:nvSpPr>
          <p:cNvPr id="191" name="Google Shape;191;p36"/>
          <p:cNvSpPr txBox="1"/>
          <p:nvPr>
            <p:ph idx="1" type="body"/>
          </p:nvPr>
        </p:nvSpPr>
        <p:spPr>
          <a:xfrm flipH="1">
            <a:off x="457200" y="1305775"/>
            <a:ext cx="7822200" cy="119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i="1" lang="en" sz="1900">
                <a:solidFill>
                  <a:srgbClr val="FF9900"/>
                </a:solidFill>
              </a:rPr>
              <a:t>p</a:t>
            </a:r>
            <a:r>
              <a:rPr baseline="-25000" i="1" lang="en" sz="1900">
                <a:solidFill>
                  <a:srgbClr val="FF9900"/>
                </a:solidFill>
              </a:rPr>
              <a:t>Duke</a:t>
            </a:r>
            <a:r>
              <a:rPr i="1" lang="en" sz="1900">
                <a:solidFill>
                  <a:srgbClr val="FF9900"/>
                </a:solidFill>
              </a:rPr>
              <a:t> - p</a:t>
            </a:r>
            <a:r>
              <a:rPr baseline="-25000" i="1" lang="en" sz="19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192" name="Google Shape;192;p36"/>
          <p:cNvPicPr preferRelativeResize="0"/>
          <p:nvPr/>
        </p:nvPicPr>
        <p:blipFill>
          <a:blip r:embed="rId3">
            <a:alphaModFix/>
          </a:blip>
          <a:stretch>
            <a:fillRect/>
          </a:stretch>
        </p:blipFill>
        <p:spPr>
          <a:xfrm>
            <a:off x="2775202" y="2497373"/>
            <a:ext cx="3561146" cy="1113519"/>
          </a:xfrm>
          <a:prstGeom prst="rect">
            <a:avLst/>
          </a:prstGeom>
          <a:noFill/>
          <a:ln>
            <a:noFill/>
          </a:ln>
        </p:spPr>
      </p:pic>
      <p:pic>
        <p:nvPicPr>
          <p:cNvPr id="193" name="Google Shape;193;p36"/>
          <p:cNvPicPr preferRelativeResize="0"/>
          <p:nvPr/>
        </p:nvPicPr>
        <p:blipFill>
          <a:blip r:embed="rId4">
            <a:alphaModFix/>
          </a:blip>
          <a:stretch>
            <a:fillRect/>
          </a:stretch>
        </p:blipFill>
        <p:spPr>
          <a:xfrm>
            <a:off x="1929324" y="3610892"/>
            <a:ext cx="4407024" cy="300731"/>
          </a:xfrm>
          <a:prstGeom prst="rect">
            <a:avLst/>
          </a:prstGeom>
          <a:noFill/>
          <a:ln>
            <a:noFill/>
          </a:ln>
        </p:spPr>
      </p:pic>
      <p:pic>
        <p:nvPicPr>
          <p:cNvPr id="194" name="Google Shape;194;p36"/>
          <p:cNvPicPr preferRelativeResize="0"/>
          <p:nvPr/>
        </p:nvPicPr>
        <p:blipFill>
          <a:blip r:embed="rId5">
            <a:alphaModFix/>
          </a:blip>
          <a:stretch>
            <a:fillRect/>
          </a:stretch>
        </p:blipFill>
        <p:spPr>
          <a:xfrm>
            <a:off x="906271" y="3998175"/>
            <a:ext cx="6984603" cy="791581"/>
          </a:xfrm>
          <a:prstGeom prst="rect">
            <a:avLst/>
          </a:prstGeom>
          <a:noFill/>
          <a:ln>
            <a:noFill/>
          </a:ln>
        </p:spPr>
      </p:pic>
      <p:pic>
        <p:nvPicPr>
          <p:cNvPr id="195" name="Google Shape;195;p36"/>
          <p:cNvPicPr preferRelativeResize="0"/>
          <p:nvPr/>
        </p:nvPicPr>
        <p:blipFill>
          <a:blip r:embed="rId6">
            <a:alphaModFix/>
          </a:blip>
          <a:stretch>
            <a:fillRect/>
          </a:stretch>
        </p:blipFill>
        <p:spPr>
          <a:xfrm>
            <a:off x="818097" y="4734121"/>
            <a:ext cx="7443768" cy="78278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sp>
        <p:nvSpPr>
          <p:cNvPr id="201" name="Google Shape;201;p37"/>
          <p:cNvSpPr txBox="1"/>
          <p:nvPr>
            <p:ph idx="1" type="body"/>
          </p:nvPr>
        </p:nvSpPr>
        <p:spPr>
          <a:xfrm flipH="1">
            <a:off x="457200" y="1305775"/>
            <a:ext cx="7822200" cy="119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i="1" lang="en" sz="1900">
                <a:solidFill>
                  <a:srgbClr val="FF9900"/>
                </a:solidFill>
              </a:rPr>
              <a:t>p</a:t>
            </a:r>
            <a:r>
              <a:rPr baseline="-25000" i="1" lang="en" sz="1900">
                <a:solidFill>
                  <a:srgbClr val="FF9900"/>
                </a:solidFill>
              </a:rPr>
              <a:t>Duke</a:t>
            </a:r>
            <a:r>
              <a:rPr i="1" lang="en" sz="1900">
                <a:solidFill>
                  <a:srgbClr val="FF9900"/>
                </a:solidFill>
              </a:rPr>
              <a:t> - p</a:t>
            </a:r>
            <a:r>
              <a:rPr baseline="-25000" i="1" lang="en" sz="19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202" name="Google Shape;202;p37"/>
          <p:cNvPicPr preferRelativeResize="0"/>
          <p:nvPr/>
        </p:nvPicPr>
        <p:blipFill>
          <a:blip r:embed="rId3">
            <a:alphaModFix/>
          </a:blip>
          <a:stretch>
            <a:fillRect/>
          </a:stretch>
        </p:blipFill>
        <p:spPr>
          <a:xfrm>
            <a:off x="2775202" y="2497373"/>
            <a:ext cx="3561146" cy="1113519"/>
          </a:xfrm>
          <a:prstGeom prst="rect">
            <a:avLst/>
          </a:prstGeom>
          <a:noFill/>
          <a:ln>
            <a:noFill/>
          </a:ln>
        </p:spPr>
      </p:pic>
      <p:pic>
        <p:nvPicPr>
          <p:cNvPr id="203" name="Google Shape;203;p37"/>
          <p:cNvPicPr preferRelativeResize="0"/>
          <p:nvPr/>
        </p:nvPicPr>
        <p:blipFill>
          <a:blip r:embed="rId4">
            <a:alphaModFix/>
          </a:blip>
          <a:stretch>
            <a:fillRect/>
          </a:stretch>
        </p:blipFill>
        <p:spPr>
          <a:xfrm>
            <a:off x="1929324" y="3610892"/>
            <a:ext cx="4407024" cy="300731"/>
          </a:xfrm>
          <a:prstGeom prst="rect">
            <a:avLst/>
          </a:prstGeom>
          <a:noFill/>
          <a:ln>
            <a:noFill/>
          </a:ln>
        </p:spPr>
      </p:pic>
      <p:pic>
        <p:nvPicPr>
          <p:cNvPr id="204" name="Google Shape;204;p37"/>
          <p:cNvPicPr preferRelativeResize="0"/>
          <p:nvPr/>
        </p:nvPicPr>
        <p:blipFill>
          <a:blip r:embed="rId5">
            <a:alphaModFix/>
          </a:blip>
          <a:stretch>
            <a:fillRect/>
          </a:stretch>
        </p:blipFill>
        <p:spPr>
          <a:xfrm>
            <a:off x="906271" y="3998175"/>
            <a:ext cx="6984603" cy="791581"/>
          </a:xfrm>
          <a:prstGeom prst="rect">
            <a:avLst/>
          </a:prstGeom>
          <a:noFill/>
          <a:ln>
            <a:noFill/>
          </a:ln>
        </p:spPr>
      </p:pic>
      <p:pic>
        <p:nvPicPr>
          <p:cNvPr id="205" name="Google Shape;205;p37"/>
          <p:cNvPicPr preferRelativeResize="0"/>
          <p:nvPr/>
        </p:nvPicPr>
        <p:blipFill>
          <a:blip r:embed="rId6">
            <a:alphaModFix/>
          </a:blip>
          <a:stretch>
            <a:fillRect/>
          </a:stretch>
        </p:blipFill>
        <p:spPr>
          <a:xfrm>
            <a:off x="818097" y="4734121"/>
            <a:ext cx="7443768" cy="782785"/>
          </a:xfrm>
          <a:prstGeom prst="rect">
            <a:avLst/>
          </a:prstGeom>
          <a:noFill/>
          <a:ln>
            <a:noFill/>
          </a:ln>
        </p:spPr>
      </p:pic>
      <p:pic>
        <p:nvPicPr>
          <p:cNvPr id="206" name="Google Shape;206;p37"/>
          <p:cNvPicPr preferRelativeResize="0"/>
          <p:nvPr/>
        </p:nvPicPr>
        <p:blipFill>
          <a:blip r:embed="rId7">
            <a:alphaModFix/>
          </a:blip>
          <a:stretch>
            <a:fillRect/>
          </a:stretch>
        </p:blipFill>
        <p:spPr>
          <a:xfrm>
            <a:off x="906271" y="5557213"/>
            <a:ext cx="7373127" cy="4221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Sample proportions are also nearly normally distributed</a:t>
            </a:r>
            <a:endParaRPr baseline="30000">
              <a:solidFill>
                <a:schemeClr val="accent1"/>
              </a:solidFill>
            </a:endParaRPr>
          </a:p>
        </p:txBody>
      </p:sp>
      <p:sp>
        <p:nvSpPr>
          <p:cNvPr id="212" name="Google Shape;212;p38"/>
          <p:cNvSpPr txBox="1"/>
          <p:nvPr>
            <p:ph idx="1" type="body"/>
          </p:nvPr>
        </p:nvSpPr>
        <p:spPr>
          <a:xfrm flipH="1">
            <a:off x="457200" y="1305775"/>
            <a:ext cx="7822200" cy="119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chemeClr val="accent1"/>
                </a:solidFill>
              </a:rPr>
              <a:t>Construct a 95% confidence interval for the difference between the proportions of Duke students and Americans who would be bothered a great deal by the melting of the northern ice cap</a:t>
            </a:r>
            <a:r>
              <a:rPr lang="en" sz="1900"/>
              <a:t> </a:t>
            </a:r>
            <a:r>
              <a:rPr lang="en" sz="1900">
                <a:solidFill>
                  <a:srgbClr val="FF9900"/>
                </a:solidFill>
              </a:rPr>
              <a:t>(</a:t>
            </a:r>
            <a:r>
              <a:rPr i="1" lang="en" sz="1900">
                <a:solidFill>
                  <a:srgbClr val="FF9900"/>
                </a:solidFill>
              </a:rPr>
              <a:t>p</a:t>
            </a:r>
            <a:r>
              <a:rPr baseline="-25000" i="1" lang="en" sz="1900">
                <a:solidFill>
                  <a:srgbClr val="FF9900"/>
                </a:solidFill>
              </a:rPr>
              <a:t>Duke</a:t>
            </a:r>
            <a:r>
              <a:rPr i="1" lang="en" sz="1900">
                <a:solidFill>
                  <a:srgbClr val="FF9900"/>
                </a:solidFill>
              </a:rPr>
              <a:t> - p</a:t>
            </a:r>
            <a:r>
              <a:rPr baseline="-25000" i="1" lang="en" sz="1900">
                <a:solidFill>
                  <a:srgbClr val="FF9900"/>
                </a:solidFill>
              </a:rPr>
              <a:t>US</a:t>
            </a:r>
            <a:r>
              <a:rPr lang="en" sz="1900">
                <a:solidFill>
                  <a:srgbClr val="FF9900"/>
                </a:solidFill>
              </a:rPr>
              <a:t>)</a:t>
            </a:r>
            <a:r>
              <a:rPr lang="en" sz="1900">
                <a:solidFill>
                  <a:schemeClr val="accent1"/>
                </a:solidFill>
              </a:rPr>
              <a:t>.</a:t>
            </a:r>
            <a:endParaRPr sz="1900">
              <a:solidFill>
                <a:schemeClr val="accent1"/>
              </a:solidFill>
            </a:endParaRPr>
          </a:p>
        </p:txBody>
      </p:sp>
      <p:pic>
        <p:nvPicPr>
          <p:cNvPr id="213" name="Google Shape;213;p38"/>
          <p:cNvPicPr preferRelativeResize="0"/>
          <p:nvPr/>
        </p:nvPicPr>
        <p:blipFill>
          <a:blip r:embed="rId3">
            <a:alphaModFix/>
          </a:blip>
          <a:stretch>
            <a:fillRect/>
          </a:stretch>
        </p:blipFill>
        <p:spPr>
          <a:xfrm>
            <a:off x="2775202" y="2497373"/>
            <a:ext cx="3561146" cy="1113519"/>
          </a:xfrm>
          <a:prstGeom prst="rect">
            <a:avLst/>
          </a:prstGeom>
          <a:noFill/>
          <a:ln>
            <a:noFill/>
          </a:ln>
        </p:spPr>
      </p:pic>
      <p:pic>
        <p:nvPicPr>
          <p:cNvPr id="214" name="Google Shape;214;p38"/>
          <p:cNvPicPr preferRelativeResize="0"/>
          <p:nvPr/>
        </p:nvPicPr>
        <p:blipFill>
          <a:blip r:embed="rId4">
            <a:alphaModFix/>
          </a:blip>
          <a:stretch>
            <a:fillRect/>
          </a:stretch>
        </p:blipFill>
        <p:spPr>
          <a:xfrm>
            <a:off x="1929324" y="3610892"/>
            <a:ext cx="4407024" cy="300731"/>
          </a:xfrm>
          <a:prstGeom prst="rect">
            <a:avLst/>
          </a:prstGeom>
          <a:noFill/>
          <a:ln>
            <a:noFill/>
          </a:ln>
        </p:spPr>
      </p:pic>
      <p:pic>
        <p:nvPicPr>
          <p:cNvPr id="215" name="Google Shape;215;p38"/>
          <p:cNvPicPr preferRelativeResize="0"/>
          <p:nvPr/>
        </p:nvPicPr>
        <p:blipFill>
          <a:blip r:embed="rId5">
            <a:alphaModFix/>
          </a:blip>
          <a:stretch>
            <a:fillRect/>
          </a:stretch>
        </p:blipFill>
        <p:spPr>
          <a:xfrm>
            <a:off x="906271" y="3998175"/>
            <a:ext cx="6984603" cy="791581"/>
          </a:xfrm>
          <a:prstGeom prst="rect">
            <a:avLst/>
          </a:prstGeom>
          <a:noFill/>
          <a:ln>
            <a:noFill/>
          </a:ln>
        </p:spPr>
      </p:pic>
      <p:pic>
        <p:nvPicPr>
          <p:cNvPr id="216" name="Google Shape;216;p38"/>
          <p:cNvPicPr preferRelativeResize="0"/>
          <p:nvPr/>
        </p:nvPicPr>
        <p:blipFill>
          <a:blip r:embed="rId6">
            <a:alphaModFix/>
          </a:blip>
          <a:stretch>
            <a:fillRect/>
          </a:stretch>
        </p:blipFill>
        <p:spPr>
          <a:xfrm>
            <a:off x="818097" y="4734121"/>
            <a:ext cx="7443768" cy="782785"/>
          </a:xfrm>
          <a:prstGeom prst="rect">
            <a:avLst/>
          </a:prstGeom>
          <a:noFill/>
          <a:ln>
            <a:noFill/>
          </a:ln>
        </p:spPr>
      </p:pic>
      <p:pic>
        <p:nvPicPr>
          <p:cNvPr id="217" name="Google Shape;217;p38"/>
          <p:cNvPicPr preferRelativeResize="0"/>
          <p:nvPr/>
        </p:nvPicPr>
        <p:blipFill>
          <a:blip r:embed="rId7">
            <a:alphaModFix/>
          </a:blip>
          <a:stretch>
            <a:fillRect/>
          </a:stretch>
        </p:blipFill>
        <p:spPr>
          <a:xfrm>
            <a:off x="906271" y="5557213"/>
            <a:ext cx="7373127" cy="422176"/>
          </a:xfrm>
          <a:prstGeom prst="rect">
            <a:avLst/>
          </a:prstGeom>
          <a:noFill/>
          <a:ln>
            <a:noFill/>
          </a:ln>
        </p:spPr>
      </p:pic>
      <p:pic>
        <p:nvPicPr>
          <p:cNvPr id="218" name="Google Shape;218;p38"/>
          <p:cNvPicPr preferRelativeResize="0"/>
          <p:nvPr/>
        </p:nvPicPr>
        <p:blipFill>
          <a:blip r:embed="rId8">
            <a:alphaModFix/>
          </a:blip>
          <a:stretch>
            <a:fillRect/>
          </a:stretch>
        </p:blipFill>
        <p:spPr>
          <a:xfrm>
            <a:off x="906283" y="6040021"/>
            <a:ext cx="2331144" cy="395790"/>
          </a:xfrm>
          <a:prstGeom prst="rect">
            <a:avLst/>
          </a:prstGeom>
          <a:noFill/>
          <a:ln>
            <a:noFill/>
          </a:ln>
        </p:spPr>
      </p:pic>
      <p:pic>
        <p:nvPicPr>
          <p:cNvPr id="219" name="Google Shape;219;p38"/>
          <p:cNvPicPr preferRelativeResize="0"/>
          <p:nvPr/>
        </p:nvPicPr>
        <p:blipFill>
          <a:blip r:embed="rId9">
            <a:alphaModFix/>
          </a:blip>
          <a:stretch>
            <a:fillRect/>
          </a:stretch>
        </p:blipFill>
        <p:spPr>
          <a:xfrm>
            <a:off x="261674" y="6435823"/>
            <a:ext cx="2975741" cy="4221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idx="1" type="body"/>
          </p:nvPr>
        </p:nvSpPr>
        <p:spPr>
          <a:xfrm flipH="1">
            <a:off x="457150" y="1305775"/>
            <a:ext cx="8050800" cy="158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2000">
                <a:solidFill>
                  <a:schemeClr val="accent1"/>
                </a:solidFill>
              </a:rPr>
              <a:t>Which of the following is the correct set of hypotheses for testing if the proportion of all Duke students who would be bothered a great deal by the melting of the northern ice cap differs from the proportion of all Americans who do?</a:t>
            </a:r>
            <a:endParaRPr sz="2000">
              <a:solidFill>
                <a:schemeClr val="accent1"/>
              </a:solidFill>
            </a:endParaRPr>
          </a:p>
        </p:txBody>
      </p:sp>
      <p:sp>
        <p:nvSpPr>
          <p:cNvPr id="225" name="Google Shape;225;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baseline="30000">
              <a:solidFill>
                <a:schemeClr val="accent1"/>
              </a:solidFill>
            </a:endParaRPr>
          </a:p>
        </p:txBody>
      </p:sp>
      <p:pic>
        <p:nvPicPr>
          <p:cNvPr id="226" name="Google Shape;226;p39"/>
          <p:cNvPicPr preferRelativeResize="0"/>
          <p:nvPr/>
        </p:nvPicPr>
        <p:blipFill>
          <a:blip r:embed="rId3">
            <a:alphaModFix/>
          </a:blip>
          <a:stretch>
            <a:fillRect/>
          </a:stretch>
        </p:blipFill>
        <p:spPr>
          <a:xfrm>
            <a:off x="584725" y="3007223"/>
            <a:ext cx="2781401" cy="28368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idx="1" type="body"/>
          </p:nvPr>
        </p:nvSpPr>
        <p:spPr>
          <a:xfrm flipH="1">
            <a:off x="457150" y="1305775"/>
            <a:ext cx="8050800" cy="158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2000"/>
              <a:t>Which of the following is the correct set of hypotheses for testing if the proportion of all Duke students who would be bothered a great deal by the melting of the northern ice cap differs from the proportion of all Americans who do?</a:t>
            </a:r>
            <a:endParaRPr sz="2000"/>
          </a:p>
        </p:txBody>
      </p:sp>
      <p:sp>
        <p:nvSpPr>
          <p:cNvPr id="232" name="Google Shape;232;p4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baseline="30000">
              <a:solidFill>
                <a:schemeClr val="accent1"/>
              </a:solidFill>
            </a:endParaRPr>
          </a:p>
        </p:txBody>
      </p:sp>
      <p:pic>
        <p:nvPicPr>
          <p:cNvPr id="233" name="Google Shape;233;p40"/>
          <p:cNvPicPr preferRelativeResize="0"/>
          <p:nvPr/>
        </p:nvPicPr>
        <p:blipFill>
          <a:blip r:embed="rId3">
            <a:alphaModFix/>
          </a:blip>
          <a:stretch>
            <a:fillRect/>
          </a:stretch>
        </p:blipFill>
        <p:spPr>
          <a:xfrm>
            <a:off x="611973" y="2961708"/>
            <a:ext cx="3157050" cy="322836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Flashback to working with one proportion</a:t>
            </a:r>
            <a:endParaRPr baseline="30000">
              <a:solidFill>
                <a:schemeClr val="accent1"/>
              </a:solidFill>
            </a:endParaRPr>
          </a:p>
        </p:txBody>
      </p:sp>
      <p:sp>
        <p:nvSpPr>
          <p:cNvPr id="239" name="Google Shape;239;p41"/>
          <p:cNvSpPr txBox="1"/>
          <p:nvPr>
            <p:ph idx="1" type="body"/>
          </p:nvPr>
        </p:nvSpPr>
        <p:spPr>
          <a:xfrm flipH="1">
            <a:off x="457075" y="1305775"/>
            <a:ext cx="7822200" cy="48564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When constructing a confidence interval for a population proportion, we check if the </a:t>
            </a:r>
            <a:r>
              <a:rPr i="1" lang="en" sz="2200">
                <a:solidFill>
                  <a:srgbClr val="FF9900"/>
                </a:solidFill>
              </a:rPr>
              <a:t>observed </a:t>
            </a:r>
            <a:r>
              <a:rPr lang="en" sz="2200"/>
              <a:t>number of successes and failures are at least 10.</a:t>
            </a:r>
            <a:br>
              <a:rPr lang="en" sz="2200"/>
            </a:br>
            <a:br>
              <a:rPr lang="en" sz="2200"/>
            </a:br>
            <a:r>
              <a:rPr lang="en" sz="2200"/>
              <a:t>                        </a:t>
            </a:r>
            <a:r>
              <a:rPr i="1" lang="en" sz="2200"/>
              <a:t>np̂ ≥ 10		n * (1 - p̂) ≥10</a:t>
            </a:r>
            <a:endParaRPr i="1" sz="2200"/>
          </a:p>
          <a:p>
            <a:pPr indent="0" lvl="0" marL="0" rtl="0" algn="l">
              <a:lnSpc>
                <a:spcPct val="115000"/>
              </a:lnSpc>
              <a:spcBef>
                <a:spcPts val="0"/>
              </a:spcBef>
              <a:spcAft>
                <a:spcPts val="0"/>
              </a:spcAft>
              <a:buClr>
                <a:schemeClr val="dk1"/>
              </a:buClr>
              <a:buSzPts val="1100"/>
              <a:buFont typeface="Arial"/>
              <a:buNone/>
            </a:pPr>
            <a:r>
              <a:t/>
            </a:r>
            <a:endParaRPr sz="2200"/>
          </a:p>
          <a:p>
            <a:pPr indent="0" lvl="0" marL="0" rtl="0" algn="l">
              <a:lnSpc>
                <a:spcPct val="115000"/>
              </a:lnSpc>
              <a:spcBef>
                <a:spcPts val="0"/>
              </a:spcBef>
              <a:spcAft>
                <a:spcPts val="0"/>
              </a:spcAft>
              <a:buNone/>
            </a:pPr>
            <a:r>
              <a:t/>
            </a:r>
            <a:endParaRPr i="1" sz="2200"/>
          </a:p>
          <a:p>
            <a:pPr indent="0" lvl="0" marL="0" rtl="0" algn="l">
              <a:lnSpc>
                <a:spcPct val="115000"/>
              </a:lnSpc>
              <a:spcBef>
                <a:spcPts val="0"/>
              </a:spcBef>
              <a:spcAft>
                <a:spcPts val="0"/>
              </a:spcAft>
              <a:buClr>
                <a:schemeClr val="dk1"/>
              </a:buClr>
              <a:buSzPts val="1100"/>
              <a:buFont typeface="Arial"/>
              <a:buNone/>
            </a:pPr>
            <a:r>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Effect filter="fade" transition="in">
                                      <p:cBhvr>
                                        <p:cTn dur="1000"/>
                                        <p:tgtEl>
                                          <p:spTgt spid="2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animEffect filter="fade" transition="in">
                                      <p:cBhvr>
                                        <p:cTn dur="1000"/>
                                        <p:tgtEl>
                                          <p:spTgt spid="2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animEffect filter="fade" transition="in">
                                      <p:cBhvr>
                                        <p:cTn dur="1000"/>
                                        <p:tgtEl>
                                          <p:spTgt spid="2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animEffect filter="fade" transition="in">
                                      <p:cBhvr>
                                        <p:cTn dur="1000"/>
                                        <p:tgtEl>
                                          <p:spTgt spid="23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Flashback to working with one proportion</a:t>
            </a:r>
            <a:endParaRPr baseline="30000">
              <a:solidFill>
                <a:schemeClr val="accent1"/>
              </a:solidFill>
            </a:endParaRPr>
          </a:p>
        </p:txBody>
      </p:sp>
      <p:sp>
        <p:nvSpPr>
          <p:cNvPr id="245" name="Google Shape;245;p42"/>
          <p:cNvSpPr txBox="1"/>
          <p:nvPr>
            <p:ph idx="1" type="body"/>
          </p:nvPr>
        </p:nvSpPr>
        <p:spPr>
          <a:xfrm flipH="1">
            <a:off x="457075" y="1305775"/>
            <a:ext cx="7822200" cy="48564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When constructing a confidence interval for a population proportion, we check if the </a:t>
            </a:r>
            <a:r>
              <a:rPr i="1" lang="en" sz="2200">
                <a:solidFill>
                  <a:srgbClr val="FF9900"/>
                </a:solidFill>
              </a:rPr>
              <a:t>observed </a:t>
            </a:r>
            <a:r>
              <a:rPr lang="en" sz="2200"/>
              <a:t>number of successes and failures are at least 10.</a:t>
            </a:r>
            <a:br>
              <a:rPr lang="en" sz="2200"/>
            </a:br>
            <a:br>
              <a:rPr lang="en" sz="2200"/>
            </a:br>
            <a:r>
              <a:rPr lang="en" sz="2200"/>
              <a:t>                        </a:t>
            </a:r>
            <a:r>
              <a:rPr i="1" lang="en" sz="2200"/>
              <a:t>np̂ ≥ 10		n * (1 - p̂) ≥10</a:t>
            </a:r>
            <a:endParaRPr i="1" sz="2200"/>
          </a:p>
          <a:p>
            <a:pPr indent="0" lvl="0" marL="0" rtl="0" algn="l">
              <a:lnSpc>
                <a:spcPct val="115000"/>
              </a:lnSpc>
              <a:spcBef>
                <a:spcPts val="0"/>
              </a:spcBef>
              <a:spcAft>
                <a:spcPts val="0"/>
              </a:spcAft>
              <a:buClr>
                <a:schemeClr val="dk1"/>
              </a:buClr>
              <a:buSzPts val="1100"/>
              <a:buFont typeface="Arial"/>
              <a:buNone/>
            </a:pPr>
            <a:r>
              <a:t/>
            </a:r>
            <a:endParaRPr sz="2200"/>
          </a:p>
          <a:p>
            <a:pPr indent="-368300" lvl="0" marL="457200" rtl="0" algn="l">
              <a:lnSpc>
                <a:spcPct val="115000"/>
              </a:lnSpc>
              <a:spcBef>
                <a:spcPts val="0"/>
              </a:spcBef>
              <a:spcAft>
                <a:spcPts val="0"/>
              </a:spcAft>
              <a:buSzPts val="2200"/>
              <a:buChar char="●"/>
            </a:pPr>
            <a:r>
              <a:rPr lang="en" sz="2200"/>
              <a:t>When conducting a hypothesis test for a population proportion, we check if the </a:t>
            </a:r>
            <a:r>
              <a:rPr i="1" lang="en" sz="2200">
                <a:solidFill>
                  <a:srgbClr val="FF9900"/>
                </a:solidFill>
              </a:rPr>
              <a:t>expected</a:t>
            </a:r>
            <a:r>
              <a:rPr lang="en" sz="2200"/>
              <a:t> number of successes and failures are at least 10.</a:t>
            </a:r>
            <a:br>
              <a:rPr lang="en" sz="2200"/>
            </a:br>
            <a:br>
              <a:rPr lang="en" sz="2200"/>
            </a:br>
            <a:r>
              <a:rPr lang="en" sz="2200"/>
              <a:t>                       </a:t>
            </a:r>
            <a:r>
              <a:rPr i="1" lang="en" sz="2200"/>
              <a:t>np</a:t>
            </a:r>
            <a:r>
              <a:rPr baseline="-25000" i="1" lang="en" sz="2200"/>
              <a:t>0</a:t>
            </a:r>
            <a:r>
              <a:rPr i="1" lang="en" sz="2200"/>
              <a:t> ≥ 10	n * (1 - p</a:t>
            </a:r>
            <a:r>
              <a:rPr baseline="-25000" i="1" lang="en" sz="2200"/>
              <a:t>0</a:t>
            </a:r>
            <a:r>
              <a:rPr i="1" lang="en" sz="2200"/>
              <a:t>) ≥ 10</a:t>
            </a:r>
            <a:endParaRPr i="1" sz="2200"/>
          </a:p>
          <a:p>
            <a:pPr indent="0" lvl="0" marL="0" rtl="0" algn="l">
              <a:lnSpc>
                <a:spcPct val="115000"/>
              </a:lnSpc>
              <a:spcBef>
                <a:spcPts val="0"/>
              </a:spcBef>
              <a:spcAft>
                <a:spcPts val="0"/>
              </a:spcAft>
              <a:buClr>
                <a:schemeClr val="dk1"/>
              </a:buClr>
              <a:buSzPts val="1100"/>
              <a:buFont typeface="Arial"/>
              <a:buNone/>
            </a:pPr>
            <a:r>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1000"/>
                                        <p:tgtEl>
                                          <p:spTgt spid="2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1000"/>
                                        <p:tgtEl>
                                          <p:spTgt spid="2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1000"/>
                                        <p:tgtEl>
                                          <p:spTgt spid="2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animEffect filter="fade" transition="in">
                                      <p:cBhvr>
                                        <p:cTn dur="1000"/>
                                        <p:tgtEl>
                                          <p:spTgt spid="24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idx="1" type="body"/>
          </p:nvPr>
        </p:nvSpPr>
        <p:spPr>
          <a:xfrm flipH="1">
            <a:off x="457075" y="1305775"/>
            <a:ext cx="7822200" cy="4788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In the case of comparing two proportions where </a:t>
            </a:r>
            <a:r>
              <a:rPr i="1" lang="en" sz="2000"/>
              <a:t>H</a:t>
            </a:r>
            <a:r>
              <a:rPr baseline="-25000" i="1" lang="en" sz="2000"/>
              <a:t>0</a:t>
            </a:r>
            <a:r>
              <a:rPr i="1" lang="en" sz="2000"/>
              <a:t>: p</a:t>
            </a:r>
            <a:r>
              <a:rPr baseline="-25000" i="1" lang="en" sz="2000"/>
              <a:t>1</a:t>
            </a:r>
            <a:r>
              <a:rPr i="1" lang="en" sz="2000"/>
              <a:t> = p</a:t>
            </a:r>
            <a:r>
              <a:rPr baseline="-25000" i="1" lang="en" sz="2000"/>
              <a:t>2</a:t>
            </a:r>
            <a:r>
              <a:rPr lang="en" sz="2000"/>
              <a:t>, there isn't a given null value we can use to calculated the </a:t>
            </a:r>
            <a:r>
              <a:rPr i="1" lang="en" sz="2000">
                <a:solidFill>
                  <a:srgbClr val="FF9900"/>
                </a:solidFill>
              </a:rPr>
              <a:t>expected </a:t>
            </a:r>
            <a:r>
              <a:rPr lang="en" sz="2000"/>
              <a:t>number of successes and failures in each sample.</a:t>
            </a:r>
            <a:endParaRPr sz="2000"/>
          </a:p>
          <a:p>
            <a:pPr indent="0" lvl="0" marL="0" rtl="0" algn="l">
              <a:lnSpc>
                <a:spcPct val="115000"/>
              </a:lnSpc>
              <a:spcBef>
                <a:spcPts val="1000"/>
              </a:spcBef>
              <a:spcAft>
                <a:spcPts val="1000"/>
              </a:spcAft>
              <a:buClr>
                <a:schemeClr val="dk1"/>
              </a:buClr>
              <a:buSzPts val="1100"/>
              <a:buFont typeface="Arial"/>
              <a:buNone/>
            </a:pPr>
            <a:r>
              <a:t/>
            </a:r>
            <a:endParaRPr sz="2000">
              <a:solidFill>
                <a:schemeClr val="accent1"/>
              </a:solidFill>
            </a:endParaRPr>
          </a:p>
        </p:txBody>
      </p:sp>
      <p:sp>
        <p:nvSpPr>
          <p:cNvPr id="251" name="Google Shape;251;p4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Pooled estimate of a proportion</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Effect filter="fade" transition="in">
                                      <p:cBhvr>
                                        <p:cTn dur="1000"/>
                                        <p:tgtEl>
                                          <p:spTgt spid="2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Effect filter="fade" transition="in">
                                      <p:cBhvr>
                                        <p:cTn dur="1000"/>
                                        <p:tgtEl>
                                          <p:spTgt spid="25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7"/>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Scientists predict that global warming may have big effects on the polar regions within the next 100 years. One of the possible effects is that the northern ice cap may completely melt. Would this bother you a great deal, some, a little, or not at all if it actually happened?</a:t>
            </a:r>
            <a:endParaRPr sz="2200">
              <a:solidFill>
                <a:schemeClr val="accent1"/>
              </a:solidFill>
            </a:endParaRPr>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lphaLcParenBoth"/>
            </a:pPr>
            <a:r>
              <a:rPr lang="en" sz="2200"/>
              <a:t>A great deal</a:t>
            </a:r>
            <a:endParaRPr sz="2200"/>
          </a:p>
          <a:p>
            <a:pPr indent="-368300" lvl="0" marL="457200" rtl="0" algn="l">
              <a:lnSpc>
                <a:spcPct val="115000"/>
              </a:lnSpc>
              <a:spcBef>
                <a:spcPts val="0"/>
              </a:spcBef>
              <a:spcAft>
                <a:spcPts val="0"/>
              </a:spcAft>
              <a:buSzPts val="2200"/>
              <a:buAutoNum type="alphaLcParenBoth"/>
            </a:pPr>
            <a:r>
              <a:rPr lang="en" sz="2200"/>
              <a:t>Some</a:t>
            </a:r>
            <a:endParaRPr sz="2200"/>
          </a:p>
          <a:p>
            <a:pPr indent="-368300" lvl="0" marL="457200" rtl="0" algn="l">
              <a:lnSpc>
                <a:spcPct val="115000"/>
              </a:lnSpc>
              <a:spcBef>
                <a:spcPts val="0"/>
              </a:spcBef>
              <a:spcAft>
                <a:spcPts val="0"/>
              </a:spcAft>
              <a:buSzPts val="2200"/>
              <a:buAutoNum type="alphaLcParenBoth"/>
            </a:pPr>
            <a:r>
              <a:rPr lang="en" sz="2200"/>
              <a:t>A little</a:t>
            </a:r>
            <a:endParaRPr sz="2200"/>
          </a:p>
          <a:p>
            <a:pPr indent="-368300" lvl="0" marL="457200" rtl="0" algn="l">
              <a:lnSpc>
                <a:spcPct val="115000"/>
              </a:lnSpc>
              <a:spcBef>
                <a:spcPts val="0"/>
              </a:spcBef>
              <a:spcAft>
                <a:spcPts val="0"/>
              </a:spcAft>
              <a:buSzPts val="2200"/>
              <a:buAutoNum type="alphaLcParenBoth"/>
            </a:pPr>
            <a:r>
              <a:rPr lang="en" sz="2200"/>
              <a:t>Not at all</a:t>
            </a:r>
            <a:endParaRPr sz="2200"/>
          </a:p>
        </p:txBody>
      </p:sp>
      <p:sp>
        <p:nvSpPr>
          <p:cNvPr id="58" name="Google Shape;58;p1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Melting ice cap</a:t>
            </a:r>
            <a:endParaRPr baseline="3000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idx="1" type="body"/>
          </p:nvPr>
        </p:nvSpPr>
        <p:spPr>
          <a:xfrm flipH="1">
            <a:off x="457075" y="1305775"/>
            <a:ext cx="7822200" cy="4788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In the case of comparing two proportions where </a:t>
            </a:r>
            <a:r>
              <a:rPr i="1" lang="en" sz="2000"/>
              <a:t>H</a:t>
            </a:r>
            <a:r>
              <a:rPr baseline="-25000" i="1" lang="en" sz="2000"/>
              <a:t>0</a:t>
            </a:r>
            <a:r>
              <a:rPr i="1" lang="en" sz="2000"/>
              <a:t>: p</a:t>
            </a:r>
            <a:r>
              <a:rPr baseline="-25000" i="1" lang="en" sz="2000"/>
              <a:t>1</a:t>
            </a:r>
            <a:r>
              <a:rPr i="1" lang="en" sz="2000"/>
              <a:t> = p</a:t>
            </a:r>
            <a:r>
              <a:rPr baseline="-25000" i="1" lang="en" sz="2000"/>
              <a:t>2</a:t>
            </a:r>
            <a:r>
              <a:rPr lang="en" sz="2000"/>
              <a:t>, there isn't a given null value we can use to calculated the </a:t>
            </a:r>
            <a:r>
              <a:rPr i="1" lang="en" sz="2000">
                <a:solidFill>
                  <a:srgbClr val="FF9900"/>
                </a:solidFill>
              </a:rPr>
              <a:t>expected </a:t>
            </a:r>
            <a:r>
              <a:rPr lang="en" sz="2000"/>
              <a:t>number of successes and failures in each sample.</a:t>
            </a:r>
            <a:endParaRPr sz="2000"/>
          </a:p>
          <a:p>
            <a:pPr indent="-355600" lvl="0" marL="457200" rtl="0" algn="l">
              <a:lnSpc>
                <a:spcPct val="115000"/>
              </a:lnSpc>
              <a:spcBef>
                <a:spcPts val="0"/>
              </a:spcBef>
              <a:spcAft>
                <a:spcPts val="0"/>
              </a:spcAft>
              <a:buSzPts val="2000"/>
              <a:buChar char="●"/>
            </a:pPr>
            <a:r>
              <a:rPr lang="en" sz="2000"/>
              <a:t>Therefore, we need to first find a common (</a:t>
            </a:r>
            <a:r>
              <a:rPr i="1" lang="en" sz="2000">
                <a:solidFill>
                  <a:srgbClr val="FF9900"/>
                </a:solidFill>
              </a:rPr>
              <a:t>pooled</a:t>
            </a:r>
            <a:r>
              <a:rPr lang="en" sz="2000"/>
              <a:t>) proportion for the two groups, and use that in our analysis.</a:t>
            </a:r>
            <a:endParaRPr sz="2000"/>
          </a:p>
          <a:p>
            <a:pPr indent="0" lvl="0" marL="0" rtl="0" algn="l">
              <a:lnSpc>
                <a:spcPct val="115000"/>
              </a:lnSpc>
              <a:spcBef>
                <a:spcPts val="1000"/>
              </a:spcBef>
              <a:spcAft>
                <a:spcPts val="1000"/>
              </a:spcAft>
              <a:buClr>
                <a:schemeClr val="dk1"/>
              </a:buClr>
              <a:buSzPts val="1100"/>
              <a:buFont typeface="Arial"/>
              <a:buNone/>
            </a:pPr>
            <a:r>
              <a:t/>
            </a:r>
            <a:endParaRPr sz="2000">
              <a:solidFill>
                <a:schemeClr val="accent1"/>
              </a:solidFill>
            </a:endParaRPr>
          </a:p>
        </p:txBody>
      </p:sp>
      <p:sp>
        <p:nvSpPr>
          <p:cNvPr id="257" name="Google Shape;257;p4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Pooled estimate of a proportion</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1000"/>
                                        <p:tgtEl>
                                          <p:spTgt spid="2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Effect filter="fade" transition="in">
                                      <p:cBhvr>
                                        <p:cTn dur="1000"/>
                                        <p:tgtEl>
                                          <p:spTgt spid="2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Effect filter="fade" transition="in">
                                      <p:cBhvr>
                                        <p:cTn dur="1000"/>
                                        <p:tgtEl>
                                          <p:spTgt spid="25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idx="1" type="body"/>
          </p:nvPr>
        </p:nvSpPr>
        <p:spPr>
          <a:xfrm flipH="1">
            <a:off x="457075" y="1305775"/>
            <a:ext cx="7822200" cy="4788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In the case of comparing two proportions where </a:t>
            </a:r>
            <a:r>
              <a:rPr i="1" lang="en" sz="2000"/>
              <a:t>H</a:t>
            </a:r>
            <a:r>
              <a:rPr baseline="-25000" i="1" lang="en" sz="2000"/>
              <a:t>0</a:t>
            </a:r>
            <a:r>
              <a:rPr i="1" lang="en" sz="2000"/>
              <a:t>: p</a:t>
            </a:r>
            <a:r>
              <a:rPr baseline="-25000" i="1" lang="en" sz="2000"/>
              <a:t>1</a:t>
            </a:r>
            <a:r>
              <a:rPr i="1" lang="en" sz="2000"/>
              <a:t> = p</a:t>
            </a:r>
            <a:r>
              <a:rPr baseline="-25000" i="1" lang="en" sz="2000"/>
              <a:t>2</a:t>
            </a:r>
            <a:r>
              <a:rPr lang="en" sz="2000"/>
              <a:t>, there isn't a given null value we can use to calculated the </a:t>
            </a:r>
            <a:r>
              <a:rPr i="1" lang="en" sz="2000">
                <a:solidFill>
                  <a:srgbClr val="FF9900"/>
                </a:solidFill>
              </a:rPr>
              <a:t>expected </a:t>
            </a:r>
            <a:r>
              <a:rPr lang="en" sz="2000"/>
              <a:t>number of successes and failures in each sample.</a:t>
            </a:r>
            <a:endParaRPr sz="2000"/>
          </a:p>
          <a:p>
            <a:pPr indent="-355600" lvl="0" marL="457200" rtl="0" algn="l">
              <a:lnSpc>
                <a:spcPct val="115000"/>
              </a:lnSpc>
              <a:spcBef>
                <a:spcPts val="0"/>
              </a:spcBef>
              <a:spcAft>
                <a:spcPts val="0"/>
              </a:spcAft>
              <a:buSzPts val="2000"/>
              <a:buChar char="●"/>
            </a:pPr>
            <a:r>
              <a:rPr lang="en" sz="2000"/>
              <a:t>Therefore, we need to first find a common (</a:t>
            </a:r>
            <a:r>
              <a:rPr i="1" lang="en" sz="2000">
                <a:solidFill>
                  <a:srgbClr val="FF9900"/>
                </a:solidFill>
              </a:rPr>
              <a:t>pooled</a:t>
            </a:r>
            <a:r>
              <a:rPr lang="en" sz="2000"/>
              <a:t>) proportion for the two groups, and use that in our analysis.</a:t>
            </a:r>
            <a:endParaRPr sz="2000"/>
          </a:p>
          <a:p>
            <a:pPr indent="-355600" lvl="0" marL="457200" rtl="0" algn="l">
              <a:lnSpc>
                <a:spcPct val="115000"/>
              </a:lnSpc>
              <a:spcBef>
                <a:spcPts val="0"/>
              </a:spcBef>
              <a:spcAft>
                <a:spcPts val="0"/>
              </a:spcAft>
              <a:buSzPts val="2000"/>
              <a:buChar char="●"/>
            </a:pPr>
            <a:r>
              <a:rPr lang="en" sz="2000"/>
              <a:t>This simply means finding the proportion of total successes among the total number of observations.</a:t>
            </a:r>
            <a:endParaRPr sz="2000"/>
          </a:p>
          <a:p>
            <a:pPr indent="0" lvl="0" marL="0" rtl="0" algn="l">
              <a:lnSpc>
                <a:spcPct val="115000"/>
              </a:lnSpc>
              <a:spcBef>
                <a:spcPts val="1000"/>
              </a:spcBef>
              <a:spcAft>
                <a:spcPts val="0"/>
              </a:spcAft>
              <a:buClr>
                <a:schemeClr val="dk1"/>
              </a:buClr>
              <a:buSzPts val="1100"/>
              <a:buFont typeface="Arial"/>
              <a:buNone/>
            </a:pPr>
            <a:r>
              <a:t/>
            </a:r>
            <a:endParaRPr sz="2000"/>
          </a:p>
          <a:p>
            <a:pPr indent="0" lvl="0" marL="0" rtl="0" algn="l">
              <a:lnSpc>
                <a:spcPct val="115000"/>
              </a:lnSpc>
              <a:spcBef>
                <a:spcPts val="1000"/>
              </a:spcBef>
              <a:spcAft>
                <a:spcPts val="1000"/>
              </a:spcAft>
              <a:buClr>
                <a:schemeClr val="dk1"/>
              </a:buClr>
              <a:buSzPts val="1100"/>
              <a:buFont typeface="Arial"/>
              <a:buNone/>
            </a:pPr>
            <a:r>
              <a:rPr lang="en" sz="2000">
                <a:solidFill>
                  <a:schemeClr val="accent1"/>
                </a:solidFill>
              </a:rPr>
              <a:t>Pooled estimate of a proportion</a:t>
            </a:r>
            <a:endParaRPr sz="2000">
              <a:solidFill>
                <a:schemeClr val="accent1"/>
              </a:solidFill>
            </a:endParaRPr>
          </a:p>
        </p:txBody>
      </p:sp>
      <p:sp>
        <p:nvSpPr>
          <p:cNvPr id="263" name="Google Shape;263;p4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Pooled estimate of a proportion</a:t>
            </a:r>
            <a:endParaRPr baseline="30000">
              <a:solidFill>
                <a:schemeClr val="accent1"/>
              </a:solidFill>
            </a:endParaRPr>
          </a:p>
        </p:txBody>
      </p:sp>
      <p:pic>
        <p:nvPicPr>
          <p:cNvPr id="264" name="Google Shape;264;p45"/>
          <p:cNvPicPr preferRelativeResize="0"/>
          <p:nvPr/>
        </p:nvPicPr>
        <p:blipFill>
          <a:blip r:embed="rId3">
            <a:alphaModFix/>
          </a:blip>
          <a:stretch>
            <a:fillRect/>
          </a:stretch>
        </p:blipFill>
        <p:spPr>
          <a:xfrm>
            <a:off x="2574225" y="5239375"/>
            <a:ext cx="4295500" cy="797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0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000"/>
                                        <p:tgtEl>
                                          <p:spTgt spid="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1000"/>
                                        <p:tgtEl>
                                          <p:spTgt spid="2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animEffect filter="fade" transition="in">
                                      <p:cBhvr>
                                        <p:cTn dur="1000"/>
                                        <p:tgtEl>
                                          <p:spTgt spid="2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4" st="4"/>
                                            </p:txEl>
                                          </p:spTgt>
                                        </p:tgtEl>
                                        <p:attrNameLst>
                                          <p:attrName>style.visibility</p:attrName>
                                        </p:attrNameLst>
                                      </p:cBhvr>
                                      <p:to>
                                        <p:strVal val="visible"/>
                                      </p:to>
                                    </p:set>
                                    <p:animEffect filter="fade" transition="in">
                                      <p:cBhvr>
                                        <p:cTn dur="1000"/>
                                        <p:tgtEl>
                                          <p:spTgt spid="2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6"/>
          <p:cNvSpPr txBox="1"/>
          <p:nvPr>
            <p:ph idx="1" type="body"/>
          </p:nvPr>
        </p:nvSpPr>
        <p:spPr>
          <a:xfrm flipH="1">
            <a:off x="457075" y="1305775"/>
            <a:ext cx="7822200" cy="173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i="1" lang="en" sz="2200">
                <a:solidFill>
                  <a:schemeClr val="accent1"/>
                </a:solidFill>
              </a:rPr>
              <a:t>p̂</a:t>
            </a:r>
            <a:r>
              <a:rPr baseline="-25000" i="1" lang="en" sz="2200">
                <a:solidFill>
                  <a:schemeClr val="accent1"/>
                </a:solidFill>
              </a:rPr>
              <a:t>Duke</a:t>
            </a:r>
            <a:r>
              <a:rPr i="1" lang="en" sz="2200">
                <a:solidFill>
                  <a:schemeClr val="accent1"/>
                </a:solidFill>
              </a:rPr>
              <a:t> or p̂</a:t>
            </a:r>
            <a:r>
              <a:rPr baseline="-25000" i="1" lang="en" sz="22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270" name="Google Shape;270;p4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baseline="30000">
              <a:solidFill>
                <a:schemeClr val="accent1"/>
              </a:solidFill>
            </a:endParaRPr>
          </a:p>
        </p:txBody>
      </p:sp>
      <p:pic>
        <p:nvPicPr>
          <p:cNvPr id="271" name="Google Shape;271;p46"/>
          <p:cNvPicPr preferRelativeResize="0"/>
          <p:nvPr/>
        </p:nvPicPr>
        <p:blipFill>
          <a:blip r:embed="rId3">
            <a:alphaModFix/>
          </a:blip>
          <a:stretch>
            <a:fillRect/>
          </a:stretch>
        </p:blipFill>
        <p:spPr>
          <a:xfrm>
            <a:off x="2685800" y="3039175"/>
            <a:ext cx="4076700" cy="1733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idx="1" type="body"/>
          </p:nvPr>
        </p:nvSpPr>
        <p:spPr>
          <a:xfrm flipH="1">
            <a:off x="457075" y="1305775"/>
            <a:ext cx="7822200" cy="173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i="1" lang="en" sz="2200">
                <a:solidFill>
                  <a:schemeClr val="accent1"/>
                </a:solidFill>
              </a:rPr>
              <a:t>p̂</a:t>
            </a:r>
            <a:r>
              <a:rPr baseline="-25000" i="1" lang="en" sz="2200">
                <a:solidFill>
                  <a:schemeClr val="accent1"/>
                </a:solidFill>
              </a:rPr>
              <a:t>Duke</a:t>
            </a:r>
            <a:r>
              <a:rPr i="1" lang="en" sz="2200">
                <a:solidFill>
                  <a:schemeClr val="accent1"/>
                </a:solidFill>
              </a:rPr>
              <a:t> or p̂</a:t>
            </a:r>
            <a:r>
              <a:rPr baseline="-25000" i="1" lang="en" sz="22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277" name="Google Shape;277;p4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baseline="30000">
              <a:solidFill>
                <a:schemeClr val="accent1"/>
              </a:solidFill>
            </a:endParaRPr>
          </a:p>
        </p:txBody>
      </p:sp>
      <p:pic>
        <p:nvPicPr>
          <p:cNvPr id="278" name="Google Shape;278;p47"/>
          <p:cNvPicPr preferRelativeResize="0"/>
          <p:nvPr/>
        </p:nvPicPr>
        <p:blipFill>
          <a:blip r:embed="rId3">
            <a:alphaModFix/>
          </a:blip>
          <a:stretch>
            <a:fillRect/>
          </a:stretch>
        </p:blipFill>
        <p:spPr>
          <a:xfrm>
            <a:off x="2685800" y="3039175"/>
            <a:ext cx="4076700" cy="1733550"/>
          </a:xfrm>
          <a:prstGeom prst="rect">
            <a:avLst/>
          </a:prstGeom>
          <a:noFill/>
          <a:ln>
            <a:noFill/>
          </a:ln>
        </p:spPr>
      </p:pic>
      <p:pic>
        <p:nvPicPr>
          <p:cNvPr id="279" name="Google Shape;279;p47"/>
          <p:cNvPicPr preferRelativeResize="0"/>
          <p:nvPr/>
        </p:nvPicPr>
        <p:blipFill>
          <a:blip r:embed="rId4">
            <a:alphaModFix/>
          </a:blip>
          <a:stretch>
            <a:fillRect/>
          </a:stretch>
        </p:blipFill>
        <p:spPr>
          <a:xfrm>
            <a:off x="2148049" y="4848923"/>
            <a:ext cx="4905376" cy="7114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idx="1" type="body"/>
          </p:nvPr>
        </p:nvSpPr>
        <p:spPr>
          <a:xfrm flipH="1">
            <a:off x="457075" y="1305775"/>
            <a:ext cx="7822200" cy="173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i="1" lang="en" sz="2200">
                <a:solidFill>
                  <a:schemeClr val="accent1"/>
                </a:solidFill>
              </a:rPr>
              <a:t>p̂</a:t>
            </a:r>
            <a:r>
              <a:rPr baseline="-25000" i="1" lang="en" sz="2200">
                <a:solidFill>
                  <a:schemeClr val="accent1"/>
                </a:solidFill>
              </a:rPr>
              <a:t>Duke</a:t>
            </a:r>
            <a:r>
              <a:rPr i="1" lang="en" sz="2200">
                <a:solidFill>
                  <a:schemeClr val="accent1"/>
                </a:solidFill>
              </a:rPr>
              <a:t> or p̂</a:t>
            </a:r>
            <a:r>
              <a:rPr baseline="-25000" i="1" lang="en" sz="22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285" name="Google Shape;285;p4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baseline="30000">
              <a:solidFill>
                <a:schemeClr val="accent1"/>
              </a:solidFill>
            </a:endParaRPr>
          </a:p>
        </p:txBody>
      </p:sp>
      <p:pic>
        <p:nvPicPr>
          <p:cNvPr id="286" name="Google Shape;286;p48"/>
          <p:cNvPicPr preferRelativeResize="0"/>
          <p:nvPr/>
        </p:nvPicPr>
        <p:blipFill>
          <a:blip r:embed="rId3">
            <a:alphaModFix/>
          </a:blip>
          <a:stretch>
            <a:fillRect/>
          </a:stretch>
        </p:blipFill>
        <p:spPr>
          <a:xfrm>
            <a:off x="2685800" y="3039175"/>
            <a:ext cx="4076700" cy="1733550"/>
          </a:xfrm>
          <a:prstGeom prst="rect">
            <a:avLst/>
          </a:prstGeom>
          <a:noFill/>
          <a:ln>
            <a:noFill/>
          </a:ln>
        </p:spPr>
      </p:pic>
      <p:pic>
        <p:nvPicPr>
          <p:cNvPr id="287" name="Google Shape;287;p48"/>
          <p:cNvPicPr preferRelativeResize="0"/>
          <p:nvPr/>
        </p:nvPicPr>
        <p:blipFill>
          <a:blip r:embed="rId4">
            <a:alphaModFix/>
          </a:blip>
          <a:stretch>
            <a:fillRect/>
          </a:stretch>
        </p:blipFill>
        <p:spPr>
          <a:xfrm>
            <a:off x="2148049" y="4848923"/>
            <a:ext cx="4905376" cy="711446"/>
          </a:xfrm>
          <a:prstGeom prst="rect">
            <a:avLst/>
          </a:prstGeom>
          <a:noFill/>
          <a:ln>
            <a:noFill/>
          </a:ln>
        </p:spPr>
      </p:pic>
      <p:pic>
        <p:nvPicPr>
          <p:cNvPr id="288" name="Google Shape;288;p48"/>
          <p:cNvPicPr preferRelativeResize="0"/>
          <p:nvPr/>
        </p:nvPicPr>
        <p:blipFill>
          <a:blip r:embed="rId5">
            <a:alphaModFix/>
          </a:blip>
          <a:stretch>
            <a:fillRect/>
          </a:stretch>
        </p:blipFill>
        <p:spPr>
          <a:xfrm>
            <a:off x="2148049" y="5562730"/>
            <a:ext cx="2229716" cy="11717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9"/>
          <p:cNvSpPr txBox="1"/>
          <p:nvPr>
            <p:ph idx="1" type="body"/>
          </p:nvPr>
        </p:nvSpPr>
        <p:spPr>
          <a:xfrm flipH="1">
            <a:off x="457075" y="1305775"/>
            <a:ext cx="7822200" cy="173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i="1" lang="en" sz="2200">
                <a:solidFill>
                  <a:schemeClr val="accent1"/>
                </a:solidFill>
              </a:rPr>
              <a:t>p̂</a:t>
            </a:r>
            <a:r>
              <a:rPr baseline="-25000" i="1" lang="en" sz="2200">
                <a:solidFill>
                  <a:schemeClr val="accent1"/>
                </a:solidFill>
              </a:rPr>
              <a:t>Duke</a:t>
            </a:r>
            <a:r>
              <a:rPr i="1" lang="en" sz="2200">
                <a:solidFill>
                  <a:schemeClr val="accent1"/>
                </a:solidFill>
              </a:rPr>
              <a:t> or p̂</a:t>
            </a:r>
            <a:r>
              <a:rPr baseline="-25000" i="1" lang="en" sz="22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294" name="Google Shape;294;p4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baseline="30000">
              <a:solidFill>
                <a:schemeClr val="accent1"/>
              </a:solidFill>
            </a:endParaRPr>
          </a:p>
        </p:txBody>
      </p:sp>
      <p:pic>
        <p:nvPicPr>
          <p:cNvPr id="295" name="Google Shape;295;p49"/>
          <p:cNvPicPr preferRelativeResize="0"/>
          <p:nvPr/>
        </p:nvPicPr>
        <p:blipFill>
          <a:blip r:embed="rId3">
            <a:alphaModFix/>
          </a:blip>
          <a:stretch>
            <a:fillRect/>
          </a:stretch>
        </p:blipFill>
        <p:spPr>
          <a:xfrm>
            <a:off x="2685800" y="3039175"/>
            <a:ext cx="4076700" cy="1733550"/>
          </a:xfrm>
          <a:prstGeom prst="rect">
            <a:avLst/>
          </a:prstGeom>
          <a:noFill/>
          <a:ln>
            <a:noFill/>
          </a:ln>
        </p:spPr>
      </p:pic>
      <p:pic>
        <p:nvPicPr>
          <p:cNvPr id="296" name="Google Shape;296;p49"/>
          <p:cNvPicPr preferRelativeResize="0"/>
          <p:nvPr/>
        </p:nvPicPr>
        <p:blipFill>
          <a:blip r:embed="rId4">
            <a:alphaModFix/>
          </a:blip>
          <a:stretch>
            <a:fillRect/>
          </a:stretch>
        </p:blipFill>
        <p:spPr>
          <a:xfrm>
            <a:off x="2148049" y="4848923"/>
            <a:ext cx="4905376" cy="711446"/>
          </a:xfrm>
          <a:prstGeom prst="rect">
            <a:avLst/>
          </a:prstGeom>
          <a:noFill/>
          <a:ln>
            <a:noFill/>
          </a:ln>
        </p:spPr>
      </p:pic>
      <p:pic>
        <p:nvPicPr>
          <p:cNvPr id="297" name="Google Shape;297;p49"/>
          <p:cNvPicPr preferRelativeResize="0"/>
          <p:nvPr/>
        </p:nvPicPr>
        <p:blipFill>
          <a:blip r:embed="rId5">
            <a:alphaModFix/>
          </a:blip>
          <a:stretch>
            <a:fillRect/>
          </a:stretch>
        </p:blipFill>
        <p:spPr>
          <a:xfrm>
            <a:off x="2148049" y="5562730"/>
            <a:ext cx="2229716" cy="1171793"/>
          </a:xfrm>
          <a:prstGeom prst="rect">
            <a:avLst/>
          </a:prstGeom>
          <a:noFill/>
          <a:ln>
            <a:noFill/>
          </a:ln>
        </p:spPr>
      </p:pic>
      <p:pic>
        <p:nvPicPr>
          <p:cNvPr id="298" name="Google Shape;298;p49"/>
          <p:cNvPicPr preferRelativeResize="0"/>
          <p:nvPr/>
        </p:nvPicPr>
        <p:blipFill>
          <a:blip r:embed="rId6">
            <a:alphaModFix/>
          </a:blip>
          <a:stretch>
            <a:fillRect/>
          </a:stretch>
        </p:blipFill>
        <p:spPr>
          <a:xfrm>
            <a:off x="4377765" y="5549637"/>
            <a:ext cx="830679" cy="11634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idx="1" type="body"/>
          </p:nvPr>
        </p:nvSpPr>
        <p:spPr>
          <a:xfrm flipH="1">
            <a:off x="457075" y="1305775"/>
            <a:ext cx="7822200" cy="173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200">
                <a:solidFill>
                  <a:schemeClr val="accent1"/>
                </a:solidFill>
              </a:rPr>
              <a:t>Calculate the estimated </a:t>
            </a:r>
            <a:r>
              <a:rPr lang="en" sz="2200" u="sng">
                <a:solidFill>
                  <a:schemeClr val="accent1"/>
                </a:solidFill>
              </a:rPr>
              <a:t>pooled proportion</a:t>
            </a:r>
            <a:r>
              <a:rPr lang="en" sz="2200">
                <a:solidFill>
                  <a:schemeClr val="accent1"/>
                </a:solidFill>
              </a:rPr>
              <a:t> of Duke students and Americans who would be bothered a great deal by the melting of the northern ice cap. Which sample proportion</a:t>
            </a:r>
            <a:br>
              <a:rPr lang="en" sz="2200">
                <a:solidFill>
                  <a:schemeClr val="accent1"/>
                </a:solidFill>
              </a:rPr>
            </a:br>
            <a:r>
              <a:rPr lang="en" sz="2200">
                <a:solidFill>
                  <a:schemeClr val="accent1"/>
                </a:solidFill>
              </a:rPr>
              <a:t>(</a:t>
            </a:r>
            <a:r>
              <a:rPr i="1" lang="en" sz="2200">
                <a:solidFill>
                  <a:schemeClr val="accent1"/>
                </a:solidFill>
              </a:rPr>
              <a:t>p̂</a:t>
            </a:r>
            <a:r>
              <a:rPr baseline="-25000" i="1" lang="en" sz="2200">
                <a:solidFill>
                  <a:schemeClr val="accent1"/>
                </a:solidFill>
              </a:rPr>
              <a:t>Duke</a:t>
            </a:r>
            <a:r>
              <a:rPr i="1" lang="en" sz="2200">
                <a:solidFill>
                  <a:schemeClr val="accent1"/>
                </a:solidFill>
              </a:rPr>
              <a:t> or p̂</a:t>
            </a:r>
            <a:r>
              <a:rPr baseline="-25000" i="1" lang="en" sz="2200">
                <a:solidFill>
                  <a:schemeClr val="accent1"/>
                </a:solidFill>
              </a:rPr>
              <a:t>US</a:t>
            </a:r>
            <a:r>
              <a:rPr lang="en" sz="2200">
                <a:solidFill>
                  <a:schemeClr val="accent1"/>
                </a:solidFill>
              </a:rPr>
              <a:t>) the pooled estimate is closer to? Why?</a:t>
            </a:r>
            <a:endParaRPr sz="2200">
              <a:solidFill>
                <a:schemeClr val="accent1"/>
              </a:solidFill>
            </a:endParaRPr>
          </a:p>
        </p:txBody>
      </p:sp>
      <p:sp>
        <p:nvSpPr>
          <p:cNvPr id="304" name="Google Shape;304;p5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baseline="30000">
              <a:solidFill>
                <a:schemeClr val="accent1"/>
              </a:solidFill>
            </a:endParaRPr>
          </a:p>
        </p:txBody>
      </p:sp>
      <p:pic>
        <p:nvPicPr>
          <p:cNvPr id="305" name="Google Shape;305;p50"/>
          <p:cNvPicPr preferRelativeResize="0"/>
          <p:nvPr/>
        </p:nvPicPr>
        <p:blipFill>
          <a:blip r:embed="rId3">
            <a:alphaModFix/>
          </a:blip>
          <a:stretch>
            <a:fillRect/>
          </a:stretch>
        </p:blipFill>
        <p:spPr>
          <a:xfrm>
            <a:off x="2685800" y="3039175"/>
            <a:ext cx="4076700" cy="1733550"/>
          </a:xfrm>
          <a:prstGeom prst="rect">
            <a:avLst/>
          </a:prstGeom>
          <a:noFill/>
          <a:ln>
            <a:noFill/>
          </a:ln>
        </p:spPr>
      </p:pic>
      <p:pic>
        <p:nvPicPr>
          <p:cNvPr id="306" name="Google Shape;306;p50"/>
          <p:cNvPicPr preferRelativeResize="0"/>
          <p:nvPr/>
        </p:nvPicPr>
        <p:blipFill>
          <a:blip r:embed="rId4">
            <a:alphaModFix/>
          </a:blip>
          <a:stretch>
            <a:fillRect/>
          </a:stretch>
        </p:blipFill>
        <p:spPr>
          <a:xfrm>
            <a:off x="2148049" y="4848923"/>
            <a:ext cx="4905376" cy="711446"/>
          </a:xfrm>
          <a:prstGeom prst="rect">
            <a:avLst/>
          </a:prstGeom>
          <a:noFill/>
          <a:ln>
            <a:noFill/>
          </a:ln>
        </p:spPr>
      </p:pic>
      <p:pic>
        <p:nvPicPr>
          <p:cNvPr id="307" name="Google Shape;307;p50"/>
          <p:cNvPicPr preferRelativeResize="0"/>
          <p:nvPr/>
        </p:nvPicPr>
        <p:blipFill>
          <a:blip r:embed="rId5">
            <a:alphaModFix/>
          </a:blip>
          <a:stretch>
            <a:fillRect/>
          </a:stretch>
        </p:blipFill>
        <p:spPr>
          <a:xfrm>
            <a:off x="2148049" y="5562730"/>
            <a:ext cx="2229716" cy="1171793"/>
          </a:xfrm>
          <a:prstGeom prst="rect">
            <a:avLst/>
          </a:prstGeom>
          <a:noFill/>
          <a:ln>
            <a:noFill/>
          </a:ln>
        </p:spPr>
      </p:pic>
      <p:pic>
        <p:nvPicPr>
          <p:cNvPr id="308" name="Google Shape;308;p50"/>
          <p:cNvPicPr preferRelativeResize="0"/>
          <p:nvPr/>
        </p:nvPicPr>
        <p:blipFill>
          <a:blip r:embed="rId6">
            <a:alphaModFix/>
          </a:blip>
          <a:stretch>
            <a:fillRect/>
          </a:stretch>
        </p:blipFill>
        <p:spPr>
          <a:xfrm>
            <a:off x="4377765" y="5549637"/>
            <a:ext cx="830679" cy="1163423"/>
          </a:xfrm>
          <a:prstGeom prst="rect">
            <a:avLst/>
          </a:prstGeom>
          <a:noFill/>
          <a:ln>
            <a:noFill/>
          </a:ln>
        </p:spPr>
      </p:pic>
      <p:pic>
        <p:nvPicPr>
          <p:cNvPr id="309" name="Google Shape;309;p50"/>
          <p:cNvPicPr preferRelativeResize="0"/>
          <p:nvPr/>
        </p:nvPicPr>
        <p:blipFill>
          <a:blip r:embed="rId7">
            <a:alphaModFix/>
          </a:blip>
          <a:stretch>
            <a:fillRect/>
          </a:stretch>
        </p:blipFill>
        <p:spPr>
          <a:xfrm>
            <a:off x="5208455" y="5562730"/>
            <a:ext cx="961838" cy="50219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idx="1" type="body"/>
          </p:nvPr>
        </p:nvSpPr>
        <p:spPr>
          <a:xfrm flipH="1">
            <a:off x="457075" y="1305775"/>
            <a:ext cx="7822200" cy="142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15" name="Google Shape;315;p5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CI vs. HT for proportions</a:t>
            </a:r>
            <a:endParaRPr>
              <a:solidFill>
                <a:schemeClr val="accent1"/>
              </a:solidFill>
            </a:endParaRPr>
          </a:p>
        </p:txBody>
      </p:sp>
      <p:pic>
        <p:nvPicPr>
          <p:cNvPr id="316" name="Google Shape;316;p51"/>
          <p:cNvPicPr preferRelativeResize="0"/>
          <p:nvPr/>
        </p:nvPicPr>
        <p:blipFill>
          <a:blip r:embed="rId3">
            <a:alphaModFix/>
          </a:blip>
          <a:stretch>
            <a:fillRect/>
          </a:stretch>
        </p:blipFill>
        <p:spPr>
          <a:xfrm>
            <a:off x="2888974" y="2718150"/>
            <a:ext cx="3587701" cy="1421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idx="1" type="body"/>
          </p:nvPr>
        </p:nvSpPr>
        <p:spPr>
          <a:xfrm flipH="1">
            <a:off x="457075" y="1305775"/>
            <a:ext cx="7822200" cy="142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22" name="Google Shape;322;p5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CI vs. HT for proportions</a:t>
            </a:r>
            <a:endParaRPr>
              <a:solidFill>
                <a:schemeClr val="accent1"/>
              </a:solidFill>
            </a:endParaRPr>
          </a:p>
        </p:txBody>
      </p:sp>
      <p:pic>
        <p:nvPicPr>
          <p:cNvPr id="323" name="Google Shape;323;p52"/>
          <p:cNvPicPr preferRelativeResize="0"/>
          <p:nvPr/>
        </p:nvPicPr>
        <p:blipFill>
          <a:blip r:embed="rId3">
            <a:alphaModFix/>
          </a:blip>
          <a:stretch>
            <a:fillRect/>
          </a:stretch>
        </p:blipFill>
        <p:spPr>
          <a:xfrm>
            <a:off x="2888974" y="2718150"/>
            <a:ext cx="3587701" cy="1421700"/>
          </a:xfrm>
          <a:prstGeom prst="rect">
            <a:avLst/>
          </a:prstGeom>
          <a:noFill/>
          <a:ln>
            <a:noFill/>
          </a:ln>
        </p:spPr>
      </p:pic>
      <p:pic>
        <p:nvPicPr>
          <p:cNvPr id="324" name="Google Shape;324;p52"/>
          <p:cNvPicPr preferRelativeResize="0"/>
          <p:nvPr/>
        </p:nvPicPr>
        <p:blipFill>
          <a:blip r:embed="rId4">
            <a:alphaModFix/>
          </a:blip>
          <a:stretch>
            <a:fillRect/>
          </a:stretch>
        </p:blipFill>
        <p:spPr>
          <a:xfrm>
            <a:off x="1754748" y="4139849"/>
            <a:ext cx="2966168" cy="10635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3"/>
          <p:cNvSpPr txBox="1"/>
          <p:nvPr>
            <p:ph idx="1" type="body"/>
          </p:nvPr>
        </p:nvSpPr>
        <p:spPr>
          <a:xfrm flipH="1">
            <a:off x="457075" y="1305775"/>
            <a:ext cx="7822200" cy="142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30" name="Google Shape;330;p5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CI vs. HT for proportions</a:t>
            </a:r>
            <a:endParaRPr>
              <a:solidFill>
                <a:schemeClr val="accent1"/>
              </a:solidFill>
            </a:endParaRPr>
          </a:p>
        </p:txBody>
      </p:sp>
      <p:pic>
        <p:nvPicPr>
          <p:cNvPr id="331" name="Google Shape;331;p53"/>
          <p:cNvPicPr preferRelativeResize="0"/>
          <p:nvPr/>
        </p:nvPicPr>
        <p:blipFill>
          <a:blip r:embed="rId3">
            <a:alphaModFix/>
          </a:blip>
          <a:stretch>
            <a:fillRect/>
          </a:stretch>
        </p:blipFill>
        <p:spPr>
          <a:xfrm>
            <a:off x="2888974" y="2718150"/>
            <a:ext cx="3587701" cy="1421700"/>
          </a:xfrm>
          <a:prstGeom prst="rect">
            <a:avLst/>
          </a:prstGeom>
          <a:noFill/>
          <a:ln>
            <a:noFill/>
          </a:ln>
        </p:spPr>
      </p:pic>
      <p:pic>
        <p:nvPicPr>
          <p:cNvPr id="332" name="Google Shape;332;p53"/>
          <p:cNvPicPr preferRelativeResize="0"/>
          <p:nvPr/>
        </p:nvPicPr>
        <p:blipFill>
          <a:blip r:embed="rId4">
            <a:alphaModFix/>
          </a:blip>
          <a:stretch>
            <a:fillRect/>
          </a:stretch>
        </p:blipFill>
        <p:spPr>
          <a:xfrm>
            <a:off x="1754748" y="4139849"/>
            <a:ext cx="2966168" cy="1063514"/>
          </a:xfrm>
          <a:prstGeom prst="rect">
            <a:avLst/>
          </a:prstGeom>
          <a:noFill/>
          <a:ln>
            <a:noFill/>
          </a:ln>
        </p:spPr>
      </p:pic>
      <p:pic>
        <p:nvPicPr>
          <p:cNvPr id="333" name="Google Shape;333;p53"/>
          <p:cNvPicPr preferRelativeResize="0"/>
          <p:nvPr/>
        </p:nvPicPr>
        <p:blipFill>
          <a:blip r:embed="rId5">
            <a:alphaModFix/>
          </a:blip>
          <a:stretch>
            <a:fillRect/>
          </a:stretch>
        </p:blipFill>
        <p:spPr>
          <a:xfrm>
            <a:off x="1754760" y="5203375"/>
            <a:ext cx="3919260" cy="100989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Results from the GSS</a:t>
            </a:r>
            <a:endParaRPr baseline="30000">
              <a:solidFill>
                <a:schemeClr val="accent1"/>
              </a:solidFill>
            </a:endParaRPr>
          </a:p>
        </p:txBody>
      </p:sp>
      <p:sp>
        <p:nvSpPr>
          <p:cNvPr id="64" name="Google Shape;64;p18"/>
          <p:cNvSpPr txBox="1"/>
          <p:nvPr>
            <p:ph idx="1" type="body"/>
          </p:nvPr>
        </p:nvSpPr>
        <p:spPr>
          <a:xfrm flipH="1">
            <a:off x="457075" y="1305775"/>
            <a:ext cx="7822200" cy="152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The GSS asks the same question, below are the distributions of responses from the 2010 GSS as well as from a group of introductory statistics students at Duke University:</a:t>
            </a:r>
            <a:endParaRPr i="1" sz="2200">
              <a:solidFill>
                <a:schemeClr val="accent1"/>
              </a:solidFill>
            </a:endParaRPr>
          </a:p>
        </p:txBody>
      </p:sp>
      <p:pic>
        <p:nvPicPr>
          <p:cNvPr id="65" name="Google Shape;65;p18"/>
          <p:cNvPicPr preferRelativeResize="0"/>
          <p:nvPr/>
        </p:nvPicPr>
        <p:blipFill>
          <a:blip r:embed="rId3">
            <a:alphaModFix/>
          </a:blip>
          <a:stretch>
            <a:fillRect/>
          </a:stretch>
        </p:blipFill>
        <p:spPr>
          <a:xfrm>
            <a:off x="2511349" y="2833074"/>
            <a:ext cx="3680800" cy="23214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idx="1" type="body"/>
          </p:nvPr>
        </p:nvSpPr>
        <p:spPr>
          <a:xfrm flipH="1">
            <a:off x="457075" y="1305775"/>
            <a:ext cx="7822200" cy="142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39" name="Google Shape;339;p5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CI vs. HT for proportions</a:t>
            </a:r>
            <a:endParaRPr>
              <a:solidFill>
                <a:schemeClr val="accent1"/>
              </a:solidFill>
            </a:endParaRPr>
          </a:p>
        </p:txBody>
      </p:sp>
      <p:pic>
        <p:nvPicPr>
          <p:cNvPr id="340" name="Google Shape;340;p54"/>
          <p:cNvPicPr preferRelativeResize="0"/>
          <p:nvPr/>
        </p:nvPicPr>
        <p:blipFill>
          <a:blip r:embed="rId3">
            <a:alphaModFix/>
          </a:blip>
          <a:stretch>
            <a:fillRect/>
          </a:stretch>
        </p:blipFill>
        <p:spPr>
          <a:xfrm>
            <a:off x="2888974" y="2718150"/>
            <a:ext cx="3587701" cy="1421700"/>
          </a:xfrm>
          <a:prstGeom prst="rect">
            <a:avLst/>
          </a:prstGeom>
          <a:noFill/>
          <a:ln>
            <a:noFill/>
          </a:ln>
        </p:spPr>
      </p:pic>
      <p:pic>
        <p:nvPicPr>
          <p:cNvPr id="341" name="Google Shape;341;p54"/>
          <p:cNvPicPr preferRelativeResize="0"/>
          <p:nvPr/>
        </p:nvPicPr>
        <p:blipFill>
          <a:blip r:embed="rId4">
            <a:alphaModFix/>
          </a:blip>
          <a:stretch>
            <a:fillRect/>
          </a:stretch>
        </p:blipFill>
        <p:spPr>
          <a:xfrm>
            <a:off x="1754748" y="4139849"/>
            <a:ext cx="2966168" cy="1063514"/>
          </a:xfrm>
          <a:prstGeom prst="rect">
            <a:avLst/>
          </a:prstGeom>
          <a:noFill/>
          <a:ln>
            <a:noFill/>
          </a:ln>
        </p:spPr>
      </p:pic>
      <p:pic>
        <p:nvPicPr>
          <p:cNvPr id="342" name="Google Shape;342;p54"/>
          <p:cNvPicPr preferRelativeResize="0"/>
          <p:nvPr/>
        </p:nvPicPr>
        <p:blipFill>
          <a:blip r:embed="rId5">
            <a:alphaModFix/>
          </a:blip>
          <a:stretch>
            <a:fillRect/>
          </a:stretch>
        </p:blipFill>
        <p:spPr>
          <a:xfrm>
            <a:off x="1754760" y="5203375"/>
            <a:ext cx="3919260" cy="1009891"/>
          </a:xfrm>
          <a:prstGeom prst="rect">
            <a:avLst/>
          </a:prstGeom>
          <a:noFill/>
          <a:ln>
            <a:noFill/>
          </a:ln>
        </p:spPr>
      </p:pic>
      <p:pic>
        <p:nvPicPr>
          <p:cNvPr id="343" name="Google Shape;343;p54"/>
          <p:cNvPicPr preferRelativeResize="0"/>
          <p:nvPr/>
        </p:nvPicPr>
        <p:blipFill>
          <a:blip r:embed="rId6">
            <a:alphaModFix/>
          </a:blip>
          <a:stretch>
            <a:fillRect/>
          </a:stretch>
        </p:blipFill>
        <p:spPr>
          <a:xfrm>
            <a:off x="5674009" y="5221238"/>
            <a:ext cx="1238130" cy="9741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5"/>
          <p:cNvSpPr txBox="1"/>
          <p:nvPr>
            <p:ph idx="1" type="body"/>
          </p:nvPr>
        </p:nvSpPr>
        <p:spPr>
          <a:xfrm flipH="1">
            <a:off x="457075" y="1305775"/>
            <a:ext cx="7822200" cy="142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49" name="Google Shape;349;p5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CI vs. HT for proportions</a:t>
            </a:r>
            <a:endParaRPr>
              <a:solidFill>
                <a:schemeClr val="accent1"/>
              </a:solidFill>
            </a:endParaRPr>
          </a:p>
        </p:txBody>
      </p:sp>
      <p:pic>
        <p:nvPicPr>
          <p:cNvPr id="350" name="Google Shape;350;p55"/>
          <p:cNvPicPr preferRelativeResize="0"/>
          <p:nvPr/>
        </p:nvPicPr>
        <p:blipFill>
          <a:blip r:embed="rId3">
            <a:alphaModFix/>
          </a:blip>
          <a:stretch>
            <a:fillRect/>
          </a:stretch>
        </p:blipFill>
        <p:spPr>
          <a:xfrm>
            <a:off x="2888974" y="2718150"/>
            <a:ext cx="3587701" cy="1421700"/>
          </a:xfrm>
          <a:prstGeom prst="rect">
            <a:avLst/>
          </a:prstGeom>
          <a:noFill/>
          <a:ln>
            <a:noFill/>
          </a:ln>
        </p:spPr>
      </p:pic>
      <p:pic>
        <p:nvPicPr>
          <p:cNvPr id="351" name="Google Shape;351;p55"/>
          <p:cNvPicPr preferRelativeResize="0"/>
          <p:nvPr/>
        </p:nvPicPr>
        <p:blipFill>
          <a:blip r:embed="rId4">
            <a:alphaModFix/>
          </a:blip>
          <a:stretch>
            <a:fillRect/>
          </a:stretch>
        </p:blipFill>
        <p:spPr>
          <a:xfrm>
            <a:off x="1754748" y="4139849"/>
            <a:ext cx="2966168" cy="1063514"/>
          </a:xfrm>
          <a:prstGeom prst="rect">
            <a:avLst/>
          </a:prstGeom>
          <a:noFill/>
          <a:ln>
            <a:noFill/>
          </a:ln>
        </p:spPr>
      </p:pic>
      <p:pic>
        <p:nvPicPr>
          <p:cNvPr id="352" name="Google Shape;352;p55"/>
          <p:cNvPicPr preferRelativeResize="0"/>
          <p:nvPr/>
        </p:nvPicPr>
        <p:blipFill>
          <a:blip r:embed="rId5">
            <a:alphaModFix/>
          </a:blip>
          <a:stretch>
            <a:fillRect/>
          </a:stretch>
        </p:blipFill>
        <p:spPr>
          <a:xfrm>
            <a:off x="1754760" y="5203375"/>
            <a:ext cx="3919260" cy="1009891"/>
          </a:xfrm>
          <a:prstGeom prst="rect">
            <a:avLst/>
          </a:prstGeom>
          <a:noFill/>
          <a:ln>
            <a:noFill/>
          </a:ln>
        </p:spPr>
      </p:pic>
      <p:pic>
        <p:nvPicPr>
          <p:cNvPr id="353" name="Google Shape;353;p55"/>
          <p:cNvPicPr preferRelativeResize="0"/>
          <p:nvPr/>
        </p:nvPicPr>
        <p:blipFill>
          <a:blip r:embed="rId6">
            <a:alphaModFix/>
          </a:blip>
          <a:stretch>
            <a:fillRect/>
          </a:stretch>
        </p:blipFill>
        <p:spPr>
          <a:xfrm>
            <a:off x="5674009" y="5221238"/>
            <a:ext cx="1238130" cy="974143"/>
          </a:xfrm>
          <a:prstGeom prst="rect">
            <a:avLst/>
          </a:prstGeom>
          <a:noFill/>
          <a:ln>
            <a:noFill/>
          </a:ln>
        </p:spPr>
      </p:pic>
      <p:pic>
        <p:nvPicPr>
          <p:cNvPr id="354" name="Google Shape;354;p55"/>
          <p:cNvPicPr preferRelativeResize="0"/>
          <p:nvPr/>
        </p:nvPicPr>
        <p:blipFill>
          <a:blip r:embed="rId7">
            <a:alphaModFix/>
          </a:blip>
          <a:stretch>
            <a:fillRect/>
          </a:stretch>
        </p:blipFill>
        <p:spPr>
          <a:xfrm>
            <a:off x="6912151" y="5221238"/>
            <a:ext cx="1051074" cy="9741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idx="1" type="body"/>
          </p:nvPr>
        </p:nvSpPr>
        <p:spPr>
          <a:xfrm flipH="1">
            <a:off x="457075" y="1305775"/>
            <a:ext cx="7822200" cy="142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a:t>
            </a:r>
            <a:endParaRPr sz="1800">
              <a:solidFill>
                <a:schemeClr val="accent1"/>
              </a:solidFill>
            </a:endParaRPr>
          </a:p>
        </p:txBody>
      </p:sp>
      <p:sp>
        <p:nvSpPr>
          <p:cNvPr id="360" name="Google Shape;360;p5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CI vs. HT for proportions</a:t>
            </a:r>
            <a:endParaRPr>
              <a:solidFill>
                <a:schemeClr val="accent1"/>
              </a:solidFill>
            </a:endParaRPr>
          </a:p>
        </p:txBody>
      </p:sp>
      <p:pic>
        <p:nvPicPr>
          <p:cNvPr id="361" name="Google Shape;361;p56"/>
          <p:cNvPicPr preferRelativeResize="0"/>
          <p:nvPr/>
        </p:nvPicPr>
        <p:blipFill>
          <a:blip r:embed="rId3">
            <a:alphaModFix/>
          </a:blip>
          <a:stretch>
            <a:fillRect/>
          </a:stretch>
        </p:blipFill>
        <p:spPr>
          <a:xfrm>
            <a:off x="2888974" y="2718150"/>
            <a:ext cx="3587701" cy="1421700"/>
          </a:xfrm>
          <a:prstGeom prst="rect">
            <a:avLst/>
          </a:prstGeom>
          <a:noFill/>
          <a:ln>
            <a:noFill/>
          </a:ln>
        </p:spPr>
      </p:pic>
      <p:pic>
        <p:nvPicPr>
          <p:cNvPr id="362" name="Google Shape;362;p56"/>
          <p:cNvPicPr preferRelativeResize="0"/>
          <p:nvPr/>
        </p:nvPicPr>
        <p:blipFill>
          <a:blip r:embed="rId4">
            <a:alphaModFix/>
          </a:blip>
          <a:stretch>
            <a:fillRect/>
          </a:stretch>
        </p:blipFill>
        <p:spPr>
          <a:xfrm>
            <a:off x="1754748" y="4139849"/>
            <a:ext cx="2966168" cy="1063514"/>
          </a:xfrm>
          <a:prstGeom prst="rect">
            <a:avLst/>
          </a:prstGeom>
          <a:noFill/>
          <a:ln>
            <a:noFill/>
          </a:ln>
        </p:spPr>
      </p:pic>
      <p:pic>
        <p:nvPicPr>
          <p:cNvPr id="363" name="Google Shape;363;p56"/>
          <p:cNvPicPr preferRelativeResize="0"/>
          <p:nvPr/>
        </p:nvPicPr>
        <p:blipFill>
          <a:blip r:embed="rId5">
            <a:alphaModFix/>
          </a:blip>
          <a:stretch>
            <a:fillRect/>
          </a:stretch>
        </p:blipFill>
        <p:spPr>
          <a:xfrm>
            <a:off x="1754760" y="5203375"/>
            <a:ext cx="3919260" cy="1009891"/>
          </a:xfrm>
          <a:prstGeom prst="rect">
            <a:avLst/>
          </a:prstGeom>
          <a:noFill/>
          <a:ln>
            <a:noFill/>
          </a:ln>
        </p:spPr>
      </p:pic>
      <p:pic>
        <p:nvPicPr>
          <p:cNvPr id="364" name="Google Shape;364;p56"/>
          <p:cNvPicPr preferRelativeResize="0"/>
          <p:nvPr/>
        </p:nvPicPr>
        <p:blipFill>
          <a:blip r:embed="rId6">
            <a:alphaModFix/>
          </a:blip>
          <a:stretch>
            <a:fillRect/>
          </a:stretch>
        </p:blipFill>
        <p:spPr>
          <a:xfrm>
            <a:off x="5674009" y="5221238"/>
            <a:ext cx="1238130" cy="974143"/>
          </a:xfrm>
          <a:prstGeom prst="rect">
            <a:avLst/>
          </a:prstGeom>
          <a:noFill/>
          <a:ln>
            <a:noFill/>
          </a:ln>
        </p:spPr>
      </p:pic>
      <p:pic>
        <p:nvPicPr>
          <p:cNvPr id="365" name="Google Shape;365;p56"/>
          <p:cNvPicPr preferRelativeResize="0"/>
          <p:nvPr/>
        </p:nvPicPr>
        <p:blipFill>
          <a:blip r:embed="rId7">
            <a:alphaModFix/>
          </a:blip>
          <a:stretch>
            <a:fillRect/>
          </a:stretch>
        </p:blipFill>
        <p:spPr>
          <a:xfrm>
            <a:off x="6912151" y="5221238"/>
            <a:ext cx="1051074" cy="974143"/>
          </a:xfrm>
          <a:prstGeom prst="rect">
            <a:avLst/>
          </a:prstGeom>
          <a:noFill/>
          <a:ln>
            <a:noFill/>
          </a:ln>
        </p:spPr>
      </p:pic>
      <p:pic>
        <p:nvPicPr>
          <p:cNvPr id="366" name="Google Shape;366;p56"/>
          <p:cNvPicPr preferRelativeResize="0"/>
          <p:nvPr/>
        </p:nvPicPr>
        <p:blipFill>
          <a:blip r:embed="rId8">
            <a:alphaModFix/>
          </a:blip>
          <a:stretch>
            <a:fillRect/>
          </a:stretch>
        </p:blipFill>
        <p:spPr>
          <a:xfrm>
            <a:off x="0" y="6213266"/>
            <a:ext cx="7963225" cy="3753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7"/>
          <p:cNvSpPr txBox="1"/>
          <p:nvPr>
            <p:ph idx="1" type="body"/>
          </p:nvPr>
        </p:nvSpPr>
        <p:spPr>
          <a:xfrm flipH="1">
            <a:off x="457075" y="1305775"/>
            <a:ext cx="7822200" cy="490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Population parameter: (</a:t>
            </a:r>
            <a:r>
              <a:rPr i="1" lang="en" sz="1800"/>
              <a:t>p</a:t>
            </a:r>
            <a:r>
              <a:rPr baseline="-25000" i="1" lang="en" sz="1800"/>
              <a:t>1</a:t>
            </a:r>
            <a:r>
              <a:rPr i="1" lang="en" sz="1800"/>
              <a:t> - p</a:t>
            </a:r>
            <a:r>
              <a:rPr baseline="-25000" i="1" lang="en" sz="1800"/>
              <a:t>2</a:t>
            </a:r>
            <a:r>
              <a:rPr lang="en" sz="1800"/>
              <a:t>), point estimate: (</a:t>
            </a:r>
            <a:r>
              <a:rPr i="1" lang="en" sz="1800"/>
              <a:t>p̂</a:t>
            </a:r>
            <a:r>
              <a:rPr baseline="-25000" i="1" lang="en" sz="1800"/>
              <a:t>1</a:t>
            </a:r>
            <a:r>
              <a:rPr i="1" lang="en" sz="1800"/>
              <a:t> - p̂</a:t>
            </a:r>
            <a:r>
              <a:rPr baseline="-25000" i="1" lang="en" sz="1800"/>
              <a:t>2</a:t>
            </a:r>
            <a:r>
              <a:rPr lang="en" sz="1800"/>
              <a:t>)</a:t>
            </a:r>
            <a:endParaRPr sz="1800"/>
          </a:p>
        </p:txBody>
      </p:sp>
      <p:sp>
        <p:nvSpPr>
          <p:cNvPr id="372" name="Google Shape;372;p5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Recap - comparing two proportions</a:t>
            </a:r>
            <a:endParaRPr>
              <a:solidFill>
                <a:schemeClr val="accen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8"/>
          <p:cNvSpPr txBox="1"/>
          <p:nvPr>
            <p:ph idx="1" type="body"/>
          </p:nvPr>
        </p:nvSpPr>
        <p:spPr>
          <a:xfrm flipH="1">
            <a:off x="457075" y="1305775"/>
            <a:ext cx="7822200" cy="490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Population parameter: (</a:t>
            </a:r>
            <a:r>
              <a:rPr i="1" lang="en" sz="1800"/>
              <a:t>p</a:t>
            </a:r>
            <a:r>
              <a:rPr baseline="-25000" i="1" lang="en" sz="1800"/>
              <a:t>1</a:t>
            </a:r>
            <a:r>
              <a:rPr i="1" lang="en" sz="1800"/>
              <a:t> - p</a:t>
            </a:r>
            <a:r>
              <a:rPr baseline="-25000" i="1" lang="en" sz="1800"/>
              <a:t>2</a:t>
            </a:r>
            <a:r>
              <a:rPr lang="en" sz="1800"/>
              <a:t>), point estimate: (</a:t>
            </a:r>
            <a:r>
              <a:rPr i="1" lang="en" sz="1800"/>
              <a:t>p̂</a:t>
            </a:r>
            <a:r>
              <a:rPr baseline="-25000" i="1" lang="en" sz="1800"/>
              <a:t>1</a:t>
            </a:r>
            <a:r>
              <a:rPr i="1" lang="en" sz="1800"/>
              <a:t> - p̂</a:t>
            </a:r>
            <a:r>
              <a:rPr baseline="-25000" i="1" lang="en" sz="1800"/>
              <a:t>2</a:t>
            </a:r>
            <a:r>
              <a:rPr lang="en" sz="1800"/>
              <a:t>)</a:t>
            </a:r>
            <a:endParaRPr sz="1800"/>
          </a:p>
        </p:txBody>
      </p:sp>
      <p:sp>
        <p:nvSpPr>
          <p:cNvPr id="378" name="Google Shape;378;p5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Recap - comparing two proportions</a:t>
            </a:r>
            <a:endParaRPr>
              <a:solidFill>
                <a:schemeClr val="accent1"/>
              </a:solidFill>
            </a:endParaRPr>
          </a:p>
        </p:txBody>
      </p:sp>
      <p:sp>
        <p:nvSpPr>
          <p:cNvPr id="379" name="Google Shape;379;p58"/>
          <p:cNvSpPr txBox="1"/>
          <p:nvPr>
            <p:ph idx="1" type="body"/>
          </p:nvPr>
        </p:nvSpPr>
        <p:spPr>
          <a:xfrm flipH="1">
            <a:off x="508450" y="1873475"/>
            <a:ext cx="7822200" cy="2032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Conditions:</a:t>
            </a:r>
            <a:endParaRPr sz="1800"/>
          </a:p>
          <a:p>
            <a:pPr indent="0" lvl="0" marL="0" rtl="0" algn="l">
              <a:lnSpc>
                <a:spcPct val="115000"/>
              </a:lnSpc>
              <a:spcBef>
                <a:spcPts val="0"/>
              </a:spcBef>
              <a:spcAft>
                <a:spcPts val="0"/>
              </a:spcAft>
              <a:buNone/>
            </a:pPr>
            <a:r>
              <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9"/>
          <p:cNvSpPr txBox="1"/>
          <p:nvPr>
            <p:ph idx="1" type="body"/>
          </p:nvPr>
        </p:nvSpPr>
        <p:spPr>
          <a:xfrm flipH="1">
            <a:off x="457075" y="1305775"/>
            <a:ext cx="7822200" cy="490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Population parameter: (</a:t>
            </a:r>
            <a:r>
              <a:rPr i="1" lang="en" sz="1800"/>
              <a:t>p</a:t>
            </a:r>
            <a:r>
              <a:rPr baseline="-25000" i="1" lang="en" sz="1800"/>
              <a:t>1</a:t>
            </a:r>
            <a:r>
              <a:rPr i="1" lang="en" sz="1800"/>
              <a:t> - p</a:t>
            </a:r>
            <a:r>
              <a:rPr baseline="-25000" i="1" lang="en" sz="1800"/>
              <a:t>2</a:t>
            </a:r>
            <a:r>
              <a:rPr lang="en" sz="1800"/>
              <a:t>), point estimate: (</a:t>
            </a:r>
            <a:r>
              <a:rPr i="1" lang="en" sz="1800"/>
              <a:t>p̂</a:t>
            </a:r>
            <a:r>
              <a:rPr baseline="-25000" i="1" lang="en" sz="1800"/>
              <a:t>1</a:t>
            </a:r>
            <a:r>
              <a:rPr i="1" lang="en" sz="1800"/>
              <a:t> - p̂</a:t>
            </a:r>
            <a:r>
              <a:rPr baseline="-25000" i="1" lang="en" sz="1800"/>
              <a:t>2</a:t>
            </a:r>
            <a:r>
              <a:rPr lang="en" sz="1800"/>
              <a:t>)</a:t>
            </a:r>
            <a:endParaRPr sz="1800"/>
          </a:p>
        </p:txBody>
      </p:sp>
      <p:sp>
        <p:nvSpPr>
          <p:cNvPr id="385" name="Google Shape;385;p5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Recap - comparing two proportions</a:t>
            </a:r>
            <a:endParaRPr>
              <a:solidFill>
                <a:schemeClr val="accent1"/>
              </a:solidFill>
            </a:endParaRPr>
          </a:p>
        </p:txBody>
      </p:sp>
      <p:sp>
        <p:nvSpPr>
          <p:cNvPr id="386" name="Google Shape;386;p59"/>
          <p:cNvSpPr txBox="1"/>
          <p:nvPr>
            <p:ph idx="1" type="body"/>
          </p:nvPr>
        </p:nvSpPr>
        <p:spPr>
          <a:xfrm flipH="1">
            <a:off x="508450" y="1873475"/>
            <a:ext cx="7822200" cy="2032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Conditions:</a:t>
            </a:r>
            <a:endParaRPr sz="1800"/>
          </a:p>
          <a:p>
            <a:pPr indent="-342900" lvl="0" marL="914400" rtl="0" algn="l">
              <a:lnSpc>
                <a:spcPct val="115000"/>
              </a:lnSpc>
              <a:spcBef>
                <a:spcPts val="0"/>
              </a:spcBef>
              <a:spcAft>
                <a:spcPts val="0"/>
              </a:spcAft>
              <a:buSzPts val="1800"/>
              <a:buChar char="○"/>
            </a:pPr>
            <a:r>
              <a:rPr lang="en" sz="1800"/>
              <a:t>independence within groups</a:t>
            </a:r>
            <a:br>
              <a:rPr lang="en" sz="1800"/>
            </a:br>
            <a:r>
              <a:rPr lang="en" sz="1800"/>
              <a:t>- random sample and 10% condition met for both groups</a:t>
            </a:r>
            <a:endParaRPr sz="1800"/>
          </a:p>
          <a:p>
            <a:pPr indent="-342900" lvl="0" marL="914400" rtl="0" algn="l">
              <a:lnSpc>
                <a:spcPct val="115000"/>
              </a:lnSpc>
              <a:spcBef>
                <a:spcPts val="0"/>
              </a:spcBef>
              <a:spcAft>
                <a:spcPts val="0"/>
              </a:spcAft>
              <a:buSzPts val="1800"/>
              <a:buChar char="○"/>
            </a:pPr>
            <a:r>
              <a:rPr lang="en" sz="1800"/>
              <a:t>independence between groups</a:t>
            </a:r>
            <a:endParaRPr sz="1800"/>
          </a:p>
          <a:p>
            <a:pPr indent="-342900" lvl="0" marL="914400" rtl="0" algn="l">
              <a:lnSpc>
                <a:spcPct val="115000"/>
              </a:lnSpc>
              <a:spcBef>
                <a:spcPts val="0"/>
              </a:spcBef>
              <a:spcAft>
                <a:spcPts val="0"/>
              </a:spcAft>
              <a:buSzPts val="1800"/>
              <a:buChar char="○"/>
            </a:pPr>
            <a:r>
              <a:rPr lang="en" sz="1800"/>
              <a:t>at least 10 successes and failures in each group</a:t>
            </a:r>
            <a:br>
              <a:rPr lang="en" sz="1800"/>
            </a:br>
            <a:r>
              <a:rPr lang="en" sz="1800"/>
              <a:t>- if not → randomization (Section 6.4)</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0"/>
          <p:cNvSpPr txBox="1"/>
          <p:nvPr>
            <p:ph idx="1" type="body"/>
          </p:nvPr>
        </p:nvSpPr>
        <p:spPr>
          <a:xfrm flipH="1">
            <a:off x="457075" y="1305775"/>
            <a:ext cx="7822200" cy="4902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Population parameter: (</a:t>
            </a:r>
            <a:r>
              <a:rPr i="1" lang="en" sz="1800"/>
              <a:t>p</a:t>
            </a:r>
            <a:r>
              <a:rPr baseline="-25000" i="1" lang="en" sz="1800"/>
              <a:t>1</a:t>
            </a:r>
            <a:r>
              <a:rPr i="1" lang="en" sz="1800"/>
              <a:t> - p</a:t>
            </a:r>
            <a:r>
              <a:rPr baseline="-25000" i="1" lang="en" sz="1800"/>
              <a:t>2</a:t>
            </a:r>
            <a:r>
              <a:rPr lang="en" sz="1800"/>
              <a:t>), point estimate: (</a:t>
            </a:r>
            <a:r>
              <a:rPr i="1" lang="en" sz="1800"/>
              <a:t>p̂</a:t>
            </a:r>
            <a:r>
              <a:rPr baseline="-25000" i="1" lang="en" sz="1800"/>
              <a:t>1</a:t>
            </a:r>
            <a:r>
              <a:rPr i="1" lang="en" sz="1800"/>
              <a:t> - p̂</a:t>
            </a:r>
            <a:r>
              <a:rPr baseline="-25000" i="1" lang="en" sz="1800"/>
              <a:t>2</a:t>
            </a:r>
            <a:r>
              <a:rPr lang="en" sz="1800"/>
              <a:t>)</a:t>
            </a:r>
            <a:endParaRPr sz="1800"/>
          </a:p>
        </p:txBody>
      </p:sp>
      <p:sp>
        <p:nvSpPr>
          <p:cNvPr id="392" name="Google Shape;392;p6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Recap - comparing two proportions</a:t>
            </a:r>
            <a:endParaRPr>
              <a:solidFill>
                <a:schemeClr val="accent1"/>
              </a:solidFill>
            </a:endParaRPr>
          </a:p>
        </p:txBody>
      </p:sp>
      <p:pic>
        <p:nvPicPr>
          <p:cNvPr id="393" name="Google Shape;393;p60"/>
          <p:cNvPicPr preferRelativeResize="0"/>
          <p:nvPr/>
        </p:nvPicPr>
        <p:blipFill>
          <a:blip r:embed="rId3">
            <a:alphaModFix/>
          </a:blip>
          <a:stretch>
            <a:fillRect/>
          </a:stretch>
        </p:blipFill>
        <p:spPr>
          <a:xfrm>
            <a:off x="508449" y="4097149"/>
            <a:ext cx="3509825" cy="623400"/>
          </a:xfrm>
          <a:prstGeom prst="rect">
            <a:avLst/>
          </a:prstGeom>
          <a:noFill/>
          <a:ln>
            <a:noFill/>
          </a:ln>
        </p:spPr>
      </p:pic>
      <p:sp>
        <p:nvSpPr>
          <p:cNvPr id="394" name="Google Shape;394;p60"/>
          <p:cNvSpPr txBox="1"/>
          <p:nvPr>
            <p:ph idx="1" type="body"/>
          </p:nvPr>
        </p:nvSpPr>
        <p:spPr>
          <a:xfrm flipH="1">
            <a:off x="508450" y="1873475"/>
            <a:ext cx="7822200" cy="2032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Conditions:</a:t>
            </a:r>
            <a:endParaRPr sz="1800"/>
          </a:p>
          <a:p>
            <a:pPr indent="-342900" lvl="0" marL="914400" rtl="0" algn="l">
              <a:lnSpc>
                <a:spcPct val="115000"/>
              </a:lnSpc>
              <a:spcBef>
                <a:spcPts val="0"/>
              </a:spcBef>
              <a:spcAft>
                <a:spcPts val="0"/>
              </a:spcAft>
              <a:buSzPts val="1800"/>
              <a:buChar char="○"/>
            </a:pPr>
            <a:r>
              <a:rPr lang="en" sz="1800"/>
              <a:t>independence within groups</a:t>
            </a:r>
            <a:br>
              <a:rPr lang="en" sz="1800"/>
            </a:br>
            <a:r>
              <a:rPr lang="en" sz="1800"/>
              <a:t>- random sample and 10% condition met for both groups</a:t>
            </a:r>
            <a:endParaRPr sz="1800"/>
          </a:p>
          <a:p>
            <a:pPr indent="-342900" lvl="0" marL="914400" rtl="0" algn="l">
              <a:lnSpc>
                <a:spcPct val="115000"/>
              </a:lnSpc>
              <a:spcBef>
                <a:spcPts val="0"/>
              </a:spcBef>
              <a:spcAft>
                <a:spcPts val="0"/>
              </a:spcAft>
              <a:buSzPts val="1800"/>
              <a:buChar char="○"/>
            </a:pPr>
            <a:r>
              <a:rPr lang="en" sz="1800"/>
              <a:t>independence between groups</a:t>
            </a:r>
            <a:endParaRPr sz="1800"/>
          </a:p>
          <a:p>
            <a:pPr indent="-342900" lvl="0" marL="914400" rtl="0" algn="l">
              <a:lnSpc>
                <a:spcPct val="115000"/>
              </a:lnSpc>
              <a:spcBef>
                <a:spcPts val="0"/>
              </a:spcBef>
              <a:spcAft>
                <a:spcPts val="0"/>
              </a:spcAft>
              <a:buSzPts val="1800"/>
              <a:buChar char="○"/>
            </a:pPr>
            <a:r>
              <a:rPr lang="en" sz="1800"/>
              <a:t>at least 10 successes and failures in each group</a:t>
            </a:r>
            <a:br>
              <a:rPr lang="en" sz="1800"/>
            </a:br>
            <a:r>
              <a:rPr lang="en" sz="1800"/>
              <a:t>- if not → randomization (Section 6.4)</a:t>
            </a:r>
            <a:endParaRPr sz="1800"/>
          </a:p>
        </p:txBody>
      </p:sp>
      <p:sp>
        <p:nvSpPr>
          <p:cNvPr id="395" name="Google Shape;395;p60"/>
          <p:cNvSpPr txBox="1"/>
          <p:nvPr>
            <p:ph idx="1" type="body"/>
          </p:nvPr>
        </p:nvSpPr>
        <p:spPr>
          <a:xfrm flipH="1">
            <a:off x="457075" y="4720550"/>
            <a:ext cx="7822200" cy="2032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for CI: use </a:t>
            </a:r>
            <a:r>
              <a:rPr i="1" lang="en" sz="1800"/>
              <a:t>p̂</a:t>
            </a:r>
            <a:r>
              <a:rPr baseline="-25000" i="1" lang="en" sz="1800"/>
              <a:t>1</a:t>
            </a:r>
            <a:r>
              <a:rPr lang="en" sz="1800"/>
              <a:t> and </a:t>
            </a:r>
            <a:r>
              <a:rPr i="1" lang="en" sz="1800"/>
              <a:t>p̂</a:t>
            </a:r>
            <a:r>
              <a:rPr baseline="-25000" i="1" lang="en" sz="1800"/>
              <a:t>2</a:t>
            </a:r>
            <a:endParaRPr baseline="-25000" i="1" sz="1800"/>
          </a:p>
          <a:p>
            <a:pPr indent="-342900" lvl="0" marL="457200" rtl="0" algn="l">
              <a:lnSpc>
                <a:spcPct val="115000"/>
              </a:lnSpc>
              <a:spcBef>
                <a:spcPts val="0"/>
              </a:spcBef>
              <a:spcAft>
                <a:spcPts val="0"/>
              </a:spcAft>
              <a:buSzPts val="1800"/>
              <a:buChar char="●"/>
            </a:pPr>
            <a:r>
              <a:rPr lang="en" sz="1800"/>
              <a:t>for HT:</a:t>
            </a:r>
            <a:endParaRPr sz="1800"/>
          </a:p>
          <a:p>
            <a:pPr indent="-342900" lvl="1" marL="914400" rtl="0" algn="l">
              <a:lnSpc>
                <a:spcPct val="115000"/>
              </a:lnSpc>
              <a:spcBef>
                <a:spcPts val="0"/>
              </a:spcBef>
              <a:spcAft>
                <a:spcPts val="0"/>
              </a:spcAft>
              <a:buSzPts val="1800"/>
              <a:buChar char="○"/>
            </a:pPr>
            <a:r>
              <a:rPr lang="en" sz="1800"/>
              <a:t>when </a:t>
            </a:r>
            <a:r>
              <a:rPr i="1" lang="en" sz="1800"/>
              <a:t>H</a:t>
            </a:r>
            <a:r>
              <a:rPr baseline="-25000" i="1" lang="en" sz="1800"/>
              <a:t>0</a:t>
            </a:r>
            <a:r>
              <a:rPr i="1" lang="en" sz="1800"/>
              <a:t>: p</a:t>
            </a:r>
            <a:r>
              <a:rPr baseline="-25000" i="1" lang="en" sz="1800"/>
              <a:t>1</a:t>
            </a:r>
            <a:r>
              <a:rPr i="1" lang="en" sz="1800"/>
              <a:t> = p</a:t>
            </a:r>
            <a:r>
              <a:rPr baseline="-25000" i="1" lang="en" sz="1800"/>
              <a:t>2</a:t>
            </a:r>
            <a:r>
              <a:rPr lang="en" sz="1800"/>
              <a:t>: use</a:t>
            </a:r>
            <a:br>
              <a:rPr lang="en" sz="1800"/>
            </a:br>
            <a:endParaRPr sz="600"/>
          </a:p>
          <a:p>
            <a:pPr indent="-342900" lvl="1" marL="914400" rtl="0" algn="l">
              <a:lnSpc>
                <a:spcPct val="115000"/>
              </a:lnSpc>
              <a:spcBef>
                <a:spcPts val="0"/>
              </a:spcBef>
              <a:spcAft>
                <a:spcPts val="0"/>
              </a:spcAft>
              <a:buSzPts val="1800"/>
              <a:buChar char="○"/>
            </a:pPr>
            <a:r>
              <a:rPr lang="en" sz="1800"/>
              <a:t>when </a:t>
            </a:r>
            <a:r>
              <a:rPr i="1" lang="en" sz="1800"/>
              <a:t>H</a:t>
            </a:r>
            <a:r>
              <a:rPr baseline="-25000" i="1" lang="en" sz="1800"/>
              <a:t>0</a:t>
            </a:r>
            <a:r>
              <a:rPr i="1" lang="en" sz="1800"/>
              <a:t>: p</a:t>
            </a:r>
            <a:r>
              <a:rPr baseline="-25000" i="1" lang="en" sz="1800"/>
              <a:t>1</a:t>
            </a:r>
            <a:r>
              <a:rPr i="1" lang="en" sz="1800"/>
              <a:t> - p</a:t>
            </a:r>
            <a:r>
              <a:rPr baseline="-25000" i="1" lang="en" sz="1800"/>
              <a:t>2</a:t>
            </a:r>
            <a:r>
              <a:rPr lang="en" sz="1800"/>
              <a:t> = (some value other than 0): use </a:t>
            </a:r>
            <a:r>
              <a:rPr i="1" lang="en" sz="1800"/>
              <a:t>p̂</a:t>
            </a:r>
            <a:r>
              <a:rPr baseline="-25000" i="1" lang="en" sz="1800"/>
              <a:t>1</a:t>
            </a:r>
            <a:r>
              <a:rPr lang="en" sz="1800"/>
              <a:t> and </a:t>
            </a:r>
            <a:r>
              <a:rPr i="1" lang="en" sz="1800"/>
              <a:t>p̂</a:t>
            </a:r>
            <a:r>
              <a:rPr baseline="-25000" i="1" lang="en" sz="1800"/>
              <a:t>2</a:t>
            </a:r>
            <a:br>
              <a:rPr baseline="-25000" lang="en" sz="1800"/>
            </a:br>
            <a:r>
              <a:rPr lang="en" sz="1800"/>
              <a:t>- this is pretty rare</a:t>
            </a:r>
            <a:endParaRPr sz="1800"/>
          </a:p>
        </p:txBody>
      </p:sp>
      <p:pic>
        <p:nvPicPr>
          <p:cNvPr id="396" name="Google Shape;396;p60"/>
          <p:cNvPicPr preferRelativeResize="0"/>
          <p:nvPr/>
        </p:nvPicPr>
        <p:blipFill>
          <a:blip r:embed="rId4">
            <a:alphaModFix/>
          </a:blip>
          <a:stretch>
            <a:fillRect/>
          </a:stretch>
        </p:blipFill>
        <p:spPr>
          <a:xfrm>
            <a:off x="3676650" y="5322150"/>
            <a:ext cx="1790700" cy="447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1"/>
          <p:cNvSpPr txBox="1"/>
          <p:nvPr>
            <p:ph type="title"/>
          </p:nvPr>
        </p:nvSpPr>
        <p:spPr>
          <a:xfrm>
            <a:off x="457200" y="1907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Reference - standard error calculations</a:t>
            </a:r>
            <a:endParaRPr>
              <a:solidFill>
                <a:schemeClr val="accent1"/>
              </a:solidFill>
            </a:endParaRPr>
          </a:p>
        </p:txBody>
      </p:sp>
      <p:pic>
        <p:nvPicPr>
          <p:cNvPr id="402" name="Google Shape;402;p61"/>
          <p:cNvPicPr preferRelativeResize="0"/>
          <p:nvPr/>
        </p:nvPicPr>
        <p:blipFill>
          <a:blip r:embed="rId3">
            <a:alphaModFix/>
          </a:blip>
          <a:stretch>
            <a:fillRect/>
          </a:stretch>
        </p:blipFill>
        <p:spPr>
          <a:xfrm>
            <a:off x="1425075" y="1333800"/>
            <a:ext cx="6335024" cy="29763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2"/>
          <p:cNvSpPr txBox="1"/>
          <p:nvPr>
            <p:ph idx="1" type="body"/>
          </p:nvPr>
        </p:nvSpPr>
        <p:spPr>
          <a:xfrm flipH="1">
            <a:off x="457200" y="4366225"/>
            <a:ext cx="7822200" cy="9204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 sz="2100"/>
              <a:t>When working with means, it's very rare that σ is known, so we usually use </a:t>
            </a:r>
            <a:r>
              <a:rPr i="1" lang="en" sz="2100"/>
              <a:t>s</a:t>
            </a:r>
            <a:r>
              <a:rPr lang="en" sz="2100"/>
              <a:t>.</a:t>
            </a:r>
            <a:endParaRPr sz="2100"/>
          </a:p>
        </p:txBody>
      </p:sp>
      <p:sp>
        <p:nvSpPr>
          <p:cNvPr id="408" name="Google Shape;408;p62"/>
          <p:cNvSpPr txBox="1"/>
          <p:nvPr>
            <p:ph type="title"/>
          </p:nvPr>
        </p:nvSpPr>
        <p:spPr>
          <a:xfrm>
            <a:off x="457200" y="1907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Reference - standard error calculations</a:t>
            </a:r>
            <a:endParaRPr>
              <a:solidFill>
                <a:schemeClr val="accent1"/>
              </a:solidFill>
            </a:endParaRPr>
          </a:p>
        </p:txBody>
      </p:sp>
      <p:pic>
        <p:nvPicPr>
          <p:cNvPr id="409" name="Google Shape;409;p62"/>
          <p:cNvPicPr preferRelativeResize="0"/>
          <p:nvPr/>
        </p:nvPicPr>
        <p:blipFill>
          <a:blip r:embed="rId3">
            <a:alphaModFix/>
          </a:blip>
          <a:stretch>
            <a:fillRect/>
          </a:stretch>
        </p:blipFill>
        <p:spPr>
          <a:xfrm>
            <a:off x="1425075" y="1333800"/>
            <a:ext cx="6335024" cy="2976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animEffect filter="fade" transition="in">
                                      <p:cBhvr>
                                        <p:cTn dur="1000"/>
                                        <p:tgtEl>
                                          <p:spTgt spid="40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3"/>
          <p:cNvSpPr txBox="1"/>
          <p:nvPr>
            <p:ph idx="1" type="body"/>
          </p:nvPr>
        </p:nvSpPr>
        <p:spPr>
          <a:xfrm flipH="1">
            <a:off x="457200" y="4366225"/>
            <a:ext cx="7822200" cy="9204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 sz="2100"/>
              <a:t>When working with means, it's very rare that σ is known, so we usually use </a:t>
            </a:r>
            <a:r>
              <a:rPr i="1" lang="en" sz="2100"/>
              <a:t>s</a:t>
            </a:r>
            <a:r>
              <a:rPr lang="en" sz="2100"/>
              <a:t>.</a:t>
            </a:r>
            <a:endParaRPr sz="2100"/>
          </a:p>
        </p:txBody>
      </p:sp>
      <p:sp>
        <p:nvSpPr>
          <p:cNvPr id="415" name="Google Shape;415;p63"/>
          <p:cNvSpPr txBox="1"/>
          <p:nvPr>
            <p:ph type="title"/>
          </p:nvPr>
        </p:nvSpPr>
        <p:spPr>
          <a:xfrm>
            <a:off x="457200" y="1907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Reference - standard error calculations</a:t>
            </a:r>
            <a:endParaRPr>
              <a:solidFill>
                <a:schemeClr val="accent1"/>
              </a:solidFill>
            </a:endParaRPr>
          </a:p>
        </p:txBody>
      </p:sp>
      <p:pic>
        <p:nvPicPr>
          <p:cNvPr id="416" name="Google Shape;416;p63"/>
          <p:cNvPicPr preferRelativeResize="0"/>
          <p:nvPr/>
        </p:nvPicPr>
        <p:blipFill>
          <a:blip r:embed="rId3">
            <a:alphaModFix/>
          </a:blip>
          <a:stretch>
            <a:fillRect/>
          </a:stretch>
        </p:blipFill>
        <p:spPr>
          <a:xfrm>
            <a:off x="1425075" y="1333800"/>
            <a:ext cx="6335024" cy="2976300"/>
          </a:xfrm>
          <a:prstGeom prst="rect">
            <a:avLst/>
          </a:prstGeom>
          <a:noFill/>
          <a:ln>
            <a:noFill/>
          </a:ln>
        </p:spPr>
      </p:pic>
      <p:sp>
        <p:nvSpPr>
          <p:cNvPr id="417" name="Google Shape;417;p63"/>
          <p:cNvSpPr txBox="1"/>
          <p:nvPr>
            <p:ph idx="1" type="body"/>
          </p:nvPr>
        </p:nvSpPr>
        <p:spPr>
          <a:xfrm flipH="1">
            <a:off x="457200" y="5286625"/>
            <a:ext cx="7822200" cy="9204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 sz="2100"/>
              <a:t>When working with proportions, </a:t>
            </a:r>
            <a:endParaRPr sz="2100"/>
          </a:p>
          <a:p>
            <a:pPr indent="-361950" lvl="0" marL="914400" rtl="0" algn="l">
              <a:lnSpc>
                <a:spcPct val="115000"/>
              </a:lnSpc>
              <a:spcBef>
                <a:spcPts val="0"/>
              </a:spcBef>
              <a:spcAft>
                <a:spcPts val="0"/>
              </a:spcAft>
              <a:buSzPts val="2100"/>
              <a:buChar char="○"/>
            </a:pPr>
            <a:r>
              <a:rPr lang="en" sz="2100"/>
              <a:t>if doing a hypothesis test, </a:t>
            </a:r>
            <a:r>
              <a:rPr i="1" lang="en" sz="2100"/>
              <a:t>p</a:t>
            </a:r>
            <a:r>
              <a:rPr lang="en" sz="2100"/>
              <a:t> comes from the null hypothesis</a:t>
            </a:r>
            <a:endParaRPr sz="2100"/>
          </a:p>
          <a:p>
            <a:pPr indent="-361950" lvl="0" marL="914400" rtl="0" algn="l">
              <a:lnSpc>
                <a:spcPct val="115000"/>
              </a:lnSpc>
              <a:spcBef>
                <a:spcPts val="0"/>
              </a:spcBef>
              <a:spcAft>
                <a:spcPts val="0"/>
              </a:spcAft>
              <a:buSzPts val="2100"/>
              <a:buChar char="○"/>
            </a:pPr>
            <a:r>
              <a:rPr lang="en" sz="2100"/>
              <a:t>if constructing a confidence interval, use </a:t>
            </a:r>
            <a:r>
              <a:rPr i="1" lang="en" sz="2100"/>
              <a:t>p̂</a:t>
            </a:r>
            <a:r>
              <a:rPr lang="en" sz="2100"/>
              <a:t> instead</a:t>
            </a:r>
            <a:endParaRPr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xEl>
                                              <p:pRg end="0" st="0"/>
                                            </p:txEl>
                                          </p:spTgt>
                                        </p:tgtEl>
                                        <p:attrNameLst>
                                          <p:attrName>style.visibility</p:attrName>
                                        </p:attrNameLst>
                                      </p:cBhvr>
                                      <p:to>
                                        <p:strVal val="visible"/>
                                      </p:to>
                                    </p:set>
                                    <p:animEffect filter="fade" transition="in">
                                      <p:cBhvr>
                                        <p:cTn dur="1000"/>
                                        <p:tgtEl>
                                          <p:spTgt spid="41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9"/>
          <p:cNvSpPr txBox="1"/>
          <p:nvPr>
            <p:ph idx="1" type="body"/>
          </p:nvPr>
        </p:nvSpPr>
        <p:spPr>
          <a:xfrm flipH="1">
            <a:off x="457075" y="1305775"/>
            <a:ext cx="7822200" cy="34185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i="1" lang="en" sz="2200">
                <a:solidFill>
                  <a:schemeClr val="accent1"/>
                </a:solidFill>
              </a:rPr>
              <a:t>Parameter of interest</a:t>
            </a:r>
            <a:r>
              <a:rPr lang="en" sz="2200"/>
              <a:t>: Difference between the proportions of </a:t>
            </a:r>
            <a:r>
              <a:rPr i="1" lang="en" sz="2200">
                <a:solidFill>
                  <a:srgbClr val="FF9900"/>
                </a:solidFill>
              </a:rPr>
              <a:t>all</a:t>
            </a:r>
            <a:r>
              <a:rPr lang="en" sz="2200"/>
              <a:t> Duke students and </a:t>
            </a:r>
            <a:r>
              <a:rPr i="1" lang="en" sz="2200">
                <a:solidFill>
                  <a:srgbClr val="FF9900"/>
                </a:solidFill>
              </a:rPr>
              <a:t>all </a:t>
            </a:r>
            <a:r>
              <a:rPr lang="en" sz="2200"/>
              <a:t>Americans who would be bothered a great deal by the northern ice cap completely melting.</a:t>
            </a:r>
            <a:endParaRPr sz="2200"/>
          </a:p>
          <a:p>
            <a:pPr indent="457200" lvl="0" marL="457200" rtl="0" algn="l">
              <a:lnSpc>
                <a:spcPct val="115000"/>
              </a:lnSpc>
              <a:spcBef>
                <a:spcPts val="0"/>
              </a:spcBef>
              <a:spcAft>
                <a:spcPts val="0"/>
              </a:spcAft>
              <a:buNone/>
            </a:pPr>
            <a:r>
              <a:rPr lang="en" sz="2200"/>
              <a:t>                             </a:t>
            </a:r>
            <a:r>
              <a:rPr lang="en" sz="2200">
                <a:solidFill>
                  <a:schemeClr val="accent1"/>
                </a:solidFill>
              </a:rPr>
              <a:t> </a:t>
            </a:r>
            <a:r>
              <a:rPr i="1" lang="en" sz="2200">
                <a:solidFill>
                  <a:schemeClr val="accent1"/>
                </a:solidFill>
              </a:rPr>
              <a:t>p</a:t>
            </a:r>
            <a:r>
              <a:rPr baseline="-25000" i="1" lang="en" sz="2200">
                <a:solidFill>
                  <a:schemeClr val="accent1"/>
                </a:solidFill>
              </a:rPr>
              <a:t>Duke</a:t>
            </a:r>
            <a:r>
              <a:rPr i="1" lang="en" sz="2200">
                <a:solidFill>
                  <a:schemeClr val="accent1"/>
                </a:solidFill>
              </a:rPr>
              <a:t> - p</a:t>
            </a:r>
            <a:r>
              <a:rPr baseline="-25000" i="1" lang="en" sz="2200">
                <a:solidFill>
                  <a:schemeClr val="accent1"/>
                </a:solidFill>
              </a:rPr>
              <a:t>US</a:t>
            </a:r>
            <a:endParaRPr i="1" sz="2200">
              <a:solidFill>
                <a:schemeClr val="accent1"/>
              </a:solidFill>
            </a:endParaRPr>
          </a:p>
        </p:txBody>
      </p:sp>
      <p:sp>
        <p:nvSpPr>
          <p:cNvPr id="71" name="Google Shape;71;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Parameter and point estimate</a:t>
            </a:r>
            <a:endParaRPr baseline="30000">
              <a:solidFill>
                <a:schemeClr val="accen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4"/>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0"/>
          <p:cNvSpPr txBox="1"/>
          <p:nvPr>
            <p:ph idx="1" type="body"/>
          </p:nvPr>
        </p:nvSpPr>
        <p:spPr>
          <a:xfrm flipH="1">
            <a:off x="457075" y="1305775"/>
            <a:ext cx="7822200" cy="34185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i="1" lang="en" sz="2200">
                <a:solidFill>
                  <a:schemeClr val="accent1"/>
                </a:solidFill>
              </a:rPr>
              <a:t>Parameter of interest</a:t>
            </a:r>
            <a:r>
              <a:rPr lang="en" sz="2200"/>
              <a:t>: Difference between the proportions of </a:t>
            </a:r>
            <a:r>
              <a:rPr i="1" lang="en" sz="2200">
                <a:solidFill>
                  <a:srgbClr val="FF9900"/>
                </a:solidFill>
              </a:rPr>
              <a:t>all</a:t>
            </a:r>
            <a:r>
              <a:rPr lang="en" sz="2200"/>
              <a:t> Duke students and </a:t>
            </a:r>
            <a:r>
              <a:rPr i="1" lang="en" sz="2200">
                <a:solidFill>
                  <a:srgbClr val="FF9900"/>
                </a:solidFill>
              </a:rPr>
              <a:t>all </a:t>
            </a:r>
            <a:r>
              <a:rPr lang="en" sz="2200"/>
              <a:t>Americans who would be bothered a great deal by the northern ice cap completely melting.</a:t>
            </a:r>
            <a:endParaRPr sz="2200"/>
          </a:p>
          <a:p>
            <a:pPr indent="457200" lvl="0" marL="457200" rtl="0" algn="l">
              <a:lnSpc>
                <a:spcPct val="115000"/>
              </a:lnSpc>
              <a:spcBef>
                <a:spcPts val="0"/>
              </a:spcBef>
              <a:spcAft>
                <a:spcPts val="0"/>
              </a:spcAft>
              <a:buNone/>
            </a:pPr>
            <a:r>
              <a:rPr lang="en" sz="2200"/>
              <a:t>                             </a:t>
            </a:r>
            <a:r>
              <a:rPr lang="en" sz="2200">
                <a:solidFill>
                  <a:schemeClr val="accent1"/>
                </a:solidFill>
              </a:rPr>
              <a:t> </a:t>
            </a:r>
            <a:r>
              <a:rPr i="1" lang="en" sz="2200">
                <a:solidFill>
                  <a:schemeClr val="accent1"/>
                </a:solidFill>
              </a:rPr>
              <a:t>p</a:t>
            </a:r>
            <a:r>
              <a:rPr baseline="-25000" i="1" lang="en" sz="2200">
                <a:solidFill>
                  <a:schemeClr val="accent1"/>
                </a:solidFill>
              </a:rPr>
              <a:t>Duke</a:t>
            </a:r>
            <a:r>
              <a:rPr i="1" lang="en" sz="2200">
                <a:solidFill>
                  <a:schemeClr val="accent1"/>
                </a:solidFill>
              </a:rPr>
              <a:t> - p</a:t>
            </a:r>
            <a:r>
              <a:rPr baseline="-25000" i="1" lang="en" sz="2200">
                <a:solidFill>
                  <a:schemeClr val="accent1"/>
                </a:solidFill>
              </a:rPr>
              <a:t>US</a:t>
            </a:r>
            <a:endParaRPr i="1" sz="2200">
              <a:solidFill>
                <a:schemeClr val="accent1"/>
              </a:solidFill>
            </a:endParaRPr>
          </a:p>
        </p:txBody>
      </p:sp>
      <p:sp>
        <p:nvSpPr>
          <p:cNvPr id="77" name="Google Shape;77;p2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Parameter and point estimate</a:t>
            </a:r>
            <a:endParaRPr baseline="30000">
              <a:solidFill>
                <a:schemeClr val="accent1"/>
              </a:solidFill>
            </a:endParaRPr>
          </a:p>
        </p:txBody>
      </p:sp>
      <p:sp>
        <p:nvSpPr>
          <p:cNvPr id="78" name="Google Shape;78;p20"/>
          <p:cNvSpPr txBox="1"/>
          <p:nvPr>
            <p:ph idx="1" type="body"/>
          </p:nvPr>
        </p:nvSpPr>
        <p:spPr>
          <a:xfrm flipH="1">
            <a:off x="457075" y="3321400"/>
            <a:ext cx="7822200" cy="34185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i="1" lang="en" sz="2200">
                <a:solidFill>
                  <a:schemeClr val="accent1"/>
                </a:solidFill>
              </a:rPr>
              <a:t>Point estimate</a:t>
            </a:r>
            <a:r>
              <a:rPr lang="en" sz="2200"/>
              <a:t>: Difference between the proportions of </a:t>
            </a:r>
            <a:r>
              <a:rPr i="1" lang="en" sz="2200">
                <a:solidFill>
                  <a:srgbClr val="FF9900"/>
                </a:solidFill>
              </a:rPr>
              <a:t>sampled</a:t>
            </a:r>
            <a:r>
              <a:rPr lang="en" sz="2200"/>
              <a:t> Duke students and </a:t>
            </a:r>
            <a:r>
              <a:rPr i="1" lang="en" sz="2200">
                <a:solidFill>
                  <a:srgbClr val="FF9900"/>
                </a:solidFill>
              </a:rPr>
              <a:t>sampled</a:t>
            </a:r>
            <a:r>
              <a:rPr lang="en" sz="2200"/>
              <a:t> Americans who would be bothered a great deal by the northern ice cap completely melting.</a:t>
            </a:r>
            <a:endParaRPr sz="2200"/>
          </a:p>
          <a:p>
            <a:pPr indent="457200" lvl="0" marL="457200" rtl="0" algn="l">
              <a:lnSpc>
                <a:spcPct val="115000"/>
              </a:lnSpc>
              <a:spcBef>
                <a:spcPts val="0"/>
              </a:spcBef>
              <a:spcAft>
                <a:spcPts val="0"/>
              </a:spcAft>
              <a:buNone/>
            </a:pPr>
            <a:r>
              <a:rPr lang="en" sz="2200"/>
              <a:t>                             </a:t>
            </a:r>
            <a:r>
              <a:rPr i="1" lang="en" sz="2200"/>
              <a:t> </a:t>
            </a:r>
            <a:r>
              <a:rPr i="1" lang="en" sz="2200">
                <a:solidFill>
                  <a:schemeClr val="accent1"/>
                </a:solidFill>
              </a:rPr>
              <a:t>p̂</a:t>
            </a:r>
            <a:r>
              <a:rPr baseline="-25000" i="1" lang="en" sz="2200">
                <a:solidFill>
                  <a:schemeClr val="accent1"/>
                </a:solidFill>
              </a:rPr>
              <a:t>Duke</a:t>
            </a:r>
            <a:r>
              <a:rPr i="1" lang="en" sz="2200">
                <a:solidFill>
                  <a:schemeClr val="accent1"/>
                </a:solidFill>
              </a:rPr>
              <a:t> - p̂</a:t>
            </a:r>
            <a:r>
              <a:rPr baseline="-25000" i="1" lang="en" sz="2200">
                <a:solidFill>
                  <a:schemeClr val="accent1"/>
                </a:solidFill>
              </a:rPr>
              <a:t>US</a:t>
            </a:r>
            <a:endParaRPr i="1" sz="2200">
              <a:solidFill>
                <a:schemeClr val="accent1"/>
              </a:solidFill>
            </a:endParaRPr>
          </a:p>
          <a:p>
            <a:pPr indent="0" lvl="0" marL="0" rtl="0" algn="l">
              <a:lnSpc>
                <a:spcPct val="115000"/>
              </a:lnSpc>
              <a:spcBef>
                <a:spcPts val="0"/>
              </a:spcBef>
              <a:spcAft>
                <a:spcPts val="0"/>
              </a:spcAft>
              <a:buNone/>
            </a:pPr>
            <a:r>
              <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1"/>
          <p:cNvSpPr txBox="1"/>
          <p:nvPr>
            <p:ph idx="1" type="body"/>
          </p:nvPr>
        </p:nvSpPr>
        <p:spPr>
          <a:xfrm flipH="1">
            <a:off x="457075" y="1305775"/>
            <a:ext cx="7822200" cy="17361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details are the same as before…</a:t>
            </a:r>
            <a:endParaRPr sz="2000">
              <a:solidFill>
                <a:schemeClr val="accent1"/>
              </a:solidFill>
            </a:endParaRPr>
          </a:p>
        </p:txBody>
      </p:sp>
      <p:sp>
        <p:nvSpPr>
          <p:cNvPr id="84" name="Google Shape;84;p2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Inference for comparing proportions</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1000"/>
                                        <p:tgtEl>
                                          <p:spTgt spid="8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2"/>
          <p:cNvSpPr txBox="1"/>
          <p:nvPr>
            <p:ph idx="1" type="body"/>
          </p:nvPr>
        </p:nvSpPr>
        <p:spPr>
          <a:xfrm flipH="1">
            <a:off x="457075" y="1305775"/>
            <a:ext cx="7822200" cy="17361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details are the same as before…</a:t>
            </a:r>
            <a:endParaRPr sz="2200"/>
          </a:p>
          <a:p>
            <a:pPr indent="-368300" lvl="0" marL="457200" rtl="0" algn="l">
              <a:lnSpc>
                <a:spcPct val="115000"/>
              </a:lnSpc>
              <a:spcBef>
                <a:spcPts val="0"/>
              </a:spcBef>
              <a:spcAft>
                <a:spcPts val="0"/>
              </a:spcAft>
              <a:buSzPts val="2200"/>
              <a:buChar char="●"/>
            </a:pPr>
            <a:r>
              <a:rPr lang="en" sz="2200"/>
              <a:t>CI: </a:t>
            </a:r>
            <a:r>
              <a:rPr i="1" lang="en" sz="2200">
                <a:solidFill>
                  <a:srgbClr val="FF9900"/>
                </a:solidFill>
              </a:rPr>
              <a:t>point estimate ± margin of error</a:t>
            </a:r>
            <a:endParaRPr i="1" sz="2200">
              <a:solidFill>
                <a:srgbClr val="FF9900"/>
              </a:solidFill>
            </a:endParaRPr>
          </a:p>
          <a:p>
            <a:pPr indent="0" lvl="0" marL="0" rtl="0" algn="l">
              <a:lnSpc>
                <a:spcPct val="115000"/>
              </a:lnSpc>
              <a:spcBef>
                <a:spcPts val="1000"/>
              </a:spcBef>
              <a:spcAft>
                <a:spcPts val="1000"/>
              </a:spcAft>
              <a:buClr>
                <a:schemeClr val="dk1"/>
              </a:buClr>
              <a:buSzPts val="1100"/>
              <a:buFont typeface="Arial"/>
              <a:buNone/>
            </a:pPr>
            <a:r>
              <a:t/>
            </a:r>
            <a:endParaRPr sz="2000">
              <a:solidFill>
                <a:schemeClr val="accent1"/>
              </a:solidFill>
            </a:endParaRPr>
          </a:p>
        </p:txBody>
      </p:sp>
      <p:sp>
        <p:nvSpPr>
          <p:cNvPr id="90" name="Google Shape;90;p2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Inference for comparing proportions</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1000"/>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1000"/>
                                        <p:tgtEl>
                                          <p:spTgt spid="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1000"/>
                                        <p:tgtEl>
                                          <p:spTgt spid="8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3"/>
          <p:cNvSpPr txBox="1"/>
          <p:nvPr>
            <p:ph idx="1" type="body"/>
          </p:nvPr>
        </p:nvSpPr>
        <p:spPr>
          <a:xfrm flipH="1">
            <a:off x="457075" y="1305775"/>
            <a:ext cx="7822200" cy="17361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details are the same as before…</a:t>
            </a:r>
            <a:endParaRPr sz="2200"/>
          </a:p>
          <a:p>
            <a:pPr indent="-368300" lvl="0" marL="457200" rtl="0" algn="l">
              <a:lnSpc>
                <a:spcPct val="115000"/>
              </a:lnSpc>
              <a:spcBef>
                <a:spcPts val="0"/>
              </a:spcBef>
              <a:spcAft>
                <a:spcPts val="0"/>
              </a:spcAft>
              <a:buSzPts val="2200"/>
              <a:buChar char="●"/>
            </a:pPr>
            <a:r>
              <a:rPr lang="en" sz="2200"/>
              <a:t>CI: </a:t>
            </a:r>
            <a:r>
              <a:rPr i="1" lang="en" sz="2200">
                <a:solidFill>
                  <a:srgbClr val="FF9900"/>
                </a:solidFill>
              </a:rPr>
              <a:t>point estimate ± margin of error</a:t>
            </a:r>
            <a:endParaRPr i="1" sz="2200">
              <a:solidFill>
                <a:srgbClr val="FF9900"/>
              </a:solidFill>
            </a:endParaRPr>
          </a:p>
          <a:p>
            <a:pPr indent="-368300" lvl="0" marL="457200" rtl="0" algn="l">
              <a:lnSpc>
                <a:spcPct val="115000"/>
              </a:lnSpc>
              <a:spcBef>
                <a:spcPts val="0"/>
              </a:spcBef>
              <a:spcAft>
                <a:spcPts val="0"/>
              </a:spcAft>
              <a:buSzPts val="2200"/>
              <a:buChar char="●"/>
            </a:pPr>
            <a:r>
              <a:rPr lang="en" sz="2200"/>
              <a:t>HT: Use </a:t>
            </a:r>
            <a:r>
              <a:rPr i="1" lang="en" sz="2200">
                <a:solidFill>
                  <a:srgbClr val="FF9900"/>
                </a:solidFill>
              </a:rPr>
              <a:t>Z = (point estimate - null value) / SE</a:t>
            </a:r>
            <a:r>
              <a:rPr lang="en" sz="2200"/>
              <a:t> to find appropriate p-value.</a:t>
            </a:r>
            <a:endParaRPr sz="2200"/>
          </a:p>
          <a:p>
            <a:pPr indent="0" lvl="0" marL="0" rtl="0" algn="l">
              <a:lnSpc>
                <a:spcPct val="115000"/>
              </a:lnSpc>
              <a:spcBef>
                <a:spcPts val="1000"/>
              </a:spcBef>
              <a:spcAft>
                <a:spcPts val="1000"/>
              </a:spcAft>
              <a:buClr>
                <a:schemeClr val="dk1"/>
              </a:buClr>
              <a:buSzPts val="1100"/>
              <a:buFont typeface="Arial"/>
              <a:buNone/>
            </a:pPr>
            <a:r>
              <a:t/>
            </a:r>
            <a:endParaRPr sz="2000">
              <a:solidFill>
                <a:schemeClr val="accent1"/>
              </a:solidFill>
            </a:endParaRPr>
          </a:p>
        </p:txBody>
      </p:sp>
      <p:sp>
        <p:nvSpPr>
          <p:cNvPr id="96" name="Google Shape;96;p2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Inference for comparing proportions</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10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1000"/>
                                        <p:tgtEl>
                                          <p:spTgt spid="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1000"/>
                                        <p:tgtEl>
                                          <p:spTgt spid="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animEffect filter="fade" transition="in">
                                      <p:cBhvr>
                                        <p:cTn dur="1000"/>
                                        <p:tgtEl>
                                          <p:spTgt spid="9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