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8ef08203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8ef082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fff8405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fff8405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8ef08203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8ef08203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8ef082036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8ef08203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fff8405_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fff8405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ef082036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ef08203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ef082036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ef0820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fff8405_0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fff8405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8ef082036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8ef0820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8ef08203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8ef0820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fff8405_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fff8405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b066a1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b066a1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8ef08203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8ef08203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bfff8405_0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bfff8405_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8ef082036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8ef08203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8ef082036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8ef08203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ef082036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ef0820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8ef082036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8ef08203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8ef082036_0_1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8ef08203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8ef082036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8ef08203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bfff8405_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bfff8405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ef082036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8ef08203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9b066a1b_0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9b066a1b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ef082036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ef08203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ef082036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ef08203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ec3cab4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bec3cab4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ef082036_0_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8ef08203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8ef082036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8ef08203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bec3cab4_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bec3cab4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dd9b5fcf_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dd9b5fcf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ef082036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ef08203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fa07629df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fa07629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dd9b5fcf_0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dd9b5fcf_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d9b5fcf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d9b5fcf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fa07629d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fa07629d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5fa07629df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5fa07629d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5fa07629df_0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5fa07629d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5fa07629df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5fa07629d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fa07629df_0_1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fa07629d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d9b5fcf_0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d9b5fcf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8ef082036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8ef08203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ef082036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ef082036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8ef082036_0_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8ef082036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dd9b5fcf_0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dd9b5fcf_0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d659cad_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d659cad_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8ef082036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8ef082036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dd9b5fcf_01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dd9b5fcf_0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dd9b5fcf_0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dd9b5fcf_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dd9b5fcf_02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dd9b5fcf_0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dd9b5fcf_0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dd9b5fcf_0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dd9b5fcf_0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dd9b5fcf_0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dd9b5fcf_0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dd9b5fcf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8ef082036_0_2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8ef08203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8ef082036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8ef08203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8ef082036_0_2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8ef08203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dd659cad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dd659cad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dd9b5fcf_0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dd9b5fcf_0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18ef082036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18ef082036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9b5fcf_0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9b5fcf_0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8ef082036_0_2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8ef082036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dd9b5fcf_02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dd9b5fcf_0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8ef082036_0_2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18ef08203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ef082036_0_2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ef08203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8ef082036_0_2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8ef08203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8ef082036_0_3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8ef08203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dd9b5fcf_02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dd9b5fcf_0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9b5fcf_0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9b5fcf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8ef082036_0_3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8ef08203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5fa07629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5fa0762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5fa07629df_0_2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5fa07629d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fa07629df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5fa07629d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5fa07629df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5fa07629d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5fa07629d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5fa07629d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5fa07629df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5fa07629d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fa07629df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fa07629d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5fa07629d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5fa07629d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5fa07629df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5fa07629d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fff8405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fff8405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5fa07629df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5fa07629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dd9b5fcf_0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dd9b5fcf_0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8ef082036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8ef08203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8ef082036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8ef08203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5fa07629df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5fa07629d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ef08203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ef0820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http://creativecommons.org/licenses/by-sa/3.0/u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95EErdouO2w" TargetMode="External"/><Relationship Id="rId4" Type="http://schemas.openxmlformats.org/officeDocument/2006/relationships/hyperlink" Target="http://galton.uchicago.edu/about/docs/labby09dice.pdf" TargetMode="External"/><Relationship Id="rId5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4.jpg"/><Relationship Id="rId4" Type="http://schemas.openxmlformats.org/officeDocument/2006/relationships/image" Target="../media/image16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3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8.png"/><Relationship Id="rId7" Type="http://schemas.openxmlformats.org/officeDocument/2006/relationships/image" Target="../media/image27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hyperlink" Target="http://openintro.org/os" TargetMode="External"/><Relationship Id="rId4" Type="http://schemas.openxmlformats.org/officeDocument/2006/relationships/hyperlink" Target="https://www.openintro.org/download.php?id=teachers_verified_details&amp;referrer=os4_slides" TargetMode="External"/><Relationship Id="rId5" Type="http://schemas.openxmlformats.org/officeDocument/2006/relationships/hyperlink" Target="http://openintro.org/contact" TargetMode="Externa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1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0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2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://bitly.com/dist_calc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50" y="2386250"/>
            <a:ext cx="5461301" cy="399233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 txBox="1"/>
          <p:nvPr/>
        </p:nvSpPr>
        <p:spPr>
          <a:xfrm>
            <a:off x="683550" y="313251"/>
            <a:ext cx="7776900" cy="19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Slides developed by Mine Çetinkaya-Rundel of OpenIntro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Translated from LaTeX to Google Slides by Curry W. Hilton of OpenIntro.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slides may be copied, edited, and/or shared via the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CC BY-SA license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make a copy of these slides, go to </a:t>
            </a:r>
            <a:r>
              <a:rPr i="1" lang="en" sz="1800">
                <a:solidFill>
                  <a:schemeClr val="dk1"/>
                </a:solidFill>
              </a:rPr>
              <a:t>File</a:t>
            </a:r>
            <a:r>
              <a:rPr lang="en" sz="1800">
                <a:solidFill>
                  <a:schemeClr val="dk1"/>
                </a:solidFill>
              </a:rPr>
              <a:t> &gt; </a:t>
            </a:r>
            <a:r>
              <a:rPr i="1" lang="en" sz="1800">
                <a:solidFill>
                  <a:schemeClr val="dk1"/>
                </a:solidFill>
              </a:rPr>
              <a:t>Download as &gt; [option]</a:t>
            </a:r>
            <a:r>
              <a:rPr lang="en" sz="1800">
                <a:solidFill>
                  <a:schemeClr val="dk1"/>
                </a:solidFill>
              </a:rPr>
              <a:t>,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as shown below. Or if you are logged into a Google account, you can choose </a:t>
            </a:r>
            <a:r>
              <a:rPr i="1" lang="en" sz="1800">
                <a:solidFill>
                  <a:schemeClr val="dk1"/>
                </a:solidFill>
              </a:rPr>
              <a:t>Make a copy...</a:t>
            </a:r>
            <a:r>
              <a:rPr lang="en" sz="1800">
                <a:solidFill>
                  <a:schemeClr val="dk1"/>
                </a:solidFill>
              </a:rPr>
              <a:t> to create your own version in Google Drive.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766750" y="2387464"/>
            <a:ext cx="5461200" cy="3992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" type="body"/>
          </p:nvPr>
        </p:nvSpPr>
        <p:spPr>
          <a:xfrm flipH="1">
            <a:off x="457075" y="1305775"/>
            <a:ext cx="7822200" cy="5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" type="body"/>
          </p:nvPr>
        </p:nvSpPr>
        <p:spPr>
          <a:xfrm flipH="1">
            <a:off x="457075" y="1305775"/>
            <a:ext cx="7822200" cy="5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14" name="Google Shape;114;p2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 flipH="1">
            <a:off x="457075" y="1305775"/>
            <a:ext cx="7822200" cy="52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Do these data provide convincing evidence of an inconsistency between the observed and expected counts?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:  There is no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follow the same distribution as the expected counts.</a:t>
            </a:r>
            <a:endParaRPr sz="20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000"/>
              <a:t>H</a:t>
            </a:r>
            <a:r>
              <a:rPr baseline="-25000" i="1" lang="en" sz="2000"/>
              <a:t>A</a:t>
            </a:r>
            <a:r>
              <a:rPr lang="en" sz="2000"/>
              <a:t>:  There is an inconsistency between the observed and the expected counts. </a:t>
            </a:r>
            <a:r>
              <a:rPr lang="en" sz="2000">
                <a:solidFill>
                  <a:schemeClr val="accent3"/>
                </a:solidFill>
              </a:rPr>
              <a:t>The observed counts </a:t>
            </a:r>
            <a:r>
              <a:rPr i="1" lang="en" sz="2000">
                <a:solidFill>
                  <a:srgbClr val="FF9900"/>
                </a:solidFill>
              </a:rPr>
              <a:t>do not</a:t>
            </a:r>
            <a:r>
              <a:rPr lang="en" sz="2000">
                <a:solidFill>
                  <a:schemeClr val="accent3"/>
                </a:solidFill>
              </a:rPr>
              <a:t> follow the same distribution as the expected counts.</a:t>
            </a:r>
            <a:r>
              <a:rPr lang="en" sz="2000"/>
              <a:t> There is a bias in which side comes up on the roll of a die.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0" name="Google Shape;120;p2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Setting the hypotheses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 flipH="1">
            <a:off x="457200" y="1305775"/>
            <a:ext cx="78222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 flipH="1">
            <a:off x="457200" y="1305775"/>
            <a:ext cx="78222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Evaluating the hypotheses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 flipH="1">
            <a:off x="457200" y="1305775"/>
            <a:ext cx="7822200" cy="3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To evaluate these hypotheses, we quantify how different the observed counts are from the expected counts.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Large deviations from what would be expected based on sampling variation (chance) alone provide strong evidence for the alternative hypothesis.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This is called a </a:t>
            </a:r>
            <a:r>
              <a:rPr i="1" lang="en" sz="2200">
                <a:solidFill>
                  <a:schemeClr val="accent1"/>
                </a:solidFill>
              </a:rPr>
              <a:t>goodness of fit</a:t>
            </a:r>
            <a:r>
              <a:rPr lang="en" sz="2200"/>
              <a:t> test since we're evaluating how well the observed data fit the expected distribution.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0"/>
          <p:cNvSpPr txBox="1"/>
          <p:nvPr>
            <p:ph idx="1" type="body"/>
          </p:nvPr>
        </p:nvSpPr>
        <p:spPr>
          <a:xfrm flipH="1">
            <a:off x="457150" y="1305775"/>
            <a:ext cx="80508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44" name="Google Shape;144;p3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45" name="Google Shape;14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725" y="1850500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1"/>
          <p:cNvSpPr txBox="1"/>
          <p:nvPr>
            <p:ph idx="1" type="body"/>
          </p:nvPr>
        </p:nvSpPr>
        <p:spPr>
          <a:xfrm flipH="1">
            <a:off x="457150" y="2567425"/>
            <a:ext cx="8050800" cy="20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1" name="Google Shape;151;p31"/>
          <p:cNvSpPr txBox="1"/>
          <p:nvPr>
            <p:ph idx="1" type="body"/>
          </p:nvPr>
        </p:nvSpPr>
        <p:spPr>
          <a:xfrm flipH="1">
            <a:off x="457150" y="1305775"/>
            <a:ext cx="80508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52" name="Google Shape;152;p3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725" y="1850500"/>
            <a:ext cx="3123650" cy="7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idx="1" type="body"/>
          </p:nvPr>
        </p:nvSpPr>
        <p:spPr>
          <a:xfrm flipH="1">
            <a:off x="457150" y="2567425"/>
            <a:ext cx="8050800" cy="20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This construction is based on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identifying the difference between a point estimate and an expected value if the null hypothesis was true, and 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standardizing that difference using the standard error of the point estimate.</a:t>
            </a:r>
            <a:endParaRPr sz="2000"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 flipH="1">
            <a:off x="457150" y="1305775"/>
            <a:ext cx="8050800" cy="15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 general form of a test statistic is</a:t>
            </a:r>
            <a:endParaRPr sz="2000"/>
          </a:p>
        </p:txBody>
      </p:sp>
      <p:sp>
        <p:nvSpPr>
          <p:cNvPr id="160" name="Google Shape;160;p3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Anatomy of a test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61" name="Google Shape;1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725" y="1850500"/>
            <a:ext cx="3123650" cy="7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2"/>
          <p:cNvSpPr txBox="1"/>
          <p:nvPr>
            <p:ph idx="1" type="body"/>
          </p:nvPr>
        </p:nvSpPr>
        <p:spPr>
          <a:xfrm flipH="1">
            <a:off x="457150" y="4635625"/>
            <a:ext cx="8050800" cy="10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These two ideas will help in the construction of an appropriate test statistic for count data.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 flipH="1">
            <a:off x="457075" y="1305775"/>
            <a:ext cx="7822200" cy="21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i="1" lang="en" sz="2200">
                <a:solidFill>
                  <a:schemeClr val="accent1"/>
                </a:solidFill>
              </a:rPr>
              <a:t>chi-square (χ</a:t>
            </a:r>
            <a:r>
              <a:rPr baseline="30000" i="1" lang="en" sz="2200">
                <a:solidFill>
                  <a:schemeClr val="accent1"/>
                </a:solidFill>
              </a:rPr>
              <a:t>2</a:t>
            </a:r>
            <a:r>
              <a:rPr i="1" lang="en" sz="2200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ctrTitle"/>
          </p:nvPr>
        </p:nvSpPr>
        <p:spPr>
          <a:xfrm>
            <a:off x="685800" y="2111126"/>
            <a:ext cx="7772400" cy="22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test of GOF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74" name="Google Shape;174;p34"/>
          <p:cNvSpPr txBox="1"/>
          <p:nvPr>
            <p:ph idx="1" type="body"/>
          </p:nvPr>
        </p:nvSpPr>
        <p:spPr>
          <a:xfrm flipH="1">
            <a:off x="457075" y="1305775"/>
            <a:ext cx="7822200" cy="21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When dealing with counts and investigating how far the observed counts are from the expected counts, we use a new test statistic called the </a:t>
            </a:r>
            <a:r>
              <a:rPr i="1" lang="en" sz="2200">
                <a:solidFill>
                  <a:schemeClr val="accent1"/>
                </a:solidFill>
              </a:rPr>
              <a:t>chi-square (χ</a:t>
            </a:r>
            <a:r>
              <a:rPr baseline="30000" i="1" lang="en" sz="2200">
                <a:solidFill>
                  <a:schemeClr val="accent1"/>
                </a:solidFill>
              </a:rPr>
              <a:t>2</a:t>
            </a:r>
            <a:r>
              <a:rPr i="1" lang="en" sz="2200">
                <a:solidFill>
                  <a:schemeClr val="accent1"/>
                </a:solidFill>
              </a:rPr>
              <a:t>) statistic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200"/>
              <a:t>χ</a:t>
            </a:r>
            <a:r>
              <a:rPr baseline="30000" i="1" lang="en" sz="2200"/>
              <a:t>2</a:t>
            </a:r>
            <a:r>
              <a:rPr i="1" lang="en" sz="2200"/>
              <a:t> statistic</a:t>
            </a:r>
            <a:endParaRPr i="1"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</p:txBody>
      </p:sp>
      <p:pic>
        <p:nvPicPr>
          <p:cNvPr id="175" name="Google Shape;17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50" y="3609475"/>
            <a:ext cx="6619750" cy="10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87" name="Google Shape;1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02" name="Google Shape;20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11" name="Google Shape;2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875" y="4364167"/>
            <a:ext cx="7235702" cy="63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897" y="4990717"/>
            <a:ext cx="7840902" cy="612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Calculating the chi-square statistic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232" name="Google Shape;23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7363" y="1187900"/>
            <a:ext cx="7645102" cy="1302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074" y="2490821"/>
            <a:ext cx="83304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2063" y="3129147"/>
            <a:ext cx="76985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5863" y="3767486"/>
            <a:ext cx="6434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55875" y="4352380"/>
            <a:ext cx="7235702" cy="638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5897" y="4990717"/>
            <a:ext cx="7840902" cy="61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4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45909" y="5602836"/>
            <a:ext cx="6176602" cy="65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" type="body"/>
          </p:nvPr>
        </p:nvSpPr>
        <p:spPr>
          <a:xfrm flipH="1">
            <a:off x="457075" y="1305775"/>
            <a:ext cx="78222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44" name="Google Shape;244;p4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idx="1" type="body"/>
          </p:nvPr>
        </p:nvSpPr>
        <p:spPr>
          <a:xfrm flipH="1">
            <a:off x="457075" y="1305775"/>
            <a:ext cx="78222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Weldon's dice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58" name="Google Shape;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1738" y="645688"/>
            <a:ext cx="2143125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7"/>
          <p:cNvSpPr txBox="1"/>
          <p:nvPr>
            <p:ph idx="1" type="body"/>
          </p:nvPr>
        </p:nvSpPr>
        <p:spPr>
          <a:xfrm flipH="1">
            <a:off x="456950" y="1305775"/>
            <a:ext cx="5592900" cy="31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Walter Frank Raphael Weldon (1860 - 1906), was an English evolutionary biologist and a founder of biometry. He was the joint founding editor of Biometrika, with Francis Galton and Karl Pearson.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1894, he rolled 12 dice 26,306 times, and recorded the number of 5s or 6s (which he considered to be a success).</a:t>
            </a:r>
            <a:endParaRPr sz="2200"/>
          </a:p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 flipH="1">
            <a:off x="456975" y="4411075"/>
            <a:ext cx="7887900" cy="18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It was observed that 5s or 6s occurred more often than expected, and Pearson hypothesized that this was probably due to the construction of the dice. Most inexpensive dice have hollowed-out pips, and since opposite sides add to 7, the face with 6 pips is lighter than its opposing face, which has only 1 pip.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idx="1" type="body"/>
          </p:nvPr>
        </p:nvSpPr>
        <p:spPr>
          <a:xfrm flipH="1">
            <a:off x="457075" y="1305775"/>
            <a:ext cx="78222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56" name="Google Shape;256;p4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/>
          <p:nvPr>
            <p:ph idx="1" type="body"/>
          </p:nvPr>
        </p:nvSpPr>
        <p:spPr>
          <a:xfrm flipH="1">
            <a:off x="457075" y="1305775"/>
            <a:ext cx="7822200" cy="17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Squaring the difference between the observed and the expected outcome does two things: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Any standardized difference that is squared will now be positive.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Differences that already looked unusual will become much larger after being squared.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When have we seen this before?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262" name="Google Shape;262;p4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Why square?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determine if the χ</a:t>
            </a:r>
            <a:r>
              <a:rPr baseline="30000" lang="en" sz="18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68" name="Google Shape;268;p4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determine if the χ</a:t>
            </a:r>
            <a:r>
              <a:rPr baseline="30000" lang="en" sz="18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74" name="Google Shape;274;p4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" name="Google Shape;275;p47"/>
          <p:cNvSpPr txBox="1"/>
          <p:nvPr>
            <p:ph idx="1" type="body"/>
          </p:nvPr>
        </p:nvSpPr>
        <p:spPr>
          <a:xfrm flipH="1">
            <a:off x="457075" y="20539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chi-square distribution has just one parameter called </a:t>
            </a:r>
            <a:r>
              <a:rPr i="1" lang="en" sz="1800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8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 order to determine if the χ</a:t>
            </a:r>
            <a:r>
              <a:rPr baseline="30000" lang="en" sz="1800"/>
              <a:t>2</a:t>
            </a:r>
            <a:r>
              <a:rPr lang="en" sz="1800"/>
              <a:t> statistic we calculated is considered unusually high or not we need to first describe its distribution.</a:t>
            </a:r>
            <a:endParaRPr sz="1800"/>
          </a:p>
        </p:txBody>
      </p:sp>
      <p:sp>
        <p:nvSpPr>
          <p:cNvPr id="281" name="Google Shape;281;p4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The chi-square distribution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82" name="Google Shape;282;p48"/>
          <p:cNvSpPr txBox="1"/>
          <p:nvPr>
            <p:ph idx="1" type="body"/>
          </p:nvPr>
        </p:nvSpPr>
        <p:spPr>
          <a:xfrm flipH="1">
            <a:off x="457075" y="3086575"/>
            <a:ext cx="7822200" cy="17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FF9900"/>
                </a:solidFill>
              </a:rPr>
              <a:t>Remember</a:t>
            </a:r>
            <a:endParaRPr sz="1800" u="sng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So far we've seen three other continuous distributions: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 sz="1800"/>
              <a:t>normal distribution: unimodal and symmetric with two parameters: mean and standard deviation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 sz="1800"/>
              <a:t>T distribution: unimodal and symmetric with one parameter: degrees of freedom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→"/>
            </a:pPr>
            <a:r>
              <a:rPr lang="en" sz="1800"/>
              <a:t>F distribution: unimodal and right skewed with two parameters: degrees of freedom or numerator (between group variance) and denominator (within group variance)</a:t>
            </a:r>
            <a:endParaRPr sz="1800"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 flipH="1">
            <a:off x="457075" y="20539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chi-square distribution has just one parameter called </a:t>
            </a:r>
            <a:r>
              <a:rPr i="1" lang="en" sz="1800">
                <a:solidFill>
                  <a:schemeClr val="accent1"/>
                </a:solidFill>
              </a:rPr>
              <a:t>degrees of freedom (df)</a:t>
            </a:r>
            <a:r>
              <a:rPr lang="en" sz="1800"/>
              <a:t>, which influences the shape, center, and spread of the distribution.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idx="1" type="body"/>
          </p:nvPr>
        </p:nvSpPr>
        <p:spPr>
          <a:xfrm flipH="1">
            <a:off x="457075" y="4556050"/>
            <a:ext cx="78222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the center of the </a:t>
            </a:r>
            <a:r>
              <a:rPr i="1" lang="en" sz="1800"/>
              <a:t>χ</a:t>
            </a:r>
            <a:r>
              <a:rPr baseline="30000" i="1" lang="en" sz="18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i="1" lang="en" sz="1800"/>
              <a:t>χ</a:t>
            </a:r>
            <a:r>
              <a:rPr baseline="30000" i="1" lang="en" sz="18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the shape of the </a:t>
            </a:r>
            <a:r>
              <a:rPr i="1" lang="en" sz="1800"/>
              <a:t>χ</a:t>
            </a:r>
            <a:r>
              <a:rPr baseline="30000" i="1" lang="en" sz="1800"/>
              <a:t>2</a:t>
            </a:r>
            <a:r>
              <a:rPr lang="en" sz="1800"/>
              <a:t> distribution becomes more skewed (less like a normal)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 flipH="1">
            <a:off x="457075" y="1215975"/>
            <a:ext cx="78222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0" name="Google Shape;290;p4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1" name="Google Shape;29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idx="1" type="body"/>
          </p:nvPr>
        </p:nvSpPr>
        <p:spPr>
          <a:xfrm flipH="1">
            <a:off x="457075" y="4556050"/>
            <a:ext cx="7822200" cy="20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As the df increases,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the center of the</a:t>
            </a:r>
            <a:r>
              <a:rPr i="1" lang="en" sz="1800"/>
              <a:t> χ</a:t>
            </a:r>
            <a:r>
              <a:rPr baseline="30000" i="1" lang="en" sz="18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arenBoth"/>
            </a:pPr>
            <a:r>
              <a:rPr lang="en" sz="1800"/>
              <a:t>the variability of the </a:t>
            </a:r>
            <a:r>
              <a:rPr i="1" lang="en" sz="1800"/>
              <a:t>χ</a:t>
            </a:r>
            <a:r>
              <a:rPr baseline="30000" i="1" lang="en" sz="1800"/>
              <a:t>2</a:t>
            </a:r>
            <a:r>
              <a:rPr lang="en" sz="1800"/>
              <a:t> distribution increases as well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AutoNum type="alphaLcParenBoth"/>
            </a:pPr>
            <a:r>
              <a:rPr i="1" lang="en" sz="1800">
                <a:solidFill>
                  <a:srgbClr val="FF9900"/>
                </a:solidFill>
              </a:rPr>
              <a:t>the shape of the χ</a:t>
            </a:r>
            <a:r>
              <a:rPr baseline="30000" i="1" lang="en" sz="1800">
                <a:solidFill>
                  <a:srgbClr val="FF9900"/>
                </a:solidFill>
              </a:rPr>
              <a:t>2</a:t>
            </a:r>
            <a:r>
              <a:rPr i="1" lang="en" sz="1800">
                <a:solidFill>
                  <a:srgbClr val="FF9900"/>
                </a:solidFill>
              </a:rPr>
              <a:t> distribution becomes more skewed (less like a normal)</a:t>
            </a:r>
            <a:endParaRPr i="1" sz="1800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 flipH="1">
            <a:off x="457075" y="1215975"/>
            <a:ext cx="78222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of the following is false?</a:t>
            </a:r>
            <a:endParaRPr sz="1800"/>
          </a:p>
        </p:txBody>
      </p:sp>
      <p:sp>
        <p:nvSpPr>
          <p:cNvPr id="298" name="Google Shape;298;p5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6075" y="1638649"/>
            <a:ext cx="5713600" cy="29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 flipH="1">
            <a:off x="457075" y="1610575"/>
            <a:ext cx="78222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p-value = tail area under the chi-square distribution (as usual)</a:t>
            </a:r>
            <a:endParaRPr sz="2200"/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1" type="body"/>
          </p:nvPr>
        </p:nvSpPr>
        <p:spPr>
          <a:xfrm flipH="1">
            <a:off x="457075" y="1610575"/>
            <a:ext cx="7822200" cy="18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p-value = tail area under the chi-square distribution (as usual)</a:t>
            </a:r>
            <a:br>
              <a:rPr lang="en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For this we can use technology, or a </a:t>
            </a:r>
            <a:r>
              <a:rPr i="1" lang="en" sz="2200">
                <a:solidFill>
                  <a:schemeClr val="accent1"/>
                </a:solidFill>
              </a:rPr>
              <a:t>chi-square probability table</a:t>
            </a:r>
            <a:r>
              <a:rPr lang="en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311" name="Google Shape;311;p52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7" name="Google Shape;317;p53"/>
          <p:cNvSpPr txBox="1"/>
          <p:nvPr>
            <p:ph idx="1" type="body"/>
          </p:nvPr>
        </p:nvSpPr>
        <p:spPr>
          <a:xfrm flipH="1">
            <a:off x="457075" y="1305775"/>
            <a:ext cx="78222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i="1" lang="en" sz="2200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idx="1" type="body"/>
          </p:nvPr>
        </p:nvSpPr>
        <p:spPr>
          <a:xfrm flipH="1">
            <a:off x="456950" y="1305775"/>
            <a:ext cx="5592900" cy="26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2009, Zacariah Labby (U of Chicago), repeated Weldon's experiment using a homemade dice-throwing, pip counting machine.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www.youtube.com/watch?v=95EErdouO2w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rolling-imaging process took about 20 seconds per roll.</a:t>
            </a:r>
            <a:endParaRPr sz="2000"/>
          </a:p>
        </p:txBody>
      </p:sp>
      <p:sp>
        <p:nvSpPr>
          <p:cNvPr id="66" name="Google Shape;66;p1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Labby's dice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 flipH="1">
            <a:off x="456975" y="3928375"/>
            <a:ext cx="78879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day there were ~150 images to process manually.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this rate Weldon's experiment was repeated in a little more than six full days.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Recommended reading: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4"/>
              </a:rPr>
              <a:t>galton.uchicago.edu/about/docs/labby09dice.pdf</a:t>
            </a:r>
            <a:endParaRPr sz="2000"/>
          </a:p>
        </p:txBody>
      </p:sp>
      <p:pic>
        <p:nvPicPr>
          <p:cNvPr id="68" name="Google Shape;6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9850" y="287150"/>
            <a:ext cx="2855700" cy="221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4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23" name="Google Shape;323;p54"/>
          <p:cNvSpPr txBox="1"/>
          <p:nvPr>
            <p:ph idx="1" type="body"/>
          </p:nvPr>
        </p:nvSpPr>
        <p:spPr>
          <a:xfrm flipH="1">
            <a:off x="457075" y="1305775"/>
            <a:ext cx="78222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under the chi-square curve</a:t>
            </a:r>
            <a:br>
              <a:rPr lang="en" sz="2200">
                <a:solidFill>
                  <a:schemeClr val="accent1"/>
                </a:solidFill>
              </a:rPr>
            </a:br>
            <a:r>
              <a:rPr lang="en" sz="2200">
                <a:solidFill>
                  <a:schemeClr val="accent1"/>
                </a:solidFill>
              </a:rPr>
              <a:t>with </a:t>
            </a:r>
            <a:r>
              <a:rPr i="1" lang="en" sz="2200">
                <a:solidFill>
                  <a:schemeClr val="accent1"/>
                </a:solidFill>
              </a:rPr>
              <a:t>df = 6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324" name="Google Shape;324;p54"/>
          <p:cNvSpPr txBox="1"/>
          <p:nvPr>
            <p:ph idx="1" type="body"/>
          </p:nvPr>
        </p:nvSpPr>
        <p:spPr>
          <a:xfrm flipH="1">
            <a:off x="457075" y="2686175"/>
            <a:ext cx="78222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&gt; pchisq(q = 10, df = 6, lower.tail = FALSE)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[1] 0.124652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5"/>
          <p:cNvSpPr txBox="1"/>
          <p:nvPr>
            <p:ph idx="1" type="body"/>
          </p:nvPr>
        </p:nvSpPr>
        <p:spPr>
          <a:xfrm flipH="1">
            <a:off x="457075" y="1305775"/>
            <a:ext cx="78222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i="1" lang="en" sz="2200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(a) 0.05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(b) 0.02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(c) between 0.02 and 0.05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(d) between 0.05 and 0.1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0" name="Google Shape;330;p55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1" name="Google Shape;33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idx="1" type="body"/>
          </p:nvPr>
        </p:nvSpPr>
        <p:spPr>
          <a:xfrm flipH="1">
            <a:off x="457075" y="1305775"/>
            <a:ext cx="78222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17 for the chi-square curve with </a:t>
            </a:r>
            <a:r>
              <a:rPr i="1" lang="en" sz="2200">
                <a:solidFill>
                  <a:schemeClr val="accent1"/>
                </a:solidFill>
              </a:rPr>
              <a:t>df = 9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(a) 0.05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(b) 0.02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69138"/>
                </a:solidFill>
              </a:rPr>
              <a:t>(c) between 0.02 and 0.05</a:t>
            </a:r>
            <a:endParaRPr i="1" sz="22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(d) between 0.05 and 0.1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(e) between 0.01 and 0.02</a:t>
            </a:r>
            <a:endParaRPr sz="2200"/>
          </a:p>
        </p:txBody>
      </p:sp>
      <p:sp>
        <p:nvSpPr>
          <p:cNvPr id="337" name="Google Shape;337;p56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 flipH="1">
            <a:off x="509100" y="4805425"/>
            <a:ext cx="78222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&gt; pchisq(q = 17, df = 9, lower.tail = FALSE)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[1] 0.04871598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39" name="Google Shape;33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800" y="2320675"/>
            <a:ext cx="3432000" cy="202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idx="1" type="body"/>
          </p:nvPr>
        </p:nvSpPr>
        <p:spPr>
          <a:xfrm flipH="1">
            <a:off x="457075" y="1305775"/>
            <a:ext cx="78222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i="1" lang="en" sz="2200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(a) greater than 0.3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(b) between 0.005 and 0.001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(c) less than 0.001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(d) greater than 0.001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45" name="Google Shape;345;p57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6" name="Google Shape;34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25" y="2258250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idx="1" type="body"/>
          </p:nvPr>
        </p:nvSpPr>
        <p:spPr>
          <a:xfrm flipH="1">
            <a:off x="509100" y="4805425"/>
            <a:ext cx="7822200" cy="1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&gt; pchisq(q = 30, df = 10, lower.tail = FALSE)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Courier New"/>
                <a:ea typeface="Courier New"/>
                <a:cs typeface="Courier New"/>
                <a:sym typeface="Courier New"/>
              </a:rPr>
              <a:t>[1] 0.0008566412</a:t>
            </a:r>
            <a:endParaRPr b="1"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 flipH="1">
            <a:off x="457075" y="1305775"/>
            <a:ext cx="7822200" cy="33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Estimate the shaded area above a cutoff value of 30 for the chi-square curve with </a:t>
            </a:r>
            <a:r>
              <a:rPr i="1" lang="en" sz="2200">
                <a:solidFill>
                  <a:schemeClr val="accent1"/>
                </a:solidFill>
              </a:rPr>
              <a:t>df = 10</a:t>
            </a:r>
            <a:r>
              <a:rPr lang="en" sz="2200">
                <a:solidFill>
                  <a:schemeClr val="accent1"/>
                </a:solidFill>
              </a:rPr>
              <a:t>.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(a) greater than 0.3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(b) between 0.005 and 0.001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rgbClr val="E69138"/>
                </a:solidFill>
              </a:rPr>
              <a:t>(c) less than 0.001</a:t>
            </a:r>
            <a:endParaRPr i="1" sz="2200">
              <a:solidFill>
                <a:srgbClr val="E691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(d) greater than 0.001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(e) cannot tell using this table</a:t>
            </a:r>
            <a:endParaRPr sz="2200"/>
          </a:p>
        </p:txBody>
      </p:sp>
      <p:sp>
        <p:nvSpPr>
          <p:cNvPr id="353" name="Google Shape;353;p58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025" y="2258250"/>
            <a:ext cx="4000901" cy="23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idx="1" type="body"/>
          </p:nvPr>
        </p:nvSpPr>
        <p:spPr>
          <a:xfrm flipH="1">
            <a:off x="457075" y="1153375"/>
            <a:ext cx="7822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0" name="Google Shape;360;p5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idx="1" type="body"/>
          </p:nvPr>
        </p:nvSpPr>
        <p:spPr>
          <a:xfrm flipH="1">
            <a:off x="457075" y="2132575"/>
            <a:ext cx="78222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hypotheses were: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i="1" lang="en" sz="1900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6" name="Google Shape;366;p60"/>
          <p:cNvSpPr txBox="1"/>
          <p:nvPr>
            <p:ph idx="1" type="body"/>
          </p:nvPr>
        </p:nvSpPr>
        <p:spPr>
          <a:xfrm flipH="1">
            <a:off x="457075" y="1153375"/>
            <a:ext cx="7822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67" name="Google Shape;367;p6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1"/>
          <p:cNvSpPr txBox="1"/>
          <p:nvPr>
            <p:ph idx="1" type="body"/>
          </p:nvPr>
        </p:nvSpPr>
        <p:spPr>
          <a:xfrm flipH="1">
            <a:off x="457075" y="2132575"/>
            <a:ext cx="78222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hypotheses were: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i="1" lang="en" sz="1900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73" name="Google Shape;373;p61"/>
          <p:cNvSpPr txBox="1"/>
          <p:nvPr>
            <p:ph idx="1" type="body"/>
          </p:nvPr>
        </p:nvSpPr>
        <p:spPr>
          <a:xfrm flipH="1">
            <a:off x="457075" y="1153375"/>
            <a:ext cx="7822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74" name="Google Shape;374;p6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5" name="Google Shape;375;p61"/>
          <p:cNvSpPr txBox="1"/>
          <p:nvPr>
            <p:ph idx="1" type="body"/>
          </p:nvPr>
        </p:nvSpPr>
        <p:spPr>
          <a:xfrm flipH="1">
            <a:off x="457075" y="4972375"/>
            <a:ext cx="7822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had calculated a test statistic of </a:t>
            </a:r>
            <a:r>
              <a:rPr i="1" lang="en" sz="1900">
                <a:solidFill>
                  <a:srgbClr val="FF9900"/>
                </a:solidFill>
              </a:rPr>
              <a:t>χ</a:t>
            </a:r>
            <a:r>
              <a:rPr baseline="30000" i="1" lang="en" sz="19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2"/>
          <p:cNvSpPr txBox="1"/>
          <p:nvPr>
            <p:ph idx="1" type="body"/>
          </p:nvPr>
        </p:nvSpPr>
        <p:spPr>
          <a:xfrm flipH="1">
            <a:off x="457075" y="2132575"/>
            <a:ext cx="7822200" cy="28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hypotheses were: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0</a:t>
            </a:r>
            <a:r>
              <a:rPr lang="en" sz="1900"/>
              <a:t>: There is no inconsistency between the observed and the expected counts. The observed counts follow the same distribution as the expected counts.</a:t>
            </a:r>
            <a:endParaRPr sz="19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900">
                <a:solidFill>
                  <a:schemeClr val="accent1"/>
                </a:solidFill>
              </a:rPr>
              <a:t>H</a:t>
            </a:r>
            <a:r>
              <a:rPr baseline="-25000" i="1" lang="en" sz="1900">
                <a:solidFill>
                  <a:schemeClr val="accent1"/>
                </a:solidFill>
              </a:rPr>
              <a:t>A</a:t>
            </a:r>
            <a:r>
              <a:rPr lang="en" sz="1900"/>
              <a:t>: There is an inconsistency between the observed and the expected counts. The observed counts </a:t>
            </a:r>
            <a:r>
              <a:rPr i="1" lang="en" sz="1900">
                <a:solidFill>
                  <a:srgbClr val="FF9900"/>
                </a:solidFill>
              </a:rPr>
              <a:t>do not</a:t>
            </a:r>
            <a:r>
              <a:rPr lang="en" sz="1900"/>
              <a:t> follow the same distribution as the expected counts. There is a bias in which side comes up on the roll of a die.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81" name="Google Shape;381;p62"/>
          <p:cNvSpPr txBox="1"/>
          <p:nvPr>
            <p:ph idx="1" type="body"/>
          </p:nvPr>
        </p:nvSpPr>
        <p:spPr>
          <a:xfrm flipH="1">
            <a:off x="457075" y="1153375"/>
            <a:ext cx="7822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research question was: Do these data provide convincing evidence of an inconsistency between the observed and expected counts?</a:t>
            </a:r>
            <a:endParaRPr sz="1900"/>
          </a:p>
        </p:txBody>
      </p:sp>
      <p:sp>
        <p:nvSpPr>
          <p:cNvPr id="382" name="Google Shape;382;p6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Back to Labby's dice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83" name="Google Shape;383;p62"/>
          <p:cNvSpPr txBox="1"/>
          <p:nvPr>
            <p:ph idx="1" type="body"/>
          </p:nvPr>
        </p:nvSpPr>
        <p:spPr>
          <a:xfrm flipH="1">
            <a:off x="457075" y="4972375"/>
            <a:ext cx="78222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had calculated a test statistic of </a:t>
            </a:r>
            <a:r>
              <a:rPr i="1" lang="en" sz="1900">
                <a:solidFill>
                  <a:srgbClr val="FF9900"/>
                </a:solidFill>
              </a:rPr>
              <a:t>χ</a:t>
            </a:r>
            <a:r>
              <a:rPr baseline="30000" i="1" lang="en" sz="1900">
                <a:solidFill>
                  <a:srgbClr val="FF9900"/>
                </a:solidFill>
              </a:rPr>
              <a:t>2</a:t>
            </a:r>
            <a:r>
              <a:rPr lang="en" sz="1900">
                <a:solidFill>
                  <a:srgbClr val="FF9900"/>
                </a:solidFill>
              </a:rPr>
              <a:t> = 24.67</a:t>
            </a:r>
            <a:r>
              <a:rPr lang="en" sz="1900"/>
              <a:t>.</a:t>
            </a:r>
            <a:endParaRPr sz="1900"/>
          </a:p>
        </p:txBody>
      </p:sp>
      <p:sp>
        <p:nvSpPr>
          <p:cNvPr id="384" name="Google Shape;384;p62"/>
          <p:cNvSpPr txBox="1"/>
          <p:nvPr>
            <p:ph idx="1" type="body"/>
          </p:nvPr>
        </p:nvSpPr>
        <p:spPr>
          <a:xfrm flipH="1">
            <a:off x="457075" y="5477575"/>
            <a:ext cx="7822200" cy="9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All we need is the df and we can calculate the tail area (the p-value) and make a decision on the hypotheses.</a:t>
            </a:r>
            <a:endParaRPr sz="19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3"/>
          <p:cNvSpPr txBox="1"/>
          <p:nvPr>
            <p:ph idx="1" type="body"/>
          </p:nvPr>
        </p:nvSpPr>
        <p:spPr>
          <a:xfrm flipH="1">
            <a:off x="457075" y="1305775"/>
            <a:ext cx="78222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i="1" lang="en" sz="2000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i="1" lang="en" sz="2000">
                <a:solidFill>
                  <a:schemeClr val="accent1"/>
                </a:solidFill>
              </a:rPr>
              <a:t>df = k - 1</a:t>
            </a:r>
            <a:endParaRPr i="1" sz="2000">
              <a:solidFill>
                <a:schemeClr val="accent1"/>
              </a:solidFill>
            </a:endParaRPr>
          </a:p>
        </p:txBody>
      </p:sp>
      <p:sp>
        <p:nvSpPr>
          <p:cNvPr id="390" name="Google Shape;390;p63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Labby's dice (cont.)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flipH="1">
            <a:off x="457075" y="1305775"/>
            <a:ext cx="78222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Labby did not actually observe the same phenomenon that Weldon observed (higher frequency of 5s and 6s).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Automation allowed Labby to collect more data than Weldon did in 1894, instead of recording "successes" and "failures", Labby recorded the individual number of pips on each die.</a:t>
            </a:r>
            <a:endParaRPr sz="2200"/>
          </a:p>
        </p:txBody>
      </p:sp>
      <p:pic>
        <p:nvPicPr>
          <p:cNvPr id="75" name="Google Shape;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650" y="3538450"/>
            <a:ext cx="3593225" cy="30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4"/>
          <p:cNvSpPr txBox="1"/>
          <p:nvPr>
            <p:ph idx="1" type="body"/>
          </p:nvPr>
        </p:nvSpPr>
        <p:spPr>
          <a:xfrm flipH="1">
            <a:off x="457075" y="1305775"/>
            <a:ext cx="7822200" cy="19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When conducting a goodness of fit test to evaluate how well the observed data follow an expected distribution, the degrees of freedom are calculated as the number of cells (</a:t>
            </a:r>
            <a:r>
              <a:rPr i="1" lang="en" sz="2000"/>
              <a:t>k</a:t>
            </a:r>
            <a:r>
              <a:rPr lang="en" sz="2000"/>
              <a:t>) minus 1.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   </a:t>
            </a:r>
            <a:r>
              <a:rPr i="1" lang="en" sz="2000">
                <a:solidFill>
                  <a:schemeClr val="accent1"/>
                </a:solidFill>
              </a:rPr>
              <a:t>df = k - 1</a:t>
            </a:r>
            <a:endParaRPr i="1" sz="2000">
              <a:solidFill>
                <a:schemeClr val="accent1"/>
              </a:solidFill>
            </a:endParaRPr>
          </a:p>
        </p:txBody>
      </p:sp>
      <p:sp>
        <p:nvSpPr>
          <p:cNvPr id="396" name="Google Shape;396;p64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Degrees of freedom for a goodness of fit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97" name="Google Shape;397;p64"/>
          <p:cNvSpPr txBox="1"/>
          <p:nvPr>
            <p:ph idx="1" type="body"/>
          </p:nvPr>
        </p:nvSpPr>
        <p:spPr>
          <a:xfrm flipH="1">
            <a:off x="457075" y="3299875"/>
            <a:ext cx="7822200" cy="12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For dice outcomes, k = 6, therefore</a:t>
            </a:r>
            <a:br>
              <a:rPr lang="en" sz="2000"/>
            </a:br>
            <a:br>
              <a:rPr lang="en" sz="1200"/>
            </a:br>
            <a:r>
              <a:rPr lang="en" sz="2000"/>
              <a:t>                                      </a:t>
            </a:r>
            <a:r>
              <a:rPr i="1" lang="en" sz="2000">
                <a:solidFill>
                  <a:schemeClr val="accent1"/>
                </a:solidFill>
              </a:rPr>
              <a:t> df = 6 - 1 = 5</a:t>
            </a:r>
            <a:endParaRPr i="1"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5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3" name="Google Shape;403;p65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i="1" lang="en" sz="2000">
                <a:solidFill>
                  <a:schemeClr val="accent1"/>
                </a:solidFill>
              </a:rPr>
              <a:t>p-value</a:t>
            </a:r>
            <a:r>
              <a:rPr i="1" lang="en" sz="2000"/>
              <a:t> </a:t>
            </a:r>
            <a:r>
              <a:rPr lang="en" sz="2000"/>
              <a:t>for a chi-square test is defined as the </a:t>
            </a:r>
            <a:r>
              <a:rPr i="1" lang="en" sz="2000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i="1" lang="en" sz="2000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404" name="Google Shape;404;p65"/>
          <p:cNvPicPr preferRelativeResize="0"/>
          <p:nvPr/>
        </p:nvPicPr>
        <p:blipFill rotWithShape="1">
          <a:blip r:embed="rId3">
            <a:alphaModFix/>
          </a:blip>
          <a:srcRect b="49553" l="6518" r="51072" t="0"/>
          <a:stretch/>
        </p:blipFill>
        <p:spPr>
          <a:xfrm>
            <a:off x="501975" y="2355050"/>
            <a:ext cx="4741375" cy="273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5"/>
          <p:cNvPicPr preferRelativeResize="0"/>
          <p:nvPr/>
        </p:nvPicPr>
        <p:blipFill rotWithShape="1">
          <a:blip r:embed="rId3">
            <a:alphaModFix/>
          </a:blip>
          <a:srcRect b="49553" l="61042" r="0" t="0"/>
          <a:stretch/>
        </p:blipFill>
        <p:spPr>
          <a:xfrm>
            <a:off x="5463500" y="2355050"/>
            <a:ext cx="3145100" cy="19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Fail to reject </a:t>
            </a:r>
            <a:r>
              <a:rPr i="1" lang="en" sz="2200"/>
              <a:t>H</a:t>
            </a:r>
            <a:r>
              <a:rPr baseline="-25000" lang="en" sz="22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Fail to reject </a:t>
            </a:r>
            <a:r>
              <a:rPr i="1" lang="en" sz="2200"/>
              <a:t>H</a:t>
            </a:r>
            <a:r>
              <a:rPr baseline="-25000" lang="en" sz="22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1" name="Google Shape;411;p6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We calculated a p-value less than 0.001. At 5% significance level, what is the conclusion of the hypothesis test?</a:t>
            </a:r>
            <a:endParaRPr sz="22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Reject H</a:t>
            </a:r>
            <a:r>
              <a:rPr baseline="-25000" i="1" lang="en" sz="2200">
                <a:solidFill>
                  <a:srgbClr val="FF9900"/>
                </a:solidFill>
              </a:rPr>
              <a:t>0</a:t>
            </a:r>
            <a:r>
              <a:rPr i="1" lang="en" sz="2200">
                <a:solidFill>
                  <a:srgbClr val="FF9900"/>
                </a:solidFill>
              </a:rPr>
              <a:t>, the data provide convincing evidence that the dice are biased.</a:t>
            </a:r>
            <a:endParaRPr i="1" sz="2200">
              <a:solidFill>
                <a:srgbClr val="FF99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Fail to 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, the data provide convincing evidence that the dice are fair.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Fail to reject </a:t>
            </a:r>
            <a:r>
              <a:rPr i="1" lang="en" sz="2200"/>
              <a:t>H</a:t>
            </a:r>
            <a:r>
              <a:rPr baseline="-25000" i="1" lang="en" sz="2200"/>
              <a:t>0</a:t>
            </a:r>
            <a:r>
              <a:rPr lang="en" sz="2200"/>
              <a:t>, the data provide convincing evidence that the dice are biased.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17" name="Google Shape;417;p6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 of the hypothesis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8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1-6 axis is consistently shorter than the other two (2-5 and 3-4), thereby supporting the hypothesis that the faces with one and six pips are larger than the other faces.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Pearson's claim that 5s and 6s appear more often due to the carved-out pips is not supported by these data.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Dice used in casinos have flush faces, where the pips are filled in with a plastic of the same density as the surrounding material and are precisely balanced.</a:t>
            </a:r>
            <a:endParaRPr sz="1800"/>
          </a:p>
        </p:txBody>
      </p:sp>
      <p:sp>
        <p:nvSpPr>
          <p:cNvPr id="423" name="Google Shape;423;p6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Turns out...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24" name="Google Shape;42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375" y="4257250"/>
            <a:ext cx="3003400" cy="22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0025" y="4817875"/>
            <a:ext cx="23812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idx="1" type="body"/>
          </p:nvPr>
        </p:nvSpPr>
        <p:spPr>
          <a:xfrm flipH="1">
            <a:off x="457075" y="1305775"/>
            <a:ext cx="7822200" cy="19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p-value for a chi-square test is defined as the tail area </a:t>
            </a:r>
            <a:r>
              <a:rPr i="1" lang="en" sz="2000">
                <a:solidFill>
                  <a:schemeClr val="accent1"/>
                </a:solidFill>
              </a:rPr>
              <a:t>above</a:t>
            </a:r>
            <a:r>
              <a:rPr i="1" lang="en" sz="2000"/>
              <a:t> </a:t>
            </a:r>
            <a:r>
              <a:rPr lang="en" sz="2000"/>
              <a:t>the calculated test statistic.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This is because the test statistic is always positive, and a higher test statistic means a stronger deviation from the null hypothesis.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431" name="Google Shape;431;p6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Recap: p-value for a chi-square test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32" name="Google Shape;43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200" y="3533749"/>
            <a:ext cx="5695950" cy="274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idx="1" type="body"/>
          </p:nvPr>
        </p:nvSpPr>
        <p:spPr>
          <a:xfrm flipH="1">
            <a:off x="457075" y="1305775"/>
            <a:ext cx="78222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38" name="Google Shape;438;p7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idx="1" type="body"/>
          </p:nvPr>
        </p:nvSpPr>
        <p:spPr>
          <a:xfrm flipH="1">
            <a:off x="457075" y="1305775"/>
            <a:ext cx="78222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i="1" lang="en" sz="2200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44" name="Google Shape;444;p7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/>
          <p:nvPr>
            <p:ph idx="1" type="body"/>
          </p:nvPr>
        </p:nvSpPr>
        <p:spPr>
          <a:xfrm flipH="1">
            <a:off x="457075" y="1305775"/>
            <a:ext cx="78222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i="1" lang="en" sz="2200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450" name="Google Shape;450;p7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3"/>
          <p:cNvSpPr txBox="1"/>
          <p:nvPr>
            <p:ph idx="1" type="body"/>
          </p:nvPr>
        </p:nvSpPr>
        <p:spPr>
          <a:xfrm flipH="1">
            <a:off x="457075" y="1305775"/>
            <a:ext cx="7822200" cy="47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Independence</a:t>
            </a:r>
            <a:r>
              <a:rPr lang="en" sz="2200"/>
              <a:t>: Each case that contributes a count to the table must be independent of all the other cases in the table.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Sample size</a:t>
            </a:r>
            <a:r>
              <a:rPr lang="en" sz="2200"/>
              <a:t>: Each particular scenario (i.e. cell) must have at least 5 </a:t>
            </a:r>
            <a:r>
              <a:rPr i="1" lang="en" sz="2200">
                <a:solidFill>
                  <a:schemeClr val="accent2"/>
                </a:solidFill>
              </a:rPr>
              <a:t>expected </a:t>
            </a:r>
            <a:r>
              <a:rPr lang="en" sz="2200"/>
              <a:t>cases.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i="1" lang="en" sz="2200">
                <a:solidFill>
                  <a:schemeClr val="accent3"/>
                </a:solidFill>
              </a:rPr>
              <a:t>df &gt; 1</a:t>
            </a:r>
            <a:r>
              <a:rPr lang="en" sz="2200"/>
              <a:t>: Degrees of freedom must be greater than 1.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200"/>
              <a:t>Failing to check conditions may unintentionally affect the test's error rates.</a:t>
            </a:r>
            <a:endParaRPr sz="2200"/>
          </a:p>
        </p:txBody>
      </p:sp>
      <p:sp>
        <p:nvSpPr>
          <p:cNvPr id="456" name="Google Shape;456;p7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Conditions for the chi-square test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idx="1" type="body"/>
          </p:nvPr>
        </p:nvSpPr>
        <p:spPr>
          <a:xfrm flipH="1">
            <a:off x="457075" y="1305775"/>
            <a:ext cx="78222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12/6 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12 x 26,306 / 6</a:t>
            </a:r>
            <a:endParaRPr sz="2200"/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4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2" name="Google Shape;462;p7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63" name="Google Shape;46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5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There was lots of talk of election fraud in the 2009 Iran election. We'll compare the data from a poll conducted before the election (observed data) to the reported votes in the election to see if the two follow the same distribution.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469" name="Google Shape;469;p75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2009 Iran Election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70" name="Google Shape;470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25" y="2824250"/>
            <a:ext cx="7086600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5588" y="5167388"/>
            <a:ext cx="41624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idx="1" type="body"/>
          </p:nvPr>
        </p:nvSpPr>
        <p:spPr>
          <a:xfrm flipH="1">
            <a:off x="457075" y="1305775"/>
            <a:ext cx="78222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77" name="Google Shape;477;p76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7"/>
          <p:cNvSpPr txBox="1"/>
          <p:nvPr>
            <p:ph idx="1" type="body"/>
          </p:nvPr>
        </p:nvSpPr>
        <p:spPr>
          <a:xfrm flipH="1">
            <a:off x="457075" y="1305775"/>
            <a:ext cx="7822200" cy="9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1"/>
                </a:solidFill>
              </a:rPr>
              <a:t>What are the hypotheses for testing if the distributions of reported and polled votes are different?</a:t>
            </a:r>
            <a:endParaRPr sz="2200">
              <a:solidFill>
                <a:schemeClr val="accent1"/>
              </a:solidFill>
            </a:endParaRPr>
          </a:p>
        </p:txBody>
      </p:sp>
      <p:sp>
        <p:nvSpPr>
          <p:cNvPr id="483" name="Google Shape;483;p77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Hypotheses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84" name="Google Shape;484;p77"/>
          <p:cNvSpPr txBox="1"/>
          <p:nvPr>
            <p:ph idx="1" type="body"/>
          </p:nvPr>
        </p:nvSpPr>
        <p:spPr>
          <a:xfrm flipH="1">
            <a:off x="457075" y="2430050"/>
            <a:ext cx="7822200" cy="20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0</a:t>
            </a:r>
            <a:r>
              <a:rPr lang="en" sz="2200"/>
              <a:t>: The observed counts from the poll follow the same distribution as the reported votes.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solidFill>
                  <a:schemeClr val="accent1"/>
                </a:solidFill>
              </a:rPr>
              <a:t>H</a:t>
            </a:r>
            <a:r>
              <a:rPr baseline="-25000" i="1" lang="en" sz="2200">
                <a:solidFill>
                  <a:schemeClr val="accent1"/>
                </a:solidFill>
              </a:rPr>
              <a:t>A</a:t>
            </a:r>
            <a:r>
              <a:rPr lang="en" sz="2200"/>
              <a:t>: The observed counts from the poll do not follow the same distribution as the reported votes.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8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0" name="Google Shape;490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9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496" name="Google Shape;49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80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03" name="Google Shape;503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25" y="4459563"/>
            <a:ext cx="6201473" cy="770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11" name="Google Shape;511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25" y="4459563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Calculation of the test statistic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20" name="Google Shape;520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25" y="1428174"/>
            <a:ext cx="8275274" cy="2006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374" y="3719724"/>
            <a:ext cx="4856906" cy="70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525" y="4459563"/>
            <a:ext cx="6201473" cy="77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525" y="5268643"/>
            <a:ext cx="7445426" cy="76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23249" y="6030419"/>
            <a:ext cx="4033701" cy="50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3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low,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 is rejected. The observed counts from the poll do </a:t>
            </a:r>
            <a:r>
              <a:rPr lang="en" sz="2000" u="sng"/>
              <a:t>not</a:t>
            </a:r>
            <a:r>
              <a:rPr lang="en" sz="2000"/>
              <a:t> follow the same distribution as the reported votes.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high,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low,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i="1" lang="en" sz="2000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low,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 is not rejected. The observed counts from the poll do </a:t>
            </a:r>
            <a:r>
              <a:rPr i="1" lang="en" sz="2000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0" name="Google Shape;530;p8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" type="body"/>
          </p:nvPr>
        </p:nvSpPr>
        <p:spPr>
          <a:xfrm flipH="1">
            <a:off x="457075" y="1305775"/>
            <a:ext cx="7822200" cy="49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Labby rolled 12 dice 26,306 times. If each side is equally likely to come up, how many 1s, 2s, ..., 6s would he expect to have observed?</a:t>
            </a:r>
            <a:endParaRPr sz="2200">
              <a:solidFill>
                <a:schemeClr val="accent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1/6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12 / 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arenBoth"/>
            </a:pPr>
            <a:r>
              <a:rPr lang="en" sz="2200"/>
              <a:t>26,306 / 6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200"/>
              <a:buAutoNum type="alphaLcParenBoth"/>
            </a:pPr>
            <a:r>
              <a:rPr i="1" lang="en" sz="2200">
                <a:solidFill>
                  <a:srgbClr val="FF9900"/>
                </a:solidFill>
              </a:rPr>
              <a:t>12 x 26,306 / 6 = 52,612</a:t>
            </a:r>
            <a:endParaRPr i="1" sz="2200">
              <a:solidFill>
                <a:srgbClr val="FF9900"/>
              </a:solidFill>
            </a:endParaRPr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Expected counts</a:t>
            </a:r>
            <a:endParaRPr baseline="30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84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Based on these calculations what is the conclusion of the hypothesis test?</a:t>
            </a:r>
            <a:endParaRPr sz="20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9138"/>
              </a:buClr>
              <a:buSzPts val="2000"/>
              <a:buAutoNum type="alphaLcParenBoth"/>
            </a:pPr>
            <a:r>
              <a:rPr i="1" lang="en" sz="2000">
                <a:solidFill>
                  <a:srgbClr val="E69138"/>
                </a:solidFill>
              </a:rPr>
              <a:t>p-value is low, H</a:t>
            </a:r>
            <a:r>
              <a:rPr baseline="-25000" i="1" lang="en" sz="2000">
                <a:solidFill>
                  <a:srgbClr val="E69138"/>
                </a:solidFill>
              </a:rPr>
              <a:t>0</a:t>
            </a:r>
            <a:r>
              <a:rPr i="1" lang="en" sz="2000">
                <a:solidFill>
                  <a:srgbClr val="E69138"/>
                </a:solidFill>
              </a:rPr>
              <a:t> is rejected. The observed counts from the poll do </a:t>
            </a:r>
            <a:r>
              <a:rPr i="1" lang="en" sz="2000" u="sng">
                <a:solidFill>
                  <a:srgbClr val="E69138"/>
                </a:solidFill>
              </a:rPr>
              <a:t>not</a:t>
            </a:r>
            <a:r>
              <a:rPr i="1" lang="en" sz="2000">
                <a:solidFill>
                  <a:srgbClr val="E69138"/>
                </a:solidFill>
              </a:rPr>
              <a:t> follow the same distribution as the reported votes.</a:t>
            </a:r>
            <a:endParaRPr i="1" sz="2000">
              <a:solidFill>
                <a:srgbClr val="E69138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high,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 is not rejected. The observed counts from the poll follow the same distribution as the reported votes.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low,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i="1" lang="en" sz="2000"/>
              <a:t> </a:t>
            </a:r>
            <a:r>
              <a:rPr lang="en" sz="2000"/>
              <a:t>is rejected. The observed counts from the poll follow the same distribution as the reported votes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p-value is low, </a:t>
            </a:r>
            <a:r>
              <a:rPr i="1" lang="en" sz="2000"/>
              <a:t>H</a:t>
            </a:r>
            <a:r>
              <a:rPr baseline="-25000" i="1" lang="en" sz="2000"/>
              <a:t>0</a:t>
            </a:r>
            <a:r>
              <a:rPr lang="en" sz="2000"/>
              <a:t> is not rejected. The observed counts from the poll do </a:t>
            </a:r>
            <a:r>
              <a:rPr i="1" lang="en" sz="2000"/>
              <a:t>not </a:t>
            </a:r>
            <a:r>
              <a:rPr lang="en" sz="2000"/>
              <a:t>follow the same distribution as the reported votes.</a:t>
            </a:r>
            <a:endParaRPr sz="2000"/>
          </a:p>
        </p:txBody>
      </p:sp>
      <p:sp>
        <p:nvSpPr>
          <p:cNvPr id="536" name="Google Shape;536;p84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Conclusion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5"/>
          <p:cNvSpPr txBox="1"/>
          <p:nvPr/>
        </p:nvSpPr>
        <p:spPr>
          <a:xfrm>
            <a:off x="683550" y="0"/>
            <a:ext cx="77769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Find more resources at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openintro.org/os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Slides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Videos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Statistical Software Labs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Discussion Forums (free support for students and teachers)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Learning Objectives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Teachers only content is also available for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Verified Teachers</a:t>
            </a:r>
            <a:r>
              <a:rPr lang="en" sz="1800"/>
              <a:t>, including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Exercise solutions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Sample exams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Ability to request a free desk copy for a course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Statistics Teachers email group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Questions?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Contact us</a:t>
            </a:r>
            <a:r>
              <a:rPr lang="en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457200" y="2947948"/>
            <a:ext cx="8229600" cy="9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800"/>
              <a:t>Extra Slides from the</a:t>
            </a:r>
            <a:br>
              <a:rPr b="1" lang="en" sz="2800"/>
            </a:br>
            <a:r>
              <a:rPr b="1" lang="en" sz="2800"/>
              <a:t>OS3 section on testing for goodness of fit</a:t>
            </a:r>
            <a:endParaRPr b="1" sz="2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87"/>
          <p:cNvSpPr txBox="1"/>
          <p:nvPr>
            <p:ph idx="1" type="body"/>
          </p:nvPr>
        </p:nvSpPr>
        <p:spPr>
          <a:xfrm flipH="1">
            <a:off x="457075" y="1305775"/>
            <a:ext cx="7822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i="1" lang="en" sz="1800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2" name="Google Shape;552;p87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53" name="Google Shape;553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325" y="1762075"/>
            <a:ext cx="7667881" cy="48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8"/>
          <p:cNvSpPr txBox="1"/>
          <p:nvPr>
            <p:ph idx="1" type="body"/>
          </p:nvPr>
        </p:nvSpPr>
        <p:spPr>
          <a:xfrm flipH="1">
            <a:off x="457075" y="1305775"/>
            <a:ext cx="7822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i="1" lang="en" sz="1800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59" name="Google Shape;559;p88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0" name="Google Shape;560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975" y="1762075"/>
            <a:ext cx="7687837" cy="488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idx="1" type="body"/>
          </p:nvPr>
        </p:nvSpPr>
        <p:spPr>
          <a:xfrm flipH="1">
            <a:off x="457075" y="1305775"/>
            <a:ext cx="7822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i="1" lang="en" sz="1800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66" name="Google Shape;566;p89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67" name="Google Shape;567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688" y="1762074"/>
            <a:ext cx="7658623" cy="48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90"/>
          <p:cNvSpPr txBox="1"/>
          <p:nvPr>
            <p:ph idx="1" type="body"/>
          </p:nvPr>
        </p:nvSpPr>
        <p:spPr>
          <a:xfrm flipH="1">
            <a:off x="457075" y="1305775"/>
            <a:ext cx="7822200" cy="4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Estimate the shaded area under the chi-square curve with </a:t>
            </a:r>
            <a:r>
              <a:rPr i="1" lang="en" sz="1800">
                <a:solidFill>
                  <a:schemeClr val="accent1"/>
                </a:solidFill>
              </a:rPr>
              <a:t>df = 6</a:t>
            </a:r>
            <a:r>
              <a:rPr lang="en" sz="1800">
                <a:solidFill>
                  <a:schemeClr val="accent1"/>
                </a:solidFill>
              </a:rPr>
              <a:t>.</a:t>
            </a:r>
            <a:endParaRPr sz="1800">
              <a:solidFill>
                <a:schemeClr val="accent1"/>
              </a:solidFill>
            </a:endParaRPr>
          </a:p>
        </p:txBody>
      </p:sp>
      <p:sp>
        <p:nvSpPr>
          <p:cNvPr id="573" name="Google Shape;573;p90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574" name="Google Shape;574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88" y="1762081"/>
            <a:ext cx="7779226" cy="492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91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0" name="Google Shape;580;p91"/>
          <p:cNvSpPr txBox="1"/>
          <p:nvPr>
            <p:ph idx="1" type="body"/>
          </p:nvPr>
        </p:nvSpPr>
        <p:spPr>
          <a:xfrm flipH="1">
            <a:off x="456975" y="1305775"/>
            <a:ext cx="80061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Estimate the shaded area (above 17) under the </a:t>
            </a:r>
            <a:r>
              <a:rPr i="1" lang="en" sz="2000"/>
              <a:t>χ</a:t>
            </a:r>
            <a:r>
              <a:rPr baseline="30000" i="1" lang="en" sz="2000"/>
              <a:t>2</a:t>
            </a:r>
            <a:r>
              <a:rPr lang="en" sz="2000"/>
              <a:t> curve with </a:t>
            </a:r>
            <a:r>
              <a:rPr i="1" lang="en" sz="2000"/>
              <a:t>df = 9</a:t>
            </a:r>
            <a:r>
              <a:rPr lang="en" sz="2000"/>
              <a:t>.</a:t>
            </a:r>
            <a:endParaRPr sz="2000"/>
          </a:p>
        </p:txBody>
      </p:sp>
      <p:sp>
        <p:nvSpPr>
          <p:cNvPr id="581" name="Google Shape;581;p91"/>
          <p:cNvSpPr txBox="1"/>
          <p:nvPr>
            <p:ph idx="1" type="body"/>
          </p:nvPr>
        </p:nvSpPr>
        <p:spPr>
          <a:xfrm flipH="1">
            <a:off x="4613200" y="1773475"/>
            <a:ext cx="3975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0.02 and 0.05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82" name="Google Shape;58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1773463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92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(cont.)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89" name="Google Shape;589;p92"/>
          <p:cNvSpPr txBox="1"/>
          <p:nvPr>
            <p:ph idx="1" type="body"/>
          </p:nvPr>
        </p:nvSpPr>
        <p:spPr>
          <a:xfrm flipH="1">
            <a:off x="456975" y="1305775"/>
            <a:ext cx="80061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Estimate the shaded area (above 17) under the χ</a:t>
            </a:r>
            <a:r>
              <a:rPr baseline="30000" lang="en" sz="2000"/>
              <a:t>2</a:t>
            </a:r>
            <a:r>
              <a:rPr lang="en" sz="2000"/>
              <a:t> curve with df = 9.</a:t>
            </a:r>
            <a:endParaRPr sz="2000"/>
          </a:p>
        </p:txBody>
      </p:sp>
      <p:sp>
        <p:nvSpPr>
          <p:cNvPr id="590" name="Google Shape;590;p92"/>
          <p:cNvSpPr txBox="1"/>
          <p:nvPr>
            <p:ph idx="1" type="body"/>
          </p:nvPr>
        </p:nvSpPr>
        <p:spPr>
          <a:xfrm flipH="1">
            <a:off x="4613200" y="1773475"/>
            <a:ext cx="3975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0.01 and 0.02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0.02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LcParenBoth"/>
            </a:pPr>
            <a:r>
              <a:rPr i="1" lang="en" sz="2000">
                <a:solidFill>
                  <a:srgbClr val="FF9900"/>
                </a:solidFill>
              </a:rPr>
              <a:t>between 0.02 and 0.05</a:t>
            </a:r>
            <a:endParaRPr i="1"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0.05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0.05 and 0.10</a:t>
            </a:r>
            <a:endParaRPr sz="2000"/>
          </a:p>
        </p:txBody>
      </p:sp>
      <p:pic>
        <p:nvPicPr>
          <p:cNvPr id="591" name="Google Shape;591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75" y="1773463"/>
            <a:ext cx="3429000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575" y="4231900"/>
            <a:ext cx="81915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6800" y="4231900"/>
            <a:ext cx="820102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3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599" name="Google Shape;599;p93"/>
          <p:cNvSpPr txBox="1"/>
          <p:nvPr>
            <p:ph idx="1" type="body"/>
          </p:nvPr>
        </p:nvSpPr>
        <p:spPr>
          <a:xfrm flipH="1">
            <a:off x="456975" y="1305775"/>
            <a:ext cx="8229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Estimate the shaded area (above 30) under the </a:t>
            </a:r>
            <a:r>
              <a:rPr i="1" lang="en" sz="2000"/>
              <a:t>χ</a:t>
            </a:r>
            <a:r>
              <a:rPr baseline="30000" lang="en" sz="2000"/>
              <a:t>2</a:t>
            </a:r>
            <a:r>
              <a:rPr lang="en" sz="2000"/>
              <a:t> curve with </a:t>
            </a:r>
            <a:r>
              <a:rPr i="1" lang="en" sz="2000"/>
              <a:t>df = 10</a:t>
            </a:r>
            <a:r>
              <a:rPr lang="en" sz="2000"/>
              <a:t>.</a:t>
            </a:r>
            <a:endParaRPr sz="2000"/>
          </a:p>
        </p:txBody>
      </p:sp>
      <p:sp>
        <p:nvSpPr>
          <p:cNvPr id="600" name="Google Shape;600;p93"/>
          <p:cNvSpPr txBox="1"/>
          <p:nvPr>
            <p:ph idx="1" type="body"/>
          </p:nvPr>
        </p:nvSpPr>
        <p:spPr>
          <a:xfrm flipH="1">
            <a:off x="4613200" y="1773475"/>
            <a:ext cx="3975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less than 0.001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01" name="Google Shape;60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" y="1773463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5" y="4323975"/>
            <a:ext cx="8513974" cy="20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 flipH="1">
            <a:off x="457075" y="1305775"/>
            <a:ext cx="7822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93" name="Google Shape;93;p22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63" y="2210625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94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areas under the chi-square curve (one more)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08" name="Google Shape;608;p94"/>
          <p:cNvSpPr txBox="1"/>
          <p:nvPr>
            <p:ph idx="1" type="body"/>
          </p:nvPr>
        </p:nvSpPr>
        <p:spPr>
          <a:xfrm flipH="1">
            <a:off x="456975" y="1305775"/>
            <a:ext cx="82296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Estimate the shaded area (above 30) under the </a:t>
            </a:r>
            <a:r>
              <a:rPr i="1" lang="en" sz="2000"/>
              <a:t>χ</a:t>
            </a:r>
            <a:r>
              <a:rPr baseline="30000" i="1" lang="en" sz="2000"/>
              <a:t>2</a:t>
            </a:r>
            <a:r>
              <a:rPr lang="en" sz="2000"/>
              <a:t> curve with </a:t>
            </a:r>
            <a:r>
              <a:rPr i="1" lang="en" sz="2000"/>
              <a:t>df </a:t>
            </a:r>
            <a:r>
              <a:rPr lang="en" sz="2000"/>
              <a:t>= 10.</a:t>
            </a:r>
            <a:endParaRPr sz="2000"/>
          </a:p>
        </p:txBody>
      </p:sp>
      <p:sp>
        <p:nvSpPr>
          <p:cNvPr id="609" name="Google Shape;609;p94"/>
          <p:cNvSpPr txBox="1"/>
          <p:nvPr>
            <p:ph idx="1" type="body"/>
          </p:nvPr>
        </p:nvSpPr>
        <p:spPr>
          <a:xfrm flipH="1">
            <a:off x="4613200" y="1773475"/>
            <a:ext cx="3975600" cy="19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greater than 0.3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between 0.005 and 0.001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AutoNum type="alphaLcParenBoth"/>
            </a:pPr>
            <a:r>
              <a:rPr i="1" lang="en" sz="2000">
                <a:solidFill>
                  <a:srgbClr val="FF9900"/>
                </a:solidFill>
              </a:rPr>
              <a:t>less than 0.001</a:t>
            </a:r>
            <a:endParaRPr sz="2000">
              <a:solidFill>
                <a:srgbClr val="FF99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greater than 0.001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lphaLcParenBoth"/>
            </a:pPr>
            <a:r>
              <a:rPr lang="en" sz="2000"/>
              <a:t>cannot tell using this table</a:t>
            </a:r>
            <a:endParaRPr sz="2000"/>
          </a:p>
        </p:txBody>
      </p:sp>
      <p:pic>
        <p:nvPicPr>
          <p:cNvPr id="610" name="Google Shape;61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" y="1773463"/>
            <a:ext cx="3543300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1" name="Google Shape;611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975" y="4323975"/>
            <a:ext cx="8432026" cy="20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" y="4323975"/>
            <a:ext cx="8513975" cy="19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95"/>
          <p:cNvSpPr txBox="1"/>
          <p:nvPr>
            <p:ph idx="1" type="body"/>
          </p:nvPr>
        </p:nvSpPr>
        <p:spPr>
          <a:xfrm flipH="1">
            <a:off x="457075" y="1305775"/>
            <a:ext cx="7822200" cy="4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18" name="Google Shape;618;p95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6"/>
          <p:cNvSpPr txBox="1"/>
          <p:nvPr>
            <p:ph idx="1" type="body"/>
          </p:nvPr>
        </p:nvSpPr>
        <p:spPr>
          <a:xfrm flipH="1">
            <a:off x="457075" y="1305775"/>
            <a:ext cx="7822200" cy="4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24" name="Google Shape;624;p96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97"/>
          <p:cNvSpPr txBox="1"/>
          <p:nvPr>
            <p:ph idx="1" type="body"/>
          </p:nvPr>
        </p:nvSpPr>
        <p:spPr>
          <a:xfrm flipH="1">
            <a:off x="457075" y="1305775"/>
            <a:ext cx="7822200" cy="42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While probability tables are very helpful in understanding how probability distributions work, and provide quick reference when computational resources are not available, they are somewhat archaic.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R:</a:t>
            </a:r>
            <a:br>
              <a:rPr lang="en" sz="2000"/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pchisq(q = 30, df = 10, lower.tail = FALSE)</a:t>
            </a:r>
            <a:br>
              <a:rPr lang="en" sz="20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# 0.0008566412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Using a web applet:</a:t>
            </a:r>
            <a:br>
              <a:rPr lang="en" sz="2000"/>
            </a:br>
            <a:r>
              <a:rPr lang="en" sz="2000" u="sng">
                <a:solidFill>
                  <a:schemeClr val="hlink"/>
                </a:solidFill>
                <a:hlinkClick r:id="rId3"/>
              </a:rPr>
              <a:t>http://bitly.com/dist_calc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30" name="Google Shape;630;p97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the tail areas using computation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98"/>
          <p:cNvSpPr txBox="1"/>
          <p:nvPr>
            <p:ph type="title"/>
          </p:nvPr>
        </p:nvSpPr>
        <p:spPr>
          <a:xfrm>
            <a:off x="457200" y="162763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Finding a p-value for</a:t>
            </a:r>
            <a:br>
              <a:rPr lang="en">
                <a:solidFill>
                  <a:schemeClr val="accent1"/>
                </a:solidFill>
              </a:rPr>
            </a:br>
            <a:r>
              <a:rPr lang="en">
                <a:solidFill>
                  <a:schemeClr val="accent1"/>
                </a:solidFill>
              </a:rPr>
              <a:t>a chi-square test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36" name="Google Shape;636;p98"/>
          <p:cNvSpPr txBox="1"/>
          <p:nvPr>
            <p:ph idx="1" type="body"/>
          </p:nvPr>
        </p:nvSpPr>
        <p:spPr>
          <a:xfrm flipH="1">
            <a:off x="457075" y="1305775"/>
            <a:ext cx="78222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</a:t>
            </a:r>
            <a:r>
              <a:rPr i="1" lang="en" sz="2000">
                <a:solidFill>
                  <a:schemeClr val="accent1"/>
                </a:solidFill>
              </a:rPr>
              <a:t>p-value</a:t>
            </a:r>
            <a:r>
              <a:rPr i="1" lang="en" sz="2000"/>
              <a:t> </a:t>
            </a:r>
            <a:r>
              <a:rPr lang="en" sz="2000"/>
              <a:t>for a chi-square test is defined as the </a:t>
            </a:r>
            <a:r>
              <a:rPr i="1" lang="en" sz="2000">
                <a:solidFill>
                  <a:schemeClr val="accent1"/>
                </a:solidFill>
              </a:rPr>
              <a:t>tail area above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i="1" lang="en" sz="2000">
                <a:solidFill>
                  <a:schemeClr val="accent1"/>
                </a:solidFill>
              </a:rPr>
              <a:t>the calculated test statistic</a:t>
            </a:r>
            <a:r>
              <a:rPr lang="en" sz="2000"/>
              <a:t>.</a:t>
            </a:r>
            <a:endParaRPr sz="2000"/>
          </a:p>
        </p:txBody>
      </p:sp>
      <p:pic>
        <p:nvPicPr>
          <p:cNvPr id="637" name="Google Shape;637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99" y="2355050"/>
            <a:ext cx="8073200" cy="391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/>
          <p:nvPr>
            <p:ph idx="1" type="body"/>
          </p:nvPr>
        </p:nvSpPr>
        <p:spPr>
          <a:xfrm flipH="1">
            <a:off x="457075" y="1305775"/>
            <a:ext cx="7822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The table below shows the observed and expected counts from Labby's experiment.</a:t>
            </a:r>
            <a:endParaRPr sz="2200"/>
          </a:p>
        </p:txBody>
      </p:sp>
      <p:sp>
        <p:nvSpPr>
          <p:cNvPr id="100" name="Google Shape;100;p23"/>
          <p:cNvSpPr txBox="1"/>
          <p:nvPr>
            <p:ph type="title"/>
          </p:nvPr>
        </p:nvSpPr>
        <p:spPr>
          <a:xfrm>
            <a:off x="457200" y="-12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Summarizing Labby's results</a:t>
            </a:r>
            <a:endParaRPr baseline="30000">
              <a:solidFill>
                <a:schemeClr val="accent1"/>
              </a:solidFill>
            </a:endParaRP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 flipH="1">
            <a:off x="457075" y="5083600"/>
            <a:ext cx="7822200" cy="9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accent1"/>
                </a:solidFill>
              </a:rPr>
              <a:t>Why are the expected counts the same for all outcomes but the observed counts are different? At a first glance, does there appear to be an inconsistency between the observed and expected counts?</a:t>
            </a:r>
            <a:endParaRPr sz="2200">
              <a:solidFill>
                <a:schemeClr val="accent1"/>
              </a:solidFill>
            </a:endParaRPr>
          </a:p>
        </p:txBody>
      </p:sp>
      <p:pic>
        <p:nvPicPr>
          <p:cNvPr id="102" name="Google Shape;1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5263" y="2210625"/>
            <a:ext cx="3713464" cy="282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