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f075a4c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8f075a4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d6bb51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d6bb5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f68be3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f68be3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f68be3_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f68be3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8f68be3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8f68be3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0d6bb51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0d6bb5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0d6bb51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0d6bb5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f68be3_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f68be3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f68be3_0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f68be3_0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8f68be3_0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8f68be3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0d6bb51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0d6bb5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a05652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a0565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a056521a_0_2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a05652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a056521a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a05652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a056521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a05652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f68be3_0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f68be3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f075a4c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f075a4c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f075a4c6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f075a4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8f68be3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8f68be3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0d6bb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0d6bb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0d6bb51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0d6bb5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209900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425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88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5975" y="4793375"/>
            <a:ext cx="3657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 flipH="1">
            <a:off x="456950" y="1305775"/>
            <a:ext cx="78879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176 x 141 / 478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3322375" y="4332550"/>
            <a:ext cx="47478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00"/>
                </a:solidFill>
              </a:rPr>
              <a:t>→ 52</a:t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9900"/>
                </a:solidFill>
              </a:rPr>
              <a:t>more than expected # of 5th graders</a:t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00"/>
                </a:solidFill>
              </a:rPr>
              <a:t>have a goal of being popular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 flipH="1">
            <a:off x="456875" y="1305775"/>
            <a:ext cx="66705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expected count for the highlighted cell?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176 x 141 / 478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119 x 141 / 478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176 x 247 / 478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176 x 478 / 478</a:t>
            </a:r>
            <a:endParaRPr sz="2200"/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175" y="2176700"/>
            <a:ext cx="5429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 flipH="1">
            <a:off x="456950" y="1305775"/>
            <a:ext cx="7887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00" y="2011713"/>
            <a:ext cx="57912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 flipH="1">
            <a:off x="456950" y="1305775"/>
            <a:ext cx="7887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00" y="2011713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0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 flipH="1">
            <a:off x="456950" y="1305775"/>
            <a:ext cx="78879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Expected counts are shown in </a:t>
            </a:r>
            <a:r>
              <a:rPr lang="en" sz="2000">
                <a:solidFill>
                  <a:srgbClr val="1155CC"/>
                </a:solidFill>
              </a:rPr>
              <a:t>blue</a:t>
            </a:r>
            <a:r>
              <a:rPr lang="en" sz="2000"/>
              <a:t> next to the observed counts.</a:t>
            </a:r>
            <a:endParaRPr sz="2000"/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test statistic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700" y="2011713"/>
            <a:ext cx="5791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0" y="4570150"/>
            <a:ext cx="7938775" cy="85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2" y="5580448"/>
            <a:ext cx="7036007" cy="4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 flipH="1">
            <a:off x="456950" y="1305775"/>
            <a:ext cx="7887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baseline="30000" lang="en" sz="1900">
                <a:solidFill>
                  <a:schemeClr val="accent1"/>
                </a:solidFill>
              </a:rPr>
              <a:t>2</a:t>
            </a:r>
            <a:r>
              <a:rPr baseline="-25000" lang="en" sz="19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 flipH="1">
            <a:off x="5308950" y="2300875"/>
            <a:ext cx="32070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653625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 flipH="1">
            <a:off x="456950" y="1305775"/>
            <a:ext cx="7887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baseline="30000" lang="en" sz="1900">
                <a:solidFill>
                  <a:schemeClr val="accent1"/>
                </a:solidFill>
              </a:rPr>
              <a:t>2</a:t>
            </a:r>
            <a:r>
              <a:rPr baseline="-25000" lang="en" sz="19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 flipH="1">
            <a:off x="5308950" y="2300875"/>
            <a:ext cx="32070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more than 0.3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653625"/>
            <a:ext cx="35242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 flipH="1">
            <a:off x="456950" y="1305775"/>
            <a:ext cx="7887900" cy="26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/>
            </a:br>
            <a:r>
              <a:rPr lang="en" sz="2200"/>
              <a:t> 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i="1" lang="en" sz="2200"/>
              <a:t>H</a:t>
            </a:r>
            <a:r>
              <a:rPr baseline="-25000" i="1" lang="en" sz="22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i="1" sz="2200"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 flipH="1">
            <a:off x="456950" y="1305775"/>
            <a:ext cx="7887900" cy="26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Do these data provide evidence to suggest that goals vary by grade?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/>
            </a:br>
            <a:r>
              <a:rPr lang="en" sz="2200"/>
              <a:t> 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: Grade and goals are independent.</a:t>
            </a:r>
            <a:br>
              <a:rPr lang="en" sz="2200"/>
            </a:br>
            <a:r>
              <a:rPr lang="en" sz="2200"/>
              <a:t>        Goals do not vary by grade.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i="1" lang="en" sz="2200"/>
              <a:t>H</a:t>
            </a:r>
            <a:r>
              <a:rPr baseline="-25000" i="1" lang="en" sz="2200"/>
              <a:t>A</a:t>
            </a:r>
            <a:r>
              <a:rPr lang="en" sz="2200"/>
              <a:t>: Grade and goals are dependent.</a:t>
            </a:r>
            <a:br>
              <a:rPr lang="en" sz="2200"/>
            </a:br>
            <a:r>
              <a:rPr lang="en" sz="2200"/>
              <a:t>        Goals vary by grade.</a:t>
            </a:r>
            <a:endParaRPr i="1" sz="2200"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 flipH="1">
            <a:off x="456950" y="3917275"/>
            <a:ext cx="78879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Since the p-value is large, we fail to reject H</a:t>
            </a:r>
            <a:r>
              <a:rPr baseline="-25000" i="1" lang="en" sz="2200"/>
              <a:t>0</a:t>
            </a:r>
            <a:r>
              <a:rPr i="1" lang="en" sz="2200"/>
              <a:t>.The data do not provide convincing evidence that grade and goals are dependent. It doesn't appear that goals vary by grade.</a:t>
            </a:r>
            <a:endParaRPr i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600"/>
              <a:t>OS3 section on chi-square test of independence</a:t>
            </a:r>
            <a:endParaRPr b="1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flipH="1">
            <a:off x="456950" y="1305775"/>
            <a:ext cx="7887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	                   χ</a:t>
            </a:r>
            <a:r>
              <a:rPr baseline="30000" lang="en" sz="1900">
                <a:solidFill>
                  <a:schemeClr val="accent1"/>
                </a:solidFill>
              </a:rPr>
              <a:t>2</a:t>
            </a:r>
            <a:r>
              <a:rPr baseline="-25000" lang="en" sz="19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 flipH="1">
            <a:off x="5308950" y="2300875"/>
            <a:ext cx="32070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more than 0.3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653625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p-value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 flipH="1">
            <a:off x="456950" y="1305775"/>
            <a:ext cx="7887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	                    χ</a:t>
            </a:r>
            <a:r>
              <a:rPr baseline="30000" lang="en" sz="1900">
                <a:solidFill>
                  <a:schemeClr val="accent1"/>
                </a:solidFill>
              </a:rPr>
              <a:t>2</a:t>
            </a:r>
            <a:r>
              <a:rPr baseline="-25000" lang="en" sz="1900">
                <a:solidFill>
                  <a:schemeClr val="accent1"/>
                </a:solidFill>
              </a:rPr>
              <a:t>df</a:t>
            </a:r>
            <a:r>
              <a:rPr lang="en" sz="1900">
                <a:solidFill>
                  <a:schemeClr val="accent1"/>
                </a:solidFill>
              </a:rPr>
              <a:t> = 1.3121			df = 4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 flipH="1">
            <a:off x="5308950" y="2300875"/>
            <a:ext cx="32070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more than 0.3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0.3 and 0.2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0.2 and 0.1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between 0.1 and 0.05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less than 0.001</a:t>
            </a:r>
            <a:endParaRPr sz="1900"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653625"/>
            <a:ext cx="35242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00" y="4444650"/>
            <a:ext cx="79057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 flipH="1">
            <a:off x="456950" y="1305775"/>
            <a:ext cx="78879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 the dataset </a:t>
            </a:r>
            <a:r>
              <a:rPr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popular</a:t>
            </a:r>
            <a:r>
              <a:rPr lang="en" sz="2000">
                <a:solidFill>
                  <a:schemeClr val="accent1"/>
                </a:solidFill>
              </a:rPr>
              <a:t>, students in grades 4-6 were asked whether good grades, athletic ability, or popularity was most important to them. A two-way table separating the students by grade and by choice of most important factor is shown below. Do these data provide evidence to suggest that goals vary by grade?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Popular kids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5" y="3372850"/>
            <a:ext cx="7475625" cy="3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flipH="1">
            <a:off x="456950" y="1305775"/>
            <a:ext cx="78879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hypotheses are: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	</a:t>
            </a:r>
            <a:r>
              <a:rPr i="1" lang="en" sz="2000"/>
              <a:t>H</a:t>
            </a:r>
            <a:r>
              <a:rPr baseline="-25000" i="1" lang="en" sz="2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body"/>
          </p:nvPr>
        </p:nvSpPr>
        <p:spPr>
          <a:xfrm flipH="1">
            <a:off x="456950" y="2981575"/>
            <a:ext cx="78879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test statistic is calculated as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_______________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i="1" lang="en" sz="2000"/>
              <a:t>we calculate df differently for one-way and two-way tables.</a:t>
            </a:r>
            <a:endParaRPr i="1" sz="2000"/>
          </a:p>
        </p:txBody>
      </p:sp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flipH="1">
            <a:off x="456950" y="1305775"/>
            <a:ext cx="78879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hypotheses are: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	</a:t>
            </a:r>
            <a:r>
              <a:rPr i="1" lang="en" sz="2000"/>
              <a:t>H</a:t>
            </a:r>
            <a:r>
              <a:rPr baseline="-25000" i="1" lang="en" sz="2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00" y="3414763"/>
            <a:ext cx="68580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 flipH="1">
            <a:off x="456950" y="2981575"/>
            <a:ext cx="78879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test statistic is calculated as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k is the number of cells, R is the number of rows, and C is the number of columns.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_______________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Note</a:t>
            </a:r>
            <a:r>
              <a:rPr lang="en" sz="2000"/>
              <a:t>: </a:t>
            </a:r>
            <a:r>
              <a:rPr i="1" lang="en" sz="2000"/>
              <a:t>we calculate df differently for one-way and two-way tables.</a:t>
            </a:r>
            <a:endParaRPr i="1" sz="2000"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independence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flipH="1">
            <a:off x="456950" y="1305775"/>
            <a:ext cx="78879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hypotheses are: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: Grade and goals are independent.  Goals do not vary by grade.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	</a:t>
            </a:r>
            <a:r>
              <a:rPr i="1" lang="en" sz="2000"/>
              <a:t>H</a:t>
            </a:r>
            <a:r>
              <a:rPr baseline="-25000" i="1" lang="en" sz="2000"/>
              <a:t>A</a:t>
            </a:r>
            <a:r>
              <a:rPr lang="en" sz="2000"/>
              <a:t>: Grade and goals are dependent.  Goals vary by grade.</a:t>
            </a:r>
            <a:endParaRPr sz="2000"/>
          </a:p>
        </p:txBody>
      </p:sp>
      <p:pic>
        <p:nvPicPr>
          <p:cNvPr id="81" name="Google Shape;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00" y="3414763"/>
            <a:ext cx="68580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idx="1" type="body"/>
          </p:nvPr>
        </p:nvSpPr>
        <p:spPr>
          <a:xfrm flipH="1">
            <a:off x="456950" y="5825300"/>
            <a:ext cx="78879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p-value is the area under the χ</a:t>
            </a:r>
            <a:r>
              <a:rPr baseline="30000" lang="en" sz="2000"/>
              <a:t>2</a:t>
            </a:r>
            <a:r>
              <a:rPr baseline="-25000" lang="en" sz="2000"/>
              <a:t>df</a:t>
            </a:r>
            <a:r>
              <a:rPr lang="en" sz="2000"/>
              <a:t> curve, above the calculated test statistic.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88" name="Google Shape;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209900"/>
            <a:ext cx="6096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209900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425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 in two-way tables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625" y="1209900"/>
            <a:ext cx="60960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425" y="2530150"/>
            <a:ext cx="54768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88" y="4774325"/>
            <a:ext cx="37433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