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b5d909973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1b5d9099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fa332d67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fa332d6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fa332d673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fa332d6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047626b_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047626b_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fa332d673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fa332d67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fa332d673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fa332d67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fa332d673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fa332d67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fa332d673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fa332d67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fa332d673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fa332d67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fa332d673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fa332d67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b5d909973_1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b5d909973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b066a1b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9b066a1b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b5d909973_1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b5d909973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047626b_0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047626b_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047626b_0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3047626b_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047626b_0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047626b_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047626b_0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3047626b_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047626b_0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3047626b_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b5d909973_1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b5d909973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fa332d673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fa332d67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9b066a1b_0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9b066a1b_0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047626b_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3047626b_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b5d909973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b5d90997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5d909973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5d90997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5d909973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5d90997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b5d909973_1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b5d909973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b5d909973_1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b5d909973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5" name="Google Shape;35;p11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hyperlink" Target="http://creativecommons.org/licenses/by-sa/3.0/u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openintro.org/os" TargetMode="External"/><Relationship Id="rId4" Type="http://schemas.openxmlformats.org/officeDocument/2006/relationships/hyperlink" Target="https://www.openintro.org/download.php?id=teachers_verified_details&amp;referrer=os4_slides" TargetMode="External"/><Relationship Id="rId5" Type="http://schemas.openxmlformats.org/officeDocument/2006/relationships/hyperlink" Target="http://openintro.org/contac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50" y="2386250"/>
            <a:ext cx="5461301" cy="399233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5"/>
          <p:cNvSpPr txBox="1"/>
          <p:nvPr/>
        </p:nvSpPr>
        <p:spPr>
          <a:xfrm>
            <a:off x="683550" y="313251"/>
            <a:ext cx="7776900" cy="1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Slides developed by Mine Çetinkaya-Rundel of OpenIntro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Translated from LaTeX to Google Slides by Curry W. Hilton of OpenIntro.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slides may be copied, edited, and/or shared via the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CC BY-SA license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To make a copy of these slides, go to </a:t>
            </a:r>
            <a:r>
              <a:rPr i="1" lang="en" sz="1800">
                <a:solidFill>
                  <a:schemeClr val="dk1"/>
                </a:solidFill>
              </a:rPr>
              <a:t>File</a:t>
            </a:r>
            <a:r>
              <a:rPr lang="en" sz="1800">
                <a:solidFill>
                  <a:schemeClr val="dk1"/>
                </a:solidFill>
              </a:rPr>
              <a:t> &gt; </a:t>
            </a:r>
            <a:r>
              <a:rPr i="1" lang="en" sz="1800">
                <a:solidFill>
                  <a:schemeClr val="dk1"/>
                </a:solidFill>
              </a:rPr>
              <a:t>Download as &gt; [option]</a:t>
            </a:r>
            <a:r>
              <a:rPr lang="en" sz="1800">
                <a:solidFill>
                  <a:schemeClr val="dk1"/>
                </a:solidFill>
              </a:rPr>
              <a:t>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as shown below. Or if you are logged into a Google account, you can choose </a:t>
            </a:r>
            <a:r>
              <a:rPr i="1" lang="en" sz="1800">
                <a:solidFill>
                  <a:schemeClr val="dk1"/>
                </a:solidFill>
              </a:rPr>
              <a:t>Make a copy...</a:t>
            </a:r>
            <a:r>
              <a:rPr lang="en" sz="1800">
                <a:solidFill>
                  <a:schemeClr val="dk1"/>
                </a:solidFill>
              </a:rPr>
              <a:t> to create your own version in Google Drive.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766750" y="2387464"/>
            <a:ext cx="5461200" cy="399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idx="1" type="body"/>
          </p:nvPr>
        </p:nvSpPr>
        <p:spPr>
          <a:xfrm flipH="1">
            <a:off x="457075" y="1305775"/>
            <a:ext cx="7822200" cy="41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The linear model for predicting poverty from high school graduation rate in the US is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"hat" is used to signify that this is an estimate.</a:t>
            </a:r>
            <a:endParaRPr sz="2200"/>
          </a:p>
        </p:txBody>
      </p:sp>
      <p:sp>
        <p:nvSpPr>
          <p:cNvPr id="112" name="Google Shape;112;p24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13" name="Google Shape;1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800" y="2336351"/>
            <a:ext cx="4073124" cy="5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idx="1" type="body"/>
          </p:nvPr>
        </p:nvSpPr>
        <p:spPr>
          <a:xfrm flipH="1">
            <a:off x="457075" y="1305775"/>
            <a:ext cx="7822200" cy="41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linear model for predicting poverty from high school graduation rate in the US is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"hat" is used to signify that this is an estimate.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D85C6"/>
                </a:solidFill>
              </a:rPr>
              <a:t>The high school graduate rate in Georgia is 85.1%. What poverty level does the model predict for this state?</a:t>
            </a:r>
            <a:endParaRPr sz="2200">
              <a:solidFill>
                <a:srgbClr val="3D85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64.78 − 0.62 x 85.1 = 12.018</a:t>
            </a:r>
            <a:endParaRPr sz="2200"/>
          </a:p>
        </p:txBody>
      </p:sp>
      <p:sp>
        <p:nvSpPr>
          <p:cNvPr id="119" name="Google Shape;119;p25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20" name="Google Shape;1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800" y="2336351"/>
            <a:ext cx="4073124" cy="5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Eyeballing the line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26" name="Google Shape;126;p26"/>
          <p:cNvSpPr txBox="1"/>
          <p:nvPr>
            <p:ph idx="1" type="body"/>
          </p:nvPr>
        </p:nvSpPr>
        <p:spPr>
          <a:xfrm flipH="1">
            <a:off x="456900" y="1305775"/>
            <a:ext cx="2654700" cy="45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Which of the following appears to be the line that best fits the linear relationship between % in poverty and % HS grad? Choose one.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900" y="1305775"/>
            <a:ext cx="5347899" cy="4892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Eyeballing the line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 flipH="1">
            <a:off x="456900" y="1305775"/>
            <a:ext cx="2654700" cy="45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Which of the following appears to be the line that best fits the linear relationship between % in poverty and % HS grad? Choose one.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E69138"/>
                </a:solidFill>
              </a:rPr>
              <a:t>(a)</a:t>
            </a:r>
            <a:endParaRPr i="1" sz="2200">
              <a:solidFill>
                <a:srgbClr val="E69138"/>
              </a:solidFill>
            </a:endParaRPr>
          </a:p>
        </p:txBody>
      </p:sp>
      <p:pic>
        <p:nvPicPr>
          <p:cNvPr id="134" name="Google Shape;1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900" y="1305775"/>
            <a:ext cx="5347899" cy="4892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Residuals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 flipH="1">
            <a:off x="457075" y="1305775"/>
            <a:ext cx="7822200" cy="15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Residuals</a:t>
            </a:r>
            <a:r>
              <a:rPr lang="en" sz="2200"/>
              <a:t> are the leftovers from the model fit:</a:t>
            </a:r>
            <a:endParaRPr sz="2200"/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= Fit + Residual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175" y="2210275"/>
            <a:ext cx="5650402" cy="4355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Residuals (cont.)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 flipH="1">
            <a:off x="457075" y="1305775"/>
            <a:ext cx="78222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Residual is the difference between the observed (y</a:t>
            </a:r>
            <a:r>
              <a:rPr baseline="-25000" lang="en" sz="2200"/>
              <a:t>i</a:t>
            </a:r>
            <a:r>
              <a:rPr lang="en" sz="2200"/>
              <a:t>) and predicted ŷ</a:t>
            </a:r>
            <a:r>
              <a:rPr baseline="-25000" lang="en" sz="2200"/>
              <a:t>i</a:t>
            </a:r>
            <a:r>
              <a:rPr lang="en" sz="2200"/>
              <a:t>.</a:t>
            </a:r>
            <a:endParaRPr sz="2200"/>
          </a:p>
        </p:txBody>
      </p:sp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225" y="2081475"/>
            <a:ext cx="1806199" cy="5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850850"/>
            <a:ext cx="4560998" cy="35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idx="1" type="body"/>
          </p:nvPr>
        </p:nvSpPr>
        <p:spPr>
          <a:xfrm flipH="1">
            <a:off x="5558050" y="2793025"/>
            <a:ext cx="27747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% living in poverty in DC is 5.44% more than predicted.</a:t>
            </a:r>
            <a:endParaRPr sz="2200"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Residuals (cont.)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 flipH="1">
            <a:off x="457075" y="1305775"/>
            <a:ext cx="78222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Residual is the difference between the observed (y</a:t>
            </a:r>
            <a:r>
              <a:rPr baseline="-25000" lang="en" sz="2200"/>
              <a:t>i</a:t>
            </a:r>
            <a:r>
              <a:rPr lang="en" sz="2200"/>
              <a:t>) and predicted ŷ</a:t>
            </a:r>
            <a:r>
              <a:rPr baseline="-25000" lang="en" sz="2200"/>
              <a:t>i</a:t>
            </a:r>
            <a:r>
              <a:rPr lang="en" sz="2200"/>
              <a:t>.</a:t>
            </a:r>
            <a:endParaRPr sz="2200"/>
          </a:p>
        </p:txBody>
      </p:sp>
      <p:pic>
        <p:nvPicPr>
          <p:cNvPr id="157" name="Google Shape;1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225" y="2081475"/>
            <a:ext cx="1806199" cy="5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850850"/>
            <a:ext cx="4560998" cy="35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Residuals (cont.)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 flipH="1">
            <a:off x="457075" y="1305775"/>
            <a:ext cx="78222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Residual is the difference between the observed (y</a:t>
            </a:r>
            <a:r>
              <a:rPr baseline="-25000" lang="en" sz="2200"/>
              <a:t>i</a:t>
            </a:r>
            <a:r>
              <a:rPr lang="en" sz="2200"/>
              <a:t>) and predicted ŷ</a:t>
            </a:r>
            <a:r>
              <a:rPr baseline="-25000" lang="en" sz="2200"/>
              <a:t>i</a:t>
            </a:r>
            <a:r>
              <a:rPr lang="en" sz="2200"/>
              <a:t>.</a:t>
            </a:r>
            <a:endParaRPr sz="2200"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225" y="2081475"/>
            <a:ext cx="1806199" cy="5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850850"/>
            <a:ext cx="4560998" cy="354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1"/>
          <p:cNvSpPr txBox="1"/>
          <p:nvPr>
            <p:ph idx="1" type="body"/>
          </p:nvPr>
        </p:nvSpPr>
        <p:spPr>
          <a:xfrm flipH="1">
            <a:off x="5558050" y="2793025"/>
            <a:ext cx="2774700" cy="31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% living in poverty in DC is 5.44% more than predicted.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% living in poverty in RI is 4.16% less than predicted.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Quantifying the relationship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i="1" lang="en" sz="2200">
                <a:solidFill>
                  <a:schemeClr val="accent1"/>
                </a:solidFill>
              </a:rPr>
              <a:t>Correlation</a:t>
            </a:r>
            <a:r>
              <a:rPr i="1" lang="en" sz="2200"/>
              <a:t> </a:t>
            </a:r>
            <a:r>
              <a:rPr lang="en" sz="2200"/>
              <a:t>describes the strength of the </a:t>
            </a:r>
            <a:r>
              <a:rPr i="1" lang="en" sz="2200">
                <a:solidFill>
                  <a:srgbClr val="FF9900"/>
                </a:solidFill>
              </a:rPr>
              <a:t>linear </a:t>
            </a:r>
            <a:r>
              <a:rPr lang="en" sz="2200"/>
              <a:t>association between two variables.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Quantifying the relationship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i="1" lang="en" sz="2200">
                <a:solidFill>
                  <a:schemeClr val="accent1"/>
                </a:solidFill>
              </a:rPr>
              <a:t>Correlation</a:t>
            </a:r>
            <a:r>
              <a:rPr i="1" lang="en" sz="2200"/>
              <a:t> </a:t>
            </a:r>
            <a:r>
              <a:rPr lang="en" sz="2200"/>
              <a:t>describes the strength of the </a:t>
            </a:r>
            <a:r>
              <a:rPr i="1" lang="en" sz="2200">
                <a:solidFill>
                  <a:srgbClr val="FF9900"/>
                </a:solidFill>
              </a:rPr>
              <a:t>linear </a:t>
            </a:r>
            <a:r>
              <a:rPr lang="en" sz="2200"/>
              <a:t>association between two variables.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 takes values between -1 (perfect negative) and</a:t>
            </a:r>
            <a:br>
              <a:rPr lang="en" sz="2200"/>
            </a:br>
            <a:r>
              <a:rPr lang="en" sz="2200"/>
              <a:t>+1 (perfect positive).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ctrTitle"/>
          </p:nvPr>
        </p:nvSpPr>
        <p:spPr>
          <a:xfrm>
            <a:off x="685800" y="2111126"/>
            <a:ext cx="7772400" cy="22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Line Fitting,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Residuals, and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Correlation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Quantifying the relationship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i="1" lang="en" sz="2200">
                <a:solidFill>
                  <a:schemeClr val="accent1"/>
                </a:solidFill>
              </a:rPr>
              <a:t>Correlation</a:t>
            </a:r>
            <a:r>
              <a:rPr i="1" lang="en" sz="2200"/>
              <a:t> </a:t>
            </a:r>
            <a:r>
              <a:rPr lang="en" sz="2200"/>
              <a:t>describes the strength of the </a:t>
            </a:r>
            <a:r>
              <a:rPr i="1" lang="en" sz="2200">
                <a:solidFill>
                  <a:srgbClr val="FF9900"/>
                </a:solidFill>
              </a:rPr>
              <a:t>linear </a:t>
            </a:r>
            <a:r>
              <a:rPr lang="en" sz="2200"/>
              <a:t>association between two variables.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 takes values between -1 (perfect negative) and</a:t>
            </a:r>
            <a:br>
              <a:rPr lang="en" sz="2200"/>
            </a:br>
            <a:r>
              <a:rPr lang="en" sz="2200"/>
              <a:t>+1 (perfect positive).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 value of 0 indicates no linear association.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idx="1" type="body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the best guess for the correlation between percent in poverty and percent HS grad?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0.6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-0.75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-0.1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0.02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-1.5</a:t>
            </a:r>
            <a:endParaRPr sz="2200"/>
          </a:p>
        </p:txBody>
      </p:sp>
      <p:sp>
        <p:nvSpPr>
          <p:cNvPr id="191" name="Google Shape;191;p35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Guessing the correlation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92" name="Google Shape;19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238" y="2439063"/>
            <a:ext cx="521017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idx="1" type="body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the best guess for the correlation between percent in poverty and percent HS grad?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0.6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AutoNum type="alphaLcParenBoth"/>
            </a:pPr>
            <a:r>
              <a:rPr i="1" lang="en" sz="2200">
                <a:solidFill>
                  <a:srgbClr val="FF9900"/>
                </a:solidFill>
              </a:rPr>
              <a:t>-0.75</a:t>
            </a:r>
            <a:endParaRPr i="1" sz="2200">
              <a:solidFill>
                <a:srgbClr val="FF99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-0.1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0.02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-1.5</a:t>
            </a:r>
            <a:endParaRPr sz="2200"/>
          </a:p>
        </p:txBody>
      </p:sp>
      <p:sp>
        <p:nvSpPr>
          <p:cNvPr id="198" name="Google Shape;198;p36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Guessing the correlation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238" y="2439063"/>
            <a:ext cx="521017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idx="1" type="body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the best guess for the correlation between percent in poverty and percent female householder?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0.1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-0.6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-0.4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0.9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AutoNum type="alphaLcParenBoth"/>
            </a:pPr>
            <a:r>
              <a:rPr lang="en" sz="2200">
                <a:solidFill>
                  <a:srgbClr val="000000"/>
                </a:solidFill>
              </a:rPr>
              <a:t>0.5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205" name="Google Shape;205;p37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Guessing the correlation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06" name="Google Shape;2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138" y="2277075"/>
            <a:ext cx="53625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idx="1" type="body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the best guess for the correlation between percent in poverty and percent female householder?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0.1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-0.6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-0.4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0.9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AutoNum type="alphaLcParenBoth"/>
            </a:pPr>
            <a:r>
              <a:rPr i="1" lang="en" sz="2200">
                <a:solidFill>
                  <a:srgbClr val="FF9900"/>
                </a:solidFill>
              </a:rPr>
              <a:t>0.5</a:t>
            </a:r>
            <a:endParaRPr i="1" sz="2200">
              <a:solidFill>
                <a:srgbClr val="FF9900"/>
              </a:solidFill>
            </a:endParaRPr>
          </a:p>
        </p:txBody>
      </p:sp>
      <p:sp>
        <p:nvSpPr>
          <p:cNvPr id="212" name="Google Shape;212;p38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Guessing the correlation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13" name="Google Shape;2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138" y="2277075"/>
            <a:ext cx="53625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idx="1" type="body"/>
          </p:nvPr>
        </p:nvSpPr>
        <p:spPr>
          <a:xfrm flipH="1">
            <a:off x="457200" y="1305775"/>
            <a:ext cx="76587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has the strongest correlation, i.e. correlation coefficient closest to +1 or -1?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19" name="Google Shape;219;p39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Assessing the correlation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20" name="Google Shape;2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50" y="2399450"/>
            <a:ext cx="4773824" cy="37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idx="1" type="body"/>
          </p:nvPr>
        </p:nvSpPr>
        <p:spPr>
          <a:xfrm flipH="1">
            <a:off x="457200" y="1305775"/>
            <a:ext cx="76587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Which of the following is has the strongest correlation, i.e. correlation coefficient closest to +1 or -1?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26" name="Google Shape;226;p4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Assessing the correlation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450" y="2399450"/>
            <a:ext cx="4773824" cy="37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0"/>
          <p:cNvSpPr txBox="1"/>
          <p:nvPr>
            <p:ph idx="1" type="body"/>
          </p:nvPr>
        </p:nvSpPr>
        <p:spPr>
          <a:xfrm flipH="1">
            <a:off x="5828950" y="3111575"/>
            <a:ext cx="2905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FF9900"/>
                </a:solidFill>
              </a:rPr>
              <a:t>(b)  → correlation means </a:t>
            </a:r>
            <a:r>
              <a:rPr i="1" lang="en" sz="2200" u="sng">
                <a:solidFill>
                  <a:srgbClr val="FF9900"/>
                </a:solidFill>
              </a:rPr>
              <a:t>linear</a:t>
            </a:r>
            <a:r>
              <a:rPr i="1" lang="en" sz="2200">
                <a:solidFill>
                  <a:srgbClr val="FF9900"/>
                </a:solidFill>
              </a:rPr>
              <a:t> association</a:t>
            </a:r>
            <a:endParaRPr i="1" sz="2200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/>
        </p:nvSpPr>
        <p:spPr>
          <a:xfrm>
            <a:off x="683550" y="0"/>
            <a:ext cx="7776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 more resources at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openintro.org/os</a:t>
            </a:r>
            <a:r>
              <a:rPr lang="en" sz="1800"/>
              <a:t>, including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Slides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Videos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Statistical Software Labs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Discussion Forums (free support for students and teachers)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Learning Objectives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Teachers only content is also available for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Verified Teachers</a:t>
            </a:r>
            <a:r>
              <a:rPr lang="en" sz="1800"/>
              <a:t>, including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Exercise solutions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Sample exams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Ability to request a free desk copy for a course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Statistics Teachers email group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Questions?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Contact us</a:t>
            </a:r>
            <a:r>
              <a:rPr lang="en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Modeling numerical variables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 flipH="1">
            <a:off x="457075" y="1305775"/>
            <a:ext cx="7822200" cy="4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 this unit we will learn to quantify the relationship between two numerical variables, as well as modeling numerical response variables using a numerical or categorical explanatory variable.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idx="1" type="body"/>
          </p:nvPr>
        </p:nvSpPr>
        <p:spPr>
          <a:xfrm flipH="1">
            <a:off x="5315000" y="2992825"/>
            <a:ext cx="3321000" cy="3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</p:txBody>
      </p:sp>
      <p:sp>
        <p:nvSpPr>
          <p:cNvPr id="64" name="Google Shape;64;p18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65" name="Google Shape;65;p18"/>
          <p:cNvSpPr txBox="1"/>
          <p:nvPr>
            <p:ph idx="1" type="body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i="1" lang="en" sz="2200">
                <a:solidFill>
                  <a:schemeClr val="accent1"/>
                </a:solidFill>
              </a:rPr>
              <a:t>scatterplot</a:t>
            </a:r>
            <a:r>
              <a:rPr i="1" lang="en" sz="2200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66" name="Google Shape;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idx="1" type="body"/>
          </p:nvPr>
        </p:nvSpPr>
        <p:spPr>
          <a:xfrm flipH="1">
            <a:off x="5315000" y="2992825"/>
            <a:ext cx="3321000" cy="3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i="1" lang="en" sz="2200"/>
              <a:t>% in poverty</a:t>
            </a:r>
            <a:endParaRPr i="1"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</p:txBody>
      </p:sp>
      <p:sp>
        <p:nvSpPr>
          <p:cNvPr id="72" name="Google Shape;72;p19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i="1" lang="en" sz="2200">
                <a:solidFill>
                  <a:schemeClr val="accent1"/>
                </a:solidFill>
              </a:rPr>
              <a:t>scatterplot</a:t>
            </a:r>
            <a:r>
              <a:rPr i="1" lang="en" sz="2200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74" name="Google Shape;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body"/>
          </p:nvPr>
        </p:nvSpPr>
        <p:spPr>
          <a:xfrm flipH="1">
            <a:off x="5315000" y="2992825"/>
            <a:ext cx="3321000" cy="3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i="1" lang="en" sz="2200"/>
              <a:t>% in poverty</a:t>
            </a:r>
            <a:endParaRPr i="1"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Explanatory variable?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</p:txBody>
      </p:sp>
      <p:sp>
        <p:nvSpPr>
          <p:cNvPr id="80" name="Google Shape;80;p2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81" name="Google Shape;81;p20"/>
          <p:cNvSpPr txBox="1"/>
          <p:nvPr>
            <p:ph idx="1" type="body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i="1" lang="en" sz="2200">
                <a:solidFill>
                  <a:schemeClr val="accent1"/>
                </a:solidFill>
              </a:rPr>
              <a:t>scatterplot</a:t>
            </a:r>
            <a:r>
              <a:rPr i="1" lang="en" sz="2200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82" name="Google Shape;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idx="1" type="body"/>
          </p:nvPr>
        </p:nvSpPr>
        <p:spPr>
          <a:xfrm flipH="1">
            <a:off x="5315000" y="2992825"/>
            <a:ext cx="3321000" cy="3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i="1" lang="en" sz="2200"/>
              <a:t>% in poverty</a:t>
            </a:r>
            <a:endParaRPr i="1"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Explanatory variable?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i="1" lang="en" sz="2200"/>
              <a:t>% HS grad</a:t>
            </a:r>
            <a:endParaRPr i="1"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</p:txBody>
      </p:sp>
      <p:sp>
        <p:nvSpPr>
          <p:cNvPr id="88" name="Google Shape;88;p21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i="1" lang="en" sz="2200">
                <a:solidFill>
                  <a:schemeClr val="accent1"/>
                </a:solidFill>
              </a:rPr>
              <a:t>scatterplot</a:t>
            </a:r>
            <a:r>
              <a:rPr i="1" lang="en" sz="2200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90" name="Google Shape;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 flipH="1">
            <a:off x="5315000" y="2992825"/>
            <a:ext cx="3321000" cy="3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i="1" lang="en" sz="2200"/>
              <a:t>% in poverty</a:t>
            </a:r>
            <a:endParaRPr i="1"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Explanatory variable?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i="1" lang="en" sz="2200"/>
              <a:t>% HS grad</a:t>
            </a:r>
            <a:endParaRPr i="1"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Relationship?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</p:txBody>
      </p:sp>
      <p:sp>
        <p:nvSpPr>
          <p:cNvPr id="96" name="Google Shape;96;p22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i="1" lang="en" sz="2200">
                <a:solidFill>
                  <a:schemeClr val="accent1"/>
                </a:solidFill>
              </a:rPr>
              <a:t>scatterplot</a:t>
            </a:r>
            <a:r>
              <a:rPr i="1" lang="en" sz="2200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98" name="Google Shape;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idx="1" type="body"/>
          </p:nvPr>
        </p:nvSpPr>
        <p:spPr>
          <a:xfrm flipH="1">
            <a:off x="5315000" y="2992825"/>
            <a:ext cx="3321000" cy="3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Response variable?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i="1" lang="en" sz="2200"/>
              <a:t>% in poverty</a:t>
            </a:r>
            <a:endParaRPr i="1"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Explanatory variable?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 </a:t>
            </a:r>
            <a:r>
              <a:rPr i="1" lang="en" sz="2200"/>
              <a:t>% HS grad</a:t>
            </a:r>
            <a:endParaRPr i="1"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Relationship?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/>
              <a:t> linear, negative,</a:t>
            </a:r>
            <a:br>
              <a:rPr i="1" lang="en" sz="2200"/>
            </a:br>
            <a:r>
              <a:rPr i="1" lang="en" sz="2200"/>
              <a:t> moderately strong</a:t>
            </a:r>
            <a:endParaRPr i="1" sz="2200"/>
          </a:p>
        </p:txBody>
      </p:sp>
      <p:sp>
        <p:nvSpPr>
          <p:cNvPr id="104" name="Google Shape;104;p23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Poverty vs. HS graduate rate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 flipH="1">
            <a:off x="457075" y="1305775"/>
            <a:ext cx="7822200" cy="19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</a:t>
            </a:r>
            <a:r>
              <a:rPr i="1" lang="en" sz="2200">
                <a:solidFill>
                  <a:schemeClr val="accent1"/>
                </a:solidFill>
              </a:rPr>
              <a:t>scatterplot</a:t>
            </a:r>
            <a:r>
              <a:rPr i="1" lang="en" sz="2200"/>
              <a:t> </a:t>
            </a:r>
            <a:r>
              <a:rPr lang="en" sz="2200"/>
              <a:t>below shows the relationship between HS graduate rate in all 50 US states and DC and the percent of residents who live below the poverty line</a:t>
            </a:r>
            <a:br>
              <a:rPr lang="en" sz="2200"/>
            </a:br>
            <a:r>
              <a:rPr lang="en" sz="2200"/>
              <a:t>(income below $23,050 for a family of 4 in 2012).</a:t>
            </a:r>
            <a:endParaRPr sz="2200"/>
          </a:p>
        </p:txBody>
      </p:sp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25" y="2992750"/>
            <a:ext cx="485775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