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1b5d4ca2f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b5d4ca2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04decb5_0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304decb5_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fa1d17a6d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fa1d17a6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fa1d17a6d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fa1d17a6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fa1d17a6d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fa1d17a6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fa1d17a6d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fa1d17a6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5fa1d17a6d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fa1d17a6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fa1d17a6d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fa1d17a6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fa1d17a6d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fa1d17a6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fa1d17a6d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fa1d17a6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fa1d17a6d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fa1d17a6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9b066a1b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9b066a1b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fa1d17a6d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fa1d17a6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5fa1d17a6d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fa1d17a6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fa1d17a6d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fa1d17a6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fa1d17a6d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fa1d17a6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5fa1d17a6d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fa1d17a6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fa1d17a6d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fa1d17a6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5fa1d17a6d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5fa1d17a6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fa1d17a6d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fa1d17a6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5fa1d17a6d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fa1d17a6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5fa1d17a6d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fa1d17a6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3304decb5_0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304decb5_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304decb5_0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304decb5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304decb5_0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304decb5_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b5d4ca2fd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b5d4ca2f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b5d4ca2fd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b5d4ca2f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304decb5_0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304decb5_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b5d4ca2fd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b5d4ca2f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b5d4ca2fd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b5d4ca2f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304decb5_0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304decb5_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304decb5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304decb5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304decb5_0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304decb5_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b5d4ca2fd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b5d4ca2f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304decb5_0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304decb5_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304decb5_0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304decb5_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304decb5_0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304decb5_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304decb5_0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304decb5_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304decb5_0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304decb5_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304decb5_0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304decb5_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304decb5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304decb5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304decb5_0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304decb5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b5d4ca2fd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b5d4ca2f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b5d4ca2fd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b5d4ca2fd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5d4ca2fd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5d4ca2f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b5d4ca2fd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b5d4ca2f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b5d4ca2fd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b5d4ca2f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304decb5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304decb5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b5d4ca2fd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b5d4ca2f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5fa1d17a6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5fa1d17a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5fa1d17a6d_0_4: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5fa1d17a6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304decb5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304decb5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b5d4ca2fd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b5d4ca2f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b5d4ca2fd_0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b5d4ca2f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b5d4ca2fd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b5d4ca2f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5d4ca2fd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5d4ca2f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b5d4ca2fd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b5d4ca2f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304decb5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304decb5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304decb5_1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304decb5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304decb5_1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304decb5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304decb5_1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304decb5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5d4ca2fd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5d4ca2f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5d4ca2fd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5d4ca2f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5d4ca2fd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5d4ca2f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3"/>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Google Shape;13;p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Google Shape;16;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9"/>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28" name="Google Shape;28;p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1" name="Google Shape;31;p10"/>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4" name="Google Shape;34;p11"/>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5" name="Google Shape;35;p11"/>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5" name="Google Shape;25;p8"/>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hyperlink" Target="http://www.openintro.org/download.php?file=os2_extra_nonlinear_relationships&amp;referrer=os2-gdoc-slides-7-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hyperlink" Target="http://www.openintro.org/download.php?file=os2_extra_nonlinear_relationships&amp;referrer=os2-gdoc-slides-7-2"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 Id="rId3"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 Id="rId3"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 Id="rId3"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 Id="rId3"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 Id="rId3"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 Id="rId3" Type="http://schemas.openxmlformats.org/officeDocument/2006/relationships/image" Target="../media/image1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1.xml"/><Relationship Id="rId3" Type="http://schemas.openxmlformats.org/officeDocument/2006/relationships/image" Target="../media/image2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2.xml"/><Relationship Id="rId3" Type="http://schemas.openxmlformats.org/officeDocument/2006/relationships/image" Target="../media/image2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 Id="rId3"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4.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15"/>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46" name="Google Shape;46;p15"/>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47" name="Google Shape;47;p15"/>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4"/>
          <p:cNvSpPr txBox="1"/>
          <p:nvPr>
            <p:ph idx="1" type="body"/>
          </p:nvPr>
        </p:nvSpPr>
        <p:spPr>
          <a:xfrm flipH="1">
            <a:off x="457075" y="3265725"/>
            <a:ext cx="7822200" cy="217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solidFill>
                  <a:schemeClr val="accent1"/>
                </a:solidFill>
              </a:rPr>
              <a:t>Notation:</a:t>
            </a:r>
            <a:endParaRPr sz="2200">
              <a:solidFill>
                <a:schemeClr val="accent1"/>
              </a:solidFill>
            </a:endParaRPr>
          </a:p>
          <a:p>
            <a:pPr indent="-368300" lvl="0" marL="457200" rtl="0" algn="l">
              <a:lnSpc>
                <a:spcPct val="115000"/>
              </a:lnSpc>
              <a:spcBef>
                <a:spcPts val="0"/>
              </a:spcBef>
              <a:spcAft>
                <a:spcPts val="0"/>
              </a:spcAft>
              <a:buClr>
                <a:srgbClr val="000000"/>
              </a:buClr>
              <a:buSzPts val="2200"/>
              <a:buChar char="●"/>
            </a:pPr>
            <a:r>
              <a:rPr lang="en" sz="2200">
                <a:solidFill>
                  <a:srgbClr val="000000"/>
                </a:solidFill>
              </a:rPr>
              <a:t>Intercept:</a:t>
            </a:r>
            <a:endParaRPr sz="2200">
              <a:solidFill>
                <a:srgbClr val="000000"/>
              </a:solidFill>
            </a:endParaRPr>
          </a:p>
          <a:p>
            <a:pPr indent="-368300" lvl="0" marL="914400" rtl="0" algn="l">
              <a:lnSpc>
                <a:spcPct val="115000"/>
              </a:lnSpc>
              <a:spcBef>
                <a:spcPts val="0"/>
              </a:spcBef>
              <a:spcAft>
                <a:spcPts val="0"/>
              </a:spcAft>
              <a:buSzPts val="2200"/>
              <a:buChar char="●"/>
            </a:pPr>
            <a:r>
              <a:rPr lang="en" sz="2200"/>
              <a:t>Parameter: </a:t>
            </a:r>
            <a:r>
              <a:rPr i="1" lang="en" sz="2200"/>
              <a:t>β</a:t>
            </a:r>
            <a:r>
              <a:rPr baseline="-25000" i="1" lang="en" sz="2200"/>
              <a:t>0</a:t>
            </a:r>
            <a:endParaRPr baseline="-25000" i="1" sz="2200"/>
          </a:p>
          <a:p>
            <a:pPr indent="-368300" lvl="0" marL="914400" rtl="0" algn="l">
              <a:lnSpc>
                <a:spcPct val="115000"/>
              </a:lnSpc>
              <a:spcBef>
                <a:spcPts val="0"/>
              </a:spcBef>
              <a:spcAft>
                <a:spcPts val="0"/>
              </a:spcAft>
              <a:buSzPts val="2200"/>
              <a:buChar char="●"/>
            </a:pPr>
            <a:r>
              <a:rPr lang="en" sz="2200"/>
              <a:t>Point estimate: </a:t>
            </a:r>
            <a:r>
              <a:rPr i="1" lang="en" sz="2200"/>
              <a:t>b</a:t>
            </a:r>
            <a:r>
              <a:rPr baseline="-25000" i="1" lang="en" sz="2200"/>
              <a:t>0</a:t>
            </a:r>
            <a:endParaRPr i="1" sz="2200"/>
          </a:p>
          <a:p>
            <a:pPr indent="0" lvl="0" marL="0" rtl="0" algn="l">
              <a:lnSpc>
                <a:spcPct val="115000"/>
              </a:lnSpc>
              <a:spcBef>
                <a:spcPts val="0"/>
              </a:spcBef>
              <a:spcAft>
                <a:spcPts val="0"/>
              </a:spcAft>
              <a:buClr>
                <a:schemeClr val="dk1"/>
              </a:buClr>
              <a:buSzPts val="1100"/>
              <a:buFont typeface="Arial"/>
              <a:buNone/>
            </a:pPr>
            <a:r>
              <a:t/>
            </a:r>
            <a:endParaRPr sz="2200"/>
          </a:p>
          <a:p>
            <a:pPr indent="-368300" lvl="0" marL="457200" rtl="0" algn="l">
              <a:lnSpc>
                <a:spcPct val="115000"/>
              </a:lnSpc>
              <a:spcBef>
                <a:spcPts val="0"/>
              </a:spcBef>
              <a:spcAft>
                <a:spcPts val="0"/>
              </a:spcAft>
              <a:buClr>
                <a:srgbClr val="000000"/>
              </a:buClr>
              <a:buSzPts val="2200"/>
              <a:buChar char="●"/>
            </a:pPr>
            <a:r>
              <a:rPr lang="en" sz="2200">
                <a:solidFill>
                  <a:srgbClr val="000000"/>
                </a:solidFill>
              </a:rPr>
              <a:t>Slope:</a:t>
            </a:r>
            <a:endParaRPr sz="2200">
              <a:solidFill>
                <a:srgbClr val="000000"/>
              </a:solidFill>
            </a:endParaRPr>
          </a:p>
          <a:p>
            <a:pPr indent="-368300" lvl="0" marL="914400" rtl="0" algn="l">
              <a:lnSpc>
                <a:spcPct val="115000"/>
              </a:lnSpc>
              <a:spcBef>
                <a:spcPts val="0"/>
              </a:spcBef>
              <a:spcAft>
                <a:spcPts val="0"/>
              </a:spcAft>
              <a:buSzPts val="2200"/>
              <a:buChar char="●"/>
            </a:pPr>
            <a:r>
              <a:rPr lang="en" sz="2200"/>
              <a:t>Parameter: </a:t>
            </a:r>
            <a:r>
              <a:rPr i="1" lang="en" sz="2200"/>
              <a:t>β</a:t>
            </a:r>
            <a:r>
              <a:rPr baseline="-25000" i="1" lang="en" sz="2200"/>
              <a:t>1</a:t>
            </a:r>
            <a:endParaRPr baseline="-25000" i="1" sz="2200"/>
          </a:p>
          <a:p>
            <a:pPr indent="-368300" lvl="0" marL="914400" rtl="0" algn="l">
              <a:lnSpc>
                <a:spcPct val="115000"/>
              </a:lnSpc>
              <a:spcBef>
                <a:spcPts val="0"/>
              </a:spcBef>
              <a:spcAft>
                <a:spcPts val="0"/>
              </a:spcAft>
              <a:buSzPts val="2200"/>
              <a:buChar char="●"/>
            </a:pPr>
            <a:r>
              <a:rPr lang="en" sz="2200"/>
              <a:t>Point estimate: </a:t>
            </a:r>
            <a:r>
              <a:rPr i="1" lang="en" sz="2200"/>
              <a:t>b</a:t>
            </a:r>
            <a:r>
              <a:rPr baseline="-25000" i="1" lang="en" sz="2200"/>
              <a:t>1</a:t>
            </a:r>
            <a:endParaRPr i="1" sz="2200"/>
          </a:p>
        </p:txBody>
      </p:sp>
      <p:sp>
        <p:nvSpPr>
          <p:cNvPr id="100" name="Google Shape;100;p2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least squares line</a:t>
            </a:r>
            <a:endParaRPr baseline="30000">
              <a:solidFill>
                <a:schemeClr val="accent1"/>
              </a:solidFill>
            </a:endParaRPr>
          </a:p>
        </p:txBody>
      </p:sp>
      <p:pic>
        <p:nvPicPr>
          <p:cNvPr id="101" name="Google Shape;101;p24"/>
          <p:cNvPicPr preferRelativeResize="0"/>
          <p:nvPr/>
        </p:nvPicPr>
        <p:blipFill>
          <a:blip r:embed="rId3">
            <a:alphaModFix/>
          </a:blip>
          <a:stretch>
            <a:fillRect/>
          </a:stretch>
        </p:blipFill>
        <p:spPr>
          <a:xfrm>
            <a:off x="609475" y="1222825"/>
            <a:ext cx="8045874" cy="189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for the least squares line</a:t>
            </a:r>
            <a:endParaRPr baseline="30000">
              <a:solidFill>
                <a:schemeClr val="accent1"/>
              </a:solidFill>
            </a:endParaRPr>
          </a:p>
        </p:txBody>
      </p:sp>
      <p:sp>
        <p:nvSpPr>
          <p:cNvPr id="107" name="Google Shape;107;p25"/>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rabicPeriod"/>
            </a:pPr>
            <a:r>
              <a:rPr lang="en" sz="2200"/>
              <a:t>Linearity</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for the least squares line</a:t>
            </a:r>
            <a:endParaRPr baseline="30000">
              <a:solidFill>
                <a:schemeClr val="accent1"/>
              </a:solidFill>
            </a:endParaRPr>
          </a:p>
        </p:txBody>
      </p:sp>
      <p:sp>
        <p:nvSpPr>
          <p:cNvPr id="113" name="Google Shape;113;p26"/>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rabicPeriod"/>
            </a:pPr>
            <a:r>
              <a:rPr lang="en" sz="2200"/>
              <a:t>Linearity</a:t>
            </a:r>
            <a:endParaRPr sz="2200"/>
          </a:p>
          <a:p>
            <a:pPr indent="-368300" lvl="0" marL="457200" rtl="0" algn="l">
              <a:lnSpc>
                <a:spcPct val="115000"/>
              </a:lnSpc>
              <a:spcBef>
                <a:spcPts val="0"/>
              </a:spcBef>
              <a:spcAft>
                <a:spcPts val="0"/>
              </a:spcAft>
              <a:buSzPts val="2200"/>
              <a:buAutoNum type="arabicPeriod"/>
            </a:pPr>
            <a:r>
              <a:rPr lang="en" sz="2200"/>
              <a:t>Nearly normal residuals</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for the least squares line</a:t>
            </a:r>
            <a:endParaRPr baseline="30000">
              <a:solidFill>
                <a:schemeClr val="accent1"/>
              </a:solidFill>
            </a:endParaRPr>
          </a:p>
        </p:txBody>
      </p:sp>
      <p:sp>
        <p:nvSpPr>
          <p:cNvPr id="119" name="Google Shape;119;p27"/>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rabicPeriod"/>
            </a:pPr>
            <a:r>
              <a:rPr lang="en" sz="2200"/>
              <a:t>Linearity</a:t>
            </a:r>
            <a:endParaRPr sz="2200"/>
          </a:p>
          <a:p>
            <a:pPr indent="-368300" lvl="0" marL="457200" rtl="0" algn="l">
              <a:lnSpc>
                <a:spcPct val="115000"/>
              </a:lnSpc>
              <a:spcBef>
                <a:spcPts val="0"/>
              </a:spcBef>
              <a:spcAft>
                <a:spcPts val="0"/>
              </a:spcAft>
              <a:buSzPts val="2200"/>
              <a:buAutoNum type="arabicPeriod"/>
            </a:pPr>
            <a:r>
              <a:rPr lang="en" sz="2200"/>
              <a:t>Nearly normal residuals</a:t>
            </a:r>
            <a:endParaRPr sz="2200"/>
          </a:p>
          <a:p>
            <a:pPr indent="-368300" lvl="0" marL="457200" rtl="0" algn="l">
              <a:lnSpc>
                <a:spcPct val="115000"/>
              </a:lnSpc>
              <a:spcBef>
                <a:spcPts val="0"/>
              </a:spcBef>
              <a:spcAft>
                <a:spcPts val="0"/>
              </a:spcAft>
              <a:buSzPts val="2200"/>
              <a:buAutoNum type="arabicPeriod"/>
            </a:pPr>
            <a:r>
              <a:rPr lang="en" sz="2200"/>
              <a:t>Constant variability</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relationship between the explanatory and the response variable should be linear.</a:t>
            </a:r>
            <a:endParaRPr sz="1900"/>
          </a:p>
          <a:p>
            <a:pPr indent="0" lvl="0" marL="0" rtl="0" algn="l">
              <a:lnSpc>
                <a:spcPct val="115000"/>
              </a:lnSpc>
              <a:spcBef>
                <a:spcPts val="1000"/>
              </a:spcBef>
              <a:spcAft>
                <a:spcPts val="1000"/>
              </a:spcAft>
              <a:buNone/>
            </a:pPr>
            <a:r>
              <a:t/>
            </a:r>
            <a:endParaRPr sz="1900"/>
          </a:p>
        </p:txBody>
      </p:sp>
      <p:sp>
        <p:nvSpPr>
          <p:cNvPr id="125" name="Google Shape;125;p2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(1) Linearity</a:t>
            </a:r>
            <a:endParaRPr baseline="3000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relationship between the explanatory and the response variable should be linear.</a:t>
            </a:r>
            <a:endParaRPr sz="1900"/>
          </a:p>
          <a:p>
            <a:pPr indent="-349250" lvl="0" marL="457200" rtl="0" algn="l">
              <a:lnSpc>
                <a:spcPct val="115000"/>
              </a:lnSpc>
              <a:spcBef>
                <a:spcPts val="0"/>
              </a:spcBef>
              <a:spcAft>
                <a:spcPts val="0"/>
              </a:spcAft>
              <a:buSzPts val="1900"/>
              <a:buChar char="●"/>
            </a:pPr>
            <a:r>
              <a:rPr lang="en" sz="1900"/>
              <a:t>Methods for fitting a model to non-linear relationships exist, but are beyond the scope of this class. If this topic is of interest, an </a:t>
            </a:r>
            <a:r>
              <a:rPr lang="en" sz="1900" u="sng">
                <a:solidFill>
                  <a:schemeClr val="hlink"/>
                </a:solidFill>
                <a:hlinkClick r:id="rId3"/>
              </a:rPr>
              <a:t>Online Extra is available on openintro.org</a:t>
            </a:r>
            <a:r>
              <a:rPr lang="en" sz="1900"/>
              <a:t> covering new techniques.</a:t>
            </a:r>
            <a:endParaRPr sz="1900"/>
          </a:p>
          <a:p>
            <a:pPr indent="0" lvl="0" marL="0" rtl="0" algn="l">
              <a:lnSpc>
                <a:spcPct val="115000"/>
              </a:lnSpc>
              <a:spcBef>
                <a:spcPts val="1000"/>
              </a:spcBef>
              <a:spcAft>
                <a:spcPts val="1000"/>
              </a:spcAft>
              <a:buNone/>
            </a:pPr>
            <a:r>
              <a:t/>
            </a:r>
            <a:endParaRPr sz="1900"/>
          </a:p>
        </p:txBody>
      </p:sp>
      <p:sp>
        <p:nvSpPr>
          <p:cNvPr id="131" name="Google Shape;131;p2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(1) Linearity</a:t>
            </a:r>
            <a:endParaRPr baseline="300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relationship between the explanatory and the response variable should be linear.</a:t>
            </a:r>
            <a:endParaRPr sz="1900"/>
          </a:p>
          <a:p>
            <a:pPr indent="-349250" lvl="0" marL="457200" rtl="0" algn="l">
              <a:lnSpc>
                <a:spcPct val="115000"/>
              </a:lnSpc>
              <a:spcBef>
                <a:spcPts val="0"/>
              </a:spcBef>
              <a:spcAft>
                <a:spcPts val="0"/>
              </a:spcAft>
              <a:buSzPts val="1900"/>
              <a:buChar char="●"/>
            </a:pPr>
            <a:r>
              <a:rPr lang="en" sz="1900"/>
              <a:t>Methods for fitting a model to non-linear relationships exist, but are beyond the scope of this class. If this topic is of interest, an </a:t>
            </a:r>
            <a:r>
              <a:rPr lang="en" sz="1900" u="sng">
                <a:solidFill>
                  <a:schemeClr val="hlink"/>
                </a:solidFill>
                <a:hlinkClick r:id="rId3"/>
              </a:rPr>
              <a:t>Online Extra is available on openintro.org</a:t>
            </a:r>
            <a:r>
              <a:rPr lang="en" sz="1900"/>
              <a:t> covering new techniques.</a:t>
            </a:r>
            <a:endParaRPr sz="1900"/>
          </a:p>
          <a:p>
            <a:pPr indent="-349250" lvl="0" marL="457200" rtl="0" algn="l">
              <a:lnSpc>
                <a:spcPct val="115000"/>
              </a:lnSpc>
              <a:spcBef>
                <a:spcPts val="0"/>
              </a:spcBef>
              <a:spcAft>
                <a:spcPts val="0"/>
              </a:spcAft>
              <a:buSzPts val="1900"/>
              <a:buChar char="●"/>
            </a:pPr>
            <a:r>
              <a:rPr lang="en" sz="1900"/>
              <a:t>Check using a scatterplot of the data, or a </a:t>
            </a:r>
            <a:r>
              <a:rPr i="1" lang="en" sz="1900">
                <a:solidFill>
                  <a:schemeClr val="accent1"/>
                </a:solidFill>
              </a:rPr>
              <a:t>residuals plot</a:t>
            </a:r>
            <a:r>
              <a:rPr lang="en" sz="1900"/>
              <a:t>.</a:t>
            </a:r>
            <a:endParaRPr sz="1900"/>
          </a:p>
        </p:txBody>
      </p:sp>
      <p:sp>
        <p:nvSpPr>
          <p:cNvPr id="137" name="Google Shape;137;p3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(1) Linearity</a:t>
            </a:r>
            <a:endParaRPr baseline="30000">
              <a:solidFill>
                <a:schemeClr val="accent1"/>
              </a:solidFill>
            </a:endParaRPr>
          </a:p>
        </p:txBody>
      </p:sp>
      <p:pic>
        <p:nvPicPr>
          <p:cNvPr id="138" name="Google Shape;138;p30"/>
          <p:cNvPicPr preferRelativeResize="0"/>
          <p:nvPr/>
        </p:nvPicPr>
        <p:blipFill>
          <a:blip r:embed="rId4">
            <a:alphaModFix/>
          </a:blip>
          <a:stretch>
            <a:fillRect/>
          </a:stretch>
        </p:blipFill>
        <p:spPr>
          <a:xfrm>
            <a:off x="1445175" y="3706924"/>
            <a:ext cx="5607074" cy="2812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Anatomy of a residuals plot</a:t>
            </a:r>
            <a:endParaRPr baseline="30000">
              <a:solidFill>
                <a:schemeClr val="accent1"/>
              </a:solidFill>
            </a:endParaRPr>
          </a:p>
        </p:txBody>
      </p:sp>
      <p:pic>
        <p:nvPicPr>
          <p:cNvPr id="144" name="Google Shape;144;p31"/>
          <p:cNvPicPr preferRelativeResize="0"/>
          <p:nvPr/>
        </p:nvPicPr>
        <p:blipFill>
          <a:blip r:embed="rId3">
            <a:alphaModFix/>
          </a:blip>
          <a:stretch>
            <a:fillRect/>
          </a:stretch>
        </p:blipFill>
        <p:spPr>
          <a:xfrm>
            <a:off x="457198" y="1412498"/>
            <a:ext cx="3749600" cy="4211090"/>
          </a:xfrm>
          <a:prstGeom prst="rect">
            <a:avLst/>
          </a:prstGeom>
          <a:noFill/>
          <a:ln>
            <a:noFill/>
          </a:ln>
        </p:spPr>
      </p:pic>
      <p:pic>
        <p:nvPicPr>
          <p:cNvPr id="145" name="Google Shape;145;p31"/>
          <p:cNvPicPr preferRelativeResize="0"/>
          <p:nvPr/>
        </p:nvPicPr>
        <p:blipFill>
          <a:blip r:embed="rId4">
            <a:alphaModFix/>
          </a:blip>
          <a:stretch>
            <a:fillRect/>
          </a:stretch>
        </p:blipFill>
        <p:spPr>
          <a:xfrm>
            <a:off x="4303523" y="1412498"/>
            <a:ext cx="4538075" cy="224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Anatomy of a residuals plot</a:t>
            </a:r>
            <a:endParaRPr baseline="30000">
              <a:solidFill>
                <a:schemeClr val="accent1"/>
              </a:solidFill>
            </a:endParaRPr>
          </a:p>
        </p:txBody>
      </p:sp>
      <p:pic>
        <p:nvPicPr>
          <p:cNvPr id="151" name="Google Shape;151;p32"/>
          <p:cNvPicPr preferRelativeResize="0"/>
          <p:nvPr/>
        </p:nvPicPr>
        <p:blipFill>
          <a:blip r:embed="rId3">
            <a:alphaModFix/>
          </a:blip>
          <a:stretch>
            <a:fillRect/>
          </a:stretch>
        </p:blipFill>
        <p:spPr>
          <a:xfrm>
            <a:off x="457198" y="1412498"/>
            <a:ext cx="3749600" cy="4211090"/>
          </a:xfrm>
          <a:prstGeom prst="rect">
            <a:avLst/>
          </a:prstGeom>
          <a:noFill/>
          <a:ln>
            <a:noFill/>
          </a:ln>
        </p:spPr>
      </p:pic>
      <p:pic>
        <p:nvPicPr>
          <p:cNvPr id="152" name="Google Shape;152;p32"/>
          <p:cNvPicPr preferRelativeResize="0"/>
          <p:nvPr/>
        </p:nvPicPr>
        <p:blipFill>
          <a:blip r:embed="rId4">
            <a:alphaModFix/>
          </a:blip>
          <a:stretch>
            <a:fillRect/>
          </a:stretch>
        </p:blipFill>
        <p:spPr>
          <a:xfrm>
            <a:off x="4303523" y="1412498"/>
            <a:ext cx="4538075" cy="2241525"/>
          </a:xfrm>
          <a:prstGeom prst="rect">
            <a:avLst/>
          </a:prstGeom>
          <a:noFill/>
          <a:ln>
            <a:noFill/>
          </a:ln>
        </p:spPr>
      </p:pic>
      <p:pic>
        <p:nvPicPr>
          <p:cNvPr id="153" name="Google Shape;153;p32"/>
          <p:cNvPicPr preferRelativeResize="0"/>
          <p:nvPr/>
        </p:nvPicPr>
        <p:blipFill>
          <a:blip r:embed="rId5">
            <a:alphaModFix/>
          </a:blip>
          <a:stretch>
            <a:fillRect/>
          </a:stretch>
        </p:blipFill>
        <p:spPr>
          <a:xfrm>
            <a:off x="4303525" y="3654025"/>
            <a:ext cx="4634850" cy="2427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457200" y="323620"/>
            <a:ext cx="8229600" cy="67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Conditions: (2) Nearly normal residuals</a:t>
            </a:r>
            <a:endParaRPr baseline="30000" sz="3000">
              <a:solidFill>
                <a:schemeClr val="accent1"/>
              </a:solidFill>
            </a:endParaRPr>
          </a:p>
        </p:txBody>
      </p:sp>
      <p:sp>
        <p:nvSpPr>
          <p:cNvPr id="159" name="Google Shape;159;p33"/>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residuals should be nearly normal.</a:t>
            </a:r>
            <a:endParaRPr sz="1900"/>
          </a:p>
          <a:p>
            <a:pPr indent="0" lvl="0" marL="0" rtl="0" algn="l">
              <a:lnSpc>
                <a:spcPct val="115000"/>
              </a:lnSpc>
              <a:spcBef>
                <a:spcPts val="1000"/>
              </a:spcBef>
              <a:spcAft>
                <a:spcPts val="1000"/>
              </a:spcAft>
              <a:buNone/>
            </a:pPr>
            <a:r>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6"/>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Fitting a line by least squares regression</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457200" y="323620"/>
            <a:ext cx="8229600" cy="67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Conditions: (2) Nearly normal residuals</a:t>
            </a:r>
            <a:endParaRPr baseline="30000" sz="3000">
              <a:solidFill>
                <a:schemeClr val="accent1"/>
              </a:solidFill>
            </a:endParaRPr>
          </a:p>
        </p:txBody>
      </p:sp>
      <p:sp>
        <p:nvSpPr>
          <p:cNvPr id="165" name="Google Shape;165;p34"/>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residuals should be nearly normal.</a:t>
            </a:r>
            <a:endParaRPr sz="1900"/>
          </a:p>
          <a:p>
            <a:pPr indent="-349250" lvl="0" marL="457200" rtl="0" algn="l">
              <a:lnSpc>
                <a:spcPct val="115000"/>
              </a:lnSpc>
              <a:spcBef>
                <a:spcPts val="0"/>
              </a:spcBef>
              <a:spcAft>
                <a:spcPts val="0"/>
              </a:spcAft>
              <a:buSzPts val="1900"/>
              <a:buChar char="●"/>
            </a:pPr>
            <a:r>
              <a:rPr lang="en" sz="1900"/>
              <a:t>This condition may not be satisfied when there are unusual observations that don't follow the trend of the rest of the data.</a:t>
            </a:r>
            <a:endParaRPr sz="1900"/>
          </a:p>
          <a:p>
            <a:pPr indent="0" lvl="0" marL="0" rtl="0" algn="l">
              <a:lnSpc>
                <a:spcPct val="115000"/>
              </a:lnSpc>
              <a:spcBef>
                <a:spcPts val="1000"/>
              </a:spcBef>
              <a:spcAft>
                <a:spcPts val="1000"/>
              </a:spcAft>
              <a:buNone/>
            </a:pPr>
            <a:r>
              <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457200" y="323620"/>
            <a:ext cx="8229600" cy="67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Conditions: (2) Nearly normal residuals</a:t>
            </a:r>
            <a:endParaRPr baseline="30000" sz="3000">
              <a:solidFill>
                <a:schemeClr val="accent1"/>
              </a:solidFill>
            </a:endParaRPr>
          </a:p>
        </p:txBody>
      </p:sp>
      <p:sp>
        <p:nvSpPr>
          <p:cNvPr id="171" name="Google Shape;171;p35"/>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residuals should be nearly normal.</a:t>
            </a:r>
            <a:endParaRPr sz="1900"/>
          </a:p>
          <a:p>
            <a:pPr indent="-349250" lvl="0" marL="457200" rtl="0" algn="l">
              <a:lnSpc>
                <a:spcPct val="115000"/>
              </a:lnSpc>
              <a:spcBef>
                <a:spcPts val="0"/>
              </a:spcBef>
              <a:spcAft>
                <a:spcPts val="0"/>
              </a:spcAft>
              <a:buSzPts val="1900"/>
              <a:buChar char="●"/>
            </a:pPr>
            <a:r>
              <a:rPr lang="en" sz="1900"/>
              <a:t>This condition may not be satisfied when there are unusual observations that don't follow the trend of the rest of the data.</a:t>
            </a:r>
            <a:endParaRPr sz="1900"/>
          </a:p>
          <a:p>
            <a:pPr indent="-349250" lvl="0" marL="457200" rtl="0" algn="l">
              <a:lnSpc>
                <a:spcPct val="115000"/>
              </a:lnSpc>
              <a:spcBef>
                <a:spcPts val="0"/>
              </a:spcBef>
              <a:spcAft>
                <a:spcPts val="0"/>
              </a:spcAft>
              <a:buSzPts val="1900"/>
              <a:buChar char="●"/>
            </a:pPr>
            <a:r>
              <a:rPr lang="en" sz="1900"/>
              <a:t>Check using a histogram or normal probability plot of residuals.</a:t>
            </a:r>
            <a:endParaRPr sz="1900"/>
          </a:p>
        </p:txBody>
      </p:sp>
      <p:pic>
        <p:nvPicPr>
          <p:cNvPr id="172" name="Google Shape;172;p35"/>
          <p:cNvPicPr preferRelativeResize="0"/>
          <p:nvPr/>
        </p:nvPicPr>
        <p:blipFill rotWithShape="1">
          <a:blip r:embed="rId3">
            <a:alphaModFix/>
          </a:blip>
          <a:srcRect b="0" l="0" r="49225" t="0"/>
          <a:stretch/>
        </p:blipFill>
        <p:spPr>
          <a:xfrm>
            <a:off x="1813150" y="3075575"/>
            <a:ext cx="4178550" cy="3341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6"/>
          <p:cNvSpPr txBox="1"/>
          <p:nvPr>
            <p:ph idx="1" type="body"/>
          </p:nvPr>
        </p:nvSpPr>
        <p:spPr>
          <a:xfrm flipH="1">
            <a:off x="4983300" y="1305775"/>
            <a:ext cx="37035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variability of points around the least squares line should be roughly constant.</a:t>
            </a:r>
            <a:endParaRPr sz="1900"/>
          </a:p>
          <a:p>
            <a:pPr indent="0" lvl="0" marL="0" rtl="0" algn="l">
              <a:lnSpc>
                <a:spcPct val="115000"/>
              </a:lnSpc>
              <a:spcBef>
                <a:spcPts val="1000"/>
              </a:spcBef>
              <a:spcAft>
                <a:spcPts val="1000"/>
              </a:spcAft>
              <a:buNone/>
            </a:pPr>
            <a:r>
              <a:t/>
            </a:r>
            <a:endParaRPr sz="1900"/>
          </a:p>
        </p:txBody>
      </p:sp>
      <p:sp>
        <p:nvSpPr>
          <p:cNvPr id="178" name="Google Shape;178;p3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(3) Constant variability</a:t>
            </a:r>
            <a:endParaRPr baseline="30000">
              <a:solidFill>
                <a:schemeClr val="accent1"/>
              </a:solidFill>
            </a:endParaRPr>
          </a:p>
        </p:txBody>
      </p:sp>
      <p:pic>
        <p:nvPicPr>
          <p:cNvPr id="179" name="Google Shape;179;p36"/>
          <p:cNvPicPr preferRelativeResize="0"/>
          <p:nvPr/>
        </p:nvPicPr>
        <p:blipFill>
          <a:blip r:embed="rId3">
            <a:alphaModFix/>
          </a:blip>
          <a:stretch>
            <a:fillRect/>
          </a:stretch>
        </p:blipFill>
        <p:spPr>
          <a:xfrm>
            <a:off x="457188" y="1407425"/>
            <a:ext cx="4391025" cy="451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txBox="1"/>
          <p:nvPr>
            <p:ph idx="1" type="body"/>
          </p:nvPr>
        </p:nvSpPr>
        <p:spPr>
          <a:xfrm flipH="1">
            <a:off x="4983300" y="1305775"/>
            <a:ext cx="37035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variability of points around the least squares line should be roughly constant.</a:t>
            </a:r>
            <a:endParaRPr sz="1900"/>
          </a:p>
          <a:p>
            <a:pPr indent="-349250" lvl="0" marL="457200" rtl="0" algn="l">
              <a:lnSpc>
                <a:spcPct val="115000"/>
              </a:lnSpc>
              <a:spcBef>
                <a:spcPts val="0"/>
              </a:spcBef>
              <a:spcAft>
                <a:spcPts val="0"/>
              </a:spcAft>
              <a:buSzPts val="1900"/>
              <a:buChar char="●"/>
            </a:pPr>
            <a:r>
              <a:rPr lang="en" sz="1900"/>
              <a:t>This implies that the variability of residuals around the 0 line should be roughly constant as well.</a:t>
            </a:r>
            <a:endParaRPr sz="1900"/>
          </a:p>
          <a:p>
            <a:pPr indent="0" lvl="0" marL="0" rtl="0" algn="l">
              <a:lnSpc>
                <a:spcPct val="115000"/>
              </a:lnSpc>
              <a:spcBef>
                <a:spcPts val="1000"/>
              </a:spcBef>
              <a:spcAft>
                <a:spcPts val="1000"/>
              </a:spcAft>
              <a:buNone/>
            </a:pPr>
            <a:r>
              <a:t/>
            </a:r>
            <a:endParaRPr sz="1900"/>
          </a:p>
        </p:txBody>
      </p:sp>
      <p:sp>
        <p:nvSpPr>
          <p:cNvPr id="185" name="Google Shape;185;p3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(3) Constant variability</a:t>
            </a:r>
            <a:endParaRPr baseline="30000">
              <a:solidFill>
                <a:schemeClr val="accent1"/>
              </a:solidFill>
            </a:endParaRPr>
          </a:p>
        </p:txBody>
      </p:sp>
      <p:pic>
        <p:nvPicPr>
          <p:cNvPr id="186" name="Google Shape;186;p37"/>
          <p:cNvPicPr preferRelativeResize="0"/>
          <p:nvPr/>
        </p:nvPicPr>
        <p:blipFill>
          <a:blip r:embed="rId3">
            <a:alphaModFix/>
          </a:blip>
          <a:stretch>
            <a:fillRect/>
          </a:stretch>
        </p:blipFill>
        <p:spPr>
          <a:xfrm>
            <a:off x="457188" y="1407425"/>
            <a:ext cx="4391025" cy="451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idx="1" type="body"/>
          </p:nvPr>
        </p:nvSpPr>
        <p:spPr>
          <a:xfrm flipH="1">
            <a:off x="4983300" y="1305775"/>
            <a:ext cx="37035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variability of points around the least squares line should be roughly constant.</a:t>
            </a:r>
            <a:endParaRPr sz="1900"/>
          </a:p>
          <a:p>
            <a:pPr indent="-349250" lvl="0" marL="457200" rtl="0" algn="l">
              <a:lnSpc>
                <a:spcPct val="115000"/>
              </a:lnSpc>
              <a:spcBef>
                <a:spcPts val="0"/>
              </a:spcBef>
              <a:spcAft>
                <a:spcPts val="0"/>
              </a:spcAft>
              <a:buSzPts val="1900"/>
              <a:buChar char="●"/>
            </a:pPr>
            <a:r>
              <a:rPr lang="en" sz="1900"/>
              <a:t>This implies that the variability of residuals around the 0 line should be roughly constant as well.</a:t>
            </a:r>
            <a:endParaRPr sz="1900"/>
          </a:p>
          <a:p>
            <a:pPr indent="-349250" lvl="0" marL="457200" rtl="0" algn="l">
              <a:lnSpc>
                <a:spcPct val="115000"/>
              </a:lnSpc>
              <a:spcBef>
                <a:spcPts val="0"/>
              </a:spcBef>
              <a:spcAft>
                <a:spcPts val="0"/>
              </a:spcAft>
              <a:buSzPts val="1900"/>
              <a:buChar char="●"/>
            </a:pPr>
            <a:r>
              <a:rPr lang="en" sz="1900"/>
              <a:t>Also called </a:t>
            </a:r>
            <a:r>
              <a:rPr i="1" lang="en" sz="1900">
                <a:solidFill>
                  <a:schemeClr val="accent1"/>
                </a:solidFill>
              </a:rPr>
              <a:t>homoscedasticity</a:t>
            </a:r>
            <a:r>
              <a:rPr lang="en" sz="1900"/>
              <a:t>.</a:t>
            </a:r>
            <a:endParaRPr sz="1900"/>
          </a:p>
          <a:p>
            <a:pPr indent="0" lvl="0" marL="0" rtl="0" algn="l">
              <a:lnSpc>
                <a:spcPct val="115000"/>
              </a:lnSpc>
              <a:spcBef>
                <a:spcPts val="1000"/>
              </a:spcBef>
              <a:spcAft>
                <a:spcPts val="1000"/>
              </a:spcAft>
              <a:buNone/>
            </a:pPr>
            <a:r>
              <a:t/>
            </a:r>
            <a:endParaRPr sz="1900"/>
          </a:p>
        </p:txBody>
      </p:sp>
      <p:sp>
        <p:nvSpPr>
          <p:cNvPr id="192" name="Google Shape;192;p3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(3) Constant variability</a:t>
            </a:r>
            <a:endParaRPr baseline="30000">
              <a:solidFill>
                <a:schemeClr val="accent1"/>
              </a:solidFill>
            </a:endParaRPr>
          </a:p>
        </p:txBody>
      </p:sp>
      <p:pic>
        <p:nvPicPr>
          <p:cNvPr id="193" name="Google Shape;193;p38"/>
          <p:cNvPicPr preferRelativeResize="0"/>
          <p:nvPr/>
        </p:nvPicPr>
        <p:blipFill>
          <a:blip r:embed="rId3">
            <a:alphaModFix/>
          </a:blip>
          <a:stretch>
            <a:fillRect/>
          </a:stretch>
        </p:blipFill>
        <p:spPr>
          <a:xfrm>
            <a:off x="457188" y="1407425"/>
            <a:ext cx="4391025" cy="451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9"/>
          <p:cNvSpPr txBox="1"/>
          <p:nvPr>
            <p:ph idx="1" type="body"/>
          </p:nvPr>
        </p:nvSpPr>
        <p:spPr>
          <a:xfrm flipH="1">
            <a:off x="4983300" y="1305775"/>
            <a:ext cx="37035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The variability of points around the least squares line should be roughly constant.</a:t>
            </a:r>
            <a:endParaRPr sz="1900"/>
          </a:p>
          <a:p>
            <a:pPr indent="-349250" lvl="0" marL="457200" rtl="0" algn="l">
              <a:lnSpc>
                <a:spcPct val="115000"/>
              </a:lnSpc>
              <a:spcBef>
                <a:spcPts val="0"/>
              </a:spcBef>
              <a:spcAft>
                <a:spcPts val="0"/>
              </a:spcAft>
              <a:buSzPts val="1900"/>
              <a:buChar char="●"/>
            </a:pPr>
            <a:r>
              <a:rPr lang="en" sz="1900"/>
              <a:t>This implies that the variability of residuals around the 0 line should be roughly constant as well.</a:t>
            </a:r>
            <a:endParaRPr sz="1900"/>
          </a:p>
          <a:p>
            <a:pPr indent="-349250" lvl="0" marL="457200" rtl="0" algn="l">
              <a:lnSpc>
                <a:spcPct val="115000"/>
              </a:lnSpc>
              <a:spcBef>
                <a:spcPts val="0"/>
              </a:spcBef>
              <a:spcAft>
                <a:spcPts val="0"/>
              </a:spcAft>
              <a:buSzPts val="1900"/>
              <a:buChar char="●"/>
            </a:pPr>
            <a:r>
              <a:rPr lang="en" sz="1900"/>
              <a:t>Also called </a:t>
            </a:r>
            <a:r>
              <a:rPr i="1" lang="en" sz="1900">
                <a:solidFill>
                  <a:schemeClr val="accent1"/>
                </a:solidFill>
              </a:rPr>
              <a:t>homoscedasticity</a:t>
            </a:r>
            <a:r>
              <a:rPr lang="en" sz="1900"/>
              <a:t>.</a:t>
            </a:r>
            <a:endParaRPr sz="1900"/>
          </a:p>
          <a:p>
            <a:pPr indent="-349250" lvl="0" marL="457200" rtl="0" algn="l">
              <a:lnSpc>
                <a:spcPct val="115000"/>
              </a:lnSpc>
              <a:spcBef>
                <a:spcPts val="0"/>
              </a:spcBef>
              <a:spcAft>
                <a:spcPts val="0"/>
              </a:spcAft>
              <a:buSzPts val="1900"/>
              <a:buChar char="●"/>
            </a:pPr>
            <a:r>
              <a:rPr lang="en" sz="1900"/>
              <a:t>Check using a histogram or normal probability plot of residuals.</a:t>
            </a:r>
            <a:endParaRPr sz="1900"/>
          </a:p>
        </p:txBody>
      </p:sp>
      <p:sp>
        <p:nvSpPr>
          <p:cNvPr id="199" name="Google Shape;199;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Conditions: (3) Constant variability</a:t>
            </a:r>
            <a:endParaRPr baseline="30000">
              <a:solidFill>
                <a:schemeClr val="accent1"/>
              </a:solidFill>
            </a:endParaRPr>
          </a:p>
        </p:txBody>
      </p:sp>
      <p:pic>
        <p:nvPicPr>
          <p:cNvPr id="200" name="Google Shape;200;p39"/>
          <p:cNvPicPr preferRelativeResize="0"/>
          <p:nvPr/>
        </p:nvPicPr>
        <p:blipFill>
          <a:blip r:embed="rId3">
            <a:alphaModFix/>
          </a:blip>
          <a:stretch>
            <a:fillRect/>
          </a:stretch>
        </p:blipFill>
        <p:spPr>
          <a:xfrm>
            <a:off x="457188" y="1407425"/>
            <a:ext cx="4391025" cy="451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idx="1" type="body"/>
          </p:nvPr>
        </p:nvSpPr>
        <p:spPr>
          <a:xfrm flipH="1">
            <a:off x="456900" y="1305775"/>
            <a:ext cx="3759900" cy="41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What condition is this linear model obviously violating?</a:t>
            </a:r>
            <a:endParaRPr sz="2200">
              <a:solidFill>
                <a:schemeClr val="accent1"/>
              </a:solidFill>
            </a:endParaRPr>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LcParenBoth"/>
            </a:pPr>
            <a:r>
              <a:rPr lang="en" sz="2200"/>
              <a:t>Constant variability</a:t>
            </a:r>
            <a:endParaRPr sz="2200"/>
          </a:p>
          <a:p>
            <a:pPr indent="-368300" lvl="0" marL="457200" rtl="0" algn="l">
              <a:lnSpc>
                <a:spcPct val="115000"/>
              </a:lnSpc>
              <a:spcBef>
                <a:spcPts val="0"/>
              </a:spcBef>
              <a:spcAft>
                <a:spcPts val="0"/>
              </a:spcAft>
              <a:buSzPts val="2200"/>
              <a:buAutoNum type="alphaLcParenBoth"/>
            </a:pPr>
            <a:r>
              <a:rPr lang="en" sz="2200"/>
              <a:t>Linear relationship</a:t>
            </a:r>
            <a:endParaRPr sz="2200"/>
          </a:p>
          <a:p>
            <a:pPr indent="-368300" lvl="0" marL="457200" rtl="0" algn="l">
              <a:lnSpc>
                <a:spcPct val="115000"/>
              </a:lnSpc>
              <a:spcBef>
                <a:spcPts val="0"/>
              </a:spcBef>
              <a:spcAft>
                <a:spcPts val="0"/>
              </a:spcAft>
              <a:buSzPts val="2200"/>
              <a:buAutoNum type="alphaLcParenBoth"/>
            </a:pPr>
            <a:r>
              <a:rPr lang="en" sz="2200"/>
              <a:t>Normal residuals</a:t>
            </a:r>
            <a:endParaRPr sz="2200"/>
          </a:p>
          <a:p>
            <a:pPr indent="-368300" lvl="0" marL="457200" rtl="0" algn="l">
              <a:lnSpc>
                <a:spcPct val="115000"/>
              </a:lnSpc>
              <a:spcBef>
                <a:spcPts val="0"/>
              </a:spcBef>
              <a:spcAft>
                <a:spcPts val="0"/>
              </a:spcAft>
              <a:buSzPts val="2200"/>
              <a:buAutoNum type="alphaLcParenBoth"/>
            </a:pPr>
            <a:r>
              <a:rPr lang="en" sz="2200"/>
              <a:t>No extreme outliers</a:t>
            </a:r>
            <a:endParaRPr sz="2200"/>
          </a:p>
        </p:txBody>
      </p:sp>
      <p:sp>
        <p:nvSpPr>
          <p:cNvPr id="206" name="Google Shape;206;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Checking conditions</a:t>
            </a:r>
            <a:endParaRPr baseline="30000">
              <a:solidFill>
                <a:schemeClr val="accent1"/>
              </a:solidFill>
            </a:endParaRPr>
          </a:p>
        </p:txBody>
      </p:sp>
      <p:pic>
        <p:nvPicPr>
          <p:cNvPr id="207" name="Google Shape;207;p40"/>
          <p:cNvPicPr preferRelativeResize="0"/>
          <p:nvPr/>
        </p:nvPicPr>
        <p:blipFill>
          <a:blip r:embed="rId3">
            <a:alphaModFix/>
          </a:blip>
          <a:stretch>
            <a:fillRect/>
          </a:stretch>
        </p:blipFill>
        <p:spPr>
          <a:xfrm>
            <a:off x="4216788" y="1360700"/>
            <a:ext cx="4314825" cy="5200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ph idx="1" type="body"/>
          </p:nvPr>
        </p:nvSpPr>
        <p:spPr>
          <a:xfrm flipH="1">
            <a:off x="456900" y="1305775"/>
            <a:ext cx="3759900" cy="41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What condition is this linear model obviously violating?</a:t>
            </a:r>
            <a:endParaRPr sz="2200">
              <a:solidFill>
                <a:schemeClr val="accent1"/>
              </a:solidFill>
            </a:endParaRPr>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LcParenBoth"/>
            </a:pPr>
            <a:r>
              <a:rPr lang="en" sz="2200"/>
              <a:t>Constant variability</a:t>
            </a:r>
            <a:endParaRPr sz="2200"/>
          </a:p>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Linear relationship</a:t>
            </a:r>
            <a:endParaRPr i="1" sz="2200">
              <a:solidFill>
                <a:srgbClr val="FF9900"/>
              </a:solidFill>
            </a:endParaRPr>
          </a:p>
          <a:p>
            <a:pPr indent="-368300" lvl="0" marL="457200" rtl="0" algn="l">
              <a:lnSpc>
                <a:spcPct val="115000"/>
              </a:lnSpc>
              <a:spcBef>
                <a:spcPts val="0"/>
              </a:spcBef>
              <a:spcAft>
                <a:spcPts val="0"/>
              </a:spcAft>
              <a:buSzPts val="2200"/>
              <a:buAutoNum type="alphaLcParenBoth"/>
            </a:pPr>
            <a:r>
              <a:rPr lang="en" sz="2200"/>
              <a:t>Normal residuals</a:t>
            </a:r>
            <a:endParaRPr sz="2200"/>
          </a:p>
          <a:p>
            <a:pPr indent="-368300" lvl="0" marL="457200" rtl="0" algn="l">
              <a:lnSpc>
                <a:spcPct val="115000"/>
              </a:lnSpc>
              <a:spcBef>
                <a:spcPts val="0"/>
              </a:spcBef>
              <a:spcAft>
                <a:spcPts val="0"/>
              </a:spcAft>
              <a:buSzPts val="2200"/>
              <a:buAutoNum type="alphaLcParenBoth"/>
            </a:pPr>
            <a:r>
              <a:rPr lang="en" sz="2200"/>
              <a:t>No extreme outliers</a:t>
            </a:r>
            <a:endParaRPr sz="2200"/>
          </a:p>
        </p:txBody>
      </p:sp>
      <p:sp>
        <p:nvSpPr>
          <p:cNvPr id="213" name="Google Shape;213;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Checking conditions</a:t>
            </a:r>
            <a:endParaRPr baseline="30000">
              <a:solidFill>
                <a:schemeClr val="accent1"/>
              </a:solidFill>
            </a:endParaRPr>
          </a:p>
        </p:txBody>
      </p:sp>
      <p:pic>
        <p:nvPicPr>
          <p:cNvPr id="214" name="Google Shape;214;p41"/>
          <p:cNvPicPr preferRelativeResize="0"/>
          <p:nvPr/>
        </p:nvPicPr>
        <p:blipFill>
          <a:blip r:embed="rId3">
            <a:alphaModFix/>
          </a:blip>
          <a:stretch>
            <a:fillRect/>
          </a:stretch>
        </p:blipFill>
        <p:spPr>
          <a:xfrm>
            <a:off x="4216788" y="1360700"/>
            <a:ext cx="4314825" cy="5200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2"/>
          <p:cNvSpPr txBox="1"/>
          <p:nvPr>
            <p:ph idx="1" type="body"/>
          </p:nvPr>
        </p:nvSpPr>
        <p:spPr>
          <a:xfrm flipH="1">
            <a:off x="457150" y="1305775"/>
            <a:ext cx="3461700" cy="41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solidFill>
                  <a:schemeClr val="accent1"/>
                </a:solidFill>
              </a:rPr>
              <a:t>What condition is this linear model obviously violating?</a:t>
            </a:r>
            <a:endParaRPr sz="2200">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sz="2200">
              <a:solidFill>
                <a:schemeClr val="accent1"/>
              </a:solidFill>
            </a:endParaRPr>
          </a:p>
          <a:p>
            <a:pPr indent="-368300" lvl="0" marL="457200" rtl="0" algn="l">
              <a:lnSpc>
                <a:spcPct val="115000"/>
              </a:lnSpc>
              <a:spcBef>
                <a:spcPts val="0"/>
              </a:spcBef>
              <a:spcAft>
                <a:spcPts val="0"/>
              </a:spcAft>
              <a:buSzPts val="2200"/>
              <a:buAutoNum type="alphaLcParenBoth"/>
            </a:pPr>
            <a:r>
              <a:rPr lang="en" sz="2200"/>
              <a:t>Constant variability</a:t>
            </a:r>
            <a:endParaRPr sz="2200"/>
          </a:p>
          <a:p>
            <a:pPr indent="-368300" lvl="0" marL="457200" rtl="0" algn="l">
              <a:lnSpc>
                <a:spcPct val="115000"/>
              </a:lnSpc>
              <a:spcBef>
                <a:spcPts val="0"/>
              </a:spcBef>
              <a:spcAft>
                <a:spcPts val="0"/>
              </a:spcAft>
              <a:buSzPts val="2200"/>
              <a:buAutoNum type="alphaLcParenBoth"/>
            </a:pPr>
            <a:r>
              <a:rPr lang="en" sz="2200"/>
              <a:t>Linear relationship</a:t>
            </a:r>
            <a:endParaRPr sz="2200"/>
          </a:p>
          <a:p>
            <a:pPr indent="-368300" lvl="0" marL="457200" rtl="0" algn="l">
              <a:lnSpc>
                <a:spcPct val="115000"/>
              </a:lnSpc>
              <a:spcBef>
                <a:spcPts val="0"/>
              </a:spcBef>
              <a:spcAft>
                <a:spcPts val="0"/>
              </a:spcAft>
              <a:buSzPts val="2200"/>
              <a:buAutoNum type="alphaLcParenBoth"/>
            </a:pPr>
            <a:r>
              <a:rPr lang="en" sz="2200"/>
              <a:t>Normal residuals</a:t>
            </a:r>
            <a:endParaRPr sz="2200"/>
          </a:p>
          <a:p>
            <a:pPr indent="-368300" lvl="0" marL="457200" rtl="0" algn="l">
              <a:lnSpc>
                <a:spcPct val="115000"/>
              </a:lnSpc>
              <a:spcBef>
                <a:spcPts val="0"/>
              </a:spcBef>
              <a:spcAft>
                <a:spcPts val="0"/>
              </a:spcAft>
              <a:buSzPts val="2200"/>
              <a:buAutoNum type="alphaLcParenBoth"/>
            </a:pPr>
            <a:r>
              <a:rPr lang="en" sz="2200"/>
              <a:t>No extreme outliers</a:t>
            </a:r>
            <a:endParaRPr sz="2200"/>
          </a:p>
        </p:txBody>
      </p:sp>
      <p:sp>
        <p:nvSpPr>
          <p:cNvPr id="220" name="Google Shape;220;p4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Checking conditions</a:t>
            </a:r>
            <a:endParaRPr baseline="30000">
              <a:solidFill>
                <a:schemeClr val="accent1"/>
              </a:solidFill>
            </a:endParaRPr>
          </a:p>
        </p:txBody>
      </p:sp>
      <p:pic>
        <p:nvPicPr>
          <p:cNvPr id="221" name="Google Shape;221;p42"/>
          <p:cNvPicPr preferRelativeResize="0"/>
          <p:nvPr/>
        </p:nvPicPr>
        <p:blipFill>
          <a:blip r:embed="rId3">
            <a:alphaModFix/>
          </a:blip>
          <a:stretch>
            <a:fillRect/>
          </a:stretch>
        </p:blipFill>
        <p:spPr>
          <a:xfrm>
            <a:off x="3918838" y="1305775"/>
            <a:ext cx="4333875" cy="5238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3"/>
          <p:cNvSpPr txBox="1"/>
          <p:nvPr>
            <p:ph idx="1" type="body"/>
          </p:nvPr>
        </p:nvSpPr>
        <p:spPr>
          <a:xfrm flipH="1">
            <a:off x="457150" y="1305775"/>
            <a:ext cx="3461700" cy="41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What condition is this linear model obviously violating?</a:t>
            </a:r>
            <a:endParaRPr sz="2200">
              <a:solidFill>
                <a:schemeClr val="accent1"/>
              </a:solidFill>
            </a:endParaRPr>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Constant variability</a:t>
            </a:r>
            <a:endParaRPr i="1" sz="2200">
              <a:solidFill>
                <a:srgbClr val="FF9900"/>
              </a:solidFill>
            </a:endParaRPr>
          </a:p>
          <a:p>
            <a:pPr indent="-368300" lvl="0" marL="457200" rtl="0" algn="l">
              <a:lnSpc>
                <a:spcPct val="115000"/>
              </a:lnSpc>
              <a:spcBef>
                <a:spcPts val="0"/>
              </a:spcBef>
              <a:spcAft>
                <a:spcPts val="0"/>
              </a:spcAft>
              <a:buSzPts val="2200"/>
              <a:buAutoNum type="alphaLcParenBoth"/>
            </a:pPr>
            <a:r>
              <a:rPr lang="en" sz="2200"/>
              <a:t>Linear relationship</a:t>
            </a:r>
            <a:endParaRPr sz="2200"/>
          </a:p>
          <a:p>
            <a:pPr indent="-368300" lvl="0" marL="457200" rtl="0" algn="l">
              <a:lnSpc>
                <a:spcPct val="115000"/>
              </a:lnSpc>
              <a:spcBef>
                <a:spcPts val="0"/>
              </a:spcBef>
              <a:spcAft>
                <a:spcPts val="0"/>
              </a:spcAft>
              <a:buSzPts val="2200"/>
              <a:buAutoNum type="alphaLcParenBoth"/>
            </a:pPr>
            <a:r>
              <a:rPr lang="en" sz="2200"/>
              <a:t>Normal residuals</a:t>
            </a:r>
            <a:endParaRPr sz="2200"/>
          </a:p>
          <a:p>
            <a:pPr indent="-368300" lvl="0" marL="457200" rtl="0" algn="l">
              <a:lnSpc>
                <a:spcPct val="115000"/>
              </a:lnSpc>
              <a:spcBef>
                <a:spcPts val="0"/>
              </a:spcBef>
              <a:spcAft>
                <a:spcPts val="0"/>
              </a:spcAft>
              <a:buSzPts val="2200"/>
              <a:buAutoNum type="alphaLcParenBoth"/>
            </a:pPr>
            <a:r>
              <a:rPr lang="en" sz="2200"/>
              <a:t>No extreme outliers</a:t>
            </a:r>
            <a:endParaRPr sz="2200"/>
          </a:p>
        </p:txBody>
      </p:sp>
      <p:sp>
        <p:nvSpPr>
          <p:cNvPr id="227" name="Google Shape;227;p4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Checking conditions</a:t>
            </a:r>
            <a:endParaRPr baseline="30000">
              <a:solidFill>
                <a:schemeClr val="accent1"/>
              </a:solidFill>
            </a:endParaRPr>
          </a:p>
        </p:txBody>
      </p:sp>
      <p:pic>
        <p:nvPicPr>
          <p:cNvPr id="228" name="Google Shape;228;p43"/>
          <p:cNvPicPr preferRelativeResize="0"/>
          <p:nvPr/>
        </p:nvPicPr>
        <p:blipFill>
          <a:blip r:embed="rId3">
            <a:alphaModFix/>
          </a:blip>
          <a:stretch>
            <a:fillRect/>
          </a:stretch>
        </p:blipFill>
        <p:spPr>
          <a:xfrm>
            <a:off x="3918838" y="1305775"/>
            <a:ext cx="4333875" cy="5238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7"/>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want a line that has small residuals</a:t>
            </a:r>
            <a:endParaRPr sz="2000">
              <a:solidFill>
                <a:srgbClr val="000000"/>
              </a:solidFill>
            </a:endParaRPr>
          </a:p>
          <a:p>
            <a:pPr indent="0" lvl="0" marL="0" rtl="0" algn="l">
              <a:lnSpc>
                <a:spcPct val="115000"/>
              </a:lnSpc>
              <a:spcBef>
                <a:spcPts val="1000"/>
              </a:spcBef>
              <a:spcAft>
                <a:spcPts val="0"/>
              </a:spcAft>
              <a:buNone/>
            </a:pPr>
            <a:r>
              <a:t/>
            </a:r>
            <a:endParaRPr sz="2000"/>
          </a:p>
          <a:p>
            <a:pPr indent="0" lvl="0" marL="0" rtl="0" algn="l">
              <a:lnSpc>
                <a:spcPct val="115000"/>
              </a:lnSpc>
              <a:spcBef>
                <a:spcPts val="0"/>
              </a:spcBef>
              <a:spcAft>
                <a:spcPts val="0"/>
              </a:spcAft>
              <a:buNone/>
            </a:pPr>
            <a:r>
              <a:t/>
            </a:r>
            <a:endParaRPr sz="2000"/>
          </a:p>
        </p:txBody>
      </p:sp>
      <p:sp>
        <p:nvSpPr>
          <p:cNvPr id="58" name="Google Shape;58;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measure for the best line</a:t>
            </a:r>
            <a:endParaRPr baseline="3000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Given...</a:t>
            </a:r>
            <a:endParaRPr baseline="30000">
              <a:solidFill>
                <a:schemeClr val="accent1"/>
              </a:solidFill>
            </a:endParaRPr>
          </a:p>
        </p:txBody>
      </p:sp>
      <p:pic>
        <p:nvPicPr>
          <p:cNvPr id="234" name="Google Shape;234;p44"/>
          <p:cNvPicPr preferRelativeResize="0"/>
          <p:nvPr/>
        </p:nvPicPr>
        <p:blipFill>
          <a:blip r:embed="rId3">
            <a:alphaModFix/>
          </a:blip>
          <a:stretch>
            <a:fillRect/>
          </a:stretch>
        </p:blipFill>
        <p:spPr>
          <a:xfrm>
            <a:off x="391875" y="1339676"/>
            <a:ext cx="8229600" cy="2891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5"/>
          <p:cNvSpPr txBox="1"/>
          <p:nvPr>
            <p:ph idx="1" type="body"/>
          </p:nvPr>
        </p:nvSpPr>
        <p:spPr>
          <a:xfrm flipH="1">
            <a:off x="457075" y="1305775"/>
            <a:ext cx="7822200" cy="12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The slope of the regression can be calculated as</a:t>
            </a:r>
            <a:endParaRPr sz="2200"/>
          </a:p>
        </p:txBody>
      </p:sp>
      <p:sp>
        <p:nvSpPr>
          <p:cNvPr id="240" name="Google Shape;240;p4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Slope</a:t>
            </a:r>
            <a:endParaRPr baseline="30000">
              <a:solidFill>
                <a:schemeClr val="accent1"/>
              </a:solidFill>
            </a:endParaRPr>
          </a:p>
        </p:txBody>
      </p:sp>
      <p:pic>
        <p:nvPicPr>
          <p:cNvPr id="241" name="Google Shape;241;p45"/>
          <p:cNvPicPr preferRelativeResize="0"/>
          <p:nvPr/>
        </p:nvPicPr>
        <p:blipFill>
          <a:blip r:embed="rId3">
            <a:alphaModFix/>
          </a:blip>
          <a:stretch>
            <a:fillRect/>
          </a:stretch>
        </p:blipFill>
        <p:spPr>
          <a:xfrm>
            <a:off x="3720200" y="1854800"/>
            <a:ext cx="1333500" cy="838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6"/>
          <p:cNvSpPr txBox="1"/>
          <p:nvPr>
            <p:ph idx="1" type="body"/>
          </p:nvPr>
        </p:nvSpPr>
        <p:spPr>
          <a:xfrm flipH="1">
            <a:off x="457075" y="1305775"/>
            <a:ext cx="7822200" cy="12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The slope of the regression can be calculated as</a:t>
            </a:r>
            <a:endParaRPr sz="2200"/>
          </a:p>
        </p:txBody>
      </p:sp>
      <p:sp>
        <p:nvSpPr>
          <p:cNvPr id="247" name="Google Shape;247;p4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Slope</a:t>
            </a:r>
            <a:endParaRPr baseline="30000">
              <a:solidFill>
                <a:schemeClr val="accent1"/>
              </a:solidFill>
            </a:endParaRPr>
          </a:p>
        </p:txBody>
      </p:sp>
      <p:pic>
        <p:nvPicPr>
          <p:cNvPr id="248" name="Google Shape;248;p46"/>
          <p:cNvPicPr preferRelativeResize="0"/>
          <p:nvPr/>
        </p:nvPicPr>
        <p:blipFill>
          <a:blip r:embed="rId3">
            <a:alphaModFix/>
          </a:blip>
          <a:stretch>
            <a:fillRect/>
          </a:stretch>
        </p:blipFill>
        <p:spPr>
          <a:xfrm>
            <a:off x="3720200" y="1854800"/>
            <a:ext cx="1333500" cy="838200"/>
          </a:xfrm>
          <a:prstGeom prst="rect">
            <a:avLst/>
          </a:prstGeom>
          <a:noFill/>
          <a:ln>
            <a:noFill/>
          </a:ln>
        </p:spPr>
      </p:pic>
      <p:sp>
        <p:nvSpPr>
          <p:cNvPr id="249" name="Google Shape;249;p46"/>
          <p:cNvSpPr txBox="1"/>
          <p:nvPr>
            <p:ph idx="1" type="body"/>
          </p:nvPr>
        </p:nvSpPr>
        <p:spPr>
          <a:xfrm flipH="1">
            <a:off x="457075" y="2861225"/>
            <a:ext cx="7822200" cy="12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2200">
                <a:solidFill>
                  <a:schemeClr val="accent1"/>
                </a:solidFill>
              </a:rPr>
              <a:t>In context...</a:t>
            </a:r>
            <a:endParaRPr i="1" sz="2200">
              <a:solidFill>
                <a:schemeClr val="accent1"/>
              </a:solidFill>
            </a:endParaRPr>
          </a:p>
        </p:txBody>
      </p:sp>
      <p:pic>
        <p:nvPicPr>
          <p:cNvPr id="250" name="Google Shape;250;p46"/>
          <p:cNvPicPr preferRelativeResize="0"/>
          <p:nvPr/>
        </p:nvPicPr>
        <p:blipFill>
          <a:blip r:embed="rId4">
            <a:alphaModFix/>
          </a:blip>
          <a:stretch>
            <a:fillRect/>
          </a:stretch>
        </p:blipFill>
        <p:spPr>
          <a:xfrm>
            <a:off x="2805788" y="3404800"/>
            <a:ext cx="3609975" cy="838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idx="1" type="body"/>
          </p:nvPr>
        </p:nvSpPr>
        <p:spPr>
          <a:xfrm flipH="1">
            <a:off x="457075" y="1305775"/>
            <a:ext cx="7822200" cy="12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The slope of the regression can be calculated as</a:t>
            </a:r>
            <a:endParaRPr sz="2200"/>
          </a:p>
        </p:txBody>
      </p:sp>
      <p:sp>
        <p:nvSpPr>
          <p:cNvPr id="256" name="Google Shape;256;p4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Slope</a:t>
            </a:r>
            <a:endParaRPr baseline="30000">
              <a:solidFill>
                <a:schemeClr val="accent1"/>
              </a:solidFill>
            </a:endParaRPr>
          </a:p>
        </p:txBody>
      </p:sp>
      <p:pic>
        <p:nvPicPr>
          <p:cNvPr id="257" name="Google Shape;257;p47"/>
          <p:cNvPicPr preferRelativeResize="0"/>
          <p:nvPr/>
        </p:nvPicPr>
        <p:blipFill>
          <a:blip r:embed="rId3">
            <a:alphaModFix/>
          </a:blip>
          <a:stretch>
            <a:fillRect/>
          </a:stretch>
        </p:blipFill>
        <p:spPr>
          <a:xfrm>
            <a:off x="3720200" y="1854800"/>
            <a:ext cx="1333500" cy="838200"/>
          </a:xfrm>
          <a:prstGeom prst="rect">
            <a:avLst/>
          </a:prstGeom>
          <a:noFill/>
          <a:ln>
            <a:noFill/>
          </a:ln>
        </p:spPr>
      </p:pic>
      <p:sp>
        <p:nvSpPr>
          <p:cNvPr id="258" name="Google Shape;258;p47"/>
          <p:cNvSpPr txBox="1"/>
          <p:nvPr>
            <p:ph idx="1" type="body"/>
          </p:nvPr>
        </p:nvSpPr>
        <p:spPr>
          <a:xfrm flipH="1">
            <a:off x="457075" y="2861225"/>
            <a:ext cx="7822200" cy="12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2200">
                <a:solidFill>
                  <a:schemeClr val="accent1"/>
                </a:solidFill>
              </a:rPr>
              <a:t>In context...</a:t>
            </a:r>
            <a:endParaRPr i="1" sz="2200">
              <a:solidFill>
                <a:schemeClr val="accent1"/>
              </a:solidFill>
            </a:endParaRPr>
          </a:p>
        </p:txBody>
      </p:sp>
      <p:pic>
        <p:nvPicPr>
          <p:cNvPr id="259" name="Google Shape;259;p47"/>
          <p:cNvPicPr preferRelativeResize="0"/>
          <p:nvPr/>
        </p:nvPicPr>
        <p:blipFill>
          <a:blip r:embed="rId4">
            <a:alphaModFix/>
          </a:blip>
          <a:stretch>
            <a:fillRect/>
          </a:stretch>
        </p:blipFill>
        <p:spPr>
          <a:xfrm>
            <a:off x="2805788" y="3404800"/>
            <a:ext cx="3609975" cy="838200"/>
          </a:xfrm>
          <a:prstGeom prst="rect">
            <a:avLst/>
          </a:prstGeom>
          <a:noFill/>
          <a:ln>
            <a:noFill/>
          </a:ln>
        </p:spPr>
      </p:pic>
      <p:sp>
        <p:nvSpPr>
          <p:cNvPr id="260" name="Google Shape;260;p47"/>
          <p:cNvSpPr txBox="1"/>
          <p:nvPr>
            <p:ph idx="1" type="body"/>
          </p:nvPr>
        </p:nvSpPr>
        <p:spPr>
          <a:xfrm flipH="1">
            <a:off x="457075" y="4416675"/>
            <a:ext cx="7822200" cy="122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sz="2200">
                <a:solidFill>
                  <a:schemeClr val="accent1"/>
                </a:solidFill>
              </a:rPr>
              <a:t>Interpretation</a:t>
            </a:r>
            <a:endParaRPr i="1" sz="22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2200"/>
              <a:t>For each additional % point in HS graduate rate, we would expect the % living in poverty to be lower on average by 0.62% points.</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idx="1" type="body"/>
          </p:nvPr>
        </p:nvSpPr>
        <p:spPr>
          <a:xfrm flipH="1">
            <a:off x="457075" y="1305775"/>
            <a:ext cx="7822200" cy="179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t>The intercept is where the regression line intersects the y-axis. The calculation of the intercept uses the fact the a regression line always passes through (</a:t>
            </a:r>
            <a:r>
              <a:rPr i="1" lang="en" sz="2200"/>
              <a:t>x̄, ȳ</a:t>
            </a:r>
            <a:r>
              <a:rPr lang="en" sz="2200"/>
              <a:t>).</a:t>
            </a:r>
            <a:endParaRPr sz="2200"/>
          </a:p>
          <a:p>
            <a:pPr indent="0" lvl="0" marL="0" rtl="0" algn="l">
              <a:lnSpc>
                <a:spcPct val="115000"/>
              </a:lnSpc>
              <a:spcBef>
                <a:spcPts val="0"/>
              </a:spcBef>
              <a:spcAft>
                <a:spcPts val="0"/>
              </a:spcAft>
              <a:buClr>
                <a:schemeClr val="dk1"/>
              </a:buClr>
              <a:buSzPts val="1100"/>
              <a:buFont typeface="Arial"/>
              <a:buNone/>
            </a:pPr>
            <a:r>
              <a:t/>
            </a:r>
            <a:endParaRPr sz="2200"/>
          </a:p>
          <a:p>
            <a:pPr indent="457200" lvl="0" marL="0" rtl="0" algn="l">
              <a:lnSpc>
                <a:spcPct val="115000"/>
              </a:lnSpc>
              <a:spcBef>
                <a:spcPts val="0"/>
              </a:spcBef>
              <a:spcAft>
                <a:spcPts val="0"/>
              </a:spcAft>
              <a:buNone/>
            </a:pPr>
            <a:r>
              <a:rPr i="1" lang="en" sz="2200"/>
              <a:t>                                  b</a:t>
            </a:r>
            <a:r>
              <a:rPr baseline="-25000" i="1" lang="en" sz="2200"/>
              <a:t>0</a:t>
            </a:r>
            <a:r>
              <a:rPr i="1" lang="en" sz="2200"/>
              <a:t> = ȳ - b</a:t>
            </a:r>
            <a:r>
              <a:rPr baseline="-25000" i="1" lang="en" sz="2200"/>
              <a:t>1</a:t>
            </a:r>
            <a:r>
              <a:rPr i="1" lang="en" sz="2200"/>
              <a:t> x̄</a:t>
            </a:r>
            <a:endParaRPr i="1" sz="2200"/>
          </a:p>
          <a:p>
            <a:pPr indent="0" lvl="0" marL="0" rtl="0" algn="l">
              <a:lnSpc>
                <a:spcPct val="115000"/>
              </a:lnSpc>
              <a:spcBef>
                <a:spcPts val="0"/>
              </a:spcBef>
              <a:spcAft>
                <a:spcPts val="0"/>
              </a:spcAft>
              <a:buNone/>
            </a:pPr>
            <a:r>
              <a:t/>
            </a:r>
            <a:endParaRPr sz="2200"/>
          </a:p>
        </p:txBody>
      </p:sp>
      <p:sp>
        <p:nvSpPr>
          <p:cNvPr id="266" name="Google Shape;266;p4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Intercept</a:t>
            </a:r>
            <a:endParaRPr baseline="30000">
              <a:solidFill>
                <a:schemeClr val="accen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9"/>
          <p:cNvSpPr txBox="1"/>
          <p:nvPr>
            <p:ph idx="1" type="body"/>
          </p:nvPr>
        </p:nvSpPr>
        <p:spPr>
          <a:xfrm flipH="1">
            <a:off x="457075" y="1305775"/>
            <a:ext cx="7822200" cy="179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t>The intercept is where the regression line intersects the y-axis. The calculation of the intercept uses the fact the a regression line always passes through (</a:t>
            </a:r>
            <a:r>
              <a:rPr i="1" lang="en" sz="2200"/>
              <a:t>x̄, ȳ</a:t>
            </a:r>
            <a:r>
              <a:rPr lang="en" sz="2200"/>
              <a:t>).</a:t>
            </a:r>
            <a:endParaRPr sz="2200"/>
          </a:p>
          <a:p>
            <a:pPr indent="0" lvl="0" marL="0" rtl="0" algn="l">
              <a:lnSpc>
                <a:spcPct val="115000"/>
              </a:lnSpc>
              <a:spcBef>
                <a:spcPts val="0"/>
              </a:spcBef>
              <a:spcAft>
                <a:spcPts val="0"/>
              </a:spcAft>
              <a:buClr>
                <a:schemeClr val="dk1"/>
              </a:buClr>
              <a:buSzPts val="1100"/>
              <a:buFont typeface="Arial"/>
              <a:buNone/>
            </a:pPr>
            <a:r>
              <a:t/>
            </a:r>
            <a:endParaRPr sz="2200"/>
          </a:p>
          <a:p>
            <a:pPr indent="457200" lvl="0" marL="0" rtl="0" algn="l">
              <a:lnSpc>
                <a:spcPct val="115000"/>
              </a:lnSpc>
              <a:spcBef>
                <a:spcPts val="0"/>
              </a:spcBef>
              <a:spcAft>
                <a:spcPts val="0"/>
              </a:spcAft>
              <a:buNone/>
            </a:pPr>
            <a:r>
              <a:rPr i="1" lang="en" sz="2200"/>
              <a:t>                                  b</a:t>
            </a:r>
            <a:r>
              <a:rPr baseline="-25000" i="1" lang="en" sz="2200"/>
              <a:t>0</a:t>
            </a:r>
            <a:r>
              <a:rPr i="1" lang="en" sz="2200"/>
              <a:t> = ȳ - b</a:t>
            </a:r>
            <a:r>
              <a:rPr baseline="-25000" i="1" lang="en" sz="2200"/>
              <a:t>1</a:t>
            </a:r>
            <a:r>
              <a:rPr i="1" lang="en" sz="2200"/>
              <a:t> x̄</a:t>
            </a:r>
            <a:endParaRPr i="1" sz="2200"/>
          </a:p>
          <a:p>
            <a:pPr indent="0" lvl="0" marL="0" rtl="0" algn="l">
              <a:lnSpc>
                <a:spcPct val="115000"/>
              </a:lnSpc>
              <a:spcBef>
                <a:spcPts val="0"/>
              </a:spcBef>
              <a:spcAft>
                <a:spcPts val="0"/>
              </a:spcAft>
              <a:buNone/>
            </a:pPr>
            <a:r>
              <a:t/>
            </a:r>
            <a:endParaRPr sz="2200"/>
          </a:p>
        </p:txBody>
      </p:sp>
      <p:sp>
        <p:nvSpPr>
          <p:cNvPr id="272" name="Google Shape;272;p4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Intercept</a:t>
            </a:r>
            <a:endParaRPr baseline="30000">
              <a:solidFill>
                <a:schemeClr val="accent1"/>
              </a:solidFill>
            </a:endParaRPr>
          </a:p>
        </p:txBody>
      </p:sp>
      <p:pic>
        <p:nvPicPr>
          <p:cNvPr id="273" name="Google Shape;273;p49"/>
          <p:cNvPicPr preferRelativeResize="0"/>
          <p:nvPr/>
        </p:nvPicPr>
        <p:blipFill>
          <a:blip r:embed="rId3">
            <a:alphaModFix/>
          </a:blip>
          <a:stretch>
            <a:fillRect/>
          </a:stretch>
        </p:blipFill>
        <p:spPr>
          <a:xfrm>
            <a:off x="457200" y="3792648"/>
            <a:ext cx="4935600" cy="2107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idx="1" type="body"/>
          </p:nvPr>
        </p:nvSpPr>
        <p:spPr>
          <a:xfrm flipH="1">
            <a:off x="457075" y="1305775"/>
            <a:ext cx="7822200" cy="179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t>The intercept is where the regression line intersects the y-axis. The calculation of the intercept uses the fact the a regression line always passes through (</a:t>
            </a:r>
            <a:r>
              <a:rPr i="1" lang="en" sz="2200"/>
              <a:t>x̄, ȳ</a:t>
            </a:r>
            <a:r>
              <a:rPr lang="en" sz="2200"/>
              <a:t>).</a:t>
            </a:r>
            <a:endParaRPr sz="2200"/>
          </a:p>
          <a:p>
            <a:pPr indent="0" lvl="0" marL="0" rtl="0" algn="l">
              <a:lnSpc>
                <a:spcPct val="115000"/>
              </a:lnSpc>
              <a:spcBef>
                <a:spcPts val="0"/>
              </a:spcBef>
              <a:spcAft>
                <a:spcPts val="0"/>
              </a:spcAft>
              <a:buClr>
                <a:schemeClr val="dk1"/>
              </a:buClr>
              <a:buSzPts val="1100"/>
              <a:buFont typeface="Arial"/>
              <a:buNone/>
            </a:pPr>
            <a:r>
              <a:t/>
            </a:r>
            <a:endParaRPr sz="2200"/>
          </a:p>
          <a:p>
            <a:pPr indent="457200" lvl="0" marL="0" rtl="0" algn="l">
              <a:lnSpc>
                <a:spcPct val="115000"/>
              </a:lnSpc>
              <a:spcBef>
                <a:spcPts val="0"/>
              </a:spcBef>
              <a:spcAft>
                <a:spcPts val="0"/>
              </a:spcAft>
              <a:buNone/>
            </a:pPr>
            <a:r>
              <a:rPr i="1" lang="en" sz="2200"/>
              <a:t>                                  b</a:t>
            </a:r>
            <a:r>
              <a:rPr baseline="-25000" i="1" lang="en" sz="2200"/>
              <a:t>0</a:t>
            </a:r>
            <a:r>
              <a:rPr i="1" lang="en" sz="2200"/>
              <a:t> = ȳ - b</a:t>
            </a:r>
            <a:r>
              <a:rPr baseline="-25000" i="1" lang="en" sz="2200"/>
              <a:t>1</a:t>
            </a:r>
            <a:r>
              <a:rPr i="1" lang="en" sz="2200"/>
              <a:t> x̄</a:t>
            </a:r>
            <a:endParaRPr i="1" sz="2200"/>
          </a:p>
          <a:p>
            <a:pPr indent="0" lvl="0" marL="0" rtl="0" algn="l">
              <a:lnSpc>
                <a:spcPct val="115000"/>
              </a:lnSpc>
              <a:spcBef>
                <a:spcPts val="0"/>
              </a:spcBef>
              <a:spcAft>
                <a:spcPts val="0"/>
              </a:spcAft>
              <a:buNone/>
            </a:pPr>
            <a:r>
              <a:t/>
            </a:r>
            <a:endParaRPr sz="2200"/>
          </a:p>
        </p:txBody>
      </p:sp>
      <p:sp>
        <p:nvSpPr>
          <p:cNvPr id="279" name="Google Shape;279;p5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Intercept</a:t>
            </a:r>
            <a:endParaRPr baseline="30000">
              <a:solidFill>
                <a:schemeClr val="accent1"/>
              </a:solidFill>
            </a:endParaRPr>
          </a:p>
        </p:txBody>
      </p:sp>
      <p:sp>
        <p:nvSpPr>
          <p:cNvPr id="280" name="Google Shape;280;p50"/>
          <p:cNvSpPr txBox="1"/>
          <p:nvPr>
            <p:ph idx="1" type="body"/>
          </p:nvPr>
        </p:nvSpPr>
        <p:spPr>
          <a:xfrm flipH="1">
            <a:off x="5392800" y="4402250"/>
            <a:ext cx="3774900" cy="179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2200"/>
              <a:t>b</a:t>
            </a:r>
            <a:r>
              <a:rPr baseline="-25000" i="1" lang="en" sz="2200"/>
              <a:t>0</a:t>
            </a:r>
            <a:r>
              <a:rPr lang="en" sz="2200"/>
              <a:t> = 11.35 - (-0.62) x 86.01</a:t>
            </a:r>
            <a:endParaRPr sz="2200"/>
          </a:p>
          <a:p>
            <a:pPr indent="0" lvl="0" marL="0" rtl="0" algn="l">
              <a:lnSpc>
                <a:spcPct val="115000"/>
              </a:lnSpc>
              <a:spcBef>
                <a:spcPts val="0"/>
              </a:spcBef>
              <a:spcAft>
                <a:spcPts val="0"/>
              </a:spcAft>
              <a:buNone/>
            </a:pPr>
            <a:r>
              <a:rPr lang="en" sz="2200"/>
              <a:t>	= 64.68</a:t>
            </a:r>
            <a:endParaRPr sz="2200"/>
          </a:p>
          <a:p>
            <a:pPr indent="0" lvl="0" marL="0" rtl="0" algn="l">
              <a:lnSpc>
                <a:spcPct val="115000"/>
              </a:lnSpc>
              <a:spcBef>
                <a:spcPts val="0"/>
              </a:spcBef>
              <a:spcAft>
                <a:spcPts val="0"/>
              </a:spcAft>
              <a:buNone/>
            </a:pPr>
            <a:r>
              <a:t/>
            </a:r>
            <a:endParaRPr sz="2200"/>
          </a:p>
        </p:txBody>
      </p:sp>
      <p:pic>
        <p:nvPicPr>
          <p:cNvPr id="281" name="Google Shape;281;p50"/>
          <p:cNvPicPr preferRelativeResize="0"/>
          <p:nvPr/>
        </p:nvPicPr>
        <p:blipFill>
          <a:blip r:embed="rId3">
            <a:alphaModFix/>
          </a:blip>
          <a:stretch>
            <a:fillRect/>
          </a:stretch>
        </p:blipFill>
        <p:spPr>
          <a:xfrm>
            <a:off x="457200" y="3792648"/>
            <a:ext cx="4935600" cy="2107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lphaLcParenBoth"/>
            </a:pPr>
            <a:r>
              <a:rPr lang="en" sz="2200"/>
              <a:t>For each % point increase in HS graduate rate, % living in poverty is expected to increase on average by 64.68%.</a:t>
            </a:r>
            <a:endParaRPr sz="2200"/>
          </a:p>
          <a:p>
            <a:pPr indent="-368300" lvl="0" marL="457200" rtl="0" algn="l">
              <a:lnSpc>
                <a:spcPct val="115000"/>
              </a:lnSpc>
              <a:spcBef>
                <a:spcPts val="0"/>
              </a:spcBef>
              <a:spcAft>
                <a:spcPts val="0"/>
              </a:spcAft>
              <a:buSzPts val="2200"/>
              <a:buAutoNum type="alphaLcParenBoth"/>
            </a:pPr>
            <a:r>
              <a:rPr lang="en" sz="2200"/>
              <a:t>For each % point decrease in HS graduate rate, % living in poverty is expected to increase on average by 64.68%.</a:t>
            </a:r>
            <a:endParaRPr sz="2200"/>
          </a:p>
          <a:p>
            <a:pPr indent="-368300" lvl="0" marL="457200" rtl="0" algn="l">
              <a:lnSpc>
                <a:spcPct val="115000"/>
              </a:lnSpc>
              <a:spcBef>
                <a:spcPts val="0"/>
              </a:spcBef>
              <a:spcAft>
                <a:spcPts val="0"/>
              </a:spcAft>
              <a:buSzPts val="2200"/>
              <a:buAutoNum type="alphaLcParenBoth"/>
            </a:pPr>
            <a:r>
              <a:rPr lang="en" sz="2200"/>
              <a:t>Having no HS graduates leads to 64.68% of residents living below the poverty line.</a:t>
            </a:r>
            <a:endParaRPr sz="2200"/>
          </a:p>
          <a:p>
            <a:pPr indent="-368300" lvl="0" marL="457200" rtl="0" algn="l">
              <a:lnSpc>
                <a:spcPct val="115000"/>
              </a:lnSpc>
              <a:spcBef>
                <a:spcPts val="0"/>
              </a:spcBef>
              <a:spcAft>
                <a:spcPts val="0"/>
              </a:spcAft>
              <a:buSzPts val="2200"/>
              <a:buAutoNum type="alphaLcParenBoth"/>
            </a:pPr>
            <a:r>
              <a:rPr lang="en" sz="2200"/>
              <a:t>States with no HS graduates are expected on average to have 64.68% of residents living below the poverty line.</a:t>
            </a:r>
            <a:endParaRPr sz="2200"/>
          </a:p>
          <a:p>
            <a:pPr indent="-368300" lvl="0" marL="457200" rtl="0" algn="l">
              <a:lnSpc>
                <a:spcPct val="115000"/>
              </a:lnSpc>
              <a:spcBef>
                <a:spcPts val="0"/>
              </a:spcBef>
              <a:spcAft>
                <a:spcPts val="0"/>
              </a:spcAft>
              <a:buSzPts val="2200"/>
              <a:buAutoNum type="alphaLcParenBoth"/>
            </a:pPr>
            <a:r>
              <a:rPr lang="en" sz="2200"/>
              <a:t>In states with no HS graduates % living in poverty is expected to increase on average by 64.68%.</a:t>
            </a:r>
            <a:endParaRPr sz="2200"/>
          </a:p>
        </p:txBody>
      </p:sp>
      <p:sp>
        <p:nvSpPr>
          <p:cNvPr id="287" name="Google Shape;287;p51"/>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Which of the following is the correct interpretation of the intercept?</a:t>
            </a:r>
            <a:endParaRPr baseline="30000">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2"/>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lphaLcParenBoth"/>
            </a:pPr>
            <a:r>
              <a:rPr lang="en" sz="2200"/>
              <a:t>For each % point increase in HS graduate rate, % living in poverty is expected to increase on average by 64.68%.</a:t>
            </a:r>
            <a:endParaRPr sz="2200"/>
          </a:p>
          <a:p>
            <a:pPr indent="-368300" lvl="0" marL="457200" rtl="0" algn="l">
              <a:lnSpc>
                <a:spcPct val="115000"/>
              </a:lnSpc>
              <a:spcBef>
                <a:spcPts val="0"/>
              </a:spcBef>
              <a:spcAft>
                <a:spcPts val="0"/>
              </a:spcAft>
              <a:buSzPts val="2200"/>
              <a:buAutoNum type="alphaLcParenBoth"/>
            </a:pPr>
            <a:r>
              <a:rPr lang="en" sz="2200"/>
              <a:t>For each % point decrease in HS graduate rate, % living in poverty is expected to increase on average by 64.68%.</a:t>
            </a:r>
            <a:endParaRPr sz="2200"/>
          </a:p>
          <a:p>
            <a:pPr indent="-368300" lvl="0" marL="457200" rtl="0" algn="l">
              <a:lnSpc>
                <a:spcPct val="115000"/>
              </a:lnSpc>
              <a:spcBef>
                <a:spcPts val="0"/>
              </a:spcBef>
              <a:spcAft>
                <a:spcPts val="0"/>
              </a:spcAft>
              <a:buSzPts val="2200"/>
              <a:buAutoNum type="alphaLcParenBoth"/>
            </a:pPr>
            <a:r>
              <a:rPr lang="en" sz="2200"/>
              <a:t>Having no HS graduates leads to 64.68% of residents living below the poverty line.</a:t>
            </a:r>
            <a:endParaRPr sz="2200"/>
          </a:p>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States with no HS graduates are expected on average to have 64.68% of residents living below the poverty line.</a:t>
            </a:r>
            <a:endParaRPr i="1" sz="2200">
              <a:solidFill>
                <a:srgbClr val="FF9900"/>
              </a:solidFill>
            </a:endParaRPr>
          </a:p>
          <a:p>
            <a:pPr indent="-368300" lvl="0" marL="457200" rtl="0" algn="l">
              <a:lnSpc>
                <a:spcPct val="115000"/>
              </a:lnSpc>
              <a:spcBef>
                <a:spcPts val="0"/>
              </a:spcBef>
              <a:spcAft>
                <a:spcPts val="0"/>
              </a:spcAft>
              <a:buSzPts val="2200"/>
              <a:buAutoNum type="alphaLcParenBoth"/>
            </a:pPr>
            <a:r>
              <a:rPr lang="en" sz="2200"/>
              <a:t>In states with no HS graduates % living in poverty is expected to increase on average by 64.68%.</a:t>
            </a:r>
            <a:endParaRPr sz="2200"/>
          </a:p>
        </p:txBody>
      </p:sp>
      <p:sp>
        <p:nvSpPr>
          <p:cNvPr id="293" name="Google Shape;293;p52"/>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Which of the following is the correct interpretation of the intercept?</a:t>
            </a:r>
            <a:endParaRPr baseline="30000">
              <a:solidFill>
                <a:schemeClr val="accen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3"/>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Since there are no states in the dataset with no HS graduates, the intercept is of no interest, not very useful, and also not reliable since the predicted value of the intercept is so far from the bulk of the data.</a:t>
            </a:r>
            <a:endParaRPr sz="2200"/>
          </a:p>
        </p:txBody>
      </p:sp>
      <p:sp>
        <p:nvSpPr>
          <p:cNvPr id="299" name="Google Shape;299;p5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More on the intercept</a:t>
            </a:r>
            <a:endParaRPr baseline="30000">
              <a:solidFill>
                <a:schemeClr val="accent1"/>
              </a:solidFill>
            </a:endParaRPr>
          </a:p>
        </p:txBody>
      </p:sp>
      <p:pic>
        <p:nvPicPr>
          <p:cNvPr id="300" name="Google Shape;300;p53"/>
          <p:cNvPicPr preferRelativeResize="0"/>
          <p:nvPr/>
        </p:nvPicPr>
        <p:blipFill>
          <a:blip r:embed="rId3">
            <a:alphaModFix/>
          </a:blip>
          <a:stretch>
            <a:fillRect/>
          </a:stretch>
        </p:blipFill>
        <p:spPr>
          <a:xfrm>
            <a:off x="457075" y="3109324"/>
            <a:ext cx="8229600" cy="35104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8"/>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want a line that has small residuals</a:t>
            </a:r>
            <a:endParaRPr sz="2000">
              <a:solidFill>
                <a:srgbClr val="000000"/>
              </a:solidFill>
            </a:endParaRPr>
          </a:p>
          <a:p>
            <a:pPr indent="-355600" lvl="0" marL="914400" rtl="0" algn="l">
              <a:lnSpc>
                <a:spcPct val="115000"/>
              </a:lnSpc>
              <a:spcBef>
                <a:spcPts val="0"/>
              </a:spcBef>
              <a:spcAft>
                <a:spcPts val="0"/>
              </a:spcAft>
              <a:buSzPts val="2000"/>
              <a:buAutoNum type="arabicPeriod"/>
            </a:pPr>
            <a:r>
              <a:rPr lang="en" sz="2000"/>
              <a:t>Option 1: Minimize the sum of magnitudes (absolute values) of residuals</a:t>
            </a:r>
            <a:br>
              <a:rPr lang="en" sz="2000"/>
            </a:br>
            <a:r>
              <a:rPr lang="en" sz="2000"/>
              <a:t>                          |</a:t>
            </a:r>
            <a:r>
              <a:rPr i="1" lang="en" sz="2000"/>
              <a:t>e</a:t>
            </a:r>
            <a:r>
              <a:rPr baseline="-25000" i="1" lang="en" sz="2000"/>
              <a:t>1</a:t>
            </a:r>
            <a:r>
              <a:rPr lang="en" sz="2000"/>
              <a:t>| + |</a:t>
            </a:r>
            <a:r>
              <a:rPr i="1" lang="en" sz="2000"/>
              <a:t>e</a:t>
            </a:r>
            <a:r>
              <a:rPr baseline="-25000" i="1" lang="en" sz="2000"/>
              <a:t>2</a:t>
            </a:r>
            <a:r>
              <a:rPr lang="en" sz="2000"/>
              <a:t>| + … + |</a:t>
            </a:r>
            <a:r>
              <a:rPr i="1" lang="en" sz="2000"/>
              <a:t>e</a:t>
            </a:r>
            <a:r>
              <a:rPr baseline="-25000" i="1" lang="en" sz="2000"/>
              <a:t>n</a:t>
            </a:r>
            <a:r>
              <a:rPr lang="en" sz="2000"/>
              <a:t>|</a:t>
            </a:r>
            <a:endParaRPr sz="2000"/>
          </a:p>
          <a:p>
            <a:pPr indent="0" lvl="0" marL="0" rtl="0" algn="l">
              <a:lnSpc>
                <a:spcPct val="115000"/>
              </a:lnSpc>
              <a:spcBef>
                <a:spcPts val="1000"/>
              </a:spcBef>
              <a:spcAft>
                <a:spcPts val="0"/>
              </a:spcAft>
              <a:buNone/>
            </a:pPr>
            <a:r>
              <a:t/>
            </a:r>
            <a:endParaRPr sz="2000"/>
          </a:p>
          <a:p>
            <a:pPr indent="0" lvl="0" marL="0" rtl="0" algn="l">
              <a:lnSpc>
                <a:spcPct val="115000"/>
              </a:lnSpc>
              <a:spcBef>
                <a:spcPts val="0"/>
              </a:spcBef>
              <a:spcAft>
                <a:spcPts val="0"/>
              </a:spcAft>
              <a:buNone/>
            </a:pPr>
            <a:r>
              <a:t/>
            </a:r>
            <a:endParaRPr sz="2000"/>
          </a:p>
        </p:txBody>
      </p:sp>
      <p:sp>
        <p:nvSpPr>
          <p:cNvPr id="64" name="Google Shape;64;p1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measure for the best line</a:t>
            </a:r>
            <a:endParaRPr baseline="30000">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Regression line</a:t>
            </a:r>
            <a:endParaRPr baseline="30000">
              <a:solidFill>
                <a:schemeClr val="accent1"/>
              </a:solidFill>
            </a:endParaRPr>
          </a:p>
        </p:txBody>
      </p:sp>
      <p:pic>
        <p:nvPicPr>
          <p:cNvPr id="306" name="Google Shape;306;p54"/>
          <p:cNvPicPr preferRelativeResize="0"/>
          <p:nvPr/>
        </p:nvPicPr>
        <p:blipFill>
          <a:blip r:embed="rId3">
            <a:alphaModFix/>
          </a:blip>
          <a:stretch>
            <a:fillRect/>
          </a:stretch>
        </p:blipFill>
        <p:spPr>
          <a:xfrm>
            <a:off x="1828800" y="1192225"/>
            <a:ext cx="5875725" cy="5225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5"/>
          <p:cNvSpPr txBox="1"/>
          <p:nvPr>
            <p:ph idx="1" type="body"/>
          </p:nvPr>
        </p:nvSpPr>
        <p:spPr>
          <a:xfrm flipH="1">
            <a:off x="457075" y="1305775"/>
            <a:ext cx="7822200" cy="47175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accent1"/>
              </a:buClr>
              <a:buSzPts val="2200"/>
              <a:buChar char="●"/>
            </a:pPr>
            <a:r>
              <a:rPr i="1" lang="en" sz="2200">
                <a:solidFill>
                  <a:schemeClr val="accent1"/>
                </a:solidFill>
              </a:rPr>
              <a:t>Intercept</a:t>
            </a:r>
            <a:r>
              <a:rPr lang="en" sz="2200">
                <a:solidFill>
                  <a:schemeClr val="accent1"/>
                </a:solidFill>
              </a:rPr>
              <a:t>: </a:t>
            </a:r>
            <a:r>
              <a:rPr lang="en" sz="2200"/>
              <a:t>When </a:t>
            </a:r>
            <a:r>
              <a:rPr i="1" lang="en" sz="2200"/>
              <a:t>x</a:t>
            </a:r>
            <a:r>
              <a:rPr lang="en" sz="2200"/>
              <a:t> = 0, </a:t>
            </a:r>
            <a:r>
              <a:rPr i="1" lang="en" sz="2200"/>
              <a:t>y</a:t>
            </a:r>
            <a:r>
              <a:rPr lang="en" sz="2200"/>
              <a:t> is</a:t>
            </a:r>
            <a:br>
              <a:rPr lang="en" sz="2200"/>
            </a:br>
            <a:r>
              <a:rPr lang="en" sz="2200"/>
              <a:t>expected to equal</a:t>
            </a:r>
            <a:br>
              <a:rPr lang="en" sz="2200"/>
            </a:br>
            <a:r>
              <a:rPr lang="en" sz="2200"/>
              <a:t>the intercept.</a:t>
            </a:r>
            <a:endParaRPr sz="2200"/>
          </a:p>
          <a:p>
            <a:pPr indent="0" lvl="0" marL="0" rtl="0" algn="l">
              <a:lnSpc>
                <a:spcPct val="115000"/>
              </a:lnSpc>
              <a:spcBef>
                <a:spcPts val="0"/>
              </a:spcBef>
              <a:spcAft>
                <a:spcPts val="0"/>
              </a:spcAft>
              <a:buClr>
                <a:schemeClr val="dk1"/>
              </a:buClr>
              <a:buSzPts val="1100"/>
              <a:buFont typeface="Arial"/>
              <a:buNone/>
            </a:pPr>
            <a:r>
              <a:t/>
            </a:r>
            <a:endParaRPr sz="2200"/>
          </a:p>
          <a:p>
            <a:pPr indent="-368300" lvl="0" marL="457200" rtl="0" algn="l">
              <a:lnSpc>
                <a:spcPct val="115000"/>
              </a:lnSpc>
              <a:spcBef>
                <a:spcPts val="0"/>
              </a:spcBef>
              <a:spcAft>
                <a:spcPts val="0"/>
              </a:spcAft>
              <a:buClr>
                <a:schemeClr val="accent1"/>
              </a:buClr>
              <a:buSzPts val="2200"/>
              <a:buChar char="●"/>
            </a:pPr>
            <a:r>
              <a:rPr i="1" lang="en" sz="2200">
                <a:solidFill>
                  <a:schemeClr val="accent1"/>
                </a:solidFill>
              </a:rPr>
              <a:t>Slope</a:t>
            </a:r>
            <a:r>
              <a:rPr lang="en" sz="2200">
                <a:solidFill>
                  <a:schemeClr val="accent1"/>
                </a:solidFill>
              </a:rPr>
              <a:t>: </a:t>
            </a:r>
            <a:r>
              <a:rPr lang="en" sz="2200"/>
              <a:t>For each unit in x, y is</a:t>
            </a:r>
            <a:br>
              <a:rPr lang="en" sz="2200"/>
            </a:br>
            <a:r>
              <a:rPr lang="en" sz="2200"/>
              <a:t>expected to increase /</a:t>
            </a:r>
            <a:br>
              <a:rPr lang="en" sz="2200"/>
            </a:br>
            <a:r>
              <a:rPr lang="en" sz="2200"/>
              <a:t>decrease on average</a:t>
            </a:r>
            <a:br>
              <a:rPr lang="en" sz="2200"/>
            </a:br>
            <a:r>
              <a:rPr lang="en" sz="2200"/>
              <a:t>by the slope.</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i="1" lang="en" sz="1600">
                <a:solidFill>
                  <a:srgbClr val="FF0000"/>
                </a:solidFill>
              </a:rPr>
              <a:t>Note</a:t>
            </a:r>
            <a:r>
              <a:rPr lang="en" sz="1600"/>
              <a:t>: These statements are not causal, unless the study is a randomized controlled experiment.</a:t>
            </a:r>
            <a:endParaRPr sz="1600"/>
          </a:p>
        </p:txBody>
      </p:sp>
      <p:sp>
        <p:nvSpPr>
          <p:cNvPr id="312" name="Google Shape;312;p5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Interpretation of slope and intercept</a:t>
            </a:r>
            <a:endParaRPr baseline="30000">
              <a:solidFill>
                <a:schemeClr val="accent1"/>
              </a:solidFill>
            </a:endParaRPr>
          </a:p>
        </p:txBody>
      </p:sp>
      <p:pic>
        <p:nvPicPr>
          <p:cNvPr id="313" name="Google Shape;313;p55"/>
          <p:cNvPicPr preferRelativeResize="0"/>
          <p:nvPr/>
        </p:nvPicPr>
        <p:blipFill>
          <a:blip r:embed="rId3">
            <a:alphaModFix/>
          </a:blip>
          <a:stretch>
            <a:fillRect/>
          </a:stretch>
        </p:blipFill>
        <p:spPr>
          <a:xfrm>
            <a:off x="4754150" y="1903675"/>
            <a:ext cx="3996875" cy="2868475"/>
          </a:xfrm>
          <a:prstGeom prst="rect">
            <a:avLst/>
          </a:prstGeom>
          <a:noFill/>
          <a:ln>
            <a:noFill/>
          </a:ln>
        </p:spPr>
      </p:pic>
      <p:cxnSp>
        <p:nvCxnSpPr>
          <p:cNvPr id="314" name="Google Shape;314;p55"/>
          <p:cNvCxnSpPr/>
          <p:nvPr/>
        </p:nvCxnSpPr>
        <p:spPr>
          <a:xfrm>
            <a:off x="537350" y="5519175"/>
            <a:ext cx="12387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6"/>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Using the linear model to predict the value of the response variable for a given value of the explanatory variable is called </a:t>
            </a:r>
            <a:r>
              <a:rPr i="1" lang="en" sz="1900">
                <a:solidFill>
                  <a:schemeClr val="accent1"/>
                </a:solidFill>
              </a:rPr>
              <a:t>prediction</a:t>
            </a:r>
            <a:r>
              <a:rPr lang="en" sz="1900"/>
              <a:t>, simply by plugging in the value of x in the linear model equation.</a:t>
            </a:r>
            <a:endParaRPr sz="1900"/>
          </a:p>
          <a:p>
            <a:pPr indent="-349250" lvl="0" marL="457200" rtl="0" algn="l">
              <a:lnSpc>
                <a:spcPct val="115000"/>
              </a:lnSpc>
              <a:spcBef>
                <a:spcPts val="0"/>
              </a:spcBef>
              <a:spcAft>
                <a:spcPts val="0"/>
              </a:spcAft>
              <a:buSzPts val="1900"/>
              <a:buChar char="●"/>
            </a:pPr>
            <a:r>
              <a:rPr lang="en" sz="1900"/>
              <a:t>There will be some uncertainty associated with the predicted value.</a:t>
            </a:r>
            <a:endParaRPr sz="1900"/>
          </a:p>
        </p:txBody>
      </p:sp>
      <p:sp>
        <p:nvSpPr>
          <p:cNvPr id="320" name="Google Shape;320;p5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Prediction</a:t>
            </a:r>
            <a:endParaRPr baseline="30000">
              <a:solidFill>
                <a:schemeClr val="accent1"/>
              </a:solidFill>
            </a:endParaRPr>
          </a:p>
        </p:txBody>
      </p:sp>
      <p:pic>
        <p:nvPicPr>
          <p:cNvPr id="321" name="Google Shape;321;p56"/>
          <p:cNvPicPr preferRelativeResize="0"/>
          <p:nvPr/>
        </p:nvPicPr>
        <p:blipFill>
          <a:blip r:embed="rId3">
            <a:alphaModFix/>
          </a:blip>
          <a:stretch>
            <a:fillRect/>
          </a:stretch>
        </p:blipFill>
        <p:spPr>
          <a:xfrm>
            <a:off x="457200" y="2972938"/>
            <a:ext cx="7924800" cy="33432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7"/>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Applying a model estimate to values outside of the realm of the original data is called </a:t>
            </a:r>
            <a:r>
              <a:rPr i="1" lang="en" sz="2000">
                <a:solidFill>
                  <a:schemeClr val="accent1"/>
                </a:solidFill>
              </a:rPr>
              <a:t>extrapolation</a:t>
            </a:r>
            <a:r>
              <a:rPr lang="en" sz="2000"/>
              <a:t>.</a:t>
            </a:r>
            <a:endParaRPr sz="2000"/>
          </a:p>
          <a:p>
            <a:pPr indent="-355600" lvl="0" marL="457200" rtl="0" algn="l">
              <a:lnSpc>
                <a:spcPct val="115000"/>
              </a:lnSpc>
              <a:spcBef>
                <a:spcPts val="0"/>
              </a:spcBef>
              <a:spcAft>
                <a:spcPts val="0"/>
              </a:spcAft>
              <a:buSzPts val="2000"/>
              <a:buChar char="●"/>
            </a:pPr>
            <a:r>
              <a:rPr lang="en" sz="2000"/>
              <a:t>Sometimes the intercept might be an extrapolation.</a:t>
            </a:r>
            <a:endParaRPr sz="2000"/>
          </a:p>
        </p:txBody>
      </p:sp>
      <p:sp>
        <p:nvSpPr>
          <p:cNvPr id="327" name="Google Shape;327;p5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Extrapolation</a:t>
            </a:r>
            <a:endParaRPr baseline="30000">
              <a:solidFill>
                <a:schemeClr val="accent1"/>
              </a:solidFill>
            </a:endParaRPr>
          </a:p>
        </p:txBody>
      </p:sp>
      <p:pic>
        <p:nvPicPr>
          <p:cNvPr id="328" name="Google Shape;328;p57"/>
          <p:cNvPicPr preferRelativeResize="0"/>
          <p:nvPr/>
        </p:nvPicPr>
        <p:blipFill>
          <a:blip r:embed="rId3">
            <a:alphaModFix/>
          </a:blip>
          <a:stretch>
            <a:fillRect/>
          </a:stretch>
        </p:blipFill>
        <p:spPr>
          <a:xfrm>
            <a:off x="457200" y="2806275"/>
            <a:ext cx="8229600" cy="345285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Examples of extrapolation</a:t>
            </a:r>
            <a:endParaRPr baseline="30000">
              <a:solidFill>
                <a:schemeClr val="accent1"/>
              </a:solidFill>
            </a:endParaRPr>
          </a:p>
        </p:txBody>
      </p:sp>
      <p:pic>
        <p:nvPicPr>
          <p:cNvPr id="334" name="Google Shape;334;p58"/>
          <p:cNvPicPr preferRelativeResize="0"/>
          <p:nvPr/>
        </p:nvPicPr>
        <p:blipFill>
          <a:blip r:embed="rId3">
            <a:alphaModFix/>
          </a:blip>
          <a:stretch>
            <a:fillRect/>
          </a:stretch>
        </p:blipFill>
        <p:spPr>
          <a:xfrm>
            <a:off x="457188" y="1323576"/>
            <a:ext cx="8311827" cy="4397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Examples of extrapolation</a:t>
            </a:r>
            <a:endParaRPr baseline="30000">
              <a:solidFill>
                <a:schemeClr val="accent1"/>
              </a:solidFill>
            </a:endParaRPr>
          </a:p>
        </p:txBody>
      </p:sp>
      <p:pic>
        <p:nvPicPr>
          <p:cNvPr id="340" name="Google Shape;340;p59"/>
          <p:cNvPicPr preferRelativeResize="0"/>
          <p:nvPr/>
        </p:nvPicPr>
        <p:blipFill>
          <a:blip r:embed="rId3">
            <a:alphaModFix/>
          </a:blip>
          <a:stretch>
            <a:fillRect/>
          </a:stretch>
        </p:blipFill>
        <p:spPr>
          <a:xfrm>
            <a:off x="1492549" y="1143000"/>
            <a:ext cx="6087576" cy="54851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Examples of extrapolation</a:t>
            </a:r>
            <a:endParaRPr baseline="30000">
              <a:solidFill>
                <a:schemeClr val="accent1"/>
              </a:solidFill>
            </a:endParaRPr>
          </a:p>
        </p:txBody>
      </p:sp>
      <p:pic>
        <p:nvPicPr>
          <p:cNvPr id="346" name="Google Shape;346;p60"/>
          <p:cNvPicPr preferRelativeResize="0"/>
          <p:nvPr/>
        </p:nvPicPr>
        <p:blipFill>
          <a:blip r:embed="rId3">
            <a:alphaModFix/>
          </a:blip>
          <a:stretch>
            <a:fillRect/>
          </a:stretch>
        </p:blipFill>
        <p:spPr>
          <a:xfrm>
            <a:off x="552450" y="1142999"/>
            <a:ext cx="8077750" cy="53642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1"/>
          <p:cNvSpPr txBox="1"/>
          <p:nvPr>
            <p:ph idx="1" type="body"/>
          </p:nvPr>
        </p:nvSpPr>
        <p:spPr>
          <a:xfrm flipH="1">
            <a:off x="457357" y="1305775"/>
            <a:ext cx="82677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strength of the fit of a linear model is most commonly evaluated using </a:t>
            </a:r>
            <a:r>
              <a:rPr i="1" lang="en" sz="2200">
                <a:solidFill>
                  <a:schemeClr val="accent1"/>
                </a:solidFill>
              </a:rPr>
              <a:t>R</a:t>
            </a:r>
            <a:r>
              <a:rPr baseline="30000" i="1" lang="en" sz="2200">
                <a:solidFill>
                  <a:schemeClr val="accent1"/>
                </a:solidFill>
              </a:rPr>
              <a:t>2</a:t>
            </a:r>
            <a:r>
              <a:rPr lang="en" sz="2200"/>
              <a:t>.</a:t>
            </a:r>
            <a:endParaRPr sz="2200"/>
          </a:p>
          <a:p>
            <a:pPr indent="0" lvl="0" marL="0" rtl="0" algn="l">
              <a:lnSpc>
                <a:spcPct val="115000"/>
              </a:lnSpc>
              <a:spcBef>
                <a:spcPts val="1000"/>
              </a:spcBef>
              <a:spcAft>
                <a:spcPts val="1000"/>
              </a:spcAft>
              <a:buNone/>
            </a:pPr>
            <a:r>
              <a:t/>
            </a:r>
            <a:endParaRPr sz="2200"/>
          </a:p>
        </p:txBody>
      </p:sp>
      <p:sp>
        <p:nvSpPr>
          <p:cNvPr id="352" name="Google Shape;352;p6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t>
            </a:r>
            <a:r>
              <a:rPr baseline="30000" lang="en">
                <a:solidFill>
                  <a:schemeClr val="accent1"/>
                </a:solidFill>
              </a:rPr>
              <a:t>2</a:t>
            </a:r>
            <a:endParaRPr baseline="30000">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2"/>
          <p:cNvSpPr txBox="1"/>
          <p:nvPr>
            <p:ph idx="1" type="body"/>
          </p:nvPr>
        </p:nvSpPr>
        <p:spPr>
          <a:xfrm flipH="1">
            <a:off x="457357" y="1305775"/>
            <a:ext cx="82677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strength of the fit of a linear model is most commonly evaluated using </a:t>
            </a:r>
            <a:r>
              <a:rPr i="1" lang="en" sz="2200">
                <a:solidFill>
                  <a:schemeClr val="accent1"/>
                </a:solidFill>
              </a:rPr>
              <a:t>R</a:t>
            </a:r>
            <a:r>
              <a:rPr baseline="30000" i="1" lang="en" sz="2200">
                <a:solidFill>
                  <a:schemeClr val="accent1"/>
                </a:solidFill>
              </a:rPr>
              <a:t>2</a:t>
            </a:r>
            <a:r>
              <a:rPr lang="en" sz="2200"/>
              <a:t>.</a:t>
            </a:r>
            <a:endParaRPr sz="2200"/>
          </a:p>
          <a:p>
            <a:pPr indent="-368300" lvl="0" marL="457200" rtl="0" algn="l">
              <a:lnSpc>
                <a:spcPct val="115000"/>
              </a:lnSpc>
              <a:spcBef>
                <a:spcPts val="0"/>
              </a:spcBef>
              <a:spcAft>
                <a:spcPts val="0"/>
              </a:spcAft>
              <a:buSzPts val="2200"/>
              <a:buChar char="●"/>
            </a:pPr>
            <a:r>
              <a:rPr i="1" lang="en" sz="2200"/>
              <a:t>R</a:t>
            </a:r>
            <a:r>
              <a:rPr baseline="30000" i="1" lang="en" sz="2200"/>
              <a:t>2</a:t>
            </a:r>
            <a:r>
              <a:rPr lang="en" sz="2200"/>
              <a:t> is calculated as the square of the correlation coefficient.</a:t>
            </a:r>
            <a:endParaRPr sz="2200"/>
          </a:p>
          <a:p>
            <a:pPr indent="0" lvl="0" marL="0" rtl="0" algn="l">
              <a:lnSpc>
                <a:spcPct val="115000"/>
              </a:lnSpc>
              <a:spcBef>
                <a:spcPts val="1000"/>
              </a:spcBef>
              <a:spcAft>
                <a:spcPts val="1000"/>
              </a:spcAft>
              <a:buNone/>
            </a:pPr>
            <a:r>
              <a:t/>
            </a:r>
            <a:endParaRPr sz="2200"/>
          </a:p>
        </p:txBody>
      </p:sp>
      <p:sp>
        <p:nvSpPr>
          <p:cNvPr id="358" name="Google Shape;358;p6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t>
            </a:r>
            <a:r>
              <a:rPr baseline="30000" lang="en">
                <a:solidFill>
                  <a:schemeClr val="accent1"/>
                </a:solidFill>
              </a:rPr>
              <a:t>2</a:t>
            </a:r>
            <a:endParaRPr baseline="30000">
              <a:solidFill>
                <a:schemeClr val="accen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3"/>
          <p:cNvSpPr txBox="1"/>
          <p:nvPr>
            <p:ph idx="1" type="body"/>
          </p:nvPr>
        </p:nvSpPr>
        <p:spPr>
          <a:xfrm flipH="1">
            <a:off x="457357" y="1305775"/>
            <a:ext cx="82677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strength of the fit of a linear model is most commonly evaluated using </a:t>
            </a:r>
            <a:r>
              <a:rPr i="1" lang="en" sz="2200">
                <a:solidFill>
                  <a:schemeClr val="accent1"/>
                </a:solidFill>
              </a:rPr>
              <a:t>R</a:t>
            </a:r>
            <a:r>
              <a:rPr baseline="30000" i="1" lang="en" sz="2200">
                <a:solidFill>
                  <a:schemeClr val="accent1"/>
                </a:solidFill>
              </a:rPr>
              <a:t>2</a:t>
            </a:r>
            <a:r>
              <a:rPr lang="en" sz="2200"/>
              <a:t>.</a:t>
            </a:r>
            <a:endParaRPr sz="2200"/>
          </a:p>
          <a:p>
            <a:pPr indent="-368300" lvl="0" marL="457200" rtl="0" algn="l">
              <a:lnSpc>
                <a:spcPct val="115000"/>
              </a:lnSpc>
              <a:spcBef>
                <a:spcPts val="0"/>
              </a:spcBef>
              <a:spcAft>
                <a:spcPts val="0"/>
              </a:spcAft>
              <a:buSzPts val="2200"/>
              <a:buChar char="●"/>
            </a:pPr>
            <a:r>
              <a:rPr i="1" lang="en" sz="2200"/>
              <a:t>R</a:t>
            </a:r>
            <a:r>
              <a:rPr baseline="30000" i="1" lang="en" sz="2200"/>
              <a:t>2</a:t>
            </a:r>
            <a:r>
              <a:rPr lang="en" sz="2200"/>
              <a:t> is calculated as the square of the correlation coefficient.</a:t>
            </a:r>
            <a:endParaRPr sz="2200"/>
          </a:p>
          <a:p>
            <a:pPr indent="-368300" lvl="0" marL="457200" rtl="0" algn="l">
              <a:lnSpc>
                <a:spcPct val="115000"/>
              </a:lnSpc>
              <a:spcBef>
                <a:spcPts val="0"/>
              </a:spcBef>
              <a:spcAft>
                <a:spcPts val="0"/>
              </a:spcAft>
              <a:buSzPts val="2200"/>
              <a:buChar char="●"/>
            </a:pPr>
            <a:r>
              <a:rPr lang="en" sz="2200"/>
              <a:t>It tells us what percent of variability in the response variable is explained by the model.</a:t>
            </a:r>
            <a:endParaRPr sz="2200"/>
          </a:p>
          <a:p>
            <a:pPr indent="0" lvl="0" marL="0" rtl="0" algn="l">
              <a:lnSpc>
                <a:spcPct val="115000"/>
              </a:lnSpc>
              <a:spcBef>
                <a:spcPts val="1000"/>
              </a:spcBef>
              <a:spcAft>
                <a:spcPts val="1000"/>
              </a:spcAft>
              <a:buNone/>
            </a:pPr>
            <a:r>
              <a:t/>
            </a:r>
            <a:endParaRPr sz="2200"/>
          </a:p>
        </p:txBody>
      </p:sp>
      <p:sp>
        <p:nvSpPr>
          <p:cNvPr id="364" name="Google Shape;364;p6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t>
            </a:r>
            <a:r>
              <a:rPr baseline="30000" lang="en">
                <a:solidFill>
                  <a:schemeClr val="accent1"/>
                </a:solidFill>
              </a:rPr>
              <a:t>2</a:t>
            </a:r>
            <a:endParaRPr baseline="300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9"/>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want a line that has small residuals</a:t>
            </a:r>
            <a:endParaRPr sz="2000">
              <a:solidFill>
                <a:srgbClr val="000000"/>
              </a:solidFill>
            </a:endParaRPr>
          </a:p>
          <a:p>
            <a:pPr indent="-355600" lvl="0" marL="914400" rtl="0" algn="l">
              <a:lnSpc>
                <a:spcPct val="115000"/>
              </a:lnSpc>
              <a:spcBef>
                <a:spcPts val="0"/>
              </a:spcBef>
              <a:spcAft>
                <a:spcPts val="0"/>
              </a:spcAft>
              <a:buSzPts val="2000"/>
              <a:buAutoNum type="arabicPeriod"/>
            </a:pPr>
            <a:r>
              <a:rPr lang="en" sz="2000"/>
              <a:t>Option 1: Minimize the sum of magnitudes (absolute values) of residuals</a:t>
            </a:r>
            <a:br>
              <a:rPr lang="en" sz="2000"/>
            </a:br>
            <a:r>
              <a:rPr lang="en" sz="2000"/>
              <a:t>                          |</a:t>
            </a:r>
            <a:r>
              <a:rPr i="1" lang="en" sz="2000"/>
              <a:t>e</a:t>
            </a:r>
            <a:r>
              <a:rPr baseline="-25000" i="1" lang="en" sz="2000"/>
              <a:t>1</a:t>
            </a:r>
            <a:r>
              <a:rPr lang="en" sz="2000"/>
              <a:t>| + |</a:t>
            </a:r>
            <a:r>
              <a:rPr i="1" lang="en" sz="2000"/>
              <a:t>e</a:t>
            </a:r>
            <a:r>
              <a:rPr baseline="-25000" i="1" lang="en" sz="2000"/>
              <a:t>2</a:t>
            </a:r>
            <a:r>
              <a:rPr lang="en" sz="2000"/>
              <a:t>| + … + |</a:t>
            </a:r>
            <a:r>
              <a:rPr i="1" lang="en" sz="2000"/>
              <a:t>e</a:t>
            </a:r>
            <a:r>
              <a:rPr baseline="-25000" i="1" lang="en" sz="2000"/>
              <a:t>n</a:t>
            </a:r>
            <a:r>
              <a:rPr lang="en" sz="2000"/>
              <a:t>|</a:t>
            </a:r>
            <a:endParaRPr sz="2000"/>
          </a:p>
          <a:p>
            <a:pPr indent="-355600" lvl="0" marL="914400" rtl="0" algn="l">
              <a:lnSpc>
                <a:spcPct val="115000"/>
              </a:lnSpc>
              <a:spcBef>
                <a:spcPts val="0"/>
              </a:spcBef>
              <a:spcAft>
                <a:spcPts val="0"/>
              </a:spcAft>
              <a:buSzPts val="2000"/>
              <a:buAutoNum type="arabicPeriod"/>
            </a:pPr>
            <a:r>
              <a:rPr lang="en" sz="2000"/>
              <a:t>Option 2: Minimize the sum of squared residuals -- </a:t>
            </a:r>
            <a:r>
              <a:rPr i="1" lang="en" sz="2000">
                <a:solidFill>
                  <a:schemeClr val="accent1"/>
                </a:solidFill>
              </a:rPr>
              <a:t>least squares</a:t>
            </a:r>
            <a:endParaRPr i="1" sz="20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2000"/>
              <a:t>                                        e</a:t>
            </a:r>
            <a:r>
              <a:rPr baseline="-25000" lang="en" sz="2000"/>
              <a:t>1</a:t>
            </a:r>
            <a:r>
              <a:rPr baseline="30000" lang="en" sz="2000"/>
              <a:t>2</a:t>
            </a:r>
            <a:r>
              <a:rPr lang="en" sz="2000"/>
              <a:t> + e</a:t>
            </a:r>
            <a:r>
              <a:rPr baseline="-25000" lang="en" sz="2000"/>
              <a:t>2</a:t>
            </a:r>
            <a:r>
              <a:rPr baseline="30000" lang="en" sz="2000"/>
              <a:t>2</a:t>
            </a:r>
            <a:r>
              <a:rPr lang="en" sz="2000"/>
              <a:t> + … + e</a:t>
            </a:r>
            <a:r>
              <a:rPr baseline="-25000" lang="en" sz="2000"/>
              <a:t>n</a:t>
            </a:r>
            <a:r>
              <a:rPr baseline="30000" lang="en" sz="2000"/>
              <a:t>2</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p:txBody>
      </p:sp>
      <p:sp>
        <p:nvSpPr>
          <p:cNvPr id="70" name="Google Shape;70;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measure for the best line</a:t>
            </a:r>
            <a:endParaRPr baseline="30000">
              <a:solidFill>
                <a:schemeClr val="accen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4"/>
          <p:cNvSpPr txBox="1"/>
          <p:nvPr>
            <p:ph idx="1" type="body"/>
          </p:nvPr>
        </p:nvSpPr>
        <p:spPr>
          <a:xfrm flipH="1">
            <a:off x="457357" y="1305775"/>
            <a:ext cx="82677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strength of the fit of a linear model is most commonly evaluated using </a:t>
            </a:r>
            <a:r>
              <a:rPr i="1" lang="en" sz="2200">
                <a:solidFill>
                  <a:schemeClr val="accent1"/>
                </a:solidFill>
              </a:rPr>
              <a:t>R</a:t>
            </a:r>
            <a:r>
              <a:rPr baseline="30000" i="1" lang="en" sz="2200">
                <a:solidFill>
                  <a:schemeClr val="accent1"/>
                </a:solidFill>
              </a:rPr>
              <a:t>2</a:t>
            </a:r>
            <a:r>
              <a:rPr lang="en" sz="2200"/>
              <a:t>.</a:t>
            </a:r>
            <a:endParaRPr sz="2200"/>
          </a:p>
          <a:p>
            <a:pPr indent="-368300" lvl="0" marL="457200" rtl="0" algn="l">
              <a:lnSpc>
                <a:spcPct val="115000"/>
              </a:lnSpc>
              <a:spcBef>
                <a:spcPts val="0"/>
              </a:spcBef>
              <a:spcAft>
                <a:spcPts val="0"/>
              </a:spcAft>
              <a:buSzPts val="2200"/>
              <a:buChar char="●"/>
            </a:pPr>
            <a:r>
              <a:rPr i="1" lang="en" sz="2200"/>
              <a:t>R</a:t>
            </a:r>
            <a:r>
              <a:rPr baseline="30000" i="1" lang="en" sz="2200"/>
              <a:t>2 </a:t>
            </a:r>
            <a:r>
              <a:rPr lang="en" sz="2200"/>
              <a:t>is calculated as the square of the correlation coefficient.</a:t>
            </a:r>
            <a:endParaRPr sz="2200"/>
          </a:p>
          <a:p>
            <a:pPr indent="-368300" lvl="0" marL="457200" rtl="0" algn="l">
              <a:lnSpc>
                <a:spcPct val="115000"/>
              </a:lnSpc>
              <a:spcBef>
                <a:spcPts val="0"/>
              </a:spcBef>
              <a:spcAft>
                <a:spcPts val="0"/>
              </a:spcAft>
              <a:buSzPts val="2200"/>
              <a:buChar char="●"/>
            </a:pPr>
            <a:r>
              <a:rPr lang="en" sz="2200"/>
              <a:t>It tells us what percent of variability in the response variable is explained by the model.</a:t>
            </a:r>
            <a:endParaRPr sz="2200"/>
          </a:p>
          <a:p>
            <a:pPr indent="-368300" lvl="0" marL="457200" rtl="0" algn="l">
              <a:lnSpc>
                <a:spcPct val="115000"/>
              </a:lnSpc>
              <a:spcBef>
                <a:spcPts val="0"/>
              </a:spcBef>
              <a:spcAft>
                <a:spcPts val="0"/>
              </a:spcAft>
              <a:buSzPts val="2200"/>
              <a:buChar char="●"/>
            </a:pPr>
            <a:r>
              <a:rPr lang="en" sz="2200"/>
              <a:t>The remainder of the variability is explained by variables not included in the model or by inherent randomness in the data.</a:t>
            </a:r>
            <a:endParaRPr sz="2200"/>
          </a:p>
          <a:p>
            <a:pPr indent="0" lvl="0" marL="0" rtl="0" algn="l">
              <a:lnSpc>
                <a:spcPct val="115000"/>
              </a:lnSpc>
              <a:spcBef>
                <a:spcPts val="1000"/>
              </a:spcBef>
              <a:spcAft>
                <a:spcPts val="1000"/>
              </a:spcAft>
              <a:buNone/>
            </a:pPr>
            <a:r>
              <a:t/>
            </a:r>
            <a:endParaRPr sz="2200"/>
          </a:p>
        </p:txBody>
      </p:sp>
      <p:sp>
        <p:nvSpPr>
          <p:cNvPr id="370" name="Google Shape;370;p6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t>
            </a:r>
            <a:r>
              <a:rPr baseline="30000" lang="en">
                <a:solidFill>
                  <a:schemeClr val="accent1"/>
                </a:solidFill>
              </a:rPr>
              <a:t>2</a:t>
            </a:r>
            <a:endParaRPr baseline="30000">
              <a:solidFill>
                <a:schemeClr val="accen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5"/>
          <p:cNvSpPr txBox="1"/>
          <p:nvPr>
            <p:ph idx="1" type="body"/>
          </p:nvPr>
        </p:nvSpPr>
        <p:spPr>
          <a:xfrm flipH="1">
            <a:off x="457357" y="1305775"/>
            <a:ext cx="8267700" cy="4137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strength of the fit of a linear model is most commonly evaluated using </a:t>
            </a:r>
            <a:r>
              <a:rPr i="1" lang="en" sz="2200">
                <a:solidFill>
                  <a:schemeClr val="accent1"/>
                </a:solidFill>
              </a:rPr>
              <a:t>R</a:t>
            </a:r>
            <a:r>
              <a:rPr baseline="30000" i="1" lang="en" sz="2200">
                <a:solidFill>
                  <a:schemeClr val="accent1"/>
                </a:solidFill>
              </a:rPr>
              <a:t>2</a:t>
            </a:r>
            <a:r>
              <a:rPr lang="en" sz="2200"/>
              <a:t>.</a:t>
            </a:r>
            <a:endParaRPr sz="2200"/>
          </a:p>
          <a:p>
            <a:pPr indent="-368300" lvl="0" marL="457200" rtl="0" algn="l">
              <a:lnSpc>
                <a:spcPct val="115000"/>
              </a:lnSpc>
              <a:spcBef>
                <a:spcPts val="0"/>
              </a:spcBef>
              <a:spcAft>
                <a:spcPts val="0"/>
              </a:spcAft>
              <a:buSzPts val="2200"/>
              <a:buChar char="●"/>
            </a:pPr>
            <a:r>
              <a:rPr i="1" lang="en" sz="2200"/>
              <a:t>R</a:t>
            </a:r>
            <a:r>
              <a:rPr baseline="30000" i="1" lang="en" sz="2200"/>
              <a:t>2</a:t>
            </a:r>
            <a:r>
              <a:rPr lang="en" sz="2200"/>
              <a:t> is calculated as the square of the correlation coefficient.</a:t>
            </a:r>
            <a:endParaRPr sz="2200"/>
          </a:p>
          <a:p>
            <a:pPr indent="-368300" lvl="0" marL="457200" rtl="0" algn="l">
              <a:lnSpc>
                <a:spcPct val="115000"/>
              </a:lnSpc>
              <a:spcBef>
                <a:spcPts val="0"/>
              </a:spcBef>
              <a:spcAft>
                <a:spcPts val="0"/>
              </a:spcAft>
              <a:buSzPts val="2200"/>
              <a:buChar char="●"/>
            </a:pPr>
            <a:r>
              <a:rPr lang="en" sz="2200"/>
              <a:t>It tells us what percent of variability in the response variable is explained by the model.</a:t>
            </a:r>
            <a:endParaRPr sz="2200"/>
          </a:p>
          <a:p>
            <a:pPr indent="-368300" lvl="0" marL="457200" rtl="0" algn="l">
              <a:lnSpc>
                <a:spcPct val="115000"/>
              </a:lnSpc>
              <a:spcBef>
                <a:spcPts val="0"/>
              </a:spcBef>
              <a:spcAft>
                <a:spcPts val="0"/>
              </a:spcAft>
              <a:buSzPts val="2200"/>
              <a:buChar char="●"/>
            </a:pPr>
            <a:r>
              <a:rPr lang="en" sz="2200"/>
              <a:t>The remainder of the variability is explained by variables not included in the model or by inherent randomness in the data.</a:t>
            </a:r>
            <a:endParaRPr sz="2200"/>
          </a:p>
          <a:p>
            <a:pPr indent="-368300" lvl="0" marL="457200" rtl="0" algn="l">
              <a:lnSpc>
                <a:spcPct val="115000"/>
              </a:lnSpc>
              <a:spcBef>
                <a:spcPts val="0"/>
              </a:spcBef>
              <a:spcAft>
                <a:spcPts val="0"/>
              </a:spcAft>
              <a:buSzPts val="2200"/>
              <a:buChar char="●"/>
            </a:pPr>
            <a:r>
              <a:rPr lang="en" sz="2200"/>
              <a:t>For the model we've been working with, </a:t>
            </a:r>
            <a:r>
              <a:rPr i="1" lang="en" sz="2200"/>
              <a:t>R</a:t>
            </a:r>
            <a:r>
              <a:rPr baseline="30000" i="1" lang="en" sz="2200"/>
              <a:t>2</a:t>
            </a:r>
            <a:r>
              <a:rPr lang="en" sz="2200"/>
              <a:t> = -0.62</a:t>
            </a:r>
            <a:r>
              <a:rPr baseline="30000" lang="en" sz="2200"/>
              <a:t>2</a:t>
            </a:r>
            <a:r>
              <a:rPr lang="en" sz="2200"/>
              <a:t> = 0.38.</a:t>
            </a:r>
            <a:endParaRPr sz="2200"/>
          </a:p>
        </p:txBody>
      </p:sp>
      <p:sp>
        <p:nvSpPr>
          <p:cNvPr id="376" name="Google Shape;376;p6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t>
            </a:r>
            <a:r>
              <a:rPr baseline="30000" lang="en">
                <a:solidFill>
                  <a:schemeClr val="accent1"/>
                </a:solidFill>
              </a:rPr>
              <a:t>2</a:t>
            </a:r>
            <a:endParaRPr baseline="30000">
              <a:solidFill>
                <a:schemeClr val="accen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6"/>
          <p:cNvSpPr txBox="1"/>
          <p:nvPr>
            <p:ph idx="1" type="body"/>
          </p:nvPr>
        </p:nvSpPr>
        <p:spPr>
          <a:xfrm flipH="1">
            <a:off x="381000" y="1677213"/>
            <a:ext cx="5348700" cy="405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200"/>
          </a:p>
          <a:p>
            <a:pPr indent="-368300" lvl="0" marL="457200" rtl="0" algn="l">
              <a:lnSpc>
                <a:spcPct val="115000"/>
              </a:lnSpc>
              <a:spcBef>
                <a:spcPts val="0"/>
              </a:spcBef>
              <a:spcAft>
                <a:spcPts val="0"/>
              </a:spcAft>
              <a:buSzPts val="2200"/>
              <a:buAutoNum type="alphaLcParenBoth"/>
            </a:pPr>
            <a:r>
              <a:rPr lang="en" sz="2200"/>
              <a:t>38% of the variability in the % of HG graduates among the 51 states is explained by the model.</a:t>
            </a:r>
            <a:endParaRPr sz="2200"/>
          </a:p>
          <a:p>
            <a:pPr indent="-368300" lvl="0" marL="457200" rtl="0" algn="l">
              <a:lnSpc>
                <a:spcPct val="115000"/>
              </a:lnSpc>
              <a:spcBef>
                <a:spcPts val="0"/>
              </a:spcBef>
              <a:spcAft>
                <a:spcPts val="0"/>
              </a:spcAft>
              <a:buSzPts val="2200"/>
              <a:buAutoNum type="alphaLcParenBoth"/>
            </a:pPr>
            <a:r>
              <a:rPr lang="en" sz="2200"/>
              <a:t>38% of the variability in the % of residents living in poverty among the 51 states is explained by the model.</a:t>
            </a:r>
            <a:endParaRPr sz="2200"/>
          </a:p>
          <a:p>
            <a:pPr indent="-368300" lvl="0" marL="457200" rtl="0" algn="l">
              <a:lnSpc>
                <a:spcPct val="115000"/>
              </a:lnSpc>
              <a:spcBef>
                <a:spcPts val="0"/>
              </a:spcBef>
              <a:spcAft>
                <a:spcPts val="0"/>
              </a:spcAft>
              <a:buSzPts val="2200"/>
              <a:buAutoNum type="alphaLcParenBoth"/>
            </a:pPr>
            <a:r>
              <a:rPr lang="en" sz="2200"/>
              <a:t>38% of the time % HS graduates predict % living in poverty correctly.</a:t>
            </a:r>
            <a:endParaRPr sz="2200"/>
          </a:p>
          <a:p>
            <a:pPr indent="-368300" lvl="0" marL="457200" rtl="0" algn="l">
              <a:lnSpc>
                <a:spcPct val="115000"/>
              </a:lnSpc>
              <a:spcBef>
                <a:spcPts val="0"/>
              </a:spcBef>
              <a:spcAft>
                <a:spcPts val="0"/>
              </a:spcAft>
              <a:buSzPts val="2200"/>
              <a:buAutoNum type="alphaLcParenBoth"/>
            </a:pPr>
            <a:r>
              <a:rPr lang="en" sz="2200"/>
              <a:t>62% of the variability in the % of residents living in poverty among the 51 states is explained by the model.</a:t>
            </a:r>
            <a:endParaRPr sz="2200"/>
          </a:p>
        </p:txBody>
      </p:sp>
      <p:sp>
        <p:nvSpPr>
          <p:cNvPr id="382" name="Google Shape;382;p6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Interpretation of R</a:t>
            </a:r>
            <a:r>
              <a:rPr baseline="30000" lang="en">
                <a:solidFill>
                  <a:schemeClr val="accent1"/>
                </a:solidFill>
              </a:rPr>
              <a:t>2</a:t>
            </a:r>
            <a:endParaRPr baseline="30000">
              <a:solidFill>
                <a:schemeClr val="accent1"/>
              </a:solidFill>
            </a:endParaRPr>
          </a:p>
        </p:txBody>
      </p:sp>
      <p:pic>
        <p:nvPicPr>
          <p:cNvPr id="383" name="Google Shape;383;p66"/>
          <p:cNvPicPr preferRelativeResize="0"/>
          <p:nvPr/>
        </p:nvPicPr>
        <p:blipFill>
          <a:blip r:embed="rId3">
            <a:alphaModFix/>
          </a:blip>
          <a:stretch>
            <a:fillRect/>
          </a:stretch>
        </p:blipFill>
        <p:spPr>
          <a:xfrm>
            <a:off x="5610213" y="2726038"/>
            <a:ext cx="3076575" cy="2409825"/>
          </a:xfrm>
          <a:prstGeom prst="rect">
            <a:avLst/>
          </a:prstGeom>
          <a:noFill/>
          <a:ln>
            <a:noFill/>
          </a:ln>
        </p:spPr>
      </p:pic>
      <p:sp>
        <p:nvSpPr>
          <p:cNvPr id="384" name="Google Shape;384;p66"/>
          <p:cNvSpPr txBox="1"/>
          <p:nvPr/>
        </p:nvSpPr>
        <p:spPr>
          <a:xfrm>
            <a:off x="381000" y="228600"/>
            <a:ext cx="85884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Which of the below is the correct interpretation of </a:t>
            </a:r>
            <a:r>
              <a:rPr i="1" lang="en" sz="2000">
                <a:solidFill>
                  <a:schemeClr val="accent1"/>
                </a:solidFill>
              </a:rPr>
              <a:t>R</a:t>
            </a:r>
            <a:r>
              <a:rPr lang="en" sz="2000">
                <a:solidFill>
                  <a:schemeClr val="accent1"/>
                </a:solidFill>
              </a:rPr>
              <a:t> = -0.62, </a:t>
            </a:r>
            <a:r>
              <a:rPr i="1" lang="en" sz="2000">
                <a:solidFill>
                  <a:schemeClr val="accent1"/>
                </a:solidFill>
              </a:rPr>
              <a:t>R</a:t>
            </a:r>
            <a:r>
              <a:rPr baseline="30000" i="1" lang="en" sz="2000">
                <a:solidFill>
                  <a:schemeClr val="accent1"/>
                </a:solidFill>
              </a:rPr>
              <a:t>2</a:t>
            </a:r>
            <a:r>
              <a:rPr lang="en" sz="2000">
                <a:solidFill>
                  <a:schemeClr val="accent1"/>
                </a:solidFill>
              </a:rPr>
              <a:t> = 0.38?</a:t>
            </a:r>
            <a:endParaRPr sz="2000">
              <a:solidFill>
                <a:schemeClr val="accen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7"/>
          <p:cNvSpPr txBox="1"/>
          <p:nvPr>
            <p:ph idx="1" type="body"/>
          </p:nvPr>
        </p:nvSpPr>
        <p:spPr>
          <a:xfrm flipH="1">
            <a:off x="381000" y="1677213"/>
            <a:ext cx="5348700" cy="405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200"/>
          </a:p>
          <a:p>
            <a:pPr indent="-368300" lvl="0" marL="457200" rtl="0" algn="l">
              <a:lnSpc>
                <a:spcPct val="115000"/>
              </a:lnSpc>
              <a:spcBef>
                <a:spcPts val="0"/>
              </a:spcBef>
              <a:spcAft>
                <a:spcPts val="0"/>
              </a:spcAft>
              <a:buSzPts val="2200"/>
              <a:buAutoNum type="alphaLcParenBoth"/>
            </a:pPr>
            <a:r>
              <a:rPr lang="en" sz="2200"/>
              <a:t>38% of the variability in the % of HG graduates among the 51 states is explained by the model.</a:t>
            </a:r>
            <a:endParaRPr sz="2200"/>
          </a:p>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38% of the variability in the % of residents living in poverty among the 51 states is explained by the model.</a:t>
            </a:r>
            <a:endParaRPr i="1" sz="2200">
              <a:solidFill>
                <a:srgbClr val="FF9900"/>
              </a:solidFill>
            </a:endParaRPr>
          </a:p>
          <a:p>
            <a:pPr indent="-368300" lvl="0" marL="457200" rtl="0" algn="l">
              <a:lnSpc>
                <a:spcPct val="115000"/>
              </a:lnSpc>
              <a:spcBef>
                <a:spcPts val="0"/>
              </a:spcBef>
              <a:spcAft>
                <a:spcPts val="0"/>
              </a:spcAft>
              <a:buSzPts val="2200"/>
              <a:buAutoNum type="alphaLcParenBoth"/>
            </a:pPr>
            <a:r>
              <a:rPr lang="en" sz="2200"/>
              <a:t>38% of the time % HS graduates predict % living in poverty correctly.</a:t>
            </a:r>
            <a:endParaRPr sz="2200"/>
          </a:p>
          <a:p>
            <a:pPr indent="-368300" lvl="0" marL="457200" rtl="0" algn="l">
              <a:lnSpc>
                <a:spcPct val="115000"/>
              </a:lnSpc>
              <a:spcBef>
                <a:spcPts val="0"/>
              </a:spcBef>
              <a:spcAft>
                <a:spcPts val="0"/>
              </a:spcAft>
              <a:buSzPts val="2200"/>
              <a:buAutoNum type="alphaLcParenBoth"/>
            </a:pPr>
            <a:r>
              <a:rPr lang="en" sz="2200"/>
              <a:t>62% of the variability in the % of residents living in poverty among the 51 states is explained by the model.</a:t>
            </a:r>
            <a:endParaRPr sz="2200"/>
          </a:p>
        </p:txBody>
      </p:sp>
      <p:sp>
        <p:nvSpPr>
          <p:cNvPr id="390" name="Google Shape;390;p6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Interpretation of R</a:t>
            </a:r>
            <a:r>
              <a:rPr baseline="30000" lang="en">
                <a:solidFill>
                  <a:schemeClr val="accent1"/>
                </a:solidFill>
              </a:rPr>
              <a:t>2</a:t>
            </a:r>
            <a:endParaRPr baseline="30000">
              <a:solidFill>
                <a:schemeClr val="accent1"/>
              </a:solidFill>
            </a:endParaRPr>
          </a:p>
        </p:txBody>
      </p:sp>
      <p:pic>
        <p:nvPicPr>
          <p:cNvPr id="391" name="Google Shape;391;p67"/>
          <p:cNvPicPr preferRelativeResize="0"/>
          <p:nvPr/>
        </p:nvPicPr>
        <p:blipFill>
          <a:blip r:embed="rId3">
            <a:alphaModFix/>
          </a:blip>
          <a:stretch>
            <a:fillRect/>
          </a:stretch>
        </p:blipFill>
        <p:spPr>
          <a:xfrm>
            <a:off x="5610213" y="2726038"/>
            <a:ext cx="3076575" cy="2409825"/>
          </a:xfrm>
          <a:prstGeom prst="rect">
            <a:avLst/>
          </a:prstGeom>
          <a:noFill/>
          <a:ln>
            <a:noFill/>
          </a:ln>
        </p:spPr>
      </p:pic>
      <p:sp>
        <p:nvSpPr>
          <p:cNvPr id="392" name="Google Shape;392;p67"/>
          <p:cNvSpPr txBox="1"/>
          <p:nvPr/>
        </p:nvSpPr>
        <p:spPr>
          <a:xfrm>
            <a:off x="381000" y="228600"/>
            <a:ext cx="85884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Which of the below is the correct interpretation of </a:t>
            </a:r>
            <a:r>
              <a:rPr i="1" lang="en" sz="2000">
                <a:solidFill>
                  <a:schemeClr val="accent1"/>
                </a:solidFill>
              </a:rPr>
              <a:t>R</a:t>
            </a:r>
            <a:r>
              <a:rPr lang="en" sz="2000">
                <a:solidFill>
                  <a:schemeClr val="accent1"/>
                </a:solidFill>
              </a:rPr>
              <a:t> = -0.62, </a:t>
            </a:r>
            <a:r>
              <a:rPr i="1" lang="en" sz="2000">
                <a:solidFill>
                  <a:schemeClr val="accent1"/>
                </a:solidFill>
              </a:rPr>
              <a:t>R</a:t>
            </a:r>
            <a:r>
              <a:rPr baseline="30000" i="1" lang="en" sz="2000">
                <a:solidFill>
                  <a:schemeClr val="accent1"/>
                </a:solidFill>
              </a:rPr>
              <a:t>2</a:t>
            </a:r>
            <a:r>
              <a:rPr lang="en" sz="2000">
                <a:solidFill>
                  <a:schemeClr val="accent1"/>
                </a:solidFill>
              </a:rPr>
              <a:t> = 0.38?</a:t>
            </a:r>
            <a:endParaRPr sz="2000">
              <a:solidFill>
                <a:schemeClr val="accen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8"/>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9"/>
          <p:cNvSpPr txBox="1"/>
          <p:nvPr>
            <p:ph idx="1" type="body"/>
          </p:nvPr>
        </p:nvSpPr>
        <p:spPr>
          <a:xfrm>
            <a:off x="457200" y="2947948"/>
            <a:ext cx="8229600" cy="9621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b="1" lang="en" sz="2800"/>
              <a:t>Extra Slides from the</a:t>
            </a:r>
            <a:br>
              <a:rPr b="1" lang="en" sz="2800"/>
            </a:br>
            <a:r>
              <a:rPr b="1" lang="en" sz="2800"/>
              <a:t>OS3 section on least squares regression</a:t>
            </a:r>
            <a:endParaRPr b="1" sz="2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0"/>
          <p:cNvSpPr txBox="1"/>
          <p:nvPr>
            <p:ph idx="1" type="body"/>
          </p:nvPr>
        </p:nvSpPr>
        <p:spPr>
          <a:xfrm flipH="1">
            <a:off x="457075" y="1935250"/>
            <a:ext cx="7822200" cy="544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Explanatory variable: region, </a:t>
            </a:r>
            <a:r>
              <a:rPr i="1" lang="en" sz="1900">
                <a:solidFill>
                  <a:schemeClr val="accent1"/>
                </a:solidFill>
              </a:rPr>
              <a:t>reference level</a:t>
            </a:r>
            <a:r>
              <a:rPr lang="en" sz="1900"/>
              <a:t>: east</a:t>
            </a:r>
            <a:endParaRPr sz="1900"/>
          </a:p>
          <a:p>
            <a:pPr indent="0" lvl="0" marL="0" rtl="0" algn="l">
              <a:lnSpc>
                <a:spcPct val="115000"/>
              </a:lnSpc>
              <a:spcBef>
                <a:spcPts val="1000"/>
              </a:spcBef>
              <a:spcAft>
                <a:spcPts val="1000"/>
              </a:spcAft>
              <a:buNone/>
            </a:pPr>
            <a:r>
              <a:t/>
            </a:r>
            <a:endParaRPr sz="1900"/>
          </a:p>
        </p:txBody>
      </p:sp>
      <p:sp>
        <p:nvSpPr>
          <p:cNvPr id="408" name="Google Shape;408;p7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(east, west)</a:t>
            </a:r>
            <a:endParaRPr baseline="30000">
              <a:solidFill>
                <a:schemeClr val="accent1"/>
              </a:solidFill>
            </a:endParaRPr>
          </a:p>
        </p:txBody>
      </p:sp>
      <p:pic>
        <p:nvPicPr>
          <p:cNvPr id="409" name="Google Shape;409;p70"/>
          <p:cNvPicPr preferRelativeResize="0"/>
          <p:nvPr/>
        </p:nvPicPr>
        <p:blipFill>
          <a:blip r:embed="rId3">
            <a:alphaModFix/>
          </a:blip>
          <a:stretch>
            <a:fillRect/>
          </a:stretch>
        </p:blipFill>
        <p:spPr>
          <a:xfrm>
            <a:off x="2847675" y="1292825"/>
            <a:ext cx="3867150" cy="438150"/>
          </a:xfrm>
          <a:prstGeom prst="rect">
            <a:avLst/>
          </a:prstGeom>
          <a:noFill/>
          <a:ln>
            <a:noFill/>
          </a:ln>
        </p:spPr>
      </p:pic>
      <p:sp>
        <p:nvSpPr>
          <p:cNvPr id="410" name="Google Shape;410;p70"/>
          <p:cNvSpPr txBox="1"/>
          <p:nvPr>
            <p:ph idx="1" type="body"/>
          </p:nvPr>
        </p:nvSpPr>
        <p:spPr>
          <a:xfrm flipH="1">
            <a:off x="457075" y="2190450"/>
            <a:ext cx="7822200" cy="209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900"/>
          </a:p>
          <a:p>
            <a:pPr indent="-349250" lvl="0" marL="457200" rtl="0" algn="l">
              <a:lnSpc>
                <a:spcPct val="115000"/>
              </a:lnSpc>
              <a:spcBef>
                <a:spcPts val="1000"/>
              </a:spcBef>
              <a:spcAft>
                <a:spcPts val="0"/>
              </a:spcAft>
              <a:buSzPts val="1900"/>
              <a:buChar char="●"/>
            </a:pPr>
            <a:r>
              <a:rPr i="1" lang="en" sz="1900">
                <a:solidFill>
                  <a:schemeClr val="accent1"/>
                </a:solidFill>
              </a:rPr>
              <a:t>Intercept</a:t>
            </a:r>
            <a:r>
              <a:rPr lang="en" sz="1900">
                <a:solidFill>
                  <a:schemeClr val="accent1"/>
                </a:solidFill>
              </a:rPr>
              <a:t>:</a:t>
            </a:r>
            <a:r>
              <a:rPr lang="en" sz="1900"/>
              <a:t> The estimated average poverty percentage in eastern states is 11.17%</a:t>
            </a:r>
            <a:endParaRPr sz="1900"/>
          </a:p>
          <a:p>
            <a:pPr indent="0" lvl="0" marL="0" rtl="0" algn="l">
              <a:lnSpc>
                <a:spcPct val="115000"/>
              </a:lnSpc>
              <a:spcBef>
                <a:spcPts val="0"/>
              </a:spcBef>
              <a:spcAft>
                <a:spcPts val="0"/>
              </a:spcAft>
              <a:buNone/>
            </a:pPr>
            <a:r>
              <a:t/>
            </a:r>
            <a:endParaRPr sz="19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1"/>
          <p:cNvSpPr txBox="1"/>
          <p:nvPr>
            <p:ph idx="1" type="body"/>
          </p:nvPr>
        </p:nvSpPr>
        <p:spPr>
          <a:xfrm flipH="1">
            <a:off x="457075" y="1935250"/>
            <a:ext cx="7822200" cy="544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Explanatory variable: region, </a:t>
            </a:r>
            <a:r>
              <a:rPr i="1" lang="en" sz="1900">
                <a:solidFill>
                  <a:schemeClr val="accent1"/>
                </a:solidFill>
              </a:rPr>
              <a:t>reference level</a:t>
            </a:r>
            <a:r>
              <a:rPr lang="en" sz="1900"/>
              <a:t>: east</a:t>
            </a:r>
            <a:endParaRPr sz="1900"/>
          </a:p>
          <a:p>
            <a:pPr indent="0" lvl="0" marL="0" rtl="0" algn="l">
              <a:lnSpc>
                <a:spcPct val="115000"/>
              </a:lnSpc>
              <a:spcBef>
                <a:spcPts val="1000"/>
              </a:spcBef>
              <a:spcAft>
                <a:spcPts val="1000"/>
              </a:spcAft>
              <a:buNone/>
            </a:pPr>
            <a:r>
              <a:t/>
            </a:r>
            <a:endParaRPr sz="1900"/>
          </a:p>
        </p:txBody>
      </p:sp>
      <p:sp>
        <p:nvSpPr>
          <p:cNvPr id="416" name="Google Shape;416;p7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(east, west)</a:t>
            </a:r>
            <a:endParaRPr baseline="30000">
              <a:solidFill>
                <a:schemeClr val="accent1"/>
              </a:solidFill>
            </a:endParaRPr>
          </a:p>
        </p:txBody>
      </p:sp>
      <p:pic>
        <p:nvPicPr>
          <p:cNvPr id="417" name="Google Shape;417;p71"/>
          <p:cNvPicPr preferRelativeResize="0"/>
          <p:nvPr/>
        </p:nvPicPr>
        <p:blipFill>
          <a:blip r:embed="rId3">
            <a:alphaModFix/>
          </a:blip>
          <a:stretch>
            <a:fillRect/>
          </a:stretch>
        </p:blipFill>
        <p:spPr>
          <a:xfrm>
            <a:off x="2847675" y="1292825"/>
            <a:ext cx="3867150" cy="438150"/>
          </a:xfrm>
          <a:prstGeom prst="rect">
            <a:avLst/>
          </a:prstGeom>
          <a:noFill/>
          <a:ln>
            <a:noFill/>
          </a:ln>
        </p:spPr>
      </p:pic>
      <p:sp>
        <p:nvSpPr>
          <p:cNvPr id="418" name="Google Shape;418;p71"/>
          <p:cNvSpPr txBox="1"/>
          <p:nvPr>
            <p:ph idx="1" type="body"/>
          </p:nvPr>
        </p:nvSpPr>
        <p:spPr>
          <a:xfrm flipH="1">
            <a:off x="457075" y="2190450"/>
            <a:ext cx="7822200" cy="209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900"/>
          </a:p>
          <a:p>
            <a:pPr indent="-349250" lvl="0" marL="457200" rtl="0" algn="l">
              <a:lnSpc>
                <a:spcPct val="115000"/>
              </a:lnSpc>
              <a:spcBef>
                <a:spcPts val="1000"/>
              </a:spcBef>
              <a:spcAft>
                <a:spcPts val="0"/>
              </a:spcAft>
              <a:buSzPts val="1900"/>
              <a:buChar char="●"/>
            </a:pPr>
            <a:r>
              <a:rPr i="1" lang="en" sz="1900">
                <a:solidFill>
                  <a:schemeClr val="accent1"/>
                </a:solidFill>
              </a:rPr>
              <a:t>Intercept</a:t>
            </a:r>
            <a:r>
              <a:rPr lang="en" sz="1900">
                <a:solidFill>
                  <a:schemeClr val="accent1"/>
                </a:solidFill>
              </a:rPr>
              <a:t>:</a:t>
            </a:r>
            <a:r>
              <a:rPr lang="en" sz="1900"/>
              <a:t> The estimated average poverty percentage in eastern states is 11.17%</a:t>
            </a:r>
            <a:endParaRPr sz="1900"/>
          </a:p>
          <a:p>
            <a:pPr indent="-349250" lvl="0" marL="914400" rtl="0" algn="l">
              <a:lnSpc>
                <a:spcPct val="115000"/>
              </a:lnSpc>
              <a:spcBef>
                <a:spcPts val="0"/>
              </a:spcBef>
              <a:spcAft>
                <a:spcPts val="0"/>
              </a:spcAft>
              <a:buSzPts val="1900"/>
              <a:buChar char="●"/>
            </a:pPr>
            <a:r>
              <a:rPr lang="en" sz="1900"/>
              <a:t>This is the value we get if we plug in </a:t>
            </a:r>
            <a:r>
              <a:rPr lang="en" sz="1900">
                <a:solidFill>
                  <a:srgbClr val="FF9900"/>
                </a:solidFill>
              </a:rPr>
              <a:t>0</a:t>
            </a:r>
            <a:r>
              <a:rPr lang="en" sz="1900"/>
              <a:t> for the explanatory variable</a:t>
            </a:r>
            <a:endParaRPr sz="1900"/>
          </a:p>
          <a:p>
            <a:pPr indent="0" lvl="0" marL="0" rtl="0" algn="l">
              <a:lnSpc>
                <a:spcPct val="115000"/>
              </a:lnSpc>
              <a:spcBef>
                <a:spcPts val="1000"/>
              </a:spcBef>
              <a:spcAft>
                <a:spcPts val="0"/>
              </a:spcAft>
              <a:buNone/>
            </a:pPr>
            <a:r>
              <a:t/>
            </a:r>
            <a:endParaRPr sz="19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2"/>
          <p:cNvSpPr txBox="1"/>
          <p:nvPr>
            <p:ph idx="1" type="body"/>
          </p:nvPr>
        </p:nvSpPr>
        <p:spPr>
          <a:xfrm flipH="1">
            <a:off x="457075" y="1935250"/>
            <a:ext cx="7822200" cy="544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Explanatory variable: region, </a:t>
            </a:r>
            <a:r>
              <a:rPr i="1" lang="en" sz="1900">
                <a:solidFill>
                  <a:schemeClr val="accent1"/>
                </a:solidFill>
              </a:rPr>
              <a:t>reference level</a:t>
            </a:r>
            <a:r>
              <a:rPr lang="en" sz="1900"/>
              <a:t>: east</a:t>
            </a:r>
            <a:endParaRPr sz="1900"/>
          </a:p>
          <a:p>
            <a:pPr indent="0" lvl="0" marL="0" rtl="0" algn="l">
              <a:lnSpc>
                <a:spcPct val="115000"/>
              </a:lnSpc>
              <a:spcBef>
                <a:spcPts val="1000"/>
              </a:spcBef>
              <a:spcAft>
                <a:spcPts val="1000"/>
              </a:spcAft>
              <a:buNone/>
            </a:pPr>
            <a:r>
              <a:t/>
            </a:r>
            <a:endParaRPr sz="1900"/>
          </a:p>
        </p:txBody>
      </p:sp>
      <p:sp>
        <p:nvSpPr>
          <p:cNvPr id="424" name="Google Shape;424;p7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(east, west)</a:t>
            </a:r>
            <a:endParaRPr baseline="30000">
              <a:solidFill>
                <a:schemeClr val="accent1"/>
              </a:solidFill>
            </a:endParaRPr>
          </a:p>
        </p:txBody>
      </p:sp>
      <p:pic>
        <p:nvPicPr>
          <p:cNvPr id="425" name="Google Shape;425;p72"/>
          <p:cNvPicPr preferRelativeResize="0"/>
          <p:nvPr/>
        </p:nvPicPr>
        <p:blipFill>
          <a:blip r:embed="rId3">
            <a:alphaModFix/>
          </a:blip>
          <a:stretch>
            <a:fillRect/>
          </a:stretch>
        </p:blipFill>
        <p:spPr>
          <a:xfrm>
            <a:off x="2847675" y="1292825"/>
            <a:ext cx="3867150" cy="438150"/>
          </a:xfrm>
          <a:prstGeom prst="rect">
            <a:avLst/>
          </a:prstGeom>
          <a:noFill/>
          <a:ln>
            <a:noFill/>
          </a:ln>
        </p:spPr>
      </p:pic>
      <p:sp>
        <p:nvSpPr>
          <p:cNvPr id="426" name="Google Shape;426;p72"/>
          <p:cNvSpPr txBox="1"/>
          <p:nvPr>
            <p:ph idx="1" type="body"/>
          </p:nvPr>
        </p:nvSpPr>
        <p:spPr>
          <a:xfrm flipH="1">
            <a:off x="457075" y="2190450"/>
            <a:ext cx="7822200" cy="209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900"/>
          </a:p>
          <a:p>
            <a:pPr indent="-349250" lvl="0" marL="457200" rtl="0" algn="l">
              <a:lnSpc>
                <a:spcPct val="115000"/>
              </a:lnSpc>
              <a:spcBef>
                <a:spcPts val="1000"/>
              </a:spcBef>
              <a:spcAft>
                <a:spcPts val="0"/>
              </a:spcAft>
              <a:buSzPts val="1900"/>
              <a:buChar char="●"/>
            </a:pPr>
            <a:r>
              <a:rPr i="1" lang="en" sz="1900">
                <a:solidFill>
                  <a:schemeClr val="accent1"/>
                </a:solidFill>
              </a:rPr>
              <a:t>Intercept</a:t>
            </a:r>
            <a:r>
              <a:rPr lang="en" sz="1900">
                <a:solidFill>
                  <a:schemeClr val="accent1"/>
                </a:solidFill>
              </a:rPr>
              <a:t>:</a:t>
            </a:r>
            <a:r>
              <a:rPr lang="en" sz="1900"/>
              <a:t> The estimated average poverty percentage in eastern states is 11.17%</a:t>
            </a:r>
            <a:endParaRPr sz="1900"/>
          </a:p>
          <a:p>
            <a:pPr indent="-349250" lvl="0" marL="914400" rtl="0" algn="l">
              <a:lnSpc>
                <a:spcPct val="115000"/>
              </a:lnSpc>
              <a:spcBef>
                <a:spcPts val="0"/>
              </a:spcBef>
              <a:spcAft>
                <a:spcPts val="0"/>
              </a:spcAft>
              <a:buSzPts val="1900"/>
              <a:buChar char="●"/>
            </a:pPr>
            <a:r>
              <a:rPr lang="en" sz="1900"/>
              <a:t>This is the value we get if we plug in </a:t>
            </a:r>
            <a:r>
              <a:rPr lang="en" sz="1900">
                <a:solidFill>
                  <a:srgbClr val="FF9900"/>
                </a:solidFill>
              </a:rPr>
              <a:t>0</a:t>
            </a:r>
            <a:r>
              <a:rPr lang="en" sz="1900"/>
              <a:t> for the explanatory variable</a:t>
            </a:r>
            <a:endParaRPr sz="1900"/>
          </a:p>
          <a:p>
            <a:pPr indent="0" lvl="0" marL="0" rtl="0" algn="l">
              <a:lnSpc>
                <a:spcPct val="115000"/>
              </a:lnSpc>
              <a:spcBef>
                <a:spcPts val="1000"/>
              </a:spcBef>
              <a:spcAft>
                <a:spcPts val="0"/>
              </a:spcAft>
              <a:buNone/>
            </a:pPr>
            <a:r>
              <a:t/>
            </a:r>
            <a:endParaRPr sz="1900"/>
          </a:p>
        </p:txBody>
      </p:sp>
      <p:sp>
        <p:nvSpPr>
          <p:cNvPr id="427" name="Google Shape;427;p72"/>
          <p:cNvSpPr txBox="1"/>
          <p:nvPr/>
        </p:nvSpPr>
        <p:spPr>
          <a:xfrm>
            <a:off x="467825" y="3376175"/>
            <a:ext cx="7822200" cy="2462700"/>
          </a:xfrm>
          <a:prstGeom prst="rect">
            <a:avLst/>
          </a:prstGeom>
          <a:noFill/>
          <a:ln>
            <a:noFill/>
          </a:ln>
        </p:spPr>
        <p:txBody>
          <a:bodyPr anchorCtr="0" anchor="ctr"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i="1" lang="en" sz="1900">
                <a:solidFill>
                  <a:schemeClr val="accent1"/>
                </a:solidFill>
              </a:rPr>
              <a:t>Slope</a:t>
            </a:r>
            <a:r>
              <a:rPr lang="en" sz="1900">
                <a:solidFill>
                  <a:schemeClr val="accent1"/>
                </a:solidFill>
              </a:rPr>
              <a:t>:</a:t>
            </a:r>
            <a:r>
              <a:rPr lang="en" sz="1900">
                <a:solidFill>
                  <a:schemeClr val="dk1"/>
                </a:solidFill>
              </a:rPr>
              <a:t> The estimated average poverty percentage in western states is 0.38% higher than eastern states.</a:t>
            </a:r>
            <a:endParaRPr sz="1900">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3"/>
          <p:cNvSpPr txBox="1"/>
          <p:nvPr>
            <p:ph idx="1" type="body"/>
          </p:nvPr>
        </p:nvSpPr>
        <p:spPr>
          <a:xfrm flipH="1">
            <a:off x="457075" y="1935250"/>
            <a:ext cx="7822200" cy="544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Explanatory variable: region, </a:t>
            </a:r>
            <a:r>
              <a:rPr i="1" lang="en" sz="1900">
                <a:solidFill>
                  <a:schemeClr val="accent1"/>
                </a:solidFill>
              </a:rPr>
              <a:t>reference level</a:t>
            </a:r>
            <a:r>
              <a:rPr lang="en" sz="1900"/>
              <a:t>: east</a:t>
            </a:r>
            <a:endParaRPr sz="1900"/>
          </a:p>
          <a:p>
            <a:pPr indent="0" lvl="0" marL="0" rtl="0" algn="l">
              <a:lnSpc>
                <a:spcPct val="115000"/>
              </a:lnSpc>
              <a:spcBef>
                <a:spcPts val="1000"/>
              </a:spcBef>
              <a:spcAft>
                <a:spcPts val="1000"/>
              </a:spcAft>
              <a:buNone/>
            </a:pPr>
            <a:r>
              <a:t/>
            </a:r>
            <a:endParaRPr sz="1900"/>
          </a:p>
        </p:txBody>
      </p:sp>
      <p:sp>
        <p:nvSpPr>
          <p:cNvPr id="433" name="Google Shape;433;p7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(east, west)</a:t>
            </a:r>
            <a:endParaRPr baseline="30000">
              <a:solidFill>
                <a:schemeClr val="accent1"/>
              </a:solidFill>
            </a:endParaRPr>
          </a:p>
        </p:txBody>
      </p:sp>
      <p:pic>
        <p:nvPicPr>
          <p:cNvPr id="434" name="Google Shape;434;p73"/>
          <p:cNvPicPr preferRelativeResize="0"/>
          <p:nvPr/>
        </p:nvPicPr>
        <p:blipFill>
          <a:blip r:embed="rId3">
            <a:alphaModFix/>
          </a:blip>
          <a:stretch>
            <a:fillRect/>
          </a:stretch>
        </p:blipFill>
        <p:spPr>
          <a:xfrm>
            <a:off x="2847675" y="1292825"/>
            <a:ext cx="3867150" cy="438150"/>
          </a:xfrm>
          <a:prstGeom prst="rect">
            <a:avLst/>
          </a:prstGeom>
          <a:noFill/>
          <a:ln>
            <a:noFill/>
          </a:ln>
        </p:spPr>
      </p:pic>
      <p:sp>
        <p:nvSpPr>
          <p:cNvPr id="435" name="Google Shape;435;p73"/>
          <p:cNvSpPr txBox="1"/>
          <p:nvPr>
            <p:ph idx="1" type="body"/>
          </p:nvPr>
        </p:nvSpPr>
        <p:spPr>
          <a:xfrm flipH="1">
            <a:off x="457075" y="2190450"/>
            <a:ext cx="7822200" cy="209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900"/>
          </a:p>
          <a:p>
            <a:pPr indent="-349250" lvl="0" marL="457200" rtl="0" algn="l">
              <a:lnSpc>
                <a:spcPct val="115000"/>
              </a:lnSpc>
              <a:spcBef>
                <a:spcPts val="1000"/>
              </a:spcBef>
              <a:spcAft>
                <a:spcPts val="0"/>
              </a:spcAft>
              <a:buSzPts val="1900"/>
              <a:buChar char="●"/>
            </a:pPr>
            <a:r>
              <a:rPr i="1" lang="en" sz="1900">
                <a:solidFill>
                  <a:schemeClr val="accent1"/>
                </a:solidFill>
              </a:rPr>
              <a:t>Intercept</a:t>
            </a:r>
            <a:r>
              <a:rPr lang="en" sz="1900">
                <a:solidFill>
                  <a:schemeClr val="accent1"/>
                </a:solidFill>
              </a:rPr>
              <a:t>:</a:t>
            </a:r>
            <a:r>
              <a:rPr lang="en" sz="1900"/>
              <a:t> The estimated average poverty percentage in eastern states is 11.17%</a:t>
            </a:r>
            <a:endParaRPr sz="1900"/>
          </a:p>
          <a:p>
            <a:pPr indent="-349250" lvl="0" marL="914400" rtl="0" algn="l">
              <a:lnSpc>
                <a:spcPct val="115000"/>
              </a:lnSpc>
              <a:spcBef>
                <a:spcPts val="0"/>
              </a:spcBef>
              <a:spcAft>
                <a:spcPts val="0"/>
              </a:spcAft>
              <a:buSzPts val="1900"/>
              <a:buChar char="●"/>
            </a:pPr>
            <a:r>
              <a:rPr lang="en" sz="1900"/>
              <a:t>This is the value we get if we plug in </a:t>
            </a:r>
            <a:r>
              <a:rPr lang="en" sz="1900">
                <a:solidFill>
                  <a:srgbClr val="FF9900"/>
                </a:solidFill>
              </a:rPr>
              <a:t>0</a:t>
            </a:r>
            <a:r>
              <a:rPr lang="en" sz="1900"/>
              <a:t> for the explanatory variable</a:t>
            </a:r>
            <a:endParaRPr sz="1900"/>
          </a:p>
          <a:p>
            <a:pPr indent="0" lvl="0" marL="0" rtl="0" algn="l">
              <a:lnSpc>
                <a:spcPct val="115000"/>
              </a:lnSpc>
              <a:spcBef>
                <a:spcPts val="1000"/>
              </a:spcBef>
              <a:spcAft>
                <a:spcPts val="0"/>
              </a:spcAft>
              <a:buNone/>
            </a:pPr>
            <a:r>
              <a:t/>
            </a:r>
            <a:endParaRPr sz="1900"/>
          </a:p>
        </p:txBody>
      </p:sp>
      <p:sp>
        <p:nvSpPr>
          <p:cNvPr id="436" name="Google Shape;436;p73"/>
          <p:cNvSpPr txBox="1"/>
          <p:nvPr/>
        </p:nvSpPr>
        <p:spPr>
          <a:xfrm>
            <a:off x="467825" y="3833375"/>
            <a:ext cx="7822200" cy="2462700"/>
          </a:xfrm>
          <a:prstGeom prst="rect">
            <a:avLst/>
          </a:prstGeom>
          <a:noFill/>
          <a:ln>
            <a:noFill/>
          </a:ln>
        </p:spPr>
        <p:txBody>
          <a:bodyPr anchorCtr="0" anchor="ctr"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i="1" lang="en" sz="1900">
                <a:solidFill>
                  <a:schemeClr val="accent1"/>
                </a:solidFill>
              </a:rPr>
              <a:t>Slope</a:t>
            </a:r>
            <a:r>
              <a:rPr lang="en" sz="1900">
                <a:solidFill>
                  <a:schemeClr val="accent1"/>
                </a:solidFill>
              </a:rPr>
              <a:t>:</a:t>
            </a:r>
            <a:r>
              <a:rPr lang="en" sz="1900">
                <a:solidFill>
                  <a:schemeClr val="dk1"/>
                </a:solidFill>
              </a:rPr>
              <a:t> The estimated average poverty percentage in western states is 0.38% higher than eastern states.</a:t>
            </a:r>
            <a:endParaRPr sz="1900">
              <a:solidFill>
                <a:schemeClr val="dk1"/>
              </a:solidFill>
            </a:endParaRPr>
          </a:p>
          <a:p>
            <a:pPr indent="-349250" lvl="0" marL="914400" rtl="0" algn="l">
              <a:lnSpc>
                <a:spcPct val="115000"/>
              </a:lnSpc>
              <a:spcBef>
                <a:spcPts val="0"/>
              </a:spcBef>
              <a:spcAft>
                <a:spcPts val="0"/>
              </a:spcAft>
              <a:buClr>
                <a:schemeClr val="dk1"/>
              </a:buClr>
              <a:buSzPts val="1900"/>
              <a:buChar char="●"/>
            </a:pPr>
            <a:r>
              <a:rPr lang="en" sz="1900">
                <a:solidFill>
                  <a:schemeClr val="dk1"/>
                </a:solidFill>
              </a:rPr>
              <a:t>Then, the estimated average poverty percentage in western states is 11.17 + 0.38 =  11.55%.</a:t>
            </a:r>
            <a:endParaRPr sz="1900">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0"/>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want a line that has small residuals</a:t>
            </a:r>
            <a:endParaRPr sz="2000">
              <a:solidFill>
                <a:srgbClr val="000000"/>
              </a:solidFill>
            </a:endParaRPr>
          </a:p>
          <a:p>
            <a:pPr indent="-355600" lvl="0" marL="914400" rtl="0" algn="l">
              <a:lnSpc>
                <a:spcPct val="115000"/>
              </a:lnSpc>
              <a:spcBef>
                <a:spcPts val="0"/>
              </a:spcBef>
              <a:spcAft>
                <a:spcPts val="0"/>
              </a:spcAft>
              <a:buSzPts val="2000"/>
              <a:buAutoNum type="arabicPeriod"/>
            </a:pPr>
            <a:r>
              <a:rPr lang="en" sz="2000"/>
              <a:t>Option 1: Minimize the sum of magnitudes (absolute values) of residuals</a:t>
            </a:r>
            <a:br>
              <a:rPr lang="en" sz="2000"/>
            </a:br>
            <a:r>
              <a:rPr lang="en" sz="2000"/>
              <a:t>                          |</a:t>
            </a:r>
            <a:r>
              <a:rPr i="1" lang="en" sz="2000"/>
              <a:t>e</a:t>
            </a:r>
            <a:r>
              <a:rPr baseline="-25000" i="1" lang="en" sz="2000"/>
              <a:t>1</a:t>
            </a:r>
            <a:r>
              <a:rPr lang="en" sz="2000"/>
              <a:t>| + |</a:t>
            </a:r>
            <a:r>
              <a:rPr i="1" lang="en" sz="2000"/>
              <a:t>e</a:t>
            </a:r>
            <a:r>
              <a:rPr baseline="-25000" i="1" lang="en" sz="2000"/>
              <a:t>2</a:t>
            </a:r>
            <a:r>
              <a:rPr lang="en" sz="2000"/>
              <a:t>| + … + |</a:t>
            </a:r>
            <a:r>
              <a:rPr i="1" lang="en" sz="2000"/>
              <a:t>e</a:t>
            </a:r>
            <a:r>
              <a:rPr baseline="-25000" i="1" lang="en" sz="2000"/>
              <a:t>n</a:t>
            </a:r>
            <a:r>
              <a:rPr lang="en" sz="2000"/>
              <a:t>|</a:t>
            </a:r>
            <a:endParaRPr sz="2000"/>
          </a:p>
          <a:p>
            <a:pPr indent="-355600" lvl="0" marL="914400" rtl="0" algn="l">
              <a:lnSpc>
                <a:spcPct val="115000"/>
              </a:lnSpc>
              <a:spcBef>
                <a:spcPts val="0"/>
              </a:spcBef>
              <a:spcAft>
                <a:spcPts val="0"/>
              </a:spcAft>
              <a:buSzPts val="2000"/>
              <a:buAutoNum type="arabicPeriod"/>
            </a:pPr>
            <a:r>
              <a:rPr lang="en" sz="2000"/>
              <a:t>Option 2: Minimize the sum of squared residuals -- </a:t>
            </a:r>
            <a:r>
              <a:rPr i="1" lang="en" sz="2000">
                <a:solidFill>
                  <a:schemeClr val="accent1"/>
                </a:solidFill>
              </a:rPr>
              <a:t>least squares</a:t>
            </a:r>
            <a:endParaRPr i="1" sz="20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2000"/>
              <a:t>                                        e</a:t>
            </a:r>
            <a:r>
              <a:rPr baseline="-25000" lang="en" sz="2000"/>
              <a:t>1</a:t>
            </a:r>
            <a:r>
              <a:rPr baseline="30000" lang="en" sz="2000"/>
              <a:t>2</a:t>
            </a:r>
            <a:r>
              <a:rPr lang="en" sz="2000"/>
              <a:t> + e</a:t>
            </a:r>
            <a:r>
              <a:rPr baseline="-25000" lang="en" sz="2000"/>
              <a:t>2</a:t>
            </a:r>
            <a:r>
              <a:rPr baseline="30000" lang="en" sz="2000"/>
              <a:t>2</a:t>
            </a:r>
            <a:r>
              <a:rPr lang="en" sz="2000"/>
              <a:t> + … + e</a:t>
            </a:r>
            <a:r>
              <a:rPr baseline="-25000" lang="en" sz="2000"/>
              <a:t>n</a:t>
            </a:r>
            <a:r>
              <a:rPr baseline="30000" lang="en" sz="2000"/>
              <a:t>2</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355600" lvl="0" marL="457200" rtl="0" algn="l">
              <a:lnSpc>
                <a:spcPct val="115000"/>
              </a:lnSpc>
              <a:spcBef>
                <a:spcPts val="0"/>
              </a:spcBef>
              <a:spcAft>
                <a:spcPts val="0"/>
              </a:spcAft>
              <a:buSzPts val="2000"/>
              <a:buChar char="●"/>
            </a:pPr>
            <a:r>
              <a:rPr lang="en" sz="2000"/>
              <a:t>Why least squares?</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p:txBody>
      </p:sp>
      <p:sp>
        <p:nvSpPr>
          <p:cNvPr id="76" name="Google Shape;76;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measure for the best line</a:t>
            </a:r>
            <a:endParaRPr baseline="30000">
              <a:solidFill>
                <a:schemeClr val="accen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4"/>
          <p:cNvSpPr txBox="1"/>
          <p:nvPr>
            <p:ph idx="1" type="body"/>
          </p:nvPr>
        </p:nvSpPr>
        <p:spPr>
          <a:xfrm flipH="1">
            <a:off x="457075" y="1935250"/>
            <a:ext cx="7822200" cy="544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Explanatory variable: region, </a:t>
            </a:r>
            <a:r>
              <a:rPr i="1" lang="en" sz="1900">
                <a:solidFill>
                  <a:schemeClr val="accent1"/>
                </a:solidFill>
              </a:rPr>
              <a:t>reference level</a:t>
            </a:r>
            <a:r>
              <a:rPr lang="en" sz="1900"/>
              <a:t>: east</a:t>
            </a:r>
            <a:endParaRPr sz="1900"/>
          </a:p>
          <a:p>
            <a:pPr indent="0" lvl="0" marL="0" rtl="0" algn="l">
              <a:lnSpc>
                <a:spcPct val="115000"/>
              </a:lnSpc>
              <a:spcBef>
                <a:spcPts val="1000"/>
              </a:spcBef>
              <a:spcAft>
                <a:spcPts val="1000"/>
              </a:spcAft>
              <a:buNone/>
            </a:pPr>
            <a:r>
              <a:t/>
            </a:r>
            <a:endParaRPr sz="1900"/>
          </a:p>
        </p:txBody>
      </p:sp>
      <p:sp>
        <p:nvSpPr>
          <p:cNvPr id="442" name="Google Shape;442;p7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(east, west)</a:t>
            </a:r>
            <a:endParaRPr baseline="30000">
              <a:solidFill>
                <a:schemeClr val="accent1"/>
              </a:solidFill>
            </a:endParaRPr>
          </a:p>
        </p:txBody>
      </p:sp>
      <p:pic>
        <p:nvPicPr>
          <p:cNvPr id="443" name="Google Shape;443;p74"/>
          <p:cNvPicPr preferRelativeResize="0"/>
          <p:nvPr/>
        </p:nvPicPr>
        <p:blipFill>
          <a:blip r:embed="rId3">
            <a:alphaModFix/>
          </a:blip>
          <a:stretch>
            <a:fillRect/>
          </a:stretch>
        </p:blipFill>
        <p:spPr>
          <a:xfrm>
            <a:off x="2847675" y="1292825"/>
            <a:ext cx="3867150" cy="438150"/>
          </a:xfrm>
          <a:prstGeom prst="rect">
            <a:avLst/>
          </a:prstGeom>
          <a:noFill/>
          <a:ln>
            <a:noFill/>
          </a:ln>
        </p:spPr>
      </p:pic>
      <p:sp>
        <p:nvSpPr>
          <p:cNvPr id="444" name="Google Shape;444;p74"/>
          <p:cNvSpPr txBox="1"/>
          <p:nvPr>
            <p:ph idx="1" type="body"/>
          </p:nvPr>
        </p:nvSpPr>
        <p:spPr>
          <a:xfrm flipH="1">
            <a:off x="457075" y="2190450"/>
            <a:ext cx="7822200" cy="209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900"/>
          </a:p>
          <a:p>
            <a:pPr indent="-349250" lvl="0" marL="457200" rtl="0" algn="l">
              <a:lnSpc>
                <a:spcPct val="115000"/>
              </a:lnSpc>
              <a:spcBef>
                <a:spcPts val="1000"/>
              </a:spcBef>
              <a:spcAft>
                <a:spcPts val="0"/>
              </a:spcAft>
              <a:buSzPts val="1900"/>
              <a:buChar char="●"/>
            </a:pPr>
            <a:r>
              <a:rPr i="1" lang="en" sz="1900">
                <a:solidFill>
                  <a:schemeClr val="accent1"/>
                </a:solidFill>
              </a:rPr>
              <a:t>Intercept</a:t>
            </a:r>
            <a:r>
              <a:rPr lang="en" sz="1900">
                <a:solidFill>
                  <a:schemeClr val="accent1"/>
                </a:solidFill>
              </a:rPr>
              <a:t>:</a:t>
            </a:r>
            <a:r>
              <a:rPr lang="en" sz="1900"/>
              <a:t> The estimated average poverty percentage in eastern states is 11.17%</a:t>
            </a:r>
            <a:endParaRPr sz="1900"/>
          </a:p>
          <a:p>
            <a:pPr indent="-349250" lvl="0" marL="914400" rtl="0" algn="l">
              <a:lnSpc>
                <a:spcPct val="115000"/>
              </a:lnSpc>
              <a:spcBef>
                <a:spcPts val="0"/>
              </a:spcBef>
              <a:spcAft>
                <a:spcPts val="0"/>
              </a:spcAft>
              <a:buSzPts val="1900"/>
              <a:buChar char="●"/>
            </a:pPr>
            <a:r>
              <a:rPr lang="en" sz="1900"/>
              <a:t>This is the value we get if we plug in </a:t>
            </a:r>
            <a:r>
              <a:rPr lang="en" sz="1900">
                <a:solidFill>
                  <a:srgbClr val="FF9900"/>
                </a:solidFill>
              </a:rPr>
              <a:t>0</a:t>
            </a:r>
            <a:r>
              <a:rPr lang="en" sz="1900"/>
              <a:t> for the explanatory variable</a:t>
            </a:r>
            <a:endParaRPr sz="1900"/>
          </a:p>
          <a:p>
            <a:pPr indent="0" lvl="0" marL="0" rtl="0" algn="l">
              <a:lnSpc>
                <a:spcPct val="115000"/>
              </a:lnSpc>
              <a:spcBef>
                <a:spcPts val="1000"/>
              </a:spcBef>
              <a:spcAft>
                <a:spcPts val="0"/>
              </a:spcAft>
              <a:buNone/>
            </a:pPr>
            <a:r>
              <a:t/>
            </a:r>
            <a:endParaRPr sz="1900"/>
          </a:p>
        </p:txBody>
      </p:sp>
      <p:sp>
        <p:nvSpPr>
          <p:cNvPr id="445" name="Google Shape;445;p74"/>
          <p:cNvSpPr txBox="1"/>
          <p:nvPr/>
        </p:nvSpPr>
        <p:spPr>
          <a:xfrm>
            <a:off x="467825" y="4061975"/>
            <a:ext cx="7822200" cy="2462700"/>
          </a:xfrm>
          <a:prstGeom prst="rect">
            <a:avLst/>
          </a:prstGeom>
          <a:noFill/>
          <a:ln>
            <a:noFill/>
          </a:ln>
        </p:spPr>
        <p:txBody>
          <a:bodyPr anchorCtr="0" anchor="ctr"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i="1" lang="en" sz="1900">
                <a:solidFill>
                  <a:schemeClr val="accent1"/>
                </a:solidFill>
              </a:rPr>
              <a:t>Slope</a:t>
            </a:r>
            <a:r>
              <a:rPr lang="en" sz="1900">
                <a:solidFill>
                  <a:schemeClr val="accent1"/>
                </a:solidFill>
              </a:rPr>
              <a:t>:</a:t>
            </a:r>
            <a:r>
              <a:rPr lang="en" sz="1900">
                <a:solidFill>
                  <a:schemeClr val="dk1"/>
                </a:solidFill>
              </a:rPr>
              <a:t> The estimated average poverty percentage in western states is 0.38% higher than eastern states.</a:t>
            </a:r>
            <a:endParaRPr sz="1900">
              <a:solidFill>
                <a:schemeClr val="dk1"/>
              </a:solidFill>
            </a:endParaRPr>
          </a:p>
          <a:p>
            <a:pPr indent="-349250" lvl="0" marL="914400" rtl="0" algn="l">
              <a:lnSpc>
                <a:spcPct val="115000"/>
              </a:lnSpc>
              <a:spcBef>
                <a:spcPts val="0"/>
              </a:spcBef>
              <a:spcAft>
                <a:spcPts val="0"/>
              </a:spcAft>
              <a:buClr>
                <a:schemeClr val="dk1"/>
              </a:buClr>
              <a:buSzPts val="1900"/>
              <a:buChar char="●"/>
            </a:pPr>
            <a:r>
              <a:rPr lang="en" sz="1900">
                <a:solidFill>
                  <a:schemeClr val="dk1"/>
                </a:solidFill>
              </a:rPr>
              <a:t>Then, the estimated average poverty percentage in western states is 11.17 + 0.38 =  11.55%.</a:t>
            </a:r>
            <a:endParaRPr sz="1900">
              <a:solidFill>
                <a:schemeClr val="dk1"/>
              </a:solidFill>
            </a:endParaRPr>
          </a:p>
          <a:p>
            <a:pPr indent="-349250" lvl="0" marL="914400" rtl="0" algn="l">
              <a:lnSpc>
                <a:spcPct val="115000"/>
              </a:lnSpc>
              <a:spcBef>
                <a:spcPts val="0"/>
              </a:spcBef>
              <a:spcAft>
                <a:spcPts val="0"/>
              </a:spcAft>
              <a:buClr>
                <a:schemeClr val="dk1"/>
              </a:buClr>
              <a:buSzPts val="1900"/>
              <a:buChar char="●"/>
            </a:pPr>
            <a:r>
              <a:rPr lang="en" sz="1900">
                <a:solidFill>
                  <a:schemeClr val="dk1"/>
                </a:solidFill>
              </a:rPr>
              <a:t>This is the value we get if we plug in </a:t>
            </a:r>
            <a:r>
              <a:rPr lang="en" sz="1900">
                <a:solidFill>
                  <a:srgbClr val="FF9900"/>
                </a:solidFill>
              </a:rPr>
              <a:t>1</a:t>
            </a:r>
            <a:r>
              <a:rPr lang="en" sz="1900">
                <a:solidFill>
                  <a:schemeClr val="dk1"/>
                </a:solidFill>
              </a:rPr>
              <a:t> for the explanatory variable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idx="1" type="body"/>
          </p:nvPr>
        </p:nvSpPr>
        <p:spPr>
          <a:xfrm flipH="1">
            <a:off x="457075" y="4006075"/>
            <a:ext cx="7822200" cy="2380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lphaLcParenBoth"/>
            </a:pPr>
            <a:r>
              <a:rPr lang="en" sz="2200"/>
              <a:t>northeast</a:t>
            </a:r>
            <a:endParaRPr sz="2200"/>
          </a:p>
          <a:p>
            <a:pPr indent="-368300" lvl="0" marL="457200" rtl="0" algn="l">
              <a:lnSpc>
                <a:spcPct val="115000"/>
              </a:lnSpc>
              <a:spcBef>
                <a:spcPts val="0"/>
              </a:spcBef>
              <a:spcAft>
                <a:spcPts val="0"/>
              </a:spcAft>
              <a:buSzPts val="2200"/>
              <a:buAutoNum type="alphaLcParenBoth"/>
            </a:pPr>
            <a:r>
              <a:rPr lang="en" sz="2200"/>
              <a:t>midwest</a:t>
            </a:r>
            <a:endParaRPr sz="2200"/>
          </a:p>
          <a:p>
            <a:pPr indent="-368300" lvl="0" marL="457200" rtl="0" algn="l">
              <a:lnSpc>
                <a:spcPct val="115000"/>
              </a:lnSpc>
              <a:spcBef>
                <a:spcPts val="0"/>
              </a:spcBef>
              <a:spcAft>
                <a:spcPts val="0"/>
              </a:spcAft>
              <a:buSzPts val="2200"/>
              <a:buAutoNum type="alphaLcParenBoth"/>
            </a:pPr>
            <a:r>
              <a:rPr lang="en" sz="2200"/>
              <a:t>west</a:t>
            </a:r>
            <a:endParaRPr sz="2200"/>
          </a:p>
          <a:p>
            <a:pPr indent="-368300" lvl="0" marL="457200" rtl="0" algn="l">
              <a:lnSpc>
                <a:spcPct val="115000"/>
              </a:lnSpc>
              <a:spcBef>
                <a:spcPts val="0"/>
              </a:spcBef>
              <a:spcAft>
                <a:spcPts val="0"/>
              </a:spcAft>
              <a:buSzPts val="2200"/>
              <a:buAutoNum type="alphaLcParenBoth"/>
            </a:pPr>
            <a:r>
              <a:rPr lang="en" sz="2200"/>
              <a:t>south</a:t>
            </a:r>
            <a:endParaRPr sz="2200"/>
          </a:p>
          <a:p>
            <a:pPr indent="-368300" lvl="0" marL="457200" rtl="0" algn="l">
              <a:lnSpc>
                <a:spcPct val="115000"/>
              </a:lnSpc>
              <a:spcBef>
                <a:spcPts val="0"/>
              </a:spcBef>
              <a:spcAft>
                <a:spcPts val="0"/>
              </a:spcAft>
              <a:buSzPts val="2200"/>
              <a:buAutoNum type="alphaLcParenBoth"/>
            </a:pPr>
            <a:r>
              <a:rPr lang="en" sz="2200"/>
              <a:t>cannot tell</a:t>
            </a:r>
            <a:endParaRPr sz="2200"/>
          </a:p>
        </p:txBody>
      </p:sp>
      <p:sp>
        <p:nvSpPr>
          <p:cNvPr id="451" name="Google Shape;451;p75"/>
          <p:cNvSpPr txBox="1"/>
          <p:nvPr>
            <p:ph idx="1" type="body"/>
          </p:nvPr>
        </p:nvSpPr>
        <p:spPr>
          <a:xfrm flipH="1">
            <a:off x="457075" y="1305775"/>
            <a:ext cx="7822200" cy="87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region (northeast, midwest, west, or south) is the reference level?</a:t>
            </a:r>
            <a:endParaRPr sz="2200">
              <a:solidFill>
                <a:schemeClr val="accent1"/>
              </a:solidFill>
            </a:endParaRPr>
          </a:p>
        </p:txBody>
      </p:sp>
      <p:sp>
        <p:nvSpPr>
          <p:cNvPr id="452" name="Google Shape;452;p75"/>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(northeast, midwest, west, south)</a:t>
            </a:r>
            <a:endParaRPr baseline="30000">
              <a:solidFill>
                <a:schemeClr val="accent1"/>
              </a:solidFill>
            </a:endParaRPr>
          </a:p>
        </p:txBody>
      </p:sp>
      <p:pic>
        <p:nvPicPr>
          <p:cNvPr id="453" name="Google Shape;453;p75"/>
          <p:cNvPicPr preferRelativeResize="0"/>
          <p:nvPr/>
        </p:nvPicPr>
        <p:blipFill>
          <a:blip r:embed="rId3">
            <a:alphaModFix/>
          </a:blip>
          <a:stretch>
            <a:fillRect/>
          </a:stretch>
        </p:blipFill>
        <p:spPr>
          <a:xfrm>
            <a:off x="910775" y="2177275"/>
            <a:ext cx="7372350" cy="18288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6"/>
          <p:cNvSpPr txBox="1"/>
          <p:nvPr>
            <p:ph idx="1" type="body"/>
          </p:nvPr>
        </p:nvSpPr>
        <p:spPr>
          <a:xfrm flipH="1">
            <a:off x="457075" y="4006075"/>
            <a:ext cx="7822200" cy="2380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northeast</a:t>
            </a:r>
            <a:endParaRPr i="1" sz="2200">
              <a:solidFill>
                <a:srgbClr val="FF9900"/>
              </a:solidFill>
            </a:endParaRPr>
          </a:p>
          <a:p>
            <a:pPr indent="-368300" lvl="0" marL="457200" rtl="0" algn="l">
              <a:lnSpc>
                <a:spcPct val="115000"/>
              </a:lnSpc>
              <a:spcBef>
                <a:spcPts val="0"/>
              </a:spcBef>
              <a:spcAft>
                <a:spcPts val="0"/>
              </a:spcAft>
              <a:buSzPts val="2200"/>
              <a:buAutoNum type="alphaLcParenBoth"/>
            </a:pPr>
            <a:r>
              <a:rPr lang="en" sz="2200"/>
              <a:t>midwest</a:t>
            </a:r>
            <a:endParaRPr sz="2200"/>
          </a:p>
          <a:p>
            <a:pPr indent="-368300" lvl="0" marL="457200" rtl="0" algn="l">
              <a:lnSpc>
                <a:spcPct val="115000"/>
              </a:lnSpc>
              <a:spcBef>
                <a:spcPts val="0"/>
              </a:spcBef>
              <a:spcAft>
                <a:spcPts val="0"/>
              </a:spcAft>
              <a:buSzPts val="2200"/>
              <a:buAutoNum type="alphaLcParenBoth"/>
            </a:pPr>
            <a:r>
              <a:rPr lang="en" sz="2200"/>
              <a:t>west</a:t>
            </a:r>
            <a:endParaRPr sz="2200"/>
          </a:p>
          <a:p>
            <a:pPr indent="-368300" lvl="0" marL="457200" rtl="0" algn="l">
              <a:lnSpc>
                <a:spcPct val="115000"/>
              </a:lnSpc>
              <a:spcBef>
                <a:spcPts val="0"/>
              </a:spcBef>
              <a:spcAft>
                <a:spcPts val="0"/>
              </a:spcAft>
              <a:buSzPts val="2200"/>
              <a:buAutoNum type="alphaLcParenBoth"/>
            </a:pPr>
            <a:r>
              <a:rPr lang="en" sz="2200"/>
              <a:t>south</a:t>
            </a:r>
            <a:endParaRPr sz="2200"/>
          </a:p>
          <a:p>
            <a:pPr indent="-368300" lvl="0" marL="457200" rtl="0" algn="l">
              <a:lnSpc>
                <a:spcPct val="115000"/>
              </a:lnSpc>
              <a:spcBef>
                <a:spcPts val="0"/>
              </a:spcBef>
              <a:spcAft>
                <a:spcPts val="0"/>
              </a:spcAft>
              <a:buSzPts val="2200"/>
              <a:buAutoNum type="alphaLcParenBoth"/>
            </a:pPr>
            <a:r>
              <a:rPr lang="en" sz="2200"/>
              <a:t>cannot tell</a:t>
            </a:r>
            <a:endParaRPr sz="2200"/>
          </a:p>
        </p:txBody>
      </p:sp>
      <p:sp>
        <p:nvSpPr>
          <p:cNvPr id="459" name="Google Shape;459;p76"/>
          <p:cNvSpPr txBox="1"/>
          <p:nvPr>
            <p:ph idx="1" type="body"/>
          </p:nvPr>
        </p:nvSpPr>
        <p:spPr>
          <a:xfrm flipH="1">
            <a:off x="457075" y="1305775"/>
            <a:ext cx="7822200" cy="87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region (northeast, midwest, west, or south) is the reference level?</a:t>
            </a:r>
            <a:endParaRPr sz="2200">
              <a:solidFill>
                <a:schemeClr val="accent1"/>
              </a:solidFill>
            </a:endParaRPr>
          </a:p>
        </p:txBody>
      </p:sp>
      <p:sp>
        <p:nvSpPr>
          <p:cNvPr id="460" name="Google Shape;460;p76"/>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(northeast, midwest, west, south)</a:t>
            </a:r>
            <a:endParaRPr baseline="30000">
              <a:solidFill>
                <a:schemeClr val="accent1"/>
              </a:solidFill>
            </a:endParaRPr>
          </a:p>
        </p:txBody>
      </p:sp>
      <p:pic>
        <p:nvPicPr>
          <p:cNvPr id="461" name="Google Shape;461;p76"/>
          <p:cNvPicPr preferRelativeResize="0"/>
          <p:nvPr/>
        </p:nvPicPr>
        <p:blipFill>
          <a:blip r:embed="rId3">
            <a:alphaModFix/>
          </a:blip>
          <a:stretch>
            <a:fillRect/>
          </a:stretch>
        </p:blipFill>
        <p:spPr>
          <a:xfrm>
            <a:off x="834575" y="2177275"/>
            <a:ext cx="7372350" cy="1828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idx="1" type="body"/>
          </p:nvPr>
        </p:nvSpPr>
        <p:spPr>
          <a:xfrm flipH="1">
            <a:off x="457075" y="4006075"/>
            <a:ext cx="7822200" cy="2380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lphaLcParenBoth"/>
            </a:pPr>
            <a:r>
              <a:rPr lang="en" sz="2200"/>
              <a:t>northeast</a:t>
            </a:r>
            <a:endParaRPr sz="2200"/>
          </a:p>
          <a:p>
            <a:pPr indent="-368300" lvl="0" marL="457200" rtl="0" algn="l">
              <a:lnSpc>
                <a:spcPct val="115000"/>
              </a:lnSpc>
              <a:spcBef>
                <a:spcPts val="0"/>
              </a:spcBef>
              <a:spcAft>
                <a:spcPts val="0"/>
              </a:spcAft>
              <a:buSzPts val="2200"/>
              <a:buAutoNum type="alphaLcParenBoth"/>
            </a:pPr>
            <a:r>
              <a:rPr lang="en" sz="2200"/>
              <a:t>midwest</a:t>
            </a:r>
            <a:endParaRPr sz="2200"/>
          </a:p>
          <a:p>
            <a:pPr indent="-368300" lvl="0" marL="457200" rtl="0" algn="l">
              <a:lnSpc>
                <a:spcPct val="115000"/>
              </a:lnSpc>
              <a:spcBef>
                <a:spcPts val="0"/>
              </a:spcBef>
              <a:spcAft>
                <a:spcPts val="0"/>
              </a:spcAft>
              <a:buSzPts val="2200"/>
              <a:buAutoNum type="alphaLcParenBoth"/>
            </a:pPr>
            <a:r>
              <a:rPr lang="en" sz="2200"/>
              <a:t>west</a:t>
            </a:r>
            <a:endParaRPr sz="2200"/>
          </a:p>
          <a:p>
            <a:pPr indent="-368300" lvl="0" marL="457200" rtl="0" algn="l">
              <a:lnSpc>
                <a:spcPct val="115000"/>
              </a:lnSpc>
              <a:spcBef>
                <a:spcPts val="0"/>
              </a:spcBef>
              <a:spcAft>
                <a:spcPts val="0"/>
              </a:spcAft>
              <a:buSzPts val="2200"/>
              <a:buAutoNum type="alphaLcParenBoth"/>
            </a:pPr>
            <a:r>
              <a:rPr lang="en" sz="2200"/>
              <a:t>south</a:t>
            </a:r>
            <a:endParaRPr sz="2200"/>
          </a:p>
          <a:p>
            <a:pPr indent="-368300" lvl="0" marL="457200" rtl="0" algn="l">
              <a:lnSpc>
                <a:spcPct val="115000"/>
              </a:lnSpc>
              <a:spcBef>
                <a:spcPts val="0"/>
              </a:spcBef>
              <a:spcAft>
                <a:spcPts val="0"/>
              </a:spcAft>
              <a:buSzPts val="2200"/>
              <a:buAutoNum type="alphaLcParenBoth"/>
            </a:pPr>
            <a:r>
              <a:rPr lang="en" sz="2200"/>
              <a:t>cannot tell</a:t>
            </a:r>
            <a:endParaRPr sz="2200"/>
          </a:p>
        </p:txBody>
      </p:sp>
      <p:sp>
        <p:nvSpPr>
          <p:cNvPr id="467" name="Google Shape;467;p77"/>
          <p:cNvSpPr txBox="1"/>
          <p:nvPr>
            <p:ph idx="1" type="body"/>
          </p:nvPr>
        </p:nvSpPr>
        <p:spPr>
          <a:xfrm flipH="1">
            <a:off x="457075" y="1305775"/>
            <a:ext cx="7822200" cy="87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region (northeast, midwest, west, or south) has the lowest poverty percentage?</a:t>
            </a:r>
            <a:endParaRPr sz="2200">
              <a:solidFill>
                <a:schemeClr val="accent1"/>
              </a:solidFill>
            </a:endParaRPr>
          </a:p>
        </p:txBody>
      </p:sp>
      <p:sp>
        <p:nvSpPr>
          <p:cNvPr id="468" name="Google Shape;468;p77"/>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(northeast, midwest, west, south)</a:t>
            </a:r>
            <a:endParaRPr baseline="30000">
              <a:solidFill>
                <a:schemeClr val="accent1"/>
              </a:solidFill>
            </a:endParaRPr>
          </a:p>
        </p:txBody>
      </p:sp>
      <p:pic>
        <p:nvPicPr>
          <p:cNvPr id="469" name="Google Shape;469;p77"/>
          <p:cNvPicPr preferRelativeResize="0"/>
          <p:nvPr/>
        </p:nvPicPr>
        <p:blipFill>
          <a:blip r:embed="rId3">
            <a:alphaModFix/>
          </a:blip>
          <a:stretch>
            <a:fillRect/>
          </a:stretch>
        </p:blipFill>
        <p:spPr>
          <a:xfrm>
            <a:off x="529775" y="2177275"/>
            <a:ext cx="7372350" cy="18288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8"/>
          <p:cNvSpPr txBox="1"/>
          <p:nvPr>
            <p:ph idx="1" type="body"/>
          </p:nvPr>
        </p:nvSpPr>
        <p:spPr>
          <a:xfrm flipH="1">
            <a:off x="457075" y="4006075"/>
            <a:ext cx="7822200" cy="2380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northeast</a:t>
            </a:r>
            <a:endParaRPr i="1" sz="2200">
              <a:solidFill>
                <a:srgbClr val="FF9900"/>
              </a:solidFill>
            </a:endParaRPr>
          </a:p>
          <a:p>
            <a:pPr indent="-368300" lvl="0" marL="457200" rtl="0" algn="l">
              <a:lnSpc>
                <a:spcPct val="115000"/>
              </a:lnSpc>
              <a:spcBef>
                <a:spcPts val="0"/>
              </a:spcBef>
              <a:spcAft>
                <a:spcPts val="0"/>
              </a:spcAft>
              <a:buSzPts val="2200"/>
              <a:buAutoNum type="alphaLcParenBoth"/>
            </a:pPr>
            <a:r>
              <a:rPr lang="en" sz="2200"/>
              <a:t>midwest</a:t>
            </a:r>
            <a:endParaRPr sz="2200"/>
          </a:p>
          <a:p>
            <a:pPr indent="-368300" lvl="0" marL="457200" rtl="0" algn="l">
              <a:lnSpc>
                <a:spcPct val="115000"/>
              </a:lnSpc>
              <a:spcBef>
                <a:spcPts val="0"/>
              </a:spcBef>
              <a:spcAft>
                <a:spcPts val="0"/>
              </a:spcAft>
              <a:buSzPts val="2200"/>
              <a:buAutoNum type="alphaLcParenBoth"/>
            </a:pPr>
            <a:r>
              <a:rPr lang="en" sz="2200"/>
              <a:t>west</a:t>
            </a:r>
            <a:endParaRPr sz="2200"/>
          </a:p>
          <a:p>
            <a:pPr indent="-368300" lvl="0" marL="457200" rtl="0" algn="l">
              <a:lnSpc>
                <a:spcPct val="115000"/>
              </a:lnSpc>
              <a:spcBef>
                <a:spcPts val="0"/>
              </a:spcBef>
              <a:spcAft>
                <a:spcPts val="0"/>
              </a:spcAft>
              <a:buSzPts val="2200"/>
              <a:buAutoNum type="alphaLcParenBoth"/>
            </a:pPr>
            <a:r>
              <a:rPr lang="en" sz="2200"/>
              <a:t>south</a:t>
            </a:r>
            <a:endParaRPr sz="2200"/>
          </a:p>
          <a:p>
            <a:pPr indent="-368300" lvl="0" marL="457200" rtl="0" algn="l">
              <a:lnSpc>
                <a:spcPct val="115000"/>
              </a:lnSpc>
              <a:spcBef>
                <a:spcPts val="0"/>
              </a:spcBef>
              <a:spcAft>
                <a:spcPts val="0"/>
              </a:spcAft>
              <a:buSzPts val="2200"/>
              <a:buAutoNum type="alphaLcParenBoth"/>
            </a:pPr>
            <a:r>
              <a:rPr lang="en" sz="2200"/>
              <a:t>cannot tell</a:t>
            </a:r>
            <a:endParaRPr sz="2200"/>
          </a:p>
        </p:txBody>
      </p:sp>
      <p:sp>
        <p:nvSpPr>
          <p:cNvPr id="475" name="Google Shape;475;p78"/>
          <p:cNvSpPr txBox="1"/>
          <p:nvPr>
            <p:ph idx="1" type="body"/>
          </p:nvPr>
        </p:nvSpPr>
        <p:spPr>
          <a:xfrm flipH="1">
            <a:off x="457075" y="1305775"/>
            <a:ext cx="7822200" cy="87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region (northeast, midwest, west, or south) has the lowest poverty percentage?</a:t>
            </a:r>
            <a:endParaRPr sz="2200">
              <a:solidFill>
                <a:schemeClr val="accent1"/>
              </a:solidFill>
            </a:endParaRPr>
          </a:p>
        </p:txBody>
      </p:sp>
      <p:sp>
        <p:nvSpPr>
          <p:cNvPr id="476" name="Google Shape;476;p78"/>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Poverty vs. region (northeast, midwest, west, south)</a:t>
            </a:r>
            <a:endParaRPr baseline="30000">
              <a:solidFill>
                <a:schemeClr val="accent1"/>
              </a:solidFill>
            </a:endParaRPr>
          </a:p>
        </p:txBody>
      </p:sp>
      <p:pic>
        <p:nvPicPr>
          <p:cNvPr id="477" name="Google Shape;477;p78"/>
          <p:cNvPicPr preferRelativeResize="0"/>
          <p:nvPr/>
        </p:nvPicPr>
        <p:blipFill>
          <a:blip r:embed="rId3">
            <a:alphaModFix/>
          </a:blip>
          <a:stretch>
            <a:fillRect/>
          </a:stretch>
        </p:blipFill>
        <p:spPr>
          <a:xfrm>
            <a:off x="529775" y="2177275"/>
            <a:ext cx="7372350"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1"/>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want a line that has small residuals</a:t>
            </a:r>
            <a:endParaRPr sz="2000">
              <a:solidFill>
                <a:srgbClr val="000000"/>
              </a:solidFill>
            </a:endParaRPr>
          </a:p>
          <a:p>
            <a:pPr indent="-355600" lvl="0" marL="914400" rtl="0" algn="l">
              <a:lnSpc>
                <a:spcPct val="115000"/>
              </a:lnSpc>
              <a:spcBef>
                <a:spcPts val="0"/>
              </a:spcBef>
              <a:spcAft>
                <a:spcPts val="0"/>
              </a:spcAft>
              <a:buSzPts val="2000"/>
              <a:buAutoNum type="arabicPeriod"/>
            </a:pPr>
            <a:r>
              <a:rPr lang="en" sz="2000"/>
              <a:t>Option 1: Minimize the sum of magnitudes (absolute values) of residuals</a:t>
            </a:r>
            <a:br>
              <a:rPr lang="en" sz="2000"/>
            </a:br>
            <a:r>
              <a:rPr lang="en" sz="2000"/>
              <a:t>                          |</a:t>
            </a:r>
            <a:r>
              <a:rPr i="1" lang="en" sz="2000"/>
              <a:t>e</a:t>
            </a:r>
            <a:r>
              <a:rPr baseline="-25000" i="1" lang="en" sz="2000"/>
              <a:t>1</a:t>
            </a:r>
            <a:r>
              <a:rPr lang="en" sz="2000"/>
              <a:t>| + |</a:t>
            </a:r>
            <a:r>
              <a:rPr i="1" lang="en" sz="2000"/>
              <a:t>e</a:t>
            </a:r>
            <a:r>
              <a:rPr baseline="-25000" i="1" lang="en" sz="2000"/>
              <a:t>2</a:t>
            </a:r>
            <a:r>
              <a:rPr lang="en" sz="2000"/>
              <a:t>| + … + |</a:t>
            </a:r>
            <a:r>
              <a:rPr i="1" lang="en" sz="2000"/>
              <a:t>e</a:t>
            </a:r>
            <a:r>
              <a:rPr baseline="-25000" i="1" lang="en" sz="2000"/>
              <a:t>n</a:t>
            </a:r>
            <a:r>
              <a:rPr lang="en" sz="2000"/>
              <a:t>|</a:t>
            </a:r>
            <a:endParaRPr sz="2000"/>
          </a:p>
          <a:p>
            <a:pPr indent="-355600" lvl="0" marL="914400" rtl="0" algn="l">
              <a:lnSpc>
                <a:spcPct val="115000"/>
              </a:lnSpc>
              <a:spcBef>
                <a:spcPts val="0"/>
              </a:spcBef>
              <a:spcAft>
                <a:spcPts val="0"/>
              </a:spcAft>
              <a:buSzPts val="2000"/>
              <a:buAutoNum type="arabicPeriod"/>
            </a:pPr>
            <a:r>
              <a:rPr lang="en" sz="2000"/>
              <a:t>Option 2: Minimize the sum of squared residuals -- </a:t>
            </a:r>
            <a:r>
              <a:rPr i="1" lang="en" sz="2000">
                <a:solidFill>
                  <a:schemeClr val="accent1"/>
                </a:solidFill>
              </a:rPr>
              <a:t>least squares</a:t>
            </a:r>
            <a:endParaRPr i="1" sz="20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2000"/>
              <a:t>                                        e</a:t>
            </a:r>
            <a:r>
              <a:rPr baseline="-25000" lang="en" sz="2000"/>
              <a:t>1</a:t>
            </a:r>
            <a:r>
              <a:rPr baseline="30000" lang="en" sz="2000"/>
              <a:t>2</a:t>
            </a:r>
            <a:r>
              <a:rPr lang="en" sz="2000"/>
              <a:t> + e</a:t>
            </a:r>
            <a:r>
              <a:rPr baseline="-25000" lang="en" sz="2000"/>
              <a:t>2</a:t>
            </a:r>
            <a:r>
              <a:rPr baseline="30000" lang="en" sz="2000"/>
              <a:t>2</a:t>
            </a:r>
            <a:r>
              <a:rPr lang="en" sz="2000"/>
              <a:t> + … + e</a:t>
            </a:r>
            <a:r>
              <a:rPr baseline="-25000" lang="en" sz="2000"/>
              <a:t>n</a:t>
            </a:r>
            <a:r>
              <a:rPr baseline="30000" lang="en" sz="2000"/>
              <a:t>2</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355600" lvl="0" marL="457200" rtl="0" algn="l">
              <a:lnSpc>
                <a:spcPct val="115000"/>
              </a:lnSpc>
              <a:spcBef>
                <a:spcPts val="0"/>
              </a:spcBef>
              <a:spcAft>
                <a:spcPts val="0"/>
              </a:spcAft>
              <a:buSzPts val="2000"/>
              <a:buChar char="●"/>
            </a:pPr>
            <a:r>
              <a:rPr lang="en" sz="2000"/>
              <a:t>Why least squares?</a:t>
            </a:r>
            <a:endParaRPr sz="2000"/>
          </a:p>
          <a:p>
            <a:pPr indent="-355600" lvl="0" marL="914400" rtl="0" algn="l">
              <a:lnSpc>
                <a:spcPct val="115000"/>
              </a:lnSpc>
              <a:spcBef>
                <a:spcPts val="0"/>
              </a:spcBef>
              <a:spcAft>
                <a:spcPts val="0"/>
              </a:spcAft>
              <a:buSzPts val="2000"/>
              <a:buAutoNum type="arabicPeriod"/>
            </a:pPr>
            <a:r>
              <a:rPr lang="en" sz="2000"/>
              <a:t>Most commonly used</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p:txBody>
      </p:sp>
      <p:sp>
        <p:nvSpPr>
          <p:cNvPr id="82" name="Google Shape;82;p2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measure for the best line</a:t>
            </a:r>
            <a:endParaRPr baseline="300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2"/>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want a line that has small residuals</a:t>
            </a:r>
            <a:endParaRPr sz="2000">
              <a:solidFill>
                <a:srgbClr val="000000"/>
              </a:solidFill>
            </a:endParaRPr>
          </a:p>
          <a:p>
            <a:pPr indent="-355600" lvl="0" marL="914400" rtl="0" algn="l">
              <a:lnSpc>
                <a:spcPct val="115000"/>
              </a:lnSpc>
              <a:spcBef>
                <a:spcPts val="0"/>
              </a:spcBef>
              <a:spcAft>
                <a:spcPts val="0"/>
              </a:spcAft>
              <a:buSzPts val="2000"/>
              <a:buAutoNum type="arabicPeriod"/>
            </a:pPr>
            <a:r>
              <a:rPr lang="en" sz="2000"/>
              <a:t>Option 1: Minimize the sum of magnitudes (absolute values) of residuals</a:t>
            </a:r>
            <a:br>
              <a:rPr lang="en" sz="2000"/>
            </a:br>
            <a:r>
              <a:rPr lang="en" sz="2000"/>
              <a:t>                          |</a:t>
            </a:r>
            <a:r>
              <a:rPr i="1" lang="en" sz="2000"/>
              <a:t>e</a:t>
            </a:r>
            <a:r>
              <a:rPr baseline="-25000" i="1" lang="en" sz="2000"/>
              <a:t>1</a:t>
            </a:r>
            <a:r>
              <a:rPr lang="en" sz="2000"/>
              <a:t>| + |</a:t>
            </a:r>
            <a:r>
              <a:rPr i="1" lang="en" sz="2000"/>
              <a:t>e</a:t>
            </a:r>
            <a:r>
              <a:rPr baseline="-25000" i="1" lang="en" sz="2000"/>
              <a:t>2</a:t>
            </a:r>
            <a:r>
              <a:rPr lang="en" sz="2000"/>
              <a:t>| + … + |</a:t>
            </a:r>
            <a:r>
              <a:rPr i="1" lang="en" sz="2000"/>
              <a:t>e</a:t>
            </a:r>
            <a:r>
              <a:rPr baseline="-25000" i="1" lang="en" sz="2000"/>
              <a:t>n</a:t>
            </a:r>
            <a:r>
              <a:rPr lang="en" sz="2000"/>
              <a:t>|</a:t>
            </a:r>
            <a:endParaRPr sz="2000"/>
          </a:p>
          <a:p>
            <a:pPr indent="-355600" lvl="0" marL="914400" rtl="0" algn="l">
              <a:lnSpc>
                <a:spcPct val="115000"/>
              </a:lnSpc>
              <a:spcBef>
                <a:spcPts val="0"/>
              </a:spcBef>
              <a:spcAft>
                <a:spcPts val="0"/>
              </a:spcAft>
              <a:buSzPts val="2000"/>
              <a:buAutoNum type="arabicPeriod"/>
            </a:pPr>
            <a:r>
              <a:rPr lang="en" sz="2000"/>
              <a:t>Option 2: Minimize the sum of squared residuals -- </a:t>
            </a:r>
            <a:r>
              <a:rPr i="1" lang="en" sz="2000">
                <a:solidFill>
                  <a:schemeClr val="accent1"/>
                </a:solidFill>
              </a:rPr>
              <a:t>least squares</a:t>
            </a:r>
            <a:endParaRPr i="1" sz="20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2000"/>
              <a:t>                                        e</a:t>
            </a:r>
            <a:r>
              <a:rPr baseline="-25000" lang="en" sz="2000"/>
              <a:t>1</a:t>
            </a:r>
            <a:r>
              <a:rPr baseline="30000" lang="en" sz="2000"/>
              <a:t>2</a:t>
            </a:r>
            <a:r>
              <a:rPr lang="en" sz="2000"/>
              <a:t> + e</a:t>
            </a:r>
            <a:r>
              <a:rPr baseline="-25000" lang="en" sz="2000"/>
              <a:t>2</a:t>
            </a:r>
            <a:r>
              <a:rPr baseline="30000" lang="en" sz="2000"/>
              <a:t>2</a:t>
            </a:r>
            <a:r>
              <a:rPr lang="en" sz="2000"/>
              <a:t> + … + e</a:t>
            </a:r>
            <a:r>
              <a:rPr baseline="-25000" lang="en" sz="2000"/>
              <a:t>n</a:t>
            </a:r>
            <a:r>
              <a:rPr baseline="30000" lang="en" sz="2000"/>
              <a:t>2</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355600" lvl="0" marL="457200" rtl="0" algn="l">
              <a:lnSpc>
                <a:spcPct val="115000"/>
              </a:lnSpc>
              <a:spcBef>
                <a:spcPts val="0"/>
              </a:spcBef>
              <a:spcAft>
                <a:spcPts val="0"/>
              </a:spcAft>
              <a:buSzPts val="2000"/>
              <a:buChar char="●"/>
            </a:pPr>
            <a:r>
              <a:rPr lang="en" sz="2000"/>
              <a:t>Why least squares?</a:t>
            </a:r>
            <a:endParaRPr sz="2000"/>
          </a:p>
          <a:p>
            <a:pPr indent="-355600" lvl="0" marL="914400" rtl="0" algn="l">
              <a:lnSpc>
                <a:spcPct val="115000"/>
              </a:lnSpc>
              <a:spcBef>
                <a:spcPts val="0"/>
              </a:spcBef>
              <a:spcAft>
                <a:spcPts val="0"/>
              </a:spcAft>
              <a:buSzPts val="2000"/>
              <a:buAutoNum type="arabicPeriod"/>
            </a:pPr>
            <a:r>
              <a:rPr lang="en" sz="2000"/>
              <a:t>Most commonly used</a:t>
            </a:r>
            <a:endParaRPr sz="2000"/>
          </a:p>
          <a:p>
            <a:pPr indent="-355600" lvl="0" marL="914400" rtl="0" algn="l">
              <a:lnSpc>
                <a:spcPct val="115000"/>
              </a:lnSpc>
              <a:spcBef>
                <a:spcPts val="0"/>
              </a:spcBef>
              <a:spcAft>
                <a:spcPts val="0"/>
              </a:spcAft>
              <a:buSzPts val="2000"/>
              <a:buAutoNum type="arabicPeriod"/>
            </a:pPr>
            <a:r>
              <a:rPr lang="en" sz="2000"/>
              <a:t>Easier to compute by hand and using software</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p:txBody>
      </p:sp>
      <p:sp>
        <p:nvSpPr>
          <p:cNvPr id="88" name="Google Shape;88;p2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measure for the best line</a:t>
            </a:r>
            <a:endParaRPr baseline="300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3"/>
          <p:cNvSpPr txBox="1"/>
          <p:nvPr>
            <p:ph idx="1" type="body"/>
          </p:nvPr>
        </p:nvSpPr>
        <p:spPr>
          <a:xfrm flipH="1">
            <a:off x="457075" y="1305775"/>
            <a:ext cx="7822200" cy="41379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We want a line that has small residuals</a:t>
            </a:r>
            <a:endParaRPr sz="2000">
              <a:solidFill>
                <a:srgbClr val="000000"/>
              </a:solidFill>
            </a:endParaRPr>
          </a:p>
          <a:p>
            <a:pPr indent="-355600" lvl="0" marL="914400" rtl="0" algn="l">
              <a:lnSpc>
                <a:spcPct val="115000"/>
              </a:lnSpc>
              <a:spcBef>
                <a:spcPts val="0"/>
              </a:spcBef>
              <a:spcAft>
                <a:spcPts val="0"/>
              </a:spcAft>
              <a:buSzPts val="2000"/>
              <a:buAutoNum type="arabicPeriod"/>
            </a:pPr>
            <a:r>
              <a:rPr lang="en" sz="2000"/>
              <a:t>Option 1: Minimize the sum of magnitudes (absolute values) of residuals</a:t>
            </a:r>
            <a:br>
              <a:rPr lang="en" sz="2000"/>
            </a:br>
            <a:r>
              <a:rPr lang="en" sz="2000"/>
              <a:t>                          |</a:t>
            </a:r>
            <a:r>
              <a:rPr i="1" lang="en" sz="2000"/>
              <a:t>e</a:t>
            </a:r>
            <a:r>
              <a:rPr baseline="-25000" i="1" lang="en" sz="2000"/>
              <a:t>1</a:t>
            </a:r>
            <a:r>
              <a:rPr lang="en" sz="2000"/>
              <a:t>| + |</a:t>
            </a:r>
            <a:r>
              <a:rPr i="1" lang="en" sz="2000"/>
              <a:t>e</a:t>
            </a:r>
            <a:r>
              <a:rPr baseline="-25000" i="1" lang="en" sz="2000"/>
              <a:t>2</a:t>
            </a:r>
            <a:r>
              <a:rPr lang="en" sz="2000"/>
              <a:t>| + … + |</a:t>
            </a:r>
            <a:r>
              <a:rPr i="1" lang="en" sz="2000"/>
              <a:t>e</a:t>
            </a:r>
            <a:r>
              <a:rPr baseline="-25000" i="1" lang="en" sz="2000"/>
              <a:t>n</a:t>
            </a:r>
            <a:r>
              <a:rPr lang="en" sz="2000"/>
              <a:t>|</a:t>
            </a:r>
            <a:endParaRPr sz="2000"/>
          </a:p>
          <a:p>
            <a:pPr indent="-355600" lvl="0" marL="914400" rtl="0" algn="l">
              <a:lnSpc>
                <a:spcPct val="115000"/>
              </a:lnSpc>
              <a:spcBef>
                <a:spcPts val="0"/>
              </a:spcBef>
              <a:spcAft>
                <a:spcPts val="0"/>
              </a:spcAft>
              <a:buSzPts val="2000"/>
              <a:buAutoNum type="arabicPeriod"/>
            </a:pPr>
            <a:r>
              <a:rPr lang="en" sz="2000"/>
              <a:t>Option 2: Minimize the sum of squared residuals -- </a:t>
            </a:r>
            <a:r>
              <a:rPr i="1" lang="en" sz="2000">
                <a:solidFill>
                  <a:schemeClr val="accent1"/>
                </a:solidFill>
              </a:rPr>
              <a:t>least squares</a:t>
            </a:r>
            <a:endParaRPr i="1" sz="20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2000"/>
              <a:t>                                        e</a:t>
            </a:r>
            <a:r>
              <a:rPr baseline="-25000" lang="en" sz="2000"/>
              <a:t>1</a:t>
            </a:r>
            <a:r>
              <a:rPr baseline="30000" lang="en" sz="2000"/>
              <a:t>2</a:t>
            </a:r>
            <a:r>
              <a:rPr lang="en" sz="2000"/>
              <a:t> + e</a:t>
            </a:r>
            <a:r>
              <a:rPr baseline="-25000" lang="en" sz="2000"/>
              <a:t>2</a:t>
            </a:r>
            <a:r>
              <a:rPr baseline="30000" lang="en" sz="2000"/>
              <a:t>2</a:t>
            </a:r>
            <a:r>
              <a:rPr lang="en" sz="2000"/>
              <a:t> + … + e</a:t>
            </a:r>
            <a:r>
              <a:rPr baseline="-25000" lang="en" sz="2000"/>
              <a:t>n</a:t>
            </a:r>
            <a:r>
              <a:rPr baseline="30000" lang="en" sz="2000"/>
              <a:t>2</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355600" lvl="0" marL="457200" rtl="0" algn="l">
              <a:lnSpc>
                <a:spcPct val="115000"/>
              </a:lnSpc>
              <a:spcBef>
                <a:spcPts val="0"/>
              </a:spcBef>
              <a:spcAft>
                <a:spcPts val="0"/>
              </a:spcAft>
              <a:buSzPts val="2000"/>
              <a:buChar char="●"/>
            </a:pPr>
            <a:r>
              <a:rPr lang="en" sz="2000"/>
              <a:t>Why least squares?</a:t>
            </a:r>
            <a:endParaRPr sz="2000"/>
          </a:p>
          <a:p>
            <a:pPr indent="-355600" lvl="0" marL="914400" rtl="0" algn="l">
              <a:lnSpc>
                <a:spcPct val="115000"/>
              </a:lnSpc>
              <a:spcBef>
                <a:spcPts val="0"/>
              </a:spcBef>
              <a:spcAft>
                <a:spcPts val="0"/>
              </a:spcAft>
              <a:buSzPts val="2000"/>
              <a:buAutoNum type="arabicPeriod"/>
            </a:pPr>
            <a:r>
              <a:rPr lang="en" sz="2000"/>
              <a:t>Most commonly used</a:t>
            </a:r>
            <a:endParaRPr sz="2000"/>
          </a:p>
          <a:p>
            <a:pPr indent="-355600" lvl="0" marL="914400" rtl="0" algn="l">
              <a:lnSpc>
                <a:spcPct val="115000"/>
              </a:lnSpc>
              <a:spcBef>
                <a:spcPts val="0"/>
              </a:spcBef>
              <a:spcAft>
                <a:spcPts val="0"/>
              </a:spcAft>
              <a:buSzPts val="2000"/>
              <a:buAutoNum type="arabicPeriod"/>
            </a:pPr>
            <a:r>
              <a:rPr lang="en" sz="2000"/>
              <a:t>Easier to compute by hand and using software</a:t>
            </a:r>
            <a:endParaRPr sz="2000"/>
          </a:p>
          <a:p>
            <a:pPr indent="-355600" lvl="0" marL="914400" rtl="0" algn="l">
              <a:lnSpc>
                <a:spcPct val="115000"/>
              </a:lnSpc>
              <a:spcBef>
                <a:spcPts val="0"/>
              </a:spcBef>
              <a:spcAft>
                <a:spcPts val="0"/>
              </a:spcAft>
              <a:buSzPts val="2000"/>
              <a:buAutoNum type="arabicPeriod"/>
            </a:pPr>
            <a:r>
              <a:rPr lang="en" sz="2000"/>
              <a:t>In many applications, a residual twice as large as another is usually more than twice as bad</a:t>
            </a:r>
            <a:endParaRPr sz="2000"/>
          </a:p>
          <a:p>
            <a:pPr indent="0" lvl="0" marL="0" rtl="0" algn="l">
              <a:lnSpc>
                <a:spcPct val="115000"/>
              </a:lnSpc>
              <a:spcBef>
                <a:spcPts val="0"/>
              </a:spcBef>
              <a:spcAft>
                <a:spcPts val="0"/>
              </a:spcAft>
              <a:buNone/>
            </a:pPr>
            <a:r>
              <a:t/>
            </a:r>
            <a:endParaRPr sz="2000"/>
          </a:p>
        </p:txBody>
      </p:sp>
      <p:sp>
        <p:nvSpPr>
          <p:cNvPr id="94" name="Google Shape;94;p2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measure for the best line</a:t>
            </a:r>
            <a:endParaRPr baseline="30000">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