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6365d7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a6365d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365d78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365d78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365d788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365d7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6365d78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6365d7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6365d78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6365d7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6365d78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6365d7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05f018d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05f018d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365d78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365d7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6365d78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6365d7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365d78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6365d7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05f018d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05f018d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05f018d_0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05f018d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05f018d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05f018d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6365d788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6365d7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05f018d_0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05f018d_0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6365d788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6365d7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365d78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365d7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05f018d_0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05f018d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6365d788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6365d7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6365d788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6365d7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6365d788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6365d7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054cee1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3054cee1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6365d788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6365d7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05f018d_0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05f018d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6365d788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6365d78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6365d788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6365d78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6365d788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6365d7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6365d78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6365d7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365d788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365d78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05f018d_0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05f018d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6365d788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6365d78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6365d788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6365d78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05f018d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05f018d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6365d78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6365d78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a2db87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fa2db8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a2db8715_0_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a2db87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5f018d_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5f018d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5f018d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5f018d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6365d78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6365d7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5f018d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5f018d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6365d78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6365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Degrees of freedom associated with the slope is </a:t>
            </a:r>
            <a:r>
              <a:rPr i="1" lang="en" sz="2200"/>
              <a:t>df = n</a:t>
            </a:r>
            <a:r>
              <a:rPr lang="en" sz="2200"/>
              <a:t> - 2, where </a:t>
            </a:r>
            <a:r>
              <a:rPr i="1" lang="en" sz="2200"/>
              <a:t>n</a:t>
            </a:r>
            <a:r>
              <a:rPr lang="en" sz="2200"/>
              <a:t> is the sample size.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Degrees of freedom associated with the slope is </a:t>
            </a:r>
            <a:r>
              <a:rPr i="1" lang="en" sz="2200"/>
              <a:t>df = n</a:t>
            </a:r>
            <a:r>
              <a:rPr lang="en" sz="2200"/>
              <a:t> - 2, where </a:t>
            </a:r>
            <a:r>
              <a:rPr i="1" lang="en" sz="2200"/>
              <a:t>n</a:t>
            </a:r>
            <a:r>
              <a:rPr lang="en" sz="2200"/>
              <a:t> is the sample size.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we lose 1 degree of freedom for each parameter we estimate, and in simple linear regression we estimate 2 parameters, </a:t>
            </a:r>
            <a:r>
              <a:rPr i="1" lang="en" sz="1600"/>
              <a:t>β</a:t>
            </a:r>
            <a:r>
              <a:rPr baseline="-25000" i="1" lang="en" sz="1600"/>
              <a:t>0</a:t>
            </a:r>
            <a:r>
              <a:rPr lang="en" sz="1600"/>
              <a:t> and </a:t>
            </a:r>
            <a:r>
              <a:rPr i="1" lang="en" sz="1600"/>
              <a:t>β</a:t>
            </a:r>
            <a:r>
              <a:rPr baseline="-25000" i="1" lang="en" sz="1600"/>
              <a:t>1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5125" y="4573588"/>
            <a:ext cx="4762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457200" y="2"/>
            <a:ext cx="82296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Percent college graduate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vs. percent Hispanic in LA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05825"/>
            <a:ext cx="8299750" cy="3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Inference for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Regression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 flipH="1">
            <a:off x="457200" y="864150"/>
            <a:ext cx="7822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of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457200" y="227705"/>
            <a:ext cx="82296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% college educated vs. % Hispanic in LA, another look</a:t>
            </a:r>
            <a:endParaRPr baseline="30000" sz="2400">
              <a:solidFill>
                <a:schemeClr val="accent1"/>
              </a:solidFill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25" y="1730450"/>
            <a:ext cx="6223950" cy="45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" type="body"/>
          </p:nvPr>
        </p:nvSpPr>
        <p:spPr>
          <a:xfrm flipH="1">
            <a:off x="457075" y="1172100"/>
            <a:ext cx="7822200" cy="4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0.75%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" type="body"/>
          </p:nvPr>
        </p:nvSpPr>
        <p:spPr>
          <a:xfrm flipH="1">
            <a:off x="457075" y="1172100"/>
            <a:ext cx="7822200" cy="4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A 1% increase in Hispanic residents in a zip code area in LA is associated with a 0.75% decrease in % of college grads.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idx="1" type="body"/>
          </p:nvPr>
        </p:nvSpPr>
        <p:spPr>
          <a:xfrm flipH="1">
            <a:off x="517675" y="3273500"/>
            <a:ext cx="78222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i="1" sz="1900">
              <a:solidFill>
                <a:srgbClr val="000000"/>
              </a:solidFill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 flipH="1">
            <a:off x="517675" y="3273500"/>
            <a:ext cx="78222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i="1" sz="1900">
              <a:solidFill>
                <a:srgbClr val="000000"/>
              </a:solidFill>
            </a:endParaRPr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>
            <p:ph idx="1" type="body"/>
          </p:nvPr>
        </p:nvSpPr>
        <p:spPr>
          <a:xfrm flipH="1">
            <a:off x="517675" y="49953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Not very..</a:t>
            </a:r>
            <a:r>
              <a:rPr i="1" lang="en" sz="1900">
                <a:solidFill>
                  <a:schemeClr val="accent1"/>
                </a:solidFill>
              </a:rPr>
              <a:t>.</a:t>
            </a:r>
            <a:endParaRPr i="1"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900">
              <a:solidFill>
                <a:schemeClr val="accent1"/>
              </a:solidFill>
            </a:endParaRPr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2.06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51" name="Google Shape;251;p4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 flipH="1">
            <a:off x="533275" y="12295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1966 Cyril Burt published a paper called "The genetic determination of differences in intelligence: A study of monozygotic twins reared apart?" The data consist of IQ scores for [an assumed random sample of] 27 identical twins, one raised by foster parents, the other by the biological parents.</a:t>
            </a:r>
            <a:endParaRPr sz="2000"/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Nature or nurture?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63" y="3222225"/>
            <a:ext cx="4966026" cy="33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61" name="Google Shape;261;p4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(0.7, 1.1)</a:t>
            </a:r>
            <a:endParaRPr i="1"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8" name="Google Shape;278;p4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97" name="Google Shape;297;p4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08" name="Google Shape;308;p4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regression output gives </a:t>
            </a:r>
            <a:r>
              <a:rPr i="1" lang="en" sz="1900"/>
              <a:t>b</a:t>
            </a:r>
            <a:r>
              <a:rPr baseline="-25000" i="1" lang="en" sz="1900"/>
              <a:t>1</a:t>
            </a:r>
            <a:r>
              <a:rPr lang="en" sz="1900"/>
              <a:t>, </a:t>
            </a:r>
            <a:r>
              <a:rPr i="1" lang="en" sz="1900"/>
              <a:t>SE</a:t>
            </a:r>
            <a:r>
              <a:rPr baseline="-25000" i="1" lang="en" sz="1900"/>
              <a:t>b1</a:t>
            </a:r>
            <a:r>
              <a:rPr lang="en" sz="1900"/>
              <a:t>, and </a:t>
            </a:r>
            <a:r>
              <a:rPr i="1" lang="en" sz="1900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19" name="Google Shape;319;p5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regression output gives </a:t>
            </a:r>
            <a:r>
              <a:rPr i="1" lang="en" sz="1900"/>
              <a:t>b</a:t>
            </a:r>
            <a:r>
              <a:rPr baseline="-25000" i="1" lang="en" sz="1900"/>
              <a:t>1</a:t>
            </a:r>
            <a:r>
              <a:rPr lang="en" sz="1900"/>
              <a:t>, </a:t>
            </a:r>
            <a:r>
              <a:rPr i="1" lang="en" sz="1900"/>
              <a:t>SE</a:t>
            </a:r>
            <a:r>
              <a:rPr baseline="-25000" i="1" lang="en" sz="1900"/>
              <a:t>b1</a:t>
            </a:r>
            <a:r>
              <a:rPr lang="en" sz="1900"/>
              <a:t>, and </a:t>
            </a:r>
            <a:r>
              <a:rPr i="1" lang="en" sz="1900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rarely do inference on the intercept, so we'll be focusing on the estimates and inference for the slope.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28" name="Google Shape;328;p5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34" name="Google Shape;334;p5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1" name="Google Shape;341;p5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have a sample that is non-random (biased), inference on the results will be unreliable.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 flipH="1">
            <a:off x="457125" y="743875"/>
            <a:ext cx="78222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</a:t>
            </a:r>
            <a:r>
              <a:rPr lang="en" sz="1900" u="sng">
                <a:solidFill>
                  <a:schemeClr val="accent1"/>
                </a:solidFill>
              </a:rPr>
              <a:t>false</a:t>
            </a:r>
            <a:r>
              <a:rPr lang="en" sz="1900">
                <a:solidFill>
                  <a:schemeClr val="accent1"/>
                </a:solidFill>
              </a:rPr>
              <a:t>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Pr(&gt;|t|)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bioIQ             0.90144    0.09633   9.358  1.2e-09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Additional 10 points in the biological twin's IQ is associated with additional 9 points in the foster twin's IQ, on average.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Roughly 78% of the foster twins' IQs can be accurately predicted by the model.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The linear model is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Foster twins with IQs higher than average IQs tend to have biological twins with higher than average IQs as well.</a:t>
            </a:r>
            <a:endParaRPr sz="1900"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457250" y="-3991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25" y="5327925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8" name="Google Shape;348;p5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have a sample that is non-random (biased), inference on the results will be unreliable.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ultimate goal is to have independent observations.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800"/>
              <a:t>OS3 section on inference for linear regression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 flipH="1">
            <a:off x="457125" y="743875"/>
            <a:ext cx="78222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</a:t>
            </a:r>
            <a:r>
              <a:rPr lang="en" sz="1900" u="sng">
                <a:solidFill>
                  <a:schemeClr val="accent1"/>
                </a:solidFill>
              </a:rPr>
              <a:t>false</a:t>
            </a:r>
            <a:r>
              <a:rPr lang="en" sz="1900">
                <a:solidFill>
                  <a:schemeClr val="accent1"/>
                </a:solidFill>
              </a:rPr>
              <a:t>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Pr(&gt;|t|)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bioIQ             0.90144    0.09633   9.358  1.2e-09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Additional 10 points in the biological twin's IQ is associated with additional 9 points in the foster twin's IQ, on average.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Roughly 78% of the foster twins' IQs can be accurately predicted by the model.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The linear model is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Foster twins with IQs higher than average IQs tend to have biological twins with higher than average IQs as well.</a:t>
            </a:r>
            <a:endParaRPr sz="1900"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50" y="-3991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25" y="5327925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>
                <a:solidFill>
                  <a:srgbClr val="FF9900"/>
                </a:solidFill>
              </a:rPr>
              <a:t>β</a:t>
            </a:r>
            <a:r>
              <a:rPr baseline="-25000" i="1"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= 0</a:t>
            </a:r>
            <a:r>
              <a:rPr lang="en" sz="2200"/>
              <a:t>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>
                <a:solidFill>
                  <a:srgbClr val="FF9900"/>
                </a:solidFill>
              </a:rPr>
              <a:t>β</a:t>
            </a:r>
            <a:r>
              <a:rPr baseline="-25000" i="1"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≠ 0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