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588f4c38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1588f4c38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b2e35842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b2e3584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b2e35842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b2e3584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b2e35842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b2e3584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b2e35842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b2e3584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b2e35842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b2e3584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b2e35842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b2e3584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b2e35842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b2e3584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b2e35842_0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b2e3584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b2e35842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b2e3584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b2e35842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b2e3584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fc3caad2_0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fc3caad2_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b2e35842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b2e3584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b2e35842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b2e3584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b2e35842_0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b2e3584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b2e35842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b2e3584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b2e35842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b2e35842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b2e35842_0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5b2e3584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b2e35842_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5b2e3584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f9f9efc53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f9f9efc5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f9f9efc53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f9f9efc5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f9f9efc53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f9f9efc5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fc3caad2_0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fc3caad2_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f9f9efc53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f9f9efc5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f9f9efc53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f9f9efc5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b2e35842_0_2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5b2e35842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5b2e35842_0_2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5b2e35842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5b2e35842_0_2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5b2e3584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5b2e35842_0_2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5b2e35842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f9f9efc53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f9f9efc5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f9f9efc53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f9f9efc5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5b2e35842_0_3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5b2e35842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5b2e35842_0_3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5b2e35842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fc3caad2_0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fc3caad2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5b2e35842_0_3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5b2e35842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5b2e35842_0_3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5b2e35842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5b2e35842_0_3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5b2e35842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5b2e35842_0_3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5b2e35842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f9f9efc53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f9f9efc5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5b2e35842_0_4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5b2e35842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5b2e35842_0_4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5b2e35842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5b2e35842_0_4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5b2e35842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5b2e35842_0_4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5b2e35842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5b2e35842_0_4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5b2e35842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fc3caad2_0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fc3caad2_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5b2e35842_0_4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5b2e35842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5b2e35842_0_4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5b2e35842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5b2e35842_0_4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5b2e35842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5b2e35842_0_4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5b2e35842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5b2e35842_0_4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5b2e35842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5b2e35842_0_5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5b2e35842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5b2e35842_0_5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5b2e35842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5f9f9efc5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5f9f9efc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f9f9efc53_0_4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f9f9efc5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f9f9efc53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f9f9efc5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c3caad2_0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c3caad2_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5b2e35842_0_2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5b2e35842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5b2e35842_0_2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5b2e35842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b2e35842_0_2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b2e35842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5b2e35842_0_2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5b2e35842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5b2e35842_0_3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5b2e35842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f9f9efc53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f9f9efc5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f9f9efc53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f9f9efc5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5f9f9efc53_0_1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5f9f9efc5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f9f9efc53_0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f9f9efc5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c3caad2_0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c3caad2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b2e35842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b2e3584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b2e35842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b2e3584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hyperlink" Target="http://creativecommons.org/licenses/by-sa/3.0/u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creativecommons.org/licenses/by-sa/3.0/us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gallery.shinyapps.io/dist_calc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gallery.shinyapps.io/dist_calc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://openintro.org/os" TargetMode="External"/><Relationship Id="rId4" Type="http://schemas.openxmlformats.org/officeDocument/2006/relationships/hyperlink" Target="https://www.openintro.org/download.php?id=teachers_verified_details&amp;referrer=os4_slides" TargetMode="External"/><Relationship Id="rId5" Type="http://schemas.openxmlformats.org/officeDocument/2006/relationships/hyperlink" Target="http://openintro.org/contact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50" y="2386250"/>
            <a:ext cx="5461301" cy="399233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8"/>
          <p:cNvSpPr txBox="1"/>
          <p:nvPr/>
        </p:nvSpPr>
        <p:spPr>
          <a:xfrm>
            <a:off x="683550" y="389451"/>
            <a:ext cx="7776900" cy="1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Slides developed by Mine Çetinkaya-Rundel of OpenIntro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Translated from LaTeX to Google Slides by Curry W. Hilton of OpenIntro.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slides may be copied, edited, and/or shared via the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CC BY-SA license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To make a copy of these slides, go to </a:t>
            </a:r>
            <a:r>
              <a:rPr i="1" lang="en" sz="1800">
                <a:solidFill>
                  <a:schemeClr val="dk1"/>
                </a:solidFill>
              </a:rPr>
              <a:t>File</a:t>
            </a:r>
            <a:r>
              <a:rPr lang="en" sz="1800">
                <a:solidFill>
                  <a:schemeClr val="dk1"/>
                </a:solidFill>
              </a:rPr>
              <a:t> &gt; </a:t>
            </a:r>
            <a:r>
              <a:rPr i="1" lang="en" sz="1800">
                <a:solidFill>
                  <a:schemeClr val="dk1"/>
                </a:solidFill>
              </a:rPr>
              <a:t>Download as &gt; [option]</a:t>
            </a:r>
            <a:r>
              <a:rPr lang="en" sz="1800">
                <a:solidFill>
                  <a:schemeClr val="dk1"/>
                </a:solidFill>
              </a:rPr>
              <a:t>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as shown below. Or if you are logged into a Google account, you can choose </a:t>
            </a:r>
            <a:r>
              <a:rPr i="1" lang="en" sz="1800">
                <a:solidFill>
                  <a:schemeClr val="dk1"/>
                </a:solidFill>
              </a:rPr>
              <a:t>Make a copy...</a:t>
            </a:r>
            <a:r>
              <a:rPr lang="en" sz="1800">
                <a:solidFill>
                  <a:schemeClr val="dk1"/>
                </a:solidFill>
              </a:rPr>
              <a:t> to create your own version in Google Drive.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9" name="Google Shape;29;p8"/>
          <p:cNvSpPr/>
          <p:nvPr/>
        </p:nvSpPr>
        <p:spPr>
          <a:xfrm>
            <a:off x="766750" y="2387464"/>
            <a:ext cx="5461200" cy="399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Hypotheses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534675" y="998025"/>
            <a:ext cx="79536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What are the hypotheses for testing for a difference between the average traffic flow between Friday 6</a:t>
            </a:r>
            <a:r>
              <a:rPr baseline="30000" lang="en" sz="2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 and 13</a:t>
            </a:r>
            <a:r>
              <a:rPr baseline="30000" lang="en" sz="2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?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57200" y="2163000"/>
            <a:ext cx="7953600" cy="3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UcPeriod"/>
            </a:pPr>
            <a:r>
              <a:rPr i="1" lang="en" sz="2000">
                <a:solidFill>
                  <a:schemeClr val="accent1"/>
                </a:solidFill>
              </a:rPr>
              <a:t>H</a:t>
            </a:r>
            <a:r>
              <a:rPr baseline="-25000" i="1" lang="en" sz="2000">
                <a:solidFill>
                  <a:schemeClr val="accent1"/>
                </a:solidFill>
              </a:rPr>
              <a:t>0</a:t>
            </a:r>
            <a:r>
              <a:rPr baseline="-25000" i="1" lang="en" sz="2000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000000"/>
                </a:solidFill>
              </a:rPr>
              <a:t>: 𝞵</a:t>
            </a:r>
            <a:r>
              <a:rPr baseline="-25000" lang="en" sz="2000">
                <a:solidFill>
                  <a:srgbClr val="000000"/>
                </a:solidFill>
              </a:rPr>
              <a:t>6th</a:t>
            </a:r>
            <a:r>
              <a:rPr lang="en" sz="2000">
                <a:solidFill>
                  <a:srgbClr val="000000"/>
                </a:solidFill>
              </a:rPr>
              <a:t> = </a:t>
            </a:r>
            <a:r>
              <a:rPr lang="en" sz="2000"/>
              <a:t>𝞵</a:t>
            </a:r>
            <a:r>
              <a:rPr baseline="-25000" lang="en" sz="2000"/>
              <a:t>13th</a:t>
            </a:r>
            <a:endParaRPr baseline="-25000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	</a:t>
            </a:r>
            <a:r>
              <a:rPr i="1" lang="en" sz="2000">
                <a:solidFill>
                  <a:schemeClr val="accent1"/>
                </a:solidFill>
              </a:rPr>
              <a:t>H</a:t>
            </a:r>
            <a:r>
              <a:rPr baseline="-25000" i="1" lang="en" sz="2000">
                <a:solidFill>
                  <a:schemeClr val="accent1"/>
                </a:solidFill>
              </a:rPr>
              <a:t>A</a:t>
            </a:r>
            <a:r>
              <a:rPr lang="en" sz="2000">
                <a:solidFill>
                  <a:srgbClr val="000000"/>
                </a:solidFill>
              </a:rPr>
              <a:t> : </a:t>
            </a:r>
            <a:r>
              <a:rPr lang="en" sz="2000"/>
              <a:t>𝞵</a:t>
            </a:r>
            <a:r>
              <a:rPr baseline="-25000" lang="en" sz="2000"/>
              <a:t>6th</a:t>
            </a:r>
            <a:r>
              <a:rPr lang="en" sz="2000"/>
              <a:t> ≠ 𝞵</a:t>
            </a:r>
            <a:r>
              <a:rPr baseline="-25000" lang="en" sz="2000"/>
              <a:t>13th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lphaUcPeriod" startAt="2"/>
            </a:pPr>
            <a:r>
              <a:rPr i="1" lang="en" sz="2000">
                <a:solidFill>
                  <a:schemeClr val="accent1"/>
                </a:solidFill>
              </a:rPr>
              <a:t>H</a:t>
            </a:r>
            <a:r>
              <a:rPr baseline="-25000" i="1" lang="en" sz="2000">
                <a:solidFill>
                  <a:schemeClr val="accent1"/>
                </a:solidFill>
              </a:rPr>
              <a:t>0 </a:t>
            </a:r>
            <a:r>
              <a:rPr lang="en" sz="2000"/>
              <a:t>: 𝙥</a:t>
            </a:r>
            <a:r>
              <a:rPr baseline="-25000" lang="en" sz="2000"/>
              <a:t>6th</a:t>
            </a:r>
            <a:r>
              <a:rPr lang="en" sz="2000"/>
              <a:t> = 𝙥</a:t>
            </a:r>
            <a:r>
              <a:rPr baseline="-25000" lang="en" sz="2000"/>
              <a:t>13th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accent1"/>
                </a:solidFill>
              </a:rPr>
              <a:t>H</a:t>
            </a:r>
            <a:r>
              <a:rPr baseline="-25000" i="1" lang="en" sz="2000">
                <a:solidFill>
                  <a:schemeClr val="accent1"/>
                </a:solidFill>
              </a:rPr>
              <a:t>A</a:t>
            </a:r>
            <a:r>
              <a:rPr lang="en" sz="2000"/>
              <a:t> : 𝙥</a:t>
            </a:r>
            <a:r>
              <a:rPr baseline="-25000" lang="en" sz="2000"/>
              <a:t>6th</a:t>
            </a:r>
            <a:r>
              <a:rPr lang="en" sz="2000"/>
              <a:t> ≠ 𝙥</a:t>
            </a:r>
            <a:r>
              <a:rPr baseline="-25000" lang="en" sz="2000"/>
              <a:t>13th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lphaUcPeriod" startAt="3"/>
            </a:pPr>
            <a:r>
              <a:rPr i="1" lang="en" sz="2000">
                <a:solidFill>
                  <a:schemeClr val="accent1"/>
                </a:solidFill>
              </a:rPr>
              <a:t>H</a:t>
            </a:r>
            <a:r>
              <a:rPr baseline="-25000" i="1" lang="en" sz="2000">
                <a:solidFill>
                  <a:schemeClr val="accent1"/>
                </a:solidFill>
              </a:rPr>
              <a:t>0</a:t>
            </a:r>
            <a:r>
              <a:rPr baseline="-25000" i="1" lang="en" sz="2000"/>
              <a:t> </a:t>
            </a:r>
            <a:r>
              <a:rPr lang="en" sz="2000"/>
              <a:t>: </a:t>
            </a:r>
            <a:r>
              <a:rPr lang="en" sz="2000">
                <a:solidFill>
                  <a:srgbClr val="FF9900"/>
                </a:solidFill>
              </a:rPr>
              <a:t>𝞵</a:t>
            </a:r>
            <a:r>
              <a:rPr baseline="-25000" lang="en" sz="2000">
                <a:solidFill>
                  <a:srgbClr val="FF9900"/>
                </a:solidFill>
              </a:rPr>
              <a:t>diff</a:t>
            </a:r>
            <a:r>
              <a:rPr lang="en" sz="2000">
                <a:solidFill>
                  <a:srgbClr val="FF9900"/>
                </a:solidFill>
              </a:rPr>
              <a:t> = 0</a:t>
            </a:r>
            <a:endParaRPr baseline="-25000" sz="20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000"/>
              <a:t>	</a:t>
            </a:r>
            <a:r>
              <a:rPr i="1" lang="en" sz="2000">
                <a:solidFill>
                  <a:schemeClr val="accent1"/>
                </a:solidFill>
              </a:rPr>
              <a:t>H</a:t>
            </a:r>
            <a:r>
              <a:rPr baseline="-25000" i="1" lang="en" sz="2000">
                <a:solidFill>
                  <a:schemeClr val="accent1"/>
                </a:solidFill>
              </a:rPr>
              <a:t>A</a:t>
            </a:r>
            <a:r>
              <a:rPr lang="en" sz="2000"/>
              <a:t> : </a:t>
            </a:r>
            <a:r>
              <a:rPr lang="en" sz="2000">
                <a:solidFill>
                  <a:srgbClr val="FF9900"/>
                </a:solidFill>
              </a:rPr>
              <a:t>𝞵</a:t>
            </a:r>
            <a:r>
              <a:rPr baseline="-25000" lang="en" sz="2000">
                <a:solidFill>
                  <a:srgbClr val="FF9900"/>
                </a:solidFill>
              </a:rPr>
              <a:t>diff</a:t>
            </a:r>
            <a:r>
              <a:rPr lang="en" sz="2000">
                <a:solidFill>
                  <a:srgbClr val="FF9900"/>
                </a:solidFill>
              </a:rPr>
              <a:t> ≠ 0</a:t>
            </a:r>
            <a:endParaRPr sz="2000">
              <a:solidFill>
                <a:srgbClr val="FF99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lphaUcPeriod" startAt="4"/>
            </a:pPr>
            <a:r>
              <a:rPr i="1" lang="en" sz="2000">
                <a:solidFill>
                  <a:schemeClr val="accent1"/>
                </a:solidFill>
              </a:rPr>
              <a:t>H</a:t>
            </a:r>
            <a:r>
              <a:rPr baseline="-25000" i="1" lang="en" sz="2000">
                <a:solidFill>
                  <a:schemeClr val="accent1"/>
                </a:solidFill>
              </a:rPr>
              <a:t>0</a:t>
            </a:r>
            <a:r>
              <a:rPr baseline="-25000" i="1" lang="en" sz="2000"/>
              <a:t> </a:t>
            </a:r>
            <a:r>
              <a:rPr lang="en" sz="2000"/>
              <a:t>:     </a:t>
            </a:r>
            <a:r>
              <a:rPr baseline="-25000" lang="en" sz="2000"/>
              <a:t>        </a:t>
            </a:r>
            <a:r>
              <a:rPr lang="en" sz="2000"/>
              <a:t>= 0</a:t>
            </a:r>
            <a:endParaRPr baseline="-25000" sz="2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000"/>
              <a:t>	</a:t>
            </a:r>
            <a:r>
              <a:rPr i="1" lang="en" sz="2000">
                <a:solidFill>
                  <a:schemeClr val="accent1"/>
                </a:solidFill>
              </a:rPr>
              <a:t>H</a:t>
            </a:r>
            <a:r>
              <a:rPr baseline="-25000" i="1" lang="en" sz="2000">
                <a:solidFill>
                  <a:schemeClr val="accent1"/>
                </a:solidFill>
              </a:rPr>
              <a:t>A</a:t>
            </a:r>
            <a:r>
              <a:rPr lang="en" sz="2000"/>
              <a:t> :         ≠ 0</a:t>
            </a:r>
            <a:endParaRPr sz="20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424" y="4920625"/>
            <a:ext cx="5879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424" y="5311150"/>
            <a:ext cx="58795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Conditions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57200" y="1212575"/>
            <a:ext cx="7953600" cy="25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i="1" lang="en" sz="2000">
                <a:solidFill>
                  <a:schemeClr val="accent1"/>
                </a:solidFill>
              </a:rPr>
              <a:t>Independence</a:t>
            </a:r>
            <a:r>
              <a:rPr lang="en" sz="2000">
                <a:solidFill>
                  <a:srgbClr val="000000"/>
                </a:solidFill>
              </a:rPr>
              <a:t>: We are told to assume that cases (rows) are independent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Conditions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57200" y="1212575"/>
            <a:ext cx="7953600" cy="25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i="1" lang="en" sz="2000">
                <a:solidFill>
                  <a:schemeClr val="accent1"/>
                </a:solidFill>
              </a:rPr>
              <a:t>Independence</a:t>
            </a:r>
            <a:r>
              <a:rPr lang="en" sz="2000">
                <a:solidFill>
                  <a:srgbClr val="000000"/>
                </a:solidFill>
              </a:rPr>
              <a:t>: We are told to assume that cases (rows) are independent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chemeClr val="accent1"/>
                </a:solidFill>
              </a:rPr>
              <a:t>Sample size / skew: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Conditions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57200" y="1212575"/>
            <a:ext cx="7953600" cy="25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i="1" lang="en" sz="2000">
                <a:solidFill>
                  <a:schemeClr val="accent1"/>
                </a:solidFill>
              </a:rPr>
              <a:t>Independence</a:t>
            </a:r>
            <a:r>
              <a:rPr lang="en" sz="2000">
                <a:solidFill>
                  <a:srgbClr val="000000"/>
                </a:solidFill>
              </a:rPr>
              <a:t>: We are told to assume that cases (rows) are independent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chemeClr val="accent1"/>
                </a:solidFill>
              </a:rPr>
              <a:t>Sample size / skew: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53650" y="2483875"/>
            <a:ext cx="6435600" cy="3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sample distribution does not appear to be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extremely skewed, but it’s very difficult to assess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with such a small sample size. We might want to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think about whether we would expect the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population distribution to be skewed or not 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probably not, it should be equally likely to have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days with lower than average traffic and higher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than average traffic.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We do not know 𝞼 and </a:t>
            </a:r>
            <a:r>
              <a:rPr i="1" lang="en" sz="2000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is too small to assume </a:t>
            </a:r>
            <a:r>
              <a:rPr i="1" lang="en" sz="2000">
                <a:solidFill>
                  <a:srgbClr val="000000"/>
                </a:solidFill>
              </a:rPr>
              <a:t>s</a:t>
            </a:r>
            <a:r>
              <a:rPr lang="en" sz="2000">
                <a:solidFill>
                  <a:srgbClr val="000000"/>
                </a:solidFill>
              </a:rPr>
              <a:t> is </a:t>
            </a:r>
            <a:r>
              <a:rPr lang="en" sz="2000">
                <a:solidFill>
                  <a:srgbClr val="000000"/>
                </a:solidFill>
              </a:rPr>
              <a:t>r</a:t>
            </a:r>
            <a:r>
              <a:rPr lang="en" sz="2000">
                <a:solidFill>
                  <a:srgbClr val="000000"/>
                </a:solidFill>
              </a:rPr>
              <a:t>eliable estimate for </a:t>
            </a:r>
            <a:r>
              <a:rPr lang="en" sz="2000"/>
              <a:t>𝞼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350" y="3502525"/>
            <a:ext cx="2918750" cy="17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Conditions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57200" y="1212575"/>
            <a:ext cx="7953600" cy="25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i="1" lang="en" sz="2000">
                <a:solidFill>
                  <a:schemeClr val="accent1"/>
                </a:solidFill>
              </a:rPr>
              <a:t>Independence</a:t>
            </a:r>
            <a:r>
              <a:rPr lang="en" sz="2000">
                <a:solidFill>
                  <a:srgbClr val="000000"/>
                </a:solidFill>
              </a:rPr>
              <a:t>: We are told to assume that cases (rows) are independent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chemeClr val="accent1"/>
                </a:solidFill>
              </a:rPr>
              <a:t>Sample size / skew: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53650" y="2483875"/>
            <a:ext cx="6435600" cy="3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sample distribution does not appear to be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extremely skewed, but it’s very difficult to assess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with such a small sample size. We might want to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think about whether we would expect the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population distribution to be skewed or not 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probably not, it should be equally likely to have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days with lower than average traffic and higher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than average traffic.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We do not know 𝞼 and </a:t>
            </a:r>
            <a:r>
              <a:rPr i="1" lang="en" sz="2000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is too small to assume </a:t>
            </a:r>
            <a:r>
              <a:rPr i="1" lang="en" sz="2000">
                <a:solidFill>
                  <a:srgbClr val="000000"/>
                </a:solidFill>
              </a:rPr>
              <a:t>s</a:t>
            </a:r>
            <a:r>
              <a:rPr lang="en" sz="2000">
                <a:solidFill>
                  <a:srgbClr val="000000"/>
                </a:solidFill>
              </a:rPr>
              <a:t> is reliable estimate for </a:t>
            </a:r>
            <a:r>
              <a:rPr lang="en" sz="2000"/>
              <a:t>𝞼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3350" y="3502525"/>
            <a:ext cx="2918750" cy="17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319975" y="6236975"/>
            <a:ext cx="7852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So what do we do when the sample size is small?</a:t>
            </a:r>
            <a:endParaRPr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57200" y="4567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Review: what purpose does a large sample server?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595200" y="1395850"/>
            <a:ext cx="79536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As long as observations are independent, and the population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distribution is not extremely skewed, a large sample would ensure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that...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57200" y="3253525"/>
            <a:ext cx="7953600" cy="25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sampling distribution of the mean is nearly normal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</a:t>
            </a:r>
            <a:r>
              <a:rPr lang="en" sz="2000">
                <a:solidFill>
                  <a:srgbClr val="000000"/>
                </a:solidFill>
              </a:rPr>
              <a:t>he estimate of the standard error, as      , is reliable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8700" y="3720522"/>
            <a:ext cx="361708" cy="5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The normality condition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595200" y="1082850"/>
            <a:ext cx="7953600" cy="25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CLT, which states that sampling distributions will be nearly normal, hold true for </a:t>
            </a:r>
            <a:r>
              <a:rPr i="1" lang="en" sz="2000">
                <a:solidFill>
                  <a:srgbClr val="FF9900"/>
                </a:solidFill>
              </a:rPr>
              <a:t>any </a:t>
            </a:r>
            <a:r>
              <a:rPr lang="en" sz="2000">
                <a:solidFill>
                  <a:srgbClr val="000000"/>
                </a:solidFill>
              </a:rPr>
              <a:t>sample size as long as the population distribution is nearly normal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The normality condition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595200" y="1082850"/>
            <a:ext cx="7953600" cy="30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CLT, which states that sampling distributions will be nearly normal, hold true for </a:t>
            </a:r>
            <a:r>
              <a:rPr i="1" lang="en" sz="2000">
                <a:solidFill>
                  <a:srgbClr val="FF9900"/>
                </a:solidFill>
              </a:rPr>
              <a:t>any </a:t>
            </a:r>
            <a:r>
              <a:rPr lang="en" sz="2000">
                <a:solidFill>
                  <a:srgbClr val="000000"/>
                </a:solidFill>
              </a:rPr>
              <a:t>sample size as long as the population distribution is nearly normal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While this is a helpful special case, it’s inherently difficult to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verify normality in small data sets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The normality condition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595200" y="1082850"/>
            <a:ext cx="7953600" cy="41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CLT, which states that sampling distributions will be nearly normal, hold true for </a:t>
            </a:r>
            <a:r>
              <a:rPr i="1" lang="en" sz="2000">
                <a:solidFill>
                  <a:srgbClr val="FF9900"/>
                </a:solidFill>
              </a:rPr>
              <a:t>any </a:t>
            </a:r>
            <a:r>
              <a:rPr lang="en" sz="2000">
                <a:solidFill>
                  <a:srgbClr val="000000"/>
                </a:solidFill>
              </a:rPr>
              <a:t>sample size as long as the population distribution is nearly normal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While this is a helpful special case, it’s inherently difficult to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verify normality in small data sets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We should exercise caution when verifying the normality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condition for small samples. It is important to not only examine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the data but also think about where the data come from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For example, ask: would I expect this distribution to be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symmetric, and am I confident that outliers are rare?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The 𝒕</a:t>
            </a:r>
            <a:r>
              <a:rPr i="1"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distribution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595200" y="1082850"/>
            <a:ext cx="7953600" cy="41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</a:rPr>
              <a:t>When the population standard deviation is unknown (almost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always), the uncertainty of the standard error estimate is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addressed by using a new distribution: the 𝒕 distribution.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13950" y="22917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One-sample mean with the </a:t>
            </a:r>
            <a:r>
              <a:rPr i="1" lang="en">
                <a:solidFill>
                  <a:schemeClr val="accent1"/>
                </a:solidFill>
              </a:rPr>
              <a:t>t</a:t>
            </a:r>
            <a:r>
              <a:rPr lang="en">
                <a:solidFill>
                  <a:schemeClr val="accent1"/>
                </a:solidFill>
              </a:rPr>
              <a:t>-distribution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" name="Google Shape;35;p9"/>
          <p:cNvSpPr txBox="1"/>
          <p:nvPr/>
        </p:nvSpPr>
        <p:spPr>
          <a:xfrm>
            <a:off x="721900" y="5457000"/>
            <a:ext cx="77769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developed by Mine Çetinkaya-Rundel of OpenIntro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Translated from LaTeX to Google Slides by Curry W. Hilton of OpenIntro.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slides may be copied, edited, and/or shared via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CC BY-SA license</a:t>
            </a:r>
            <a:endParaRPr sz="2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images may be included under fair use guidelines (educational purposes)</a:t>
            </a:r>
            <a:endParaRPr sz="2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The 𝒕</a:t>
            </a:r>
            <a:r>
              <a:rPr i="1"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distribution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595200" y="1082850"/>
            <a:ext cx="7953600" cy="41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</a:rPr>
              <a:t>When the population standard deviation is unknown (almost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always), the uncertainty of the standard error estimate is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addressed by using a new distribution: the </a:t>
            </a:r>
            <a:r>
              <a:rPr lang="en" sz="2000">
                <a:solidFill>
                  <a:schemeClr val="accent1"/>
                </a:solidFill>
              </a:rPr>
              <a:t>𝒕 distribution</a:t>
            </a:r>
            <a:r>
              <a:rPr lang="en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This distribution also has a bell shape, but its tails are </a:t>
            </a:r>
            <a:r>
              <a:rPr lang="en" sz="2000">
                <a:solidFill>
                  <a:schemeClr val="accent1"/>
                </a:solidFill>
              </a:rPr>
              <a:t>thicker</a:t>
            </a:r>
            <a:r>
              <a:rPr lang="en" sz="2000">
                <a:solidFill>
                  <a:srgbClr val="000000"/>
                </a:solidFill>
              </a:rPr>
              <a:t> than the normal model’s.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The 𝒕</a:t>
            </a:r>
            <a:r>
              <a:rPr i="1"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distribution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595200" y="1082850"/>
            <a:ext cx="7953600" cy="41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</a:rPr>
              <a:t>When the population standard deviation is unknown (almost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always), the uncertainty of the standard error estimate is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addressed by using a new distribution: the </a:t>
            </a:r>
            <a:r>
              <a:rPr lang="en" sz="2000">
                <a:solidFill>
                  <a:schemeClr val="accent1"/>
                </a:solidFill>
              </a:rPr>
              <a:t>𝒕 distribution</a:t>
            </a:r>
            <a:r>
              <a:rPr lang="en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This distribution also has a bell shape, but its tails are </a:t>
            </a:r>
            <a:r>
              <a:rPr lang="en" sz="2000">
                <a:solidFill>
                  <a:schemeClr val="accent1"/>
                </a:solidFill>
              </a:rPr>
              <a:t>thicker</a:t>
            </a:r>
            <a:r>
              <a:rPr lang="en" sz="2000">
                <a:solidFill>
                  <a:srgbClr val="000000"/>
                </a:solidFill>
              </a:rPr>
              <a:t> than the normal model’s.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Therefore observations are more likely to fall beyond two SDs from the mean than under the normal distribution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The 𝒕</a:t>
            </a:r>
            <a:r>
              <a:rPr i="1"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distribution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595200" y="1082850"/>
            <a:ext cx="7953600" cy="41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</a:rPr>
              <a:t>When the population standard deviation is unknown (almost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always), the uncertainty of the standard error estimate is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addressed by using a new distribution: the </a:t>
            </a:r>
            <a:r>
              <a:rPr lang="en" sz="2000">
                <a:solidFill>
                  <a:schemeClr val="accent1"/>
                </a:solidFill>
              </a:rPr>
              <a:t>𝒕 distribution</a:t>
            </a:r>
            <a:r>
              <a:rPr lang="en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This distribution also has a bell shape, but its tails are </a:t>
            </a:r>
            <a:r>
              <a:rPr lang="en" sz="2000">
                <a:solidFill>
                  <a:schemeClr val="accent1"/>
                </a:solidFill>
              </a:rPr>
              <a:t>thicker</a:t>
            </a:r>
            <a:r>
              <a:rPr lang="en" sz="2000">
                <a:solidFill>
                  <a:srgbClr val="000000"/>
                </a:solidFill>
              </a:rPr>
              <a:t> than the normal model’s.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Therefore observations are more likely to fall beyond two SDs from the mean than under the normal distribution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These extra thick tails are helpful for resolving our problem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with a less reliable estimate the standard error (since </a:t>
            </a:r>
            <a:r>
              <a:rPr i="1" lang="en" sz="2000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is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small)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850" y="4620277"/>
            <a:ext cx="4426301" cy="188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The 𝒕</a:t>
            </a:r>
            <a:r>
              <a:rPr i="1"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distribution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595200" y="1082850"/>
            <a:ext cx="7953600" cy="41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</a:rPr>
              <a:t>Always centered at zero, like the standard normal (𝓏) distribution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Has a single parameter: </a:t>
            </a:r>
            <a:r>
              <a:rPr i="1" lang="en" sz="2000">
                <a:solidFill>
                  <a:schemeClr val="accent1"/>
                </a:solidFill>
              </a:rPr>
              <a:t>degrees of freedom</a:t>
            </a:r>
            <a:r>
              <a:rPr lang="en" sz="2000">
                <a:solidFill>
                  <a:srgbClr val="000000"/>
                </a:solidFill>
              </a:rPr>
              <a:t> (</a:t>
            </a:r>
            <a:r>
              <a:rPr i="1" lang="en" sz="2000">
                <a:solidFill>
                  <a:schemeClr val="accent1"/>
                </a:solidFill>
              </a:rPr>
              <a:t>df</a:t>
            </a:r>
            <a:r>
              <a:rPr lang="en" sz="2000">
                <a:solidFill>
                  <a:srgbClr val="000000"/>
                </a:solidFill>
              </a:rPr>
              <a:t>).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625" y="2185700"/>
            <a:ext cx="7782174" cy="3573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The 𝒕</a:t>
            </a:r>
            <a:r>
              <a:rPr i="1"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distribution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595200" y="1082850"/>
            <a:ext cx="79536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</a:rPr>
              <a:t>Always centered at zero, like the standard normal (𝓏) distribution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Has a single parameter: </a:t>
            </a:r>
            <a:r>
              <a:rPr i="1" lang="en" sz="2000">
                <a:solidFill>
                  <a:schemeClr val="accent1"/>
                </a:solidFill>
              </a:rPr>
              <a:t>degrees of freedom</a:t>
            </a:r>
            <a:r>
              <a:rPr lang="en" sz="2000">
                <a:solidFill>
                  <a:srgbClr val="000000"/>
                </a:solidFill>
              </a:rPr>
              <a:t> (</a:t>
            </a:r>
            <a:r>
              <a:rPr i="1" lang="en" sz="2000">
                <a:solidFill>
                  <a:schemeClr val="accent1"/>
                </a:solidFill>
              </a:rPr>
              <a:t>df</a:t>
            </a:r>
            <a:r>
              <a:rPr lang="en" sz="2000">
                <a:solidFill>
                  <a:srgbClr val="000000"/>
                </a:solidFill>
              </a:rPr>
              <a:t>).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595200" y="5638325"/>
            <a:ext cx="79536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What happens to the shape of the 𝒕 distribution as </a:t>
            </a:r>
            <a:r>
              <a:rPr i="1" lang="en" sz="2000">
                <a:solidFill>
                  <a:schemeClr val="accent1"/>
                </a:solidFill>
              </a:rPr>
              <a:t>df</a:t>
            </a:r>
            <a:r>
              <a:rPr lang="en" sz="2000">
                <a:solidFill>
                  <a:schemeClr val="accent1"/>
                </a:solidFill>
              </a:rPr>
              <a:t> increases? 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625" y="2185700"/>
            <a:ext cx="7782174" cy="3573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The 𝒕</a:t>
            </a:r>
            <a:r>
              <a:rPr i="1"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distribution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595200" y="1082850"/>
            <a:ext cx="79536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</a:rPr>
              <a:t>Always centered at zero, like the standard normal (𝓏) distribution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Has a single parameter: </a:t>
            </a:r>
            <a:r>
              <a:rPr i="1" lang="en" sz="2000">
                <a:solidFill>
                  <a:schemeClr val="accent1"/>
                </a:solidFill>
              </a:rPr>
              <a:t>degrees of freedom</a:t>
            </a:r>
            <a:r>
              <a:rPr lang="en" sz="2000">
                <a:solidFill>
                  <a:srgbClr val="000000"/>
                </a:solidFill>
              </a:rPr>
              <a:t> (</a:t>
            </a:r>
            <a:r>
              <a:rPr i="1" lang="en" sz="2000">
                <a:solidFill>
                  <a:schemeClr val="accent1"/>
                </a:solidFill>
              </a:rPr>
              <a:t>df</a:t>
            </a:r>
            <a:r>
              <a:rPr lang="en" sz="2000">
                <a:solidFill>
                  <a:srgbClr val="000000"/>
                </a:solidFill>
              </a:rPr>
              <a:t>).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595200" y="5638325"/>
            <a:ext cx="79536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What happens to the shape of the 𝒕 distribution as </a:t>
            </a:r>
            <a:r>
              <a:rPr i="1" lang="en" sz="2000">
                <a:solidFill>
                  <a:schemeClr val="accent1"/>
                </a:solidFill>
              </a:rPr>
              <a:t>df</a:t>
            </a:r>
            <a:r>
              <a:rPr lang="en" sz="2000">
                <a:solidFill>
                  <a:schemeClr val="accent1"/>
                </a:solidFill>
              </a:rPr>
              <a:t> increases? 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619525" y="6086375"/>
            <a:ext cx="79536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000000"/>
                </a:solidFill>
              </a:rPr>
              <a:t>Approaches normal 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625" y="2185700"/>
            <a:ext cx="7782174" cy="3573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Back to Friday the 13</a:t>
            </a:r>
            <a:r>
              <a:rPr baseline="30000" lang="en">
                <a:solidFill>
                  <a:schemeClr val="accent1"/>
                </a:solidFill>
              </a:rPr>
              <a:t>th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8175"/>
            <a:ext cx="8755224" cy="4013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7425" y="5574600"/>
            <a:ext cx="13810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7425" y="5965125"/>
            <a:ext cx="1381050" cy="390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33"/>
          <p:cNvCxnSpPr>
            <a:endCxn id="204" idx="0"/>
          </p:cNvCxnSpPr>
          <p:nvPr/>
        </p:nvCxnSpPr>
        <p:spPr>
          <a:xfrm flipH="1">
            <a:off x="7047950" y="5145600"/>
            <a:ext cx="300" cy="4290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 the test statistic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595200" y="954800"/>
            <a:ext cx="7953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Test statistic for inference on a small sample mean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595200" y="1472050"/>
            <a:ext cx="7953600" cy="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test statistic for inference on a small sample (</a:t>
            </a:r>
            <a:r>
              <a:rPr i="1" lang="en" sz="2000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&lt; 50) mean is the 𝑇 statistic with </a:t>
            </a:r>
            <a:r>
              <a:rPr i="1" lang="en" sz="2000">
                <a:solidFill>
                  <a:srgbClr val="000000"/>
                </a:solidFill>
              </a:rPr>
              <a:t>df</a:t>
            </a:r>
            <a:r>
              <a:rPr lang="en" sz="2000">
                <a:solidFill>
                  <a:srgbClr val="000000"/>
                </a:solidFill>
              </a:rPr>
              <a:t> = </a:t>
            </a:r>
            <a:r>
              <a:rPr i="1" lang="en" sz="2000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- 1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cxnSp>
        <p:nvCxnSpPr>
          <p:cNvPr id="214" name="Google Shape;214;p34"/>
          <p:cNvCxnSpPr/>
          <p:nvPr/>
        </p:nvCxnSpPr>
        <p:spPr>
          <a:xfrm>
            <a:off x="268100" y="6131550"/>
            <a:ext cx="30270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34"/>
          <p:cNvSpPr txBox="1"/>
          <p:nvPr/>
        </p:nvSpPr>
        <p:spPr>
          <a:xfrm>
            <a:off x="294050" y="6269925"/>
            <a:ext cx="68493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Note</a:t>
            </a:r>
            <a:r>
              <a:rPr lang="en"/>
              <a:t>: Null value is 0 because in the null hypothesis we set 𝞵</a:t>
            </a:r>
            <a:r>
              <a:rPr baseline="-25000" lang="en"/>
              <a:t>diff </a:t>
            </a:r>
            <a:r>
              <a:rPr lang="en"/>
              <a:t>= 0</a:t>
            </a:r>
            <a:endParaRPr/>
          </a:p>
        </p:txBody>
      </p:sp>
      <p:pic>
        <p:nvPicPr>
          <p:cNvPr id="216" name="Google Shape;2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400" y="2447303"/>
            <a:ext cx="4105148" cy="694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 the test statistic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595200" y="954800"/>
            <a:ext cx="7953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Test statistic for inference on a small sample mean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595200" y="1472050"/>
            <a:ext cx="7953600" cy="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test statistic for inference on a small sample (</a:t>
            </a:r>
            <a:r>
              <a:rPr i="1" lang="en" sz="2000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&lt; 50) mean is the 𝑇 statistic with </a:t>
            </a:r>
            <a:r>
              <a:rPr i="1" lang="en" sz="2000">
                <a:solidFill>
                  <a:srgbClr val="000000"/>
                </a:solidFill>
              </a:rPr>
              <a:t>df</a:t>
            </a:r>
            <a:r>
              <a:rPr lang="en" sz="2000">
                <a:solidFill>
                  <a:srgbClr val="000000"/>
                </a:solidFill>
              </a:rPr>
              <a:t> = </a:t>
            </a:r>
            <a:r>
              <a:rPr i="1" lang="en" sz="2000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- 1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224" name="Google Shape;224;p35"/>
          <p:cNvSpPr txBox="1"/>
          <p:nvPr/>
        </p:nvSpPr>
        <p:spPr>
          <a:xfrm>
            <a:off x="595200" y="3195450"/>
            <a:ext cx="20238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accent1"/>
                </a:solidFill>
              </a:rPr>
              <a:t>in context...</a:t>
            </a:r>
            <a:endParaRPr i="1" sz="2000">
              <a:solidFill>
                <a:schemeClr val="accent1"/>
              </a:solidFill>
            </a:endParaRPr>
          </a:p>
        </p:txBody>
      </p:sp>
      <p:cxnSp>
        <p:nvCxnSpPr>
          <p:cNvPr id="225" name="Google Shape;225;p35"/>
          <p:cNvCxnSpPr/>
          <p:nvPr/>
        </p:nvCxnSpPr>
        <p:spPr>
          <a:xfrm>
            <a:off x="268100" y="6131550"/>
            <a:ext cx="30270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5"/>
          <p:cNvSpPr txBox="1"/>
          <p:nvPr/>
        </p:nvSpPr>
        <p:spPr>
          <a:xfrm>
            <a:off x="294050" y="6269925"/>
            <a:ext cx="68493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Note</a:t>
            </a:r>
            <a:r>
              <a:rPr lang="en"/>
              <a:t>: Null value is 0 because in the null hypothesis we set 𝞵</a:t>
            </a:r>
            <a:r>
              <a:rPr baseline="-25000" lang="en"/>
              <a:t>diff </a:t>
            </a:r>
            <a:r>
              <a:rPr lang="en"/>
              <a:t>= 0</a:t>
            </a:r>
            <a:endParaRPr/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400" y="2447303"/>
            <a:ext cx="4105148" cy="694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5"/>
          <p:cNvPicPr preferRelativeResize="0"/>
          <p:nvPr/>
        </p:nvPicPr>
        <p:blipFill rotWithShape="1">
          <a:blip r:embed="rId4">
            <a:alphaModFix/>
          </a:blip>
          <a:srcRect b="84589" l="0" r="0" t="0"/>
          <a:stretch/>
        </p:blipFill>
        <p:spPr>
          <a:xfrm>
            <a:off x="2271875" y="3475226"/>
            <a:ext cx="4854523" cy="3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 the test statistic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595200" y="954800"/>
            <a:ext cx="7953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Test statistic for inference on a small sample mean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595200" y="1472050"/>
            <a:ext cx="7953600" cy="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test statistic for inference on a small sample (</a:t>
            </a:r>
            <a:r>
              <a:rPr i="1" lang="en" sz="2000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&lt; 50) mean is the 𝑇 statistic with </a:t>
            </a:r>
            <a:r>
              <a:rPr i="1" lang="en" sz="2000">
                <a:solidFill>
                  <a:srgbClr val="000000"/>
                </a:solidFill>
              </a:rPr>
              <a:t>df</a:t>
            </a:r>
            <a:r>
              <a:rPr lang="en" sz="2000">
                <a:solidFill>
                  <a:srgbClr val="000000"/>
                </a:solidFill>
              </a:rPr>
              <a:t> = </a:t>
            </a:r>
            <a:r>
              <a:rPr i="1" lang="en" sz="2000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- 1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236" name="Google Shape;236;p36"/>
          <p:cNvSpPr txBox="1"/>
          <p:nvPr/>
        </p:nvSpPr>
        <p:spPr>
          <a:xfrm>
            <a:off x="595200" y="3195450"/>
            <a:ext cx="20238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accent1"/>
                </a:solidFill>
              </a:rPr>
              <a:t>in context...</a:t>
            </a:r>
            <a:endParaRPr i="1" sz="2000">
              <a:solidFill>
                <a:schemeClr val="accent1"/>
              </a:solidFill>
            </a:endParaRPr>
          </a:p>
        </p:txBody>
      </p:sp>
      <p:cxnSp>
        <p:nvCxnSpPr>
          <p:cNvPr id="237" name="Google Shape;237;p36"/>
          <p:cNvCxnSpPr/>
          <p:nvPr/>
        </p:nvCxnSpPr>
        <p:spPr>
          <a:xfrm>
            <a:off x="268100" y="6131550"/>
            <a:ext cx="30270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36"/>
          <p:cNvSpPr txBox="1"/>
          <p:nvPr/>
        </p:nvSpPr>
        <p:spPr>
          <a:xfrm>
            <a:off x="294050" y="6269925"/>
            <a:ext cx="68493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Note</a:t>
            </a:r>
            <a:r>
              <a:rPr lang="en"/>
              <a:t>: Null value is 0 because in the null hypothesis we set 𝞵</a:t>
            </a:r>
            <a:r>
              <a:rPr baseline="-25000" lang="en"/>
              <a:t>diff </a:t>
            </a:r>
            <a:r>
              <a:rPr lang="en"/>
              <a:t>= 0</a:t>
            </a:r>
            <a:endParaRPr/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400" y="2447303"/>
            <a:ext cx="4105148" cy="694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 rotWithShape="1">
          <a:blip r:embed="rId4">
            <a:alphaModFix/>
          </a:blip>
          <a:srcRect b="84589" l="0" r="0" t="0"/>
          <a:stretch/>
        </p:blipFill>
        <p:spPr>
          <a:xfrm>
            <a:off x="2271875" y="3475226"/>
            <a:ext cx="4854523" cy="3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 rotWithShape="1">
          <a:blip r:embed="rId4">
            <a:alphaModFix/>
          </a:blip>
          <a:srcRect b="48871" l="0" r="0" t="15409"/>
          <a:stretch/>
        </p:blipFill>
        <p:spPr>
          <a:xfrm>
            <a:off x="2271875" y="3829824"/>
            <a:ext cx="4854523" cy="8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457200" y="274651"/>
            <a:ext cx="8229600" cy="59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Friday the 13</a:t>
            </a:r>
            <a:r>
              <a:rPr baseline="30000" lang="en">
                <a:solidFill>
                  <a:schemeClr val="accent1"/>
                </a:solidFill>
              </a:rPr>
              <a:t>th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457200" y="945150"/>
            <a:ext cx="8229600" cy="23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Between 1990 - 1992 researchers in the UK collected data on traffic  flow, accidents, and hospital admissions on Friday 13</a:t>
            </a:r>
            <a:r>
              <a:rPr baseline="30000" lang="en" sz="2000"/>
              <a:t>th</a:t>
            </a:r>
            <a:r>
              <a:rPr lang="en" sz="2000"/>
              <a:t> and the previous Friday, Friday 6</a:t>
            </a:r>
            <a:r>
              <a:rPr baseline="30000" lang="en" sz="2000"/>
              <a:t>th</a:t>
            </a:r>
            <a:r>
              <a:rPr lang="en" sz="2000"/>
              <a:t>. Below is an excerpt from this data set on  traffic flow. We can assume that traffic flow on given day at locations 1 and 2 are independent.</a:t>
            </a:r>
            <a:br>
              <a:rPr lang="en" sz="2400"/>
            </a:br>
            <a:endParaRPr sz="2400"/>
          </a:p>
        </p:txBody>
      </p:sp>
      <p:pic>
        <p:nvPicPr>
          <p:cNvPr id="42" name="Google Shape;4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081650"/>
            <a:ext cx="7726339" cy="330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 the test statistic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595200" y="954800"/>
            <a:ext cx="7953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Test statistic for inference on a small sample mean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595200" y="1472050"/>
            <a:ext cx="7953600" cy="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test statistic for inference on a small sample (</a:t>
            </a:r>
            <a:r>
              <a:rPr i="1" lang="en" sz="2000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&lt; 50) mean is the 𝑇 statistic with </a:t>
            </a:r>
            <a:r>
              <a:rPr i="1" lang="en" sz="2000">
                <a:solidFill>
                  <a:srgbClr val="000000"/>
                </a:solidFill>
              </a:rPr>
              <a:t>df</a:t>
            </a:r>
            <a:r>
              <a:rPr lang="en" sz="2000">
                <a:solidFill>
                  <a:srgbClr val="000000"/>
                </a:solidFill>
              </a:rPr>
              <a:t> = </a:t>
            </a:r>
            <a:r>
              <a:rPr i="1" lang="en" sz="2000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- 1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249" name="Google Shape;249;p37"/>
          <p:cNvSpPr txBox="1"/>
          <p:nvPr/>
        </p:nvSpPr>
        <p:spPr>
          <a:xfrm>
            <a:off x="595200" y="3195450"/>
            <a:ext cx="20238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accent1"/>
                </a:solidFill>
              </a:rPr>
              <a:t>in context...</a:t>
            </a:r>
            <a:endParaRPr i="1" sz="2000">
              <a:solidFill>
                <a:schemeClr val="accent1"/>
              </a:solidFill>
            </a:endParaRPr>
          </a:p>
        </p:txBody>
      </p:sp>
      <p:cxnSp>
        <p:nvCxnSpPr>
          <p:cNvPr id="250" name="Google Shape;250;p37"/>
          <p:cNvCxnSpPr/>
          <p:nvPr/>
        </p:nvCxnSpPr>
        <p:spPr>
          <a:xfrm>
            <a:off x="268100" y="6131550"/>
            <a:ext cx="30270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37"/>
          <p:cNvSpPr txBox="1"/>
          <p:nvPr/>
        </p:nvSpPr>
        <p:spPr>
          <a:xfrm>
            <a:off x="294050" y="6269925"/>
            <a:ext cx="68493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Note</a:t>
            </a:r>
            <a:r>
              <a:rPr lang="en"/>
              <a:t>: Null value is 0 because in the null hypothesis we set 𝞵</a:t>
            </a:r>
            <a:r>
              <a:rPr baseline="-25000" lang="en"/>
              <a:t>diff </a:t>
            </a:r>
            <a:r>
              <a:rPr lang="en"/>
              <a:t>= 0</a:t>
            </a: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400" y="2447303"/>
            <a:ext cx="4105148" cy="694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7"/>
          <p:cNvPicPr preferRelativeResize="0"/>
          <p:nvPr/>
        </p:nvPicPr>
        <p:blipFill rotWithShape="1">
          <a:blip r:embed="rId4">
            <a:alphaModFix/>
          </a:blip>
          <a:srcRect b="84589" l="0" r="0" t="0"/>
          <a:stretch/>
        </p:blipFill>
        <p:spPr>
          <a:xfrm>
            <a:off x="2271875" y="3475226"/>
            <a:ext cx="4854523" cy="3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 rotWithShape="1">
          <a:blip r:embed="rId4">
            <a:alphaModFix/>
          </a:blip>
          <a:srcRect b="48871" l="0" r="0" t="15409"/>
          <a:stretch/>
        </p:blipFill>
        <p:spPr>
          <a:xfrm>
            <a:off x="2271875" y="3829824"/>
            <a:ext cx="4854523" cy="8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7"/>
          <p:cNvPicPr preferRelativeResize="0"/>
          <p:nvPr/>
        </p:nvPicPr>
        <p:blipFill rotWithShape="1">
          <a:blip r:embed="rId4">
            <a:alphaModFix/>
          </a:blip>
          <a:srcRect b="18244" l="0" r="0" t="51595"/>
          <a:stretch/>
        </p:blipFill>
        <p:spPr>
          <a:xfrm>
            <a:off x="2271875" y="4654970"/>
            <a:ext cx="4854523" cy="6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 the test statistic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595200" y="954800"/>
            <a:ext cx="7953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Test statistic for inference on a small sample mean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595200" y="1472050"/>
            <a:ext cx="7953600" cy="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The test statistic for inference on a small sample (</a:t>
            </a:r>
            <a:r>
              <a:rPr i="1" lang="en" sz="2000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&lt; 50) mean is the 𝑇 statistic with </a:t>
            </a:r>
            <a:r>
              <a:rPr i="1" lang="en" sz="2000">
                <a:solidFill>
                  <a:srgbClr val="000000"/>
                </a:solidFill>
              </a:rPr>
              <a:t>df</a:t>
            </a:r>
            <a:r>
              <a:rPr lang="en" sz="2000">
                <a:solidFill>
                  <a:srgbClr val="000000"/>
                </a:solidFill>
              </a:rPr>
              <a:t> = </a:t>
            </a:r>
            <a:r>
              <a:rPr i="1" lang="en" sz="2000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- 1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595200" y="3195450"/>
            <a:ext cx="20238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accent1"/>
                </a:solidFill>
              </a:rPr>
              <a:t>in context...</a:t>
            </a:r>
            <a:endParaRPr i="1" sz="2000">
              <a:solidFill>
                <a:schemeClr val="accent1"/>
              </a:solidFill>
            </a:endParaRPr>
          </a:p>
        </p:txBody>
      </p:sp>
      <p:cxnSp>
        <p:nvCxnSpPr>
          <p:cNvPr id="264" name="Google Shape;264;p38"/>
          <p:cNvCxnSpPr/>
          <p:nvPr/>
        </p:nvCxnSpPr>
        <p:spPr>
          <a:xfrm>
            <a:off x="268100" y="6131550"/>
            <a:ext cx="30270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38"/>
          <p:cNvSpPr txBox="1"/>
          <p:nvPr/>
        </p:nvSpPr>
        <p:spPr>
          <a:xfrm>
            <a:off x="294050" y="6269925"/>
            <a:ext cx="68493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Note</a:t>
            </a:r>
            <a:r>
              <a:rPr lang="en"/>
              <a:t>: Null value is 0 because in the null hypothesis we set 𝞵</a:t>
            </a:r>
            <a:r>
              <a:rPr baseline="-25000" lang="en"/>
              <a:t>diff </a:t>
            </a:r>
            <a:r>
              <a:rPr lang="en"/>
              <a:t>= 0</a:t>
            </a:r>
            <a:endParaRPr/>
          </a:p>
        </p:txBody>
      </p:sp>
      <p:pic>
        <p:nvPicPr>
          <p:cNvPr id="266" name="Google Shape;2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400" y="2447303"/>
            <a:ext cx="4105148" cy="694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8"/>
          <p:cNvPicPr preferRelativeResize="0"/>
          <p:nvPr/>
        </p:nvPicPr>
        <p:blipFill rotWithShape="1">
          <a:blip r:embed="rId4">
            <a:alphaModFix/>
          </a:blip>
          <a:srcRect b="84589" l="0" r="0" t="0"/>
          <a:stretch/>
        </p:blipFill>
        <p:spPr>
          <a:xfrm>
            <a:off x="2271875" y="3475226"/>
            <a:ext cx="4854523" cy="3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8"/>
          <p:cNvPicPr preferRelativeResize="0"/>
          <p:nvPr/>
        </p:nvPicPr>
        <p:blipFill rotWithShape="1">
          <a:blip r:embed="rId4">
            <a:alphaModFix/>
          </a:blip>
          <a:srcRect b="48871" l="0" r="0" t="15409"/>
          <a:stretch/>
        </p:blipFill>
        <p:spPr>
          <a:xfrm>
            <a:off x="2271875" y="3829824"/>
            <a:ext cx="4854523" cy="8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8"/>
          <p:cNvPicPr preferRelativeResize="0"/>
          <p:nvPr/>
        </p:nvPicPr>
        <p:blipFill rotWithShape="1">
          <a:blip r:embed="rId4">
            <a:alphaModFix/>
          </a:blip>
          <a:srcRect b="18244" l="0" r="0" t="51595"/>
          <a:stretch/>
        </p:blipFill>
        <p:spPr>
          <a:xfrm>
            <a:off x="2271875" y="4654970"/>
            <a:ext cx="4854523" cy="6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8"/>
          <p:cNvPicPr preferRelativeResize="0"/>
          <p:nvPr/>
        </p:nvPicPr>
        <p:blipFill rotWithShape="1">
          <a:blip r:embed="rId4">
            <a:alphaModFix/>
          </a:blip>
          <a:srcRect b="0" l="0" r="0" t="82682"/>
          <a:stretch/>
        </p:blipFill>
        <p:spPr>
          <a:xfrm>
            <a:off x="2271875" y="5411447"/>
            <a:ext cx="4854523" cy="3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the p-value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6" name="Google Shape;276;p39"/>
          <p:cNvSpPr txBox="1"/>
          <p:nvPr>
            <p:ph idx="1" type="body"/>
          </p:nvPr>
        </p:nvSpPr>
        <p:spPr>
          <a:xfrm>
            <a:off x="595200" y="1082850"/>
            <a:ext cx="79536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p-value is, once again, calculated as the area under the tail of the 𝒕 distribution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the p-value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595200" y="1082850"/>
            <a:ext cx="7953600" cy="19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p-value is, once again, calculated as the area under the tail of the 𝒕 distribution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Using R:</a:t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	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&gt; 2 * pt(4.94, df = 9, lower.tail = FALSE)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	[1] 0.0008022394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the p-value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595200" y="1082850"/>
            <a:ext cx="79536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p-value is, once again, calculated as the area under the tail of the 𝒕 distribution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Using R:</a:t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	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&gt; 2 * pt(4.94, df = 9, lower.tail = FALSE)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	[1] 0.0008022394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Using a web app:</a:t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	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http://gallery.shinyapps.io/dist_calc/</a:t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the p-value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4" name="Google Shape;294;p42"/>
          <p:cNvSpPr txBox="1"/>
          <p:nvPr>
            <p:ph idx="1" type="body"/>
          </p:nvPr>
        </p:nvSpPr>
        <p:spPr>
          <a:xfrm>
            <a:off x="595200" y="1082850"/>
            <a:ext cx="7953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The p-value is, once again, calculated as the area under the tail of the 𝒕 distribution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Using R:</a:t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	</a:t>
            </a: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2 * pt(4.94, df = 9, lower.tail = FALSE)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[1] 0.0008022394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Using a web app:</a:t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	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http://gallery.shinyapps.io/dist_calc/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Or when these aren’t available, we can use a </a:t>
            </a:r>
            <a:r>
              <a:rPr lang="en" sz="2000"/>
              <a:t>𝒕-table</a:t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/>
          <p:nvPr>
            <p:ph idx="1" type="body"/>
          </p:nvPr>
        </p:nvSpPr>
        <p:spPr>
          <a:xfrm>
            <a:off x="457200" y="1488150"/>
            <a:ext cx="7953600" cy="24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 What is the conclusion of this hypothesis test?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300" name="Google Shape;300;p43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Conclusion of the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/>
          <p:nvPr>
            <p:ph idx="1" type="body"/>
          </p:nvPr>
        </p:nvSpPr>
        <p:spPr>
          <a:xfrm>
            <a:off x="457200" y="1488150"/>
            <a:ext cx="7953600" cy="24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 What is the conclusion of this hypothesis test?</a:t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Since the p-value is quite low, we conclude that the data provide strong evidence of a difference between traffic flow on Friday 6th and 13th.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306" name="Google Shape;306;p44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Conclusion of the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What is the difference?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2" name="Google Shape;312;p45"/>
          <p:cNvSpPr txBox="1"/>
          <p:nvPr>
            <p:ph idx="1" type="body"/>
          </p:nvPr>
        </p:nvSpPr>
        <p:spPr>
          <a:xfrm>
            <a:off x="595200" y="1082850"/>
            <a:ext cx="7953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We concluded that there is a difference in the traffic flow between Friday 6</a:t>
            </a:r>
            <a:r>
              <a:rPr baseline="30000" lang="en" sz="2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and 13</a:t>
            </a:r>
            <a:r>
              <a:rPr baseline="30000" lang="en" sz="2000">
                <a:solidFill>
                  <a:srgbClr val="000000"/>
                </a:solidFill>
              </a:rPr>
              <a:t>th</a:t>
            </a:r>
            <a:endParaRPr baseline="30000"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What is the difference?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8" name="Google Shape;318;p46"/>
          <p:cNvSpPr txBox="1"/>
          <p:nvPr>
            <p:ph idx="1" type="body"/>
          </p:nvPr>
        </p:nvSpPr>
        <p:spPr>
          <a:xfrm>
            <a:off x="595200" y="1082850"/>
            <a:ext cx="7953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We concluded that there is a difference in the traffic flow between Friday 6</a:t>
            </a:r>
            <a:r>
              <a:rPr baseline="30000" lang="en" sz="2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and 13</a:t>
            </a:r>
            <a:r>
              <a:rPr baseline="30000" lang="en" sz="2000">
                <a:solidFill>
                  <a:srgbClr val="000000"/>
                </a:solidFill>
              </a:rPr>
              <a:t>th</a:t>
            </a:r>
            <a:endParaRPr baseline="30000"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But it would be more interesting to find out what exactly this difference is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57200" y="1212575"/>
            <a:ext cx="7953600" cy="3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We want to investigate if people’s behavior is different on Friday the 13</a:t>
            </a:r>
            <a:r>
              <a:rPr baseline="30000" lang="en" sz="2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compared to Friday 6</a:t>
            </a:r>
            <a:r>
              <a:rPr baseline="30000" lang="en" sz="2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48" name="Google Shape;48;p11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Friday the 13</a:t>
            </a:r>
            <a:r>
              <a:rPr baseline="30000" lang="en">
                <a:solidFill>
                  <a:schemeClr val="accent1"/>
                </a:solidFill>
              </a:rPr>
              <a:t>th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What is the difference?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4" name="Google Shape;324;p47"/>
          <p:cNvSpPr txBox="1"/>
          <p:nvPr>
            <p:ph idx="1" type="body"/>
          </p:nvPr>
        </p:nvSpPr>
        <p:spPr>
          <a:xfrm>
            <a:off x="595200" y="1082850"/>
            <a:ext cx="7953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We concluded that there is a difference in the traffic flow between Friday 6</a:t>
            </a:r>
            <a:r>
              <a:rPr baseline="30000" lang="en" sz="2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and 13</a:t>
            </a:r>
            <a:r>
              <a:rPr baseline="30000" lang="en" sz="2000">
                <a:solidFill>
                  <a:srgbClr val="000000"/>
                </a:solidFill>
              </a:rPr>
              <a:t>th</a:t>
            </a:r>
            <a:endParaRPr baseline="30000"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But it would be more interesting to find out what exactly this difference is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We can use a confidence interval to estimate this difference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</a:rPr>
              <a:t>Confidence interval for a small sample mean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330" name="Google Shape;330;p48"/>
          <p:cNvSpPr txBox="1"/>
          <p:nvPr>
            <p:ph idx="1" type="body"/>
          </p:nvPr>
        </p:nvSpPr>
        <p:spPr>
          <a:xfrm>
            <a:off x="595200" y="1082850"/>
            <a:ext cx="7953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Confidence intervals are always of the form</a:t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331" name="Google Shape;3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238" y="1705400"/>
            <a:ext cx="229552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</a:rPr>
              <a:t>Confidence interval for a small sample mean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337" name="Google Shape;337;p49"/>
          <p:cNvSpPr txBox="1"/>
          <p:nvPr>
            <p:ph idx="1" type="body"/>
          </p:nvPr>
        </p:nvSpPr>
        <p:spPr>
          <a:xfrm>
            <a:off x="595200" y="1082850"/>
            <a:ext cx="7953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Confidence intervals are always of the form</a:t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ME is always calculated as the product of a critical value and SE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338" name="Google Shape;33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238" y="1705400"/>
            <a:ext cx="229552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</a:rPr>
              <a:t>Confidence interval for a small sample mean</a:t>
            </a:r>
            <a:endParaRPr sz="2800">
              <a:solidFill>
                <a:schemeClr val="accent1"/>
              </a:solidFill>
            </a:endParaRPr>
          </a:p>
        </p:txBody>
      </p:sp>
      <p:sp>
        <p:nvSpPr>
          <p:cNvPr id="344" name="Google Shape;344;p50"/>
          <p:cNvSpPr txBox="1"/>
          <p:nvPr>
            <p:ph idx="1" type="body"/>
          </p:nvPr>
        </p:nvSpPr>
        <p:spPr>
          <a:xfrm>
            <a:off x="595200" y="1082850"/>
            <a:ext cx="7953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Confidence intervals are always of the form</a:t>
            </a:r>
            <a:endParaRPr sz="20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ME is always calculated as the product of a critical value and SE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Since small sample means follow a 𝙩 distribution (and not a </a:t>
            </a:r>
            <a:r>
              <a:rPr lang="en" sz="2000"/>
              <a:t>𝓏</a:t>
            </a:r>
            <a:r>
              <a:rPr lang="en" sz="2000">
                <a:solidFill>
                  <a:srgbClr val="000000"/>
                </a:solidFill>
              </a:rPr>
              <a:t> distribution), the critical value is a </a:t>
            </a:r>
            <a:r>
              <a:rPr lang="en" sz="2000"/>
              <a:t>𝙩*</a:t>
            </a:r>
            <a:r>
              <a:rPr lang="en" sz="2000">
                <a:solidFill>
                  <a:srgbClr val="000000"/>
                </a:solidFill>
              </a:rPr>
              <a:t> (as opposed to a </a:t>
            </a:r>
            <a:r>
              <a:rPr lang="en" sz="2000"/>
              <a:t>𝓏*</a:t>
            </a:r>
            <a:r>
              <a:rPr lang="en" sz="2000">
                <a:solidFill>
                  <a:srgbClr val="000000"/>
                </a:solidFill>
              </a:rPr>
              <a:t>?).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345" name="Google Shape;34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4238" y="1705400"/>
            <a:ext cx="2295525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3275" y="3324225"/>
            <a:ext cx="265747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/>
          <p:nvPr>
            <p:ph idx="1" type="body"/>
          </p:nvPr>
        </p:nvSpPr>
        <p:spPr>
          <a:xfrm>
            <a:off x="595200" y="1082850"/>
            <a:ext cx="7953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Using R: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qt(p = 0.975, df = 9)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[1] 2.262157</a:t>
            </a:r>
            <a:endParaRPr b="1"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51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</a:rPr>
              <a:t>Finding the critical value (t</a:t>
            </a:r>
            <a:r>
              <a:rPr baseline="30000" lang="en" sz="2800">
                <a:solidFill>
                  <a:schemeClr val="accent1"/>
                </a:solidFill>
              </a:rPr>
              <a:t>★</a:t>
            </a:r>
            <a:r>
              <a:rPr lang="en" sz="2800">
                <a:solidFill>
                  <a:schemeClr val="accent1"/>
                </a:solidFill>
              </a:rPr>
              <a:t>)</a:t>
            </a:r>
            <a:endParaRPr sz="2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Constructing a CI for a small sample mean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8" name="Google Shape;358;p52"/>
          <p:cNvSpPr txBox="1"/>
          <p:nvPr>
            <p:ph idx="1" type="body"/>
          </p:nvPr>
        </p:nvSpPr>
        <p:spPr>
          <a:xfrm>
            <a:off x="543325" y="954800"/>
            <a:ext cx="7953600" cy="12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Which of the following is the correct calculation of a 95% confidence interval for the difference between the traffic flow between Friday 6</a:t>
            </a:r>
            <a:r>
              <a:rPr baseline="30000" lang="en" sz="2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 and 13</a:t>
            </a:r>
            <a:r>
              <a:rPr baseline="30000" lang="en" sz="2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? 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pic>
        <p:nvPicPr>
          <p:cNvPr id="359" name="Google Shape;35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475" y="2449750"/>
            <a:ext cx="6677025" cy="3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2"/>
          <p:cNvSpPr txBox="1"/>
          <p:nvPr>
            <p:ph idx="1" type="body"/>
          </p:nvPr>
        </p:nvSpPr>
        <p:spPr>
          <a:xfrm>
            <a:off x="595200" y="3205400"/>
            <a:ext cx="7953600" cy="21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lphaUcPeriod"/>
            </a:pPr>
            <a:r>
              <a:rPr lang="en" sz="2400">
                <a:solidFill>
                  <a:srgbClr val="000000"/>
                </a:solidFill>
              </a:rPr>
              <a:t>1836 ± 1.96 x 372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lphaUcPeriod"/>
            </a:pPr>
            <a:r>
              <a:rPr lang="en" sz="2400">
                <a:solidFill>
                  <a:srgbClr val="000000"/>
                </a:solidFill>
              </a:rPr>
              <a:t>1836 </a:t>
            </a:r>
            <a:r>
              <a:rPr lang="en" sz="2400"/>
              <a:t>± 2.26 x 372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sz="2400"/>
              <a:t>1836 ± -2.26 x 372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sz="2400"/>
              <a:t>1836 ± 2.26 x 1176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3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Constructing a CI for a small sample mean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66" name="Google Shape;366;p53"/>
          <p:cNvSpPr txBox="1"/>
          <p:nvPr>
            <p:ph idx="1" type="body"/>
          </p:nvPr>
        </p:nvSpPr>
        <p:spPr>
          <a:xfrm>
            <a:off x="543325" y="954800"/>
            <a:ext cx="7953600" cy="12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Which of the following is the correct calculation of a 95% confidence interval for the difference between the traffic flow between Friday 6</a:t>
            </a:r>
            <a:r>
              <a:rPr baseline="30000" lang="en" sz="2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 and 13</a:t>
            </a:r>
            <a:r>
              <a:rPr baseline="30000" lang="en" sz="2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? 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pic>
        <p:nvPicPr>
          <p:cNvPr id="367" name="Google Shape;36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475" y="2449750"/>
            <a:ext cx="6677025" cy="3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3"/>
          <p:cNvSpPr txBox="1"/>
          <p:nvPr>
            <p:ph idx="1" type="body"/>
          </p:nvPr>
        </p:nvSpPr>
        <p:spPr>
          <a:xfrm>
            <a:off x="595200" y="3205400"/>
            <a:ext cx="7953600" cy="21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lphaUcPeriod"/>
            </a:pPr>
            <a:r>
              <a:rPr lang="en" sz="2400">
                <a:solidFill>
                  <a:srgbClr val="000000"/>
                </a:solidFill>
              </a:rPr>
              <a:t>1836 ± 1.96 x 372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400"/>
              <a:buAutoNum type="alphaUcPeriod"/>
            </a:pPr>
            <a:r>
              <a:rPr i="1" lang="en" sz="2400">
                <a:solidFill>
                  <a:srgbClr val="E69138"/>
                </a:solidFill>
              </a:rPr>
              <a:t>1836 ± 2.26 x 372                   (995, 2677)</a:t>
            </a:r>
            <a:endParaRPr i="1" sz="2400">
              <a:solidFill>
                <a:srgbClr val="E69138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sz="2400"/>
              <a:t>1836 ± -2.26 x 372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 sz="2400"/>
              <a:t>1836 ± 2.26 x 1176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  <p:cxnSp>
        <p:nvCxnSpPr>
          <p:cNvPr id="369" name="Google Shape;369;p53"/>
          <p:cNvCxnSpPr/>
          <p:nvPr/>
        </p:nvCxnSpPr>
        <p:spPr>
          <a:xfrm flipH="1" rot="10800000">
            <a:off x="3883025" y="3987050"/>
            <a:ext cx="1072200" cy="84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4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Interpreting the CI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75" name="Google Shape;375;p54"/>
          <p:cNvSpPr txBox="1"/>
          <p:nvPr>
            <p:ph idx="1" type="body"/>
          </p:nvPr>
        </p:nvSpPr>
        <p:spPr>
          <a:xfrm>
            <a:off x="543325" y="954800"/>
            <a:ext cx="7953600" cy="12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Which of the following is the </a:t>
            </a:r>
            <a:r>
              <a:rPr i="1" lang="en" sz="2000">
                <a:solidFill>
                  <a:srgbClr val="FF9900"/>
                </a:solidFill>
              </a:rPr>
              <a:t>best</a:t>
            </a:r>
            <a:r>
              <a:rPr lang="en" sz="2000">
                <a:solidFill>
                  <a:schemeClr val="accent1"/>
                </a:solidFill>
              </a:rPr>
              <a:t> interpretation for the confidence interval we just calculated?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pic>
        <p:nvPicPr>
          <p:cNvPr id="376" name="Google Shape;37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263" y="2100825"/>
            <a:ext cx="3093475" cy="4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4"/>
          <p:cNvSpPr txBox="1"/>
          <p:nvPr/>
        </p:nvSpPr>
        <p:spPr>
          <a:xfrm>
            <a:off x="674550" y="2879850"/>
            <a:ext cx="79536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are 95% confident that…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the difference between the average number of cars on the road on Friday 6</a:t>
            </a:r>
            <a:r>
              <a:rPr baseline="30000" lang="en" sz="2000"/>
              <a:t>th</a:t>
            </a:r>
            <a:r>
              <a:rPr lang="en" sz="2000"/>
              <a:t> and 13</a:t>
            </a:r>
            <a:r>
              <a:rPr baseline="30000" lang="en" sz="2000"/>
              <a:t>th</a:t>
            </a:r>
            <a:r>
              <a:rPr lang="en" sz="2000"/>
              <a:t> is between 995 and 2,677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on Friday 6</a:t>
            </a:r>
            <a:r>
              <a:rPr baseline="30000" lang="en" sz="2000"/>
              <a:t>th</a:t>
            </a:r>
            <a:r>
              <a:rPr lang="en" sz="2000"/>
              <a:t> there are 995 to 2,677 fewer cars on the road than on the Friday 13</a:t>
            </a:r>
            <a:r>
              <a:rPr baseline="30000" lang="en" sz="2000"/>
              <a:t>th</a:t>
            </a:r>
            <a:r>
              <a:rPr lang="en" sz="2000"/>
              <a:t>, on average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on Friday 6</a:t>
            </a:r>
            <a:r>
              <a:rPr baseline="30000" lang="en" sz="2000"/>
              <a:t>th</a:t>
            </a:r>
            <a:r>
              <a:rPr lang="en" sz="2000"/>
              <a:t> there are 995 fewer to 2,677 more cars on the road than on the Friday 13</a:t>
            </a:r>
            <a:r>
              <a:rPr baseline="30000" lang="en" sz="2000"/>
              <a:t>th</a:t>
            </a:r>
            <a:r>
              <a:rPr lang="en" sz="2000"/>
              <a:t>, on average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on Friday 13</a:t>
            </a:r>
            <a:r>
              <a:rPr baseline="30000" lang="en" sz="2000"/>
              <a:t>th</a:t>
            </a:r>
            <a:r>
              <a:rPr lang="en" sz="2000"/>
              <a:t> there are 995 to 2,677 fewer cars on the road than on the Friday 6</a:t>
            </a:r>
            <a:r>
              <a:rPr baseline="30000" lang="en" sz="2000"/>
              <a:t>th</a:t>
            </a:r>
            <a:r>
              <a:rPr lang="en" sz="2000"/>
              <a:t>, on average</a:t>
            </a:r>
            <a:endParaRPr sz="2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5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Interpreting the CI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3" name="Google Shape;383;p55"/>
          <p:cNvSpPr txBox="1"/>
          <p:nvPr>
            <p:ph idx="1" type="body"/>
          </p:nvPr>
        </p:nvSpPr>
        <p:spPr>
          <a:xfrm>
            <a:off x="543325" y="954800"/>
            <a:ext cx="7953600" cy="12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Which of the following is the </a:t>
            </a:r>
            <a:r>
              <a:rPr i="1" lang="en" sz="2000">
                <a:solidFill>
                  <a:srgbClr val="FF9900"/>
                </a:solidFill>
              </a:rPr>
              <a:t>best</a:t>
            </a:r>
            <a:r>
              <a:rPr lang="en" sz="2000">
                <a:solidFill>
                  <a:schemeClr val="accent1"/>
                </a:solidFill>
              </a:rPr>
              <a:t> interpretation for the confidence interval we just calculated?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pic>
        <p:nvPicPr>
          <p:cNvPr id="384" name="Google Shape;38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263" y="2100825"/>
            <a:ext cx="3093475" cy="4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5"/>
          <p:cNvSpPr txBox="1"/>
          <p:nvPr/>
        </p:nvSpPr>
        <p:spPr>
          <a:xfrm>
            <a:off x="674550" y="2879850"/>
            <a:ext cx="79536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are 95% confident that…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the difference between the average number of cars on the road on Friday 6</a:t>
            </a:r>
            <a:r>
              <a:rPr baseline="30000" lang="en" sz="2000"/>
              <a:t>th</a:t>
            </a:r>
            <a:r>
              <a:rPr lang="en" sz="2000"/>
              <a:t> and 13</a:t>
            </a:r>
            <a:r>
              <a:rPr baseline="30000" lang="en" sz="2000"/>
              <a:t>th</a:t>
            </a:r>
            <a:r>
              <a:rPr lang="en" sz="2000"/>
              <a:t> is between 995 and 2,677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on Friday 6</a:t>
            </a:r>
            <a:r>
              <a:rPr baseline="30000" lang="en" sz="2000"/>
              <a:t>th</a:t>
            </a:r>
            <a:r>
              <a:rPr lang="en" sz="2000"/>
              <a:t> there are 995 to 2,677 fewer cars on the road than on the Friday 13</a:t>
            </a:r>
            <a:r>
              <a:rPr baseline="30000" lang="en" sz="2000"/>
              <a:t>th</a:t>
            </a:r>
            <a:r>
              <a:rPr lang="en" sz="2000"/>
              <a:t>, on average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eriod"/>
            </a:pPr>
            <a:r>
              <a:rPr lang="en" sz="2000"/>
              <a:t>on Friday 6</a:t>
            </a:r>
            <a:r>
              <a:rPr baseline="30000" lang="en" sz="2000"/>
              <a:t>th</a:t>
            </a:r>
            <a:r>
              <a:rPr lang="en" sz="2000"/>
              <a:t> there are 995 fewer to 2,677 more cars on the road than on the Friday 13</a:t>
            </a:r>
            <a:r>
              <a:rPr baseline="30000" lang="en" sz="2000"/>
              <a:t>th</a:t>
            </a:r>
            <a:r>
              <a:rPr lang="en" sz="2000"/>
              <a:t>, on average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AutoNum type="alphaUcPeriod"/>
            </a:pPr>
            <a:r>
              <a:rPr i="1" lang="en" sz="2000">
                <a:solidFill>
                  <a:srgbClr val="FF9900"/>
                </a:solidFill>
              </a:rPr>
              <a:t>on Friday 13</a:t>
            </a:r>
            <a:r>
              <a:rPr baseline="30000" i="1" lang="en" sz="2000">
                <a:solidFill>
                  <a:srgbClr val="FF9900"/>
                </a:solidFill>
              </a:rPr>
              <a:t>th</a:t>
            </a:r>
            <a:r>
              <a:rPr i="1" lang="en" sz="2000">
                <a:solidFill>
                  <a:srgbClr val="FF9900"/>
                </a:solidFill>
              </a:rPr>
              <a:t> there are 995 to 2,677 fewer cars on the road than on the Friday 6</a:t>
            </a:r>
            <a:r>
              <a:rPr baseline="30000" i="1" lang="en" sz="2000">
                <a:solidFill>
                  <a:srgbClr val="FF9900"/>
                </a:solidFill>
              </a:rPr>
              <a:t>th</a:t>
            </a:r>
            <a:r>
              <a:rPr i="1" lang="en" sz="2000">
                <a:solidFill>
                  <a:srgbClr val="FF9900"/>
                </a:solidFill>
              </a:rPr>
              <a:t>, on average</a:t>
            </a:r>
            <a:endParaRPr i="1" sz="20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6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Synthesis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91" name="Google Shape;391;p56"/>
          <p:cNvSpPr txBox="1"/>
          <p:nvPr>
            <p:ph idx="1" type="body"/>
          </p:nvPr>
        </p:nvSpPr>
        <p:spPr>
          <a:xfrm>
            <a:off x="543325" y="954800"/>
            <a:ext cx="7953600" cy="53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Does the conclusion from the hypothesis test agree with the findings of the confidence interval? 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Do you think the findings of this study suggests that people believe Friday 13</a:t>
            </a:r>
            <a:r>
              <a:rPr baseline="30000" lang="en" sz="2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 is a day of bad luck?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Friday the 13</a:t>
            </a:r>
            <a:r>
              <a:rPr baseline="30000" lang="en">
                <a:solidFill>
                  <a:schemeClr val="accent1"/>
                </a:solidFill>
              </a:rPr>
              <a:t>th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457200" y="1212575"/>
            <a:ext cx="7953600" cy="3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We want to investigate if people’s behavior is different on Friday the 13</a:t>
            </a:r>
            <a:r>
              <a:rPr baseline="30000" lang="en" sz="2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compared to Friday 6</a:t>
            </a:r>
            <a:r>
              <a:rPr baseline="30000" lang="en" sz="2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One approach is to compare the traffic flow on these two days.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7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Synthesis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97" name="Google Shape;397;p57"/>
          <p:cNvSpPr txBox="1"/>
          <p:nvPr>
            <p:ph idx="1" type="body"/>
          </p:nvPr>
        </p:nvSpPr>
        <p:spPr>
          <a:xfrm>
            <a:off x="543325" y="954800"/>
            <a:ext cx="7953600" cy="53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Does the conclusion from the hypothesis test agree with the findings of the confidence interval? 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000000"/>
                </a:solidFill>
              </a:rPr>
              <a:t>Yes, the hypothesis test found a significant difference, and the CI does not contain the null value of 0.</a:t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Do you think the findings of this study suggests that people believe Friday 13</a:t>
            </a:r>
            <a:r>
              <a:rPr baseline="30000" lang="en" sz="2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 is a day of bad luck?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8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Synthesis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3" name="Google Shape;403;p58"/>
          <p:cNvSpPr txBox="1"/>
          <p:nvPr>
            <p:ph idx="1" type="body"/>
          </p:nvPr>
        </p:nvSpPr>
        <p:spPr>
          <a:xfrm>
            <a:off x="543325" y="954800"/>
            <a:ext cx="7953600" cy="53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Does the conclusion from the hypothesis test agree with the findings of the confidence interval? 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000000"/>
                </a:solidFill>
              </a:rPr>
              <a:t>Yes, the hypothesis test found a significant difference, and the CI does not contain the null value of 0</a:t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Do you think the findings of this study suggests that people believe Friday 13</a:t>
            </a:r>
            <a:r>
              <a:rPr baseline="30000" lang="en" sz="2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 is a day of bad luck?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000000"/>
                </a:solidFill>
              </a:rPr>
              <a:t>No, this is an observational study. We have just observed a significant difference between the number of cars on the road on these two days. We have not tested for people’s beliefs</a:t>
            </a:r>
            <a:endParaRPr i="1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9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Recap: Inference using the 𝒕-distribution  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409" name="Google Shape;409;p59"/>
          <p:cNvSpPr txBox="1"/>
          <p:nvPr>
            <p:ph idx="1" type="body"/>
          </p:nvPr>
        </p:nvSpPr>
        <p:spPr>
          <a:xfrm>
            <a:off x="595200" y="1082850"/>
            <a:ext cx="7953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If 𝞼 is unknown, use the 𝒕-distribution with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410" name="Google Shape;41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700" y="1202125"/>
            <a:ext cx="1000125" cy="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0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Recap: Inference using the 𝒕-distribution  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416" name="Google Shape;416;p60"/>
          <p:cNvSpPr txBox="1"/>
          <p:nvPr>
            <p:ph idx="1" type="body"/>
          </p:nvPr>
        </p:nvSpPr>
        <p:spPr>
          <a:xfrm>
            <a:off x="595200" y="1082850"/>
            <a:ext cx="7953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If 𝞼 is unknown, use the 𝒕-distribution with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Conditions: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independence of observations (often verified by a random sample, and if sampling without replacement, </a:t>
            </a:r>
            <a:r>
              <a:rPr i="1" lang="en" sz="2000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&lt; 10% of population)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o</a:t>
            </a:r>
            <a:r>
              <a:rPr lang="en" sz="2000">
                <a:solidFill>
                  <a:srgbClr val="000000"/>
                </a:solidFill>
              </a:rPr>
              <a:t> extreme skew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417" name="Google Shape;41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700" y="1202125"/>
            <a:ext cx="1000125" cy="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1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Recap: Inference using the 𝒕-distribution  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423" name="Google Shape;423;p61"/>
          <p:cNvSpPr txBox="1"/>
          <p:nvPr>
            <p:ph idx="1" type="body"/>
          </p:nvPr>
        </p:nvSpPr>
        <p:spPr>
          <a:xfrm>
            <a:off x="595200" y="1082850"/>
            <a:ext cx="7953600" cy="3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If 𝞼 is unknown, use the 𝒕-distribution with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Conditions: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independence of observations (often verified by a random sample, and if sampling without replacement, </a:t>
            </a:r>
            <a:r>
              <a:rPr i="1" lang="en" sz="2000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&lt; 10% of population)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no extreme skew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Hypothesis Testing: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424" name="Google Shape;42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700" y="1202125"/>
            <a:ext cx="1000125" cy="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0700" y="3812800"/>
            <a:ext cx="5562600" cy="5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2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Recap: Inference using the 𝒕-distribution  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431" name="Google Shape;431;p62"/>
          <p:cNvSpPr txBox="1"/>
          <p:nvPr>
            <p:ph idx="1" type="body"/>
          </p:nvPr>
        </p:nvSpPr>
        <p:spPr>
          <a:xfrm>
            <a:off x="595200" y="1082850"/>
            <a:ext cx="7953600" cy="45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If 𝞼 is unknown, use the 𝒕-distribution with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Conditions: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independence of observations (often verified by a random sample, and if sampling without replacement, </a:t>
            </a:r>
            <a:r>
              <a:rPr i="1" lang="en" sz="2000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&lt; 10% of population)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no extreme skew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Hypothesis Testing: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Confidence interval: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432" name="Google Shape;43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700" y="1202125"/>
            <a:ext cx="1000125" cy="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0700" y="3812800"/>
            <a:ext cx="5562600" cy="58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9438" y="5082813"/>
            <a:ext cx="290512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3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</a:rPr>
              <a:t>Recap: Inference using the 𝒕-distribution  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440" name="Google Shape;440;p63"/>
          <p:cNvSpPr txBox="1"/>
          <p:nvPr>
            <p:ph idx="1" type="body"/>
          </p:nvPr>
        </p:nvSpPr>
        <p:spPr>
          <a:xfrm>
            <a:off x="595200" y="1082850"/>
            <a:ext cx="7953600" cy="45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If 𝞼 is unknown, use the 𝒕-distribution with 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Conditions: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independence of observations (often verified by a random sample, and if sampling without replacement, </a:t>
            </a:r>
            <a:r>
              <a:rPr i="1" lang="en" sz="2000">
                <a:solidFill>
                  <a:srgbClr val="000000"/>
                </a:solidFill>
              </a:rPr>
              <a:t>n</a:t>
            </a:r>
            <a:r>
              <a:rPr lang="en" sz="2000">
                <a:solidFill>
                  <a:srgbClr val="000000"/>
                </a:solidFill>
              </a:rPr>
              <a:t> &lt; 10% of population)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no extreme skew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Hypothesis Testing: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Confidence interval:</a:t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441" name="Google Shape;44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700" y="1202125"/>
            <a:ext cx="1000125" cy="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0700" y="3812800"/>
            <a:ext cx="5562600" cy="589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3" name="Google Shape;443;p63"/>
          <p:cNvCxnSpPr/>
          <p:nvPr/>
        </p:nvCxnSpPr>
        <p:spPr>
          <a:xfrm>
            <a:off x="268100" y="5826750"/>
            <a:ext cx="31134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4" name="Google Shape;444;p63"/>
          <p:cNvSpPr txBox="1"/>
          <p:nvPr/>
        </p:nvSpPr>
        <p:spPr>
          <a:xfrm>
            <a:off x="302700" y="5923975"/>
            <a:ext cx="68493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Note</a:t>
            </a:r>
            <a:r>
              <a:rPr lang="en"/>
              <a:t>: The example we used was for paired means (difference between dependent groups). We took the difference between the observations and used only these differences (one sample) in our analysis</a:t>
            </a:r>
            <a:endParaRPr/>
          </a:p>
        </p:txBody>
      </p:sp>
      <p:pic>
        <p:nvPicPr>
          <p:cNvPr id="445" name="Google Shape;445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9438" y="5081188"/>
            <a:ext cx="290512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4"/>
          <p:cNvSpPr txBox="1"/>
          <p:nvPr/>
        </p:nvSpPr>
        <p:spPr>
          <a:xfrm>
            <a:off x="683550" y="0"/>
            <a:ext cx="7776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 more resources at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openintro.org/os</a:t>
            </a:r>
            <a:r>
              <a:rPr lang="en" sz="1800"/>
              <a:t>, including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Slides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Videos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Statistical Software Labs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Discussion Forums (free support for students and teachers)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Learning Objectives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Teachers only content is also available for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Verified Teachers</a:t>
            </a:r>
            <a:r>
              <a:rPr lang="en" sz="1800"/>
              <a:t>, including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Exercise solutions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Sample exams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Ability to request a free desk copy for a course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Statistics Teachers email group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Questions?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Contact us</a:t>
            </a:r>
            <a:r>
              <a:rPr lang="en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5"/>
          <p:cNvSpPr txBox="1"/>
          <p:nvPr>
            <p:ph idx="1" type="body"/>
          </p:nvPr>
        </p:nvSpPr>
        <p:spPr>
          <a:xfrm>
            <a:off x="457200" y="2947948"/>
            <a:ext cx="8229600" cy="9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800"/>
              <a:t>Extra Slides from the</a:t>
            </a:r>
            <a:br>
              <a:rPr b="1" lang="en" sz="2800"/>
            </a:br>
            <a:r>
              <a:rPr b="1" lang="en" sz="2800"/>
              <a:t>OS3 section on one-sample means</a:t>
            </a:r>
            <a:endParaRPr b="1" sz="2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6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the p-value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61" name="Google Shape;461;p66"/>
          <p:cNvSpPr txBox="1"/>
          <p:nvPr/>
        </p:nvSpPr>
        <p:spPr>
          <a:xfrm>
            <a:off x="485700" y="938925"/>
            <a:ext cx="8172600" cy="13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Locate the calculated 𝑇 statistic on the appropriate </a:t>
            </a:r>
            <a:r>
              <a:rPr i="1" lang="en" sz="2000">
                <a:solidFill>
                  <a:schemeClr val="dk1"/>
                </a:solidFill>
              </a:rPr>
              <a:t>df</a:t>
            </a:r>
            <a:r>
              <a:rPr lang="en" sz="2000">
                <a:solidFill>
                  <a:schemeClr val="dk1"/>
                </a:solidFill>
              </a:rPr>
              <a:t> row, obtain the p-value from the corresponding column heading (one or two tail, depending on the alternative hypothesis).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62" name="Google Shape;46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512" y="2291625"/>
            <a:ext cx="6100988" cy="44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Friday the 13</a:t>
            </a:r>
            <a:r>
              <a:rPr baseline="30000" lang="en">
                <a:solidFill>
                  <a:schemeClr val="accent1"/>
                </a:solidFill>
              </a:rPr>
              <a:t>th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457200" y="1212575"/>
            <a:ext cx="7953600" cy="3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We want to investigate if people’s behavior is different on Friday the 13</a:t>
            </a:r>
            <a:r>
              <a:rPr baseline="30000" lang="en" sz="2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compared to Friday 6</a:t>
            </a:r>
            <a:r>
              <a:rPr baseline="30000" lang="en" sz="2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One approach is to compare the traffic flow on these two days.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i="1" lang="en" sz="2000">
                <a:solidFill>
                  <a:srgbClr val="000000"/>
                </a:solidFill>
              </a:rPr>
              <a:t>H</a:t>
            </a:r>
            <a:r>
              <a:rPr baseline="-25000" i="1" lang="en" sz="2000">
                <a:solidFill>
                  <a:srgbClr val="000000"/>
                </a:solidFill>
              </a:rPr>
              <a:t>0 </a:t>
            </a:r>
            <a:r>
              <a:rPr lang="en" sz="2000">
                <a:solidFill>
                  <a:srgbClr val="000000"/>
                </a:solidFill>
              </a:rPr>
              <a:t>: Average traffic flow on Friday 6</a:t>
            </a:r>
            <a:r>
              <a:rPr baseline="30000" lang="en" sz="2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and 13</a:t>
            </a:r>
            <a:r>
              <a:rPr baseline="30000" lang="en" sz="2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are equal.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	</a:t>
            </a:r>
            <a:r>
              <a:rPr i="1" lang="en" sz="2000">
                <a:solidFill>
                  <a:srgbClr val="000000"/>
                </a:solidFill>
              </a:rPr>
              <a:t>H</a:t>
            </a:r>
            <a:r>
              <a:rPr baseline="-25000" i="1" lang="en" sz="2000">
                <a:solidFill>
                  <a:srgbClr val="000000"/>
                </a:solidFill>
              </a:rPr>
              <a:t>A</a:t>
            </a:r>
            <a:r>
              <a:rPr lang="en" sz="2000">
                <a:solidFill>
                  <a:srgbClr val="000000"/>
                </a:solidFill>
              </a:rPr>
              <a:t> : Average traffic flow on Friday 6</a:t>
            </a:r>
            <a:r>
              <a:rPr baseline="30000" lang="en" sz="2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and 13</a:t>
            </a:r>
            <a:r>
              <a:rPr baseline="30000" lang="en" sz="2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are different.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7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the p-value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68" name="Google Shape;46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904313"/>
            <a:ext cx="7962900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25" y="4095200"/>
            <a:ext cx="564832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8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the p-value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75" name="Google Shape;47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25" y="4019000"/>
            <a:ext cx="564832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837" y="904325"/>
            <a:ext cx="7482324" cy="29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9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the p-value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82" name="Google Shape;48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25" y="4019000"/>
            <a:ext cx="564832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774" y="904325"/>
            <a:ext cx="8140450" cy="30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0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the p-value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89" name="Google Shape;48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25" y="4019000"/>
            <a:ext cx="564832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774" y="904325"/>
            <a:ext cx="8140450" cy="30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70"/>
          <p:cNvSpPr txBox="1"/>
          <p:nvPr/>
        </p:nvSpPr>
        <p:spPr>
          <a:xfrm>
            <a:off x="6261275" y="4183600"/>
            <a:ext cx="27618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What is the conclusion of the hypothesis test?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1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the p-value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97" name="Google Shape;49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25" y="4019000"/>
            <a:ext cx="564832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774" y="904325"/>
            <a:ext cx="8140450" cy="30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71"/>
          <p:cNvSpPr txBox="1"/>
          <p:nvPr/>
        </p:nvSpPr>
        <p:spPr>
          <a:xfrm>
            <a:off x="6261275" y="4183600"/>
            <a:ext cx="27618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What is the conclusion of the hypothesis test?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The data provides convincing evidence of a difference between traffic flow on Friday 6</a:t>
            </a:r>
            <a:r>
              <a:rPr baseline="30000" i="1" lang="en" sz="1800"/>
              <a:t>th</a:t>
            </a:r>
            <a:r>
              <a:rPr i="1" lang="en" sz="1800"/>
              <a:t> and 13</a:t>
            </a:r>
            <a:r>
              <a:rPr baseline="30000" i="1" lang="en" sz="1800"/>
              <a:t>th </a:t>
            </a:r>
            <a:endParaRPr baseline="30000" i="1" sz="1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2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the critical 𝒕 (𝒕*)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05" name="Google Shape;505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50950"/>
            <a:ext cx="474035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225" y="3635974"/>
            <a:ext cx="7609551" cy="307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72"/>
          <p:cNvSpPr txBox="1"/>
          <p:nvPr/>
        </p:nvSpPr>
        <p:spPr>
          <a:xfrm>
            <a:off x="5365125" y="1466925"/>
            <a:ext cx="35805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n</a:t>
            </a:r>
            <a:r>
              <a:rPr lang="en" sz="2000"/>
              <a:t> = 10, </a:t>
            </a:r>
            <a:r>
              <a:rPr i="1" lang="en" sz="2000"/>
              <a:t>df </a:t>
            </a:r>
            <a:r>
              <a:rPr lang="en" sz="2000"/>
              <a:t>= 10 - 1 = 9, </a:t>
            </a:r>
            <a:r>
              <a:rPr i="1" lang="en" sz="2000"/>
              <a:t>t</a:t>
            </a:r>
            <a:r>
              <a:rPr lang="en" sz="2000"/>
              <a:t>* is at the intersection of rows </a:t>
            </a:r>
            <a:r>
              <a:rPr i="1" lang="en" sz="2000"/>
              <a:t>df</a:t>
            </a:r>
            <a:r>
              <a:rPr lang="en" sz="2000"/>
              <a:t> = 9 and two tail probability 0.05</a:t>
            </a:r>
            <a:endParaRPr sz="2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3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the critical 𝒕 (𝒕*)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13" name="Google Shape;51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50950"/>
            <a:ext cx="474035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73"/>
          <p:cNvSpPr txBox="1"/>
          <p:nvPr/>
        </p:nvSpPr>
        <p:spPr>
          <a:xfrm>
            <a:off x="5365125" y="1466925"/>
            <a:ext cx="35805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n</a:t>
            </a:r>
            <a:r>
              <a:rPr lang="en" sz="2000"/>
              <a:t> = 10, </a:t>
            </a:r>
            <a:r>
              <a:rPr i="1" lang="en" sz="2000"/>
              <a:t>df </a:t>
            </a:r>
            <a:r>
              <a:rPr lang="en" sz="2000"/>
              <a:t>= 10 - 1 = 9, </a:t>
            </a:r>
            <a:r>
              <a:rPr i="1" lang="en" sz="2000"/>
              <a:t>t</a:t>
            </a:r>
            <a:r>
              <a:rPr lang="en" sz="2000"/>
              <a:t>* is at the intersection of rows </a:t>
            </a:r>
            <a:r>
              <a:rPr i="1" lang="en" sz="2000"/>
              <a:t>df</a:t>
            </a:r>
            <a:r>
              <a:rPr lang="en" sz="2000"/>
              <a:t> = 9 and two tail probability 0.05</a:t>
            </a:r>
            <a:endParaRPr sz="2000"/>
          </a:p>
        </p:txBody>
      </p:sp>
      <p:pic>
        <p:nvPicPr>
          <p:cNvPr id="515" name="Google Shape;515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561" y="3594699"/>
            <a:ext cx="7740875" cy="30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4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the critical 𝒕 (𝒕*)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21" name="Google Shape;52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50950"/>
            <a:ext cx="474035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74"/>
          <p:cNvSpPr txBox="1"/>
          <p:nvPr/>
        </p:nvSpPr>
        <p:spPr>
          <a:xfrm>
            <a:off x="5365125" y="1466925"/>
            <a:ext cx="35805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n</a:t>
            </a:r>
            <a:r>
              <a:rPr lang="en" sz="2000"/>
              <a:t> = 10, </a:t>
            </a:r>
            <a:r>
              <a:rPr i="1" lang="en" sz="2000"/>
              <a:t>df </a:t>
            </a:r>
            <a:r>
              <a:rPr lang="en" sz="2000"/>
              <a:t>= 10 - 1 = 9, </a:t>
            </a:r>
            <a:r>
              <a:rPr i="1" lang="en" sz="2000"/>
              <a:t>t</a:t>
            </a:r>
            <a:r>
              <a:rPr lang="en" sz="2000"/>
              <a:t>* is at the intersection of rows </a:t>
            </a:r>
            <a:r>
              <a:rPr i="1" lang="en" sz="2000"/>
              <a:t>df</a:t>
            </a:r>
            <a:r>
              <a:rPr lang="en" sz="2000"/>
              <a:t> = 9 and two tail probability 0.05</a:t>
            </a:r>
            <a:endParaRPr sz="2000"/>
          </a:p>
        </p:txBody>
      </p:sp>
      <p:pic>
        <p:nvPicPr>
          <p:cNvPr id="523" name="Google Shape;52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525" y="3577399"/>
            <a:ext cx="7608926" cy="30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5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the critical 𝒕 (𝒕*)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29" name="Google Shape;52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50950"/>
            <a:ext cx="474035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75"/>
          <p:cNvSpPr txBox="1"/>
          <p:nvPr/>
        </p:nvSpPr>
        <p:spPr>
          <a:xfrm>
            <a:off x="5365125" y="1466925"/>
            <a:ext cx="35805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/>
              <a:t>n</a:t>
            </a:r>
            <a:r>
              <a:rPr lang="en" sz="2000"/>
              <a:t> = 10, </a:t>
            </a:r>
            <a:r>
              <a:rPr i="1" lang="en" sz="2000"/>
              <a:t>df </a:t>
            </a:r>
            <a:r>
              <a:rPr lang="en" sz="2000"/>
              <a:t>= 10 - 1 = 9, </a:t>
            </a:r>
            <a:r>
              <a:rPr i="1" lang="en" sz="2000"/>
              <a:t>t</a:t>
            </a:r>
            <a:r>
              <a:rPr lang="en" sz="2000"/>
              <a:t>* is at the intersection of rows </a:t>
            </a:r>
            <a:r>
              <a:rPr i="1" lang="en" sz="2000"/>
              <a:t>df</a:t>
            </a:r>
            <a:r>
              <a:rPr lang="en" sz="2000"/>
              <a:t> = 9 and two tail probability 0.05</a:t>
            </a:r>
            <a:endParaRPr sz="2000"/>
          </a:p>
        </p:txBody>
      </p:sp>
      <p:pic>
        <p:nvPicPr>
          <p:cNvPr id="531" name="Google Shape;53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450" y="3635976"/>
            <a:ext cx="7915100" cy="30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Friday the 13</a:t>
            </a:r>
            <a:r>
              <a:rPr baseline="30000" lang="en">
                <a:solidFill>
                  <a:schemeClr val="accent1"/>
                </a:solidFill>
              </a:rPr>
              <a:t>th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57200" y="1212575"/>
            <a:ext cx="7953600" cy="25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We want to investigate if people’s behavior is different on Friday the 13</a:t>
            </a:r>
            <a:r>
              <a:rPr baseline="30000" lang="en" sz="2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compared to Friday 6</a:t>
            </a:r>
            <a:r>
              <a:rPr baseline="30000" lang="en" sz="2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One approach is to compare the traffic flow on these two days.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i="1" lang="en" sz="2000">
                <a:solidFill>
                  <a:srgbClr val="000000"/>
                </a:solidFill>
              </a:rPr>
              <a:t>H</a:t>
            </a:r>
            <a:r>
              <a:rPr baseline="-25000" i="1" lang="en" sz="2000">
                <a:solidFill>
                  <a:srgbClr val="000000"/>
                </a:solidFill>
              </a:rPr>
              <a:t>0 </a:t>
            </a:r>
            <a:r>
              <a:rPr lang="en" sz="2000">
                <a:solidFill>
                  <a:srgbClr val="000000"/>
                </a:solidFill>
              </a:rPr>
              <a:t>: Average traffic flow on Friday 6</a:t>
            </a:r>
            <a:r>
              <a:rPr baseline="30000" lang="en" sz="2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and 13</a:t>
            </a:r>
            <a:r>
              <a:rPr baseline="30000" lang="en" sz="2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are equal.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	</a:t>
            </a:r>
            <a:r>
              <a:rPr i="1" lang="en" sz="2000">
                <a:solidFill>
                  <a:srgbClr val="000000"/>
                </a:solidFill>
              </a:rPr>
              <a:t>H</a:t>
            </a:r>
            <a:r>
              <a:rPr baseline="-25000" i="1" lang="en" sz="2000">
                <a:solidFill>
                  <a:srgbClr val="000000"/>
                </a:solidFill>
              </a:rPr>
              <a:t>A</a:t>
            </a:r>
            <a:r>
              <a:rPr lang="en" sz="2000">
                <a:solidFill>
                  <a:srgbClr val="000000"/>
                </a:solidFill>
              </a:rPr>
              <a:t> : Average traffic flow on Friday 6</a:t>
            </a:r>
            <a:r>
              <a:rPr baseline="30000" lang="en" sz="2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and 13</a:t>
            </a:r>
            <a:r>
              <a:rPr baseline="30000" lang="en" sz="2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are different.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95200" y="3722200"/>
            <a:ext cx="7953600" cy="25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Each case in the data set represents traffic flow recorded at the  same location in the same month of the same year: one count from  Friday 6</a:t>
            </a:r>
            <a:r>
              <a:rPr baseline="30000" lang="en" sz="2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 and the other Friday 13</a:t>
            </a:r>
            <a:r>
              <a:rPr baseline="30000" lang="en" sz="2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. Are these two counts independent?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Friday the 13</a:t>
            </a:r>
            <a:r>
              <a:rPr baseline="30000" lang="en">
                <a:solidFill>
                  <a:schemeClr val="accent1"/>
                </a:solidFill>
              </a:rPr>
              <a:t>th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57200" y="1212575"/>
            <a:ext cx="7953600" cy="25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We want to investigate if people’s behavior is different on Friday the 13</a:t>
            </a:r>
            <a:r>
              <a:rPr baseline="30000" lang="en" sz="2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compared to Friday 6</a:t>
            </a:r>
            <a:r>
              <a:rPr baseline="30000" lang="en" sz="2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One approach is to compare the traffic flow on these two days.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i="1" lang="en" sz="2000">
                <a:solidFill>
                  <a:srgbClr val="000000"/>
                </a:solidFill>
              </a:rPr>
              <a:t>H</a:t>
            </a:r>
            <a:r>
              <a:rPr baseline="-25000" i="1" lang="en" sz="2000">
                <a:solidFill>
                  <a:srgbClr val="000000"/>
                </a:solidFill>
              </a:rPr>
              <a:t>0 </a:t>
            </a:r>
            <a:r>
              <a:rPr lang="en" sz="2000">
                <a:solidFill>
                  <a:srgbClr val="000000"/>
                </a:solidFill>
              </a:rPr>
              <a:t>: Average traffic flow on Friday 6</a:t>
            </a:r>
            <a:r>
              <a:rPr baseline="30000" lang="en" sz="2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and 13</a:t>
            </a:r>
            <a:r>
              <a:rPr baseline="30000" lang="en" sz="2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are equal.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	</a:t>
            </a:r>
            <a:r>
              <a:rPr i="1" lang="en" sz="2000">
                <a:solidFill>
                  <a:srgbClr val="000000"/>
                </a:solidFill>
              </a:rPr>
              <a:t>H</a:t>
            </a:r>
            <a:r>
              <a:rPr baseline="-25000" i="1" lang="en" sz="2000">
                <a:solidFill>
                  <a:srgbClr val="000000"/>
                </a:solidFill>
              </a:rPr>
              <a:t>A</a:t>
            </a:r>
            <a:r>
              <a:rPr lang="en" sz="2000">
                <a:solidFill>
                  <a:srgbClr val="000000"/>
                </a:solidFill>
              </a:rPr>
              <a:t> : Average traffic flow on Friday 6</a:t>
            </a:r>
            <a:r>
              <a:rPr baseline="30000" lang="en" sz="2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and 13</a:t>
            </a:r>
            <a:r>
              <a:rPr baseline="30000" lang="en" sz="2000">
                <a:solidFill>
                  <a:srgbClr val="000000"/>
                </a:solidFill>
              </a:rPr>
              <a:t>th</a:t>
            </a:r>
            <a:r>
              <a:rPr lang="en" sz="2000">
                <a:solidFill>
                  <a:srgbClr val="000000"/>
                </a:solidFill>
              </a:rPr>
              <a:t> are different.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595200" y="3722200"/>
            <a:ext cx="7953600" cy="25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Each case in the data set represents traffic flow recorded at the  same location in the same month of the same year: one count from  Friday 6</a:t>
            </a:r>
            <a:r>
              <a:rPr baseline="30000" lang="en" sz="2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 and the other Friday 13</a:t>
            </a:r>
            <a:r>
              <a:rPr baseline="30000" lang="en" sz="2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. Are these two counts independent?</a:t>
            </a: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91350" y="5612675"/>
            <a:ext cx="25080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No!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57200" y="151925"/>
            <a:ext cx="8229600" cy="7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Hypotheses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534675" y="998025"/>
            <a:ext cx="7953600" cy="1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What are the hypotheses for testing for a difference between the average traffic flow between Friday 6</a:t>
            </a:r>
            <a:r>
              <a:rPr baseline="30000" lang="en" sz="2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 and 13</a:t>
            </a:r>
            <a:r>
              <a:rPr baseline="30000" lang="en" sz="2000">
                <a:solidFill>
                  <a:schemeClr val="accent1"/>
                </a:solidFill>
              </a:rPr>
              <a:t>th</a:t>
            </a:r>
            <a:r>
              <a:rPr lang="en" sz="2000">
                <a:solidFill>
                  <a:schemeClr val="accent1"/>
                </a:solidFill>
              </a:rPr>
              <a:t>?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br>
              <a:rPr lang="en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2163000"/>
            <a:ext cx="7953600" cy="3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UcPeriod"/>
            </a:pPr>
            <a:r>
              <a:rPr i="1" lang="en" sz="2000">
                <a:solidFill>
                  <a:schemeClr val="accent1"/>
                </a:solidFill>
              </a:rPr>
              <a:t>H</a:t>
            </a:r>
            <a:r>
              <a:rPr baseline="-25000" i="1" lang="en" sz="2000">
                <a:solidFill>
                  <a:schemeClr val="accent1"/>
                </a:solidFill>
              </a:rPr>
              <a:t>0</a:t>
            </a:r>
            <a:r>
              <a:rPr baseline="-25000" i="1" lang="en" sz="2000">
                <a:solidFill>
                  <a:srgbClr val="000000"/>
                </a:solidFill>
              </a:rPr>
              <a:t> </a:t>
            </a:r>
            <a:r>
              <a:rPr lang="en" sz="2000">
                <a:solidFill>
                  <a:srgbClr val="000000"/>
                </a:solidFill>
              </a:rPr>
              <a:t>: 𝞵</a:t>
            </a:r>
            <a:r>
              <a:rPr baseline="-25000" lang="en" sz="2000">
                <a:solidFill>
                  <a:srgbClr val="000000"/>
                </a:solidFill>
              </a:rPr>
              <a:t>6th</a:t>
            </a:r>
            <a:r>
              <a:rPr lang="en" sz="2000">
                <a:solidFill>
                  <a:srgbClr val="000000"/>
                </a:solidFill>
              </a:rPr>
              <a:t> = </a:t>
            </a:r>
            <a:r>
              <a:rPr lang="en" sz="2000"/>
              <a:t>𝞵</a:t>
            </a:r>
            <a:r>
              <a:rPr baseline="-25000" lang="en" sz="2000"/>
              <a:t>13th</a:t>
            </a:r>
            <a:endParaRPr baseline="-25000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	</a:t>
            </a:r>
            <a:r>
              <a:rPr i="1" lang="en" sz="2000">
                <a:solidFill>
                  <a:schemeClr val="accent1"/>
                </a:solidFill>
              </a:rPr>
              <a:t>H</a:t>
            </a:r>
            <a:r>
              <a:rPr baseline="-25000" i="1" lang="en" sz="2000">
                <a:solidFill>
                  <a:schemeClr val="accent1"/>
                </a:solidFill>
              </a:rPr>
              <a:t>A</a:t>
            </a:r>
            <a:r>
              <a:rPr lang="en" sz="2000">
                <a:solidFill>
                  <a:srgbClr val="000000"/>
                </a:solidFill>
              </a:rPr>
              <a:t> : </a:t>
            </a:r>
            <a:r>
              <a:rPr lang="en" sz="2000"/>
              <a:t>𝞵</a:t>
            </a:r>
            <a:r>
              <a:rPr baseline="-25000" lang="en" sz="2000"/>
              <a:t>6th</a:t>
            </a:r>
            <a:r>
              <a:rPr lang="en" sz="2000"/>
              <a:t> ≠ 𝞵</a:t>
            </a:r>
            <a:r>
              <a:rPr baseline="-25000" lang="en" sz="2000"/>
              <a:t>13th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lphaUcPeriod" startAt="2"/>
            </a:pPr>
            <a:r>
              <a:rPr i="1" lang="en" sz="2000">
                <a:solidFill>
                  <a:schemeClr val="accent1"/>
                </a:solidFill>
              </a:rPr>
              <a:t>H</a:t>
            </a:r>
            <a:r>
              <a:rPr baseline="-25000" i="1" lang="en" sz="2000">
                <a:solidFill>
                  <a:schemeClr val="accent1"/>
                </a:solidFill>
              </a:rPr>
              <a:t>0 </a:t>
            </a:r>
            <a:r>
              <a:rPr lang="en" sz="2000"/>
              <a:t>: 𝙥</a:t>
            </a:r>
            <a:r>
              <a:rPr baseline="-25000" lang="en" sz="2000"/>
              <a:t>6th</a:t>
            </a:r>
            <a:r>
              <a:rPr lang="en" sz="2000"/>
              <a:t> = 𝙥</a:t>
            </a:r>
            <a:r>
              <a:rPr baseline="-25000" lang="en" sz="2000"/>
              <a:t>13th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accent1"/>
                </a:solidFill>
              </a:rPr>
              <a:t>H</a:t>
            </a:r>
            <a:r>
              <a:rPr baseline="-25000" i="1" lang="en" sz="2000">
                <a:solidFill>
                  <a:schemeClr val="accent1"/>
                </a:solidFill>
              </a:rPr>
              <a:t>A</a:t>
            </a:r>
            <a:r>
              <a:rPr lang="en" sz="2000"/>
              <a:t> : 𝙥</a:t>
            </a:r>
            <a:r>
              <a:rPr baseline="-25000" lang="en" sz="2000"/>
              <a:t>6th</a:t>
            </a:r>
            <a:r>
              <a:rPr lang="en" sz="2000"/>
              <a:t> ≠ 𝙥</a:t>
            </a:r>
            <a:r>
              <a:rPr baseline="-25000" lang="en" sz="2000"/>
              <a:t>13th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lphaUcPeriod" startAt="3"/>
            </a:pPr>
            <a:r>
              <a:rPr i="1" lang="en" sz="2000">
                <a:solidFill>
                  <a:schemeClr val="accent1"/>
                </a:solidFill>
              </a:rPr>
              <a:t>H</a:t>
            </a:r>
            <a:r>
              <a:rPr baseline="-25000" i="1" lang="en" sz="2000">
                <a:solidFill>
                  <a:schemeClr val="accent1"/>
                </a:solidFill>
              </a:rPr>
              <a:t>0</a:t>
            </a:r>
            <a:r>
              <a:rPr baseline="-25000" i="1" lang="en" sz="2000"/>
              <a:t> </a:t>
            </a:r>
            <a:r>
              <a:rPr lang="en" sz="2000"/>
              <a:t>: 𝞵</a:t>
            </a:r>
            <a:r>
              <a:rPr baseline="-25000" lang="en" sz="2000"/>
              <a:t>diff</a:t>
            </a:r>
            <a:r>
              <a:rPr lang="en" sz="2000"/>
              <a:t> = 0</a:t>
            </a:r>
            <a:endParaRPr baseline="-25000" sz="2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000"/>
              <a:t>	</a:t>
            </a:r>
            <a:r>
              <a:rPr i="1" lang="en" sz="2000">
                <a:solidFill>
                  <a:schemeClr val="accent1"/>
                </a:solidFill>
              </a:rPr>
              <a:t>H</a:t>
            </a:r>
            <a:r>
              <a:rPr baseline="-25000" i="1" lang="en" sz="2000">
                <a:solidFill>
                  <a:schemeClr val="accent1"/>
                </a:solidFill>
              </a:rPr>
              <a:t>A</a:t>
            </a:r>
            <a:r>
              <a:rPr lang="en" sz="2000"/>
              <a:t> : 𝞵</a:t>
            </a:r>
            <a:r>
              <a:rPr baseline="-25000" lang="en" sz="2000"/>
              <a:t>diff</a:t>
            </a:r>
            <a:r>
              <a:rPr lang="en" sz="2000"/>
              <a:t> ≠ 0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AutoNum type="alphaUcPeriod" startAt="4"/>
            </a:pPr>
            <a:r>
              <a:rPr i="1" lang="en" sz="2000">
                <a:solidFill>
                  <a:schemeClr val="accent1"/>
                </a:solidFill>
              </a:rPr>
              <a:t>H</a:t>
            </a:r>
            <a:r>
              <a:rPr baseline="-25000" i="1" lang="en" sz="2000">
                <a:solidFill>
                  <a:schemeClr val="accent1"/>
                </a:solidFill>
              </a:rPr>
              <a:t>0</a:t>
            </a:r>
            <a:r>
              <a:rPr baseline="-25000" i="1" lang="en" sz="2000"/>
              <a:t> </a:t>
            </a:r>
            <a:r>
              <a:rPr lang="en" sz="2000"/>
              <a:t>:          = 0</a:t>
            </a:r>
            <a:endParaRPr baseline="-25000" sz="20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" sz="2000"/>
              <a:t>	</a:t>
            </a:r>
            <a:r>
              <a:rPr i="1" lang="en" sz="2000">
                <a:solidFill>
                  <a:schemeClr val="accent1"/>
                </a:solidFill>
              </a:rPr>
              <a:t>H</a:t>
            </a:r>
            <a:r>
              <a:rPr baseline="-25000" i="1" lang="en" sz="2000">
                <a:solidFill>
                  <a:schemeClr val="accent1"/>
                </a:solidFill>
              </a:rPr>
              <a:t>A</a:t>
            </a:r>
            <a:r>
              <a:rPr lang="en" sz="2000"/>
              <a:t> :         ≠ 0</a:t>
            </a:r>
            <a:endParaRPr sz="20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413" y="4920613"/>
            <a:ext cx="63817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749" y="5311150"/>
            <a:ext cx="58952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