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4"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0" Type="http://schemas.openxmlformats.org/officeDocument/2006/relationships/slide" Target="slides/slide26.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 name="Shape 23"/>
        <p:cNvGrpSpPr/>
        <p:nvPr/>
      </p:nvGrpSpPr>
      <p:grpSpPr>
        <a:xfrm>
          <a:off x="0" y="0"/>
          <a:ext cx="0" cy="0"/>
          <a:chOff x="0" y="0"/>
          <a:chExt cx="0" cy="0"/>
        </a:xfrm>
      </p:grpSpPr>
      <p:sp>
        <p:nvSpPr>
          <p:cNvPr id="24" name="Google Shape;24;g1588f4c38c_0_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5" name="Google Shape;25;g1588f4c38c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5b2e35842_0_59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5b2e35842_0_5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5b2e35842_0_60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5b2e35842_0_6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5b2e35842_0_6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5b2e35842_0_6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5b2e35842_0_61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5b2e35842_0_6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5fa0890649_0_2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5fa0890649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5b2e35842_0_62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15b2e35842_0_6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15b2e35842_0_63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15b2e35842_0_6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15b2e35842_0_65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15b2e35842_0_6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5b2e35842_0_65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15b2e35842_0_6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15b2e35842_0_66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15b2e35842_0_6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 name="Shape 30"/>
        <p:cNvGrpSpPr/>
        <p:nvPr/>
      </p:nvGrpSpPr>
      <p:grpSpPr>
        <a:xfrm>
          <a:off x="0" y="0"/>
          <a:ext cx="0" cy="0"/>
          <a:chOff x="0" y="0"/>
          <a:chExt cx="0" cy="0"/>
        </a:xfrm>
      </p:grpSpPr>
      <p:sp>
        <p:nvSpPr>
          <p:cNvPr id="31" name="Google Shape;31;g15b2e35842_0_52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2" name="Google Shape;32;g15b2e35842_0_5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5b2e35842_0_67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15b2e35842_0_6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5b2e35842_0_68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15b2e35842_0_6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15b2e35842_0_70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15b2e35842_0_7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15b2e35842_0_71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15b2e35842_0_7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15b2e35842_0_72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15b2e35842_0_7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15b2e35842_0_73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15b2e35842_0_7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5fa0890649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5fa089064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 name="Shape 36"/>
        <p:cNvGrpSpPr/>
        <p:nvPr/>
      </p:nvGrpSpPr>
      <p:grpSpPr>
        <a:xfrm>
          <a:off x="0" y="0"/>
          <a:ext cx="0" cy="0"/>
          <a:chOff x="0" y="0"/>
          <a:chExt cx="0" cy="0"/>
        </a:xfrm>
      </p:grpSpPr>
      <p:sp>
        <p:nvSpPr>
          <p:cNvPr id="37" name="Google Shape;37;g15b2e35842_0_53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8" name="Google Shape;38;g15b2e35842_0_5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 name="Shape 43"/>
        <p:cNvGrpSpPr/>
        <p:nvPr/>
      </p:nvGrpSpPr>
      <p:grpSpPr>
        <a:xfrm>
          <a:off x="0" y="0"/>
          <a:ext cx="0" cy="0"/>
          <a:chOff x="0" y="0"/>
          <a:chExt cx="0" cy="0"/>
        </a:xfrm>
      </p:grpSpPr>
      <p:sp>
        <p:nvSpPr>
          <p:cNvPr id="44" name="Google Shape;44;g15b2e35842_0_53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5" name="Google Shape;45;g15b2e35842_0_5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 name="Shape 51"/>
        <p:cNvGrpSpPr/>
        <p:nvPr/>
      </p:nvGrpSpPr>
      <p:grpSpPr>
        <a:xfrm>
          <a:off x="0" y="0"/>
          <a:ext cx="0" cy="0"/>
          <a:chOff x="0" y="0"/>
          <a:chExt cx="0" cy="0"/>
        </a:xfrm>
      </p:grpSpPr>
      <p:sp>
        <p:nvSpPr>
          <p:cNvPr id="52" name="Google Shape;52;g15b2e35842_0_54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3" name="Google Shape;53;g15b2e35842_0_5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15b2e35842_0_55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15b2e35842_0_5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15b2e35842_0_56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15b2e35842_0_5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15b2e35842_0_57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15b2e35842_0_5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15b2e35842_0_58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15b2e35842_0_5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685800" y="2111123"/>
            <a:ext cx="7772400" cy="1546475"/>
          </a:xfrm>
          <a:prstGeom prst="rect">
            <a:avLst/>
          </a:prstGeom>
          <a:noFill/>
          <a:ln>
            <a:noFill/>
          </a:ln>
        </p:spPr>
        <p:txBody>
          <a:bodyPr anchorCtr="0" anchor="b" bIns="91425" lIns="91425" spcFirstLastPara="1" rIns="91425" wrap="square" tIns="91425">
            <a:noAutofit/>
          </a:bodyPr>
          <a:lstStyle>
            <a:lvl1pPr lvl="0" rtl="0" algn="ctr">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1pPr>
            <a:lvl2pPr lvl="1" rtl="0" algn="ctr">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2pPr>
            <a:lvl3pPr lvl="2" rtl="0" algn="ctr">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3pPr>
            <a:lvl4pPr lvl="3" rtl="0" algn="ctr">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4pPr>
            <a:lvl5pPr lvl="4" rtl="0" algn="ctr">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5pPr>
            <a:lvl6pPr lvl="5" rtl="0" algn="ctr">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6pPr>
            <a:lvl7pPr lvl="6" rtl="0" algn="ctr">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7pPr>
            <a:lvl8pPr lvl="7" rtl="0" algn="ctr">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8pPr>
            <a:lvl9pPr lvl="8" rtl="0" algn="ctr">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9pPr>
          </a:lstStyle>
          <a:p/>
        </p:txBody>
      </p:sp>
      <p:sp>
        <p:nvSpPr>
          <p:cNvPr id="10" name="Google Shape;10;p2"/>
          <p:cNvSpPr txBox="1"/>
          <p:nvPr>
            <p:ph idx="1" type="subTitle"/>
          </p:nvPr>
        </p:nvSpPr>
        <p:spPr>
          <a:xfrm>
            <a:off x="685800" y="3786738"/>
            <a:ext cx="7772400" cy="1046317"/>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1pPr>
            <a:lvl2pPr lvl="1" rtl="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2pPr>
            <a:lvl3pPr lvl="2" rtl="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3pPr>
            <a:lvl4pPr lvl="3" rtl="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4pPr>
            <a:lvl5pPr lvl="4" rtl="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5pPr>
            <a:lvl6pPr lvl="5" rtl="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6pPr>
            <a:lvl7pPr lvl="6" rtl="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7pPr>
            <a:lvl8pPr lvl="7" rtl="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8pPr>
            <a:lvl9pPr lvl="8" rtl="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1" name="Shape 11"/>
        <p:cNvGrpSpPr/>
        <p:nvPr/>
      </p:nvGrpSpPr>
      <p:grpSpPr>
        <a:xfrm>
          <a:off x="0" y="0"/>
          <a:ext cx="0" cy="0"/>
          <a:chOff x="0" y="0"/>
          <a:chExt cx="0" cy="0"/>
        </a:xfrm>
      </p:grpSpPr>
      <p:sp>
        <p:nvSpPr>
          <p:cNvPr id="12" name="Google Shape;12;p3"/>
          <p:cNvSpPr txBox="1"/>
          <p:nvPr>
            <p:ph type="title"/>
          </p:nvPr>
        </p:nvSpPr>
        <p:spPr>
          <a:xfrm>
            <a:off x="457200" y="274638"/>
            <a:ext cx="8229600" cy="114300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SzPts val="3600"/>
              <a:buFont typeface="Arial"/>
              <a:buNone/>
              <a:defRPr b="1" sz="3600">
                <a:solidFill>
                  <a:schemeClr val="dk1"/>
                </a:solidFill>
                <a:latin typeface="Arial"/>
                <a:ea typeface="Arial"/>
                <a:cs typeface="Arial"/>
                <a:sym typeface="Arial"/>
              </a:defRPr>
            </a:lvl1pPr>
            <a:lvl2pPr lvl="1" rtl="0" algn="l">
              <a:spcBef>
                <a:spcPts val="0"/>
              </a:spcBef>
              <a:spcAft>
                <a:spcPts val="0"/>
              </a:spcAft>
              <a:buSzPts val="3600"/>
              <a:buFont typeface="Arial"/>
              <a:buNone/>
              <a:defRPr b="1" sz="3600">
                <a:solidFill>
                  <a:schemeClr val="dk1"/>
                </a:solidFill>
                <a:latin typeface="Arial"/>
                <a:ea typeface="Arial"/>
                <a:cs typeface="Arial"/>
                <a:sym typeface="Arial"/>
              </a:defRPr>
            </a:lvl2pPr>
            <a:lvl3pPr lvl="2" rtl="0" algn="l">
              <a:spcBef>
                <a:spcPts val="0"/>
              </a:spcBef>
              <a:spcAft>
                <a:spcPts val="0"/>
              </a:spcAft>
              <a:buSzPts val="3600"/>
              <a:buFont typeface="Arial"/>
              <a:buNone/>
              <a:defRPr b="1" sz="3600">
                <a:solidFill>
                  <a:schemeClr val="dk1"/>
                </a:solidFill>
                <a:latin typeface="Arial"/>
                <a:ea typeface="Arial"/>
                <a:cs typeface="Arial"/>
                <a:sym typeface="Arial"/>
              </a:defRPr>
            </a:lvl3pPr>
            <a:lvl4pPr lvl="3" rtl="0" algn="l">
              <a:spcBef>
                <a:spcPts val="0"/>
              </a:spcBef>
              <a:spcAft>
                <a:spcPts val="0"/>
              </a:spcAft>
              <a:buSzPts val="3600"/>
              <a:buFont typeface="Arial"/>
              <a:buNone/>
              <a:defRPr b="1" sz="3600">
                <a:solidFill>
                  <a:schemeClr val="dk1"/>
                </a:solidFill>
                <a:latin typeface="Arial"/>
                <a:ea typeface="Arial"/>
                <a:cs typeface="Arial"/>
                <a:sym typeface="Arial"/>
              </a:defRPr>
            </a:lvl4pPr>
            <a:lvl5pPr lvl="4" rtl="0" algn="l">
              <a:spcBef>
                <a:spcPts val="0"/>
              </a:spcBef>
              <a:spcAft>
                <a:spcPts val="0"/>
              </a:spcAft>
              <a:buSzPts val="3600"/>
              <a:buFont typeface="Arial"/>
              <a:buNone/>
              <a:defRPr b="1" sz="3600">
                <a:solidFill>
                  <a:schemeClr val="dk1"/>
                </a:solidFill>
                <a:latin typeface="Arial"/>
                <a:ea typeface="Arial"/>
                <a:cs typeface="Arial"/>
                <a:sym typeface="Arial"/>
              </a:defRPr>
            </a:lvl5pPr>
            <a:lvl6pPr lvl="5" rtl="0" algn="l">
              <a:spcBef>
                <a:spcPts val="0"/>
              </a:spcBef>
              <a:spcAft>
                <a:spcPts val="0"/>
              </a:spcAft>
              <a:buSzPts val="3600"/>
              <a:buFont typeface="Arial"/>
              <a:buNone/>
              <a:defRPr b="1" sz="3600">
                <a:solidFill>
                  <a:schemeClr val="dk1"/>
                </a:solidFill>
                <a:latin typeface="Arial"/>
                <a:ea typeface="Arial"/>
                <a:cs typeface="Arial"/>
                <a:sym typeface="Arial"/>
              </a:defRPr>
            </a:lvl6pPr>
            <a:lvl7pPr lvl="6" rtl="0" algn="l">
              <a:spcBef>
                <a:spcPts val="0"/>
              </a:spcBef>
              <a:spcAft>
                <a:spcPts val="0"/>
              </a:spcAft>
              <a:buSzPts val="3600"/>
              <a:buFont typeface="Arial"/>
              <a:buNone/>
              <a:defRPr b="1" sz="3600">
                <a:solidFill>
                  <a:schemeClr val="dk1"/>
                </a:solidFill>
                <a:latin typeface="Arial"/>
                <a:ea typeface="Arial"/>
                <a:cs typeface="Arial"/>
                <a:sym typeface="Arial"/>
              </a:defRPr>
            </a:lvl7pPr>
            <a:lvl8pPr lvl="7" rtl="0" algn="l">
              <a:spcBef>
                <a:spcPts val="0"/>
              </a:spcBef>
              <a:spcAft>
                <a:spcPts val="0"/>
              </a:spcAft>
              <a:buSzPts val="3600"/>
              <a:buFont typeface="Arial"/>
              <a:buNone/>
              <a:defRPr b="1" sz="3600">
                <a:solidFill>
                  <a:schemeClr val="dk1"/>
                </a:solidFill>
                <a:latin typeface="Arial"/>
                <a:ea typeface="Arial"/>
                <a:cs typeface="Arial"/>
                <a:sym typeface="Arial"/>
              </a:defRPr>
            </a:lvl8pPr>
            <a:lvl9pPr lvl="8" rtl="0" algn="l">
              <a:spcBef>
                <a:spcPts val="0"/>
              </a:spcBef>
              <a:spcAft>
                <a:spcPts val="0"/>
              </a:spcAft>
              <a:buSzPts val="3600"/>
              <a:buFont typeface="Arial"/>
              <a:buNone/>
              <a:defRPr b="1" sz="3600">
                <a:solidFill>
                  <a:schemeClr val="dk1"/>
                </a:solidFill>
                <a:latin typeface="Arial"/>
                <a:ea typeface="Arial"/>
                <a:cs typeface="Arial"/>
                <a:sym typeface="Arial"/>
              </a:defRPr>
            </a:lvl9pPr>
          </a:lstStyle>
          <a:p/>
        </p:txBody>
      </p:sp>
      <p:sp>
        <p:nvSpPr>
          <p:cNvPr id="13" name="Google Shape;13;p3"/>
          <p:cNvSpPr txBox="1"/>
          <p:nvPr>
            <p:ph idx="1" type="body"/>
          </p:nvPr>
        </p:nvSpPr>
        <p:spPr>
          <a:xfrm>
            <a:off x="457200" y="1600200"/>
            <a:ext cx="8229600" cy="4967574"/>
          </a:xfrm>
          <a:prstGeom prst="rect">
            <a:avLst/>
          </a:prstGeom>
          <a:noFill/>
          <a:ln>
            <a:noFill/>
          </a:ln>
        </p:spPr>
        <p:txBody>
          <a:bodyPr anchorCtr="0" anchor="t" bIns="91425" lIns="91425" spcFirstLastPara="1" rIns="91425" wrap="square" tIns="91425">
            <a:noAutofit/>
          </a:bodyPr>
          <a:lstStyle>
            <a:lvl1pPr indent="-419100" lvl="0" marL="457200" rtl="0">
              <a:spcBef>
                <a:spcPts val="600"/>
              </a:spcBef>
              <a:spcAft>
                <a:spcPts val="0"/>
              </a:spcAft>
              <a:buSzPts val="30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4" name="Shape 14"/>
        <p:cNvGrpSpPr/>
        <p:nvPr/>
      </p:nvGrpSpPr>
      <p:grpSpPr>
        <a:xfrm>
          <a:off x="0" y="0"/>
          <a:ext cx="0" cy="0"/>
          <a:chOff x="0" y="0"/>
          <a:chExt cx="0" cy="0"/>
        </a:xfrm>
      </p:grpSpPr>
      <p:sp>
        <p:nvSpPr>
          <p:cNvPr id="15" name="Google Shape;15;p4"/>
          <p:cNvSpPr txBox="1"/>
          <p:nvPr>
            <p:ph type="title"/>
          </p:nvPr>
        </p:nvSpPr>
        <p:spPr>
          <a:xfrm>
            <a:off x="457200" y="274638"/>
            <a:ext cx="8229600" cy="114300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SzPts val="3600"/>
              <a:buFont typeface="Arial"/>
              <a:buNone/>
              <a:defRPr b="1" sz="3600">
                <a:solidFill>
                  <a:schemeClr val="dk1"/>
                </a:solidFill>
                <a:latin typeface="Arial"/>
                <a:ea typeface="Arial"/>
                <a:cs typeface="Arial"/>
                <a:sym typeface="Arial"/>
              </a:defRPr>
            </a:lvl1pPr>
            <a:lvl2pPr lvl="1" rtl="0" algn="l">
              <a:spcBef>
                <a:spcPts val="0"/>
              </a:spcBef>
              <a:spcAft>
                <a:spcPts val="0"/>
              </a:spcAft>
              <a:buSzPts val="3600"/>
              <a:buFont typeface="Arial"/>
              <a:buNone/>
              <a:defRPr b="1" sz="3600">
                <a:solidFill>
                  <a:schemeClr val="dk1"/>
                </a:solidFill>
                <a:latin typeface="Arial"/>
                <a:ea typeface="Arial"/>
                <a:cs typeface="Arial"/>
                <a:sym typeface="Arial"/>
              </a:defRPr>
            </a:lvl2pPr>
            <a:lvl3pPr lvl="2" rtl="0" algn="l">
              <a:spcBef>
                <a:spcPts val="0"/>
              </a:spcBef>
              <a:spcAft>
                <a:spcPts val="0"/>
              </a:spcAft>
              <a:buSzPts val="3600"/>
              <a:buFont typeface="Arial"/>
              <a:buNone/>
              <a:defRPr b="1" sz="3600">
                <a:solidFill>
                  <a:schemeClr val="dk1"/>
                </a:solidFill>
                <a:latin typeface="Arial"/>
                <a:ea typeface="Arial"/>
                <a:cs typeface="Arial"/>
                <a:sym typeface="Arial"/>
              </a:defRPr>
            </a:lvl3pPr>
            <a:lvl4pPr lvl="3" rtl="0" algn="l">
              <a:spcBef>
                <a:spcPts val="0"/>
              </a:spcBef>
              <a:spcAft>
                <a:spcPts val="0"/>
              </a:spcAft>
              <a:buSzPts val="3600"/>
              <a:buFont typeface="Arial"/>
              <a:buNone/>
              <a:defRPr b="1" sz="3600">
                <a:solidFill>
                  <a:schemeClr val="dk1"/>
                </a:solidFill>
                <a:latin typeface="Arial"/>
                <a:ea typeface="Arial"/>
                <a:cs typeface="Arial"/>
                <a:sym typeface="Arial"/>
              </a:defRPr>
            </a:lvl4pPr>
            <a:lvl5pPr lvl="4" rtl="0" algn="l">
              <a:spcBef>
                <a:spcPts val="0"/>
              </a:spcBef>
              <a:spcAft>
                <a:spcPts val="0"/>
              </a:spcAft>
              <a:buSzPts val="3600"/>
              <a:buFont typeface="Arial"/>
              <a:buNone/>
              <a:defRPr b="1" sz="3600">
                <a:solidFill>
                  <a:schemeClr val="dk1"/>
                </a:solidFill>
                <a:latin typeface="Arial"/>
                <a:ea typeface="Arial"/>
                <a:cs typeface="Arial"/>
                <a:sym typeface="Arial"/>
              </a:defRPr>
            </a:lvl5pPr>
            <a:lvl6pPr lvl="5" rtl="0" algn="l">
              <a:spcBef>
                <a:spcPts val="0"/>
              </a:spcBef>
              <a:spcAft>
                <a:spcPts val="0"/>
              </a:spcAft>
              <a:buSzPts val="3600"/>
              <a:buFont typeface="Arial"/>
              <a:buNone/>
              <a:defRPr b="1" sz="3600">
                <a:solidFill>
                  <a:schemeClr val="dk1"/>
                </a:solidFill>
                <a:latin typeface="Arial"/>
                <a:ea typeface="Arial"/>
                <a:cs typeface="Arial"/>
                <a:sym typeface="Arial"/>
              </a:defRPr>
            </a:lvl6pPr>
            <a:lvl7pPr lvl="6" rtl="0" algn="l">
              <a:spcBef>
                <a:spcPts val="0"/>
              </a:spcBef>
              <a:spcAft>
                <a:spcPts val="0"/>
              </a:spcAft>
              <a:buSzPts val="3600"/>
              <a:buFont typeface="Arial"/>
              <a:buNone/>
              <a:defRPr b="1" sz="3600">
                <a:solidFill>
                  <a:schemeClr val="dk1"/>
                </a:solidFill>
                <a:latin typeface="Arial"/>
                <a:ea typeface="Arial"/>
                <a:cs typeface="Arial"/>
                <a:sym typeface="Arial"/>
              </a:defRPr>
            </a:lvl7pPr>
            <a:lvl8pPr lvl="7" rtl="0" algn="l">
              <a:spcBef>
                <a:spcPts val="0"/>
              </a:spcBef>
              <a:spcAft>
                <a:spcPts val="0"/>
              </a:spcAft>
              <a:buSzPts val="3600"/>
              <a:buFont typeface="Arial"/>
              <a:buNone/>
              <a:defRPr b="1" sz="3600">
                <a:solidFill>
                  <a:schemeClr val="dk1"/>
                </a:solidFill>
                <a:latin typeface="Arial"/>
                <a:ea typeface="Arial"/>
                <a:cs typeface="Arial"/>
                <a:sym typeface="Arial"/>
              </a:defRPr>
            </a:lvl8pPr>
            <a:lvl9pPr lvl="8" rtl="0" algn="l">
              <a:spcBef>
                <a:spcPts val="0"/>
              </a:spcBef>
              <a:spcAft>
                <a:spcPts val="0"/>
              </a:spcAft>
              <a:buSzPts val="3600"/>
              <a:buFont typeface="Arial"/>
              <a:buNone/>
              <a:defRPr b="1" sz="3600">
                <a:solidFill>
                  <a:schemeClr val="dk1"/>
                </a:solidFill>
                <a:latin typeface="Arial"/>
                <a:ea typeface="Arial"/>
                <a:cs typeface="Arial"/>
                <a:sym typeface="Arial"/>
              </a:defRPr>
            </a:lvl9pPr>
          </a:lstStyle>
          <a:p/>
        </p:txBody>
      </p:sp>
      <p:sp>
        <p:nvSpPr>
          <p:cNvPr id="16" name="Google Shape;16;p4"/>
          <p:cNvSpPr txBox="1"/>
          <p:nvPr>
            <p:ph idx="1" type="body"/>
          </p:nvPr>
        </p:nvSpPr>
        <p:spPr>
          <a:xfrm>
            <a:off x="457200" y="1600200"/>
            <a:ext cx="3994526" cy="4967574"/>
          </a:xfrm>
          <a:prstGeom prst="rect">
            <a:avLst/>
          </a:prstGeom>
          <a:noFill/>
          <a:ln>
            <a:noFill/>
          </a:ln>
        </p:spPr>
        <p:txBody>
          <a:bodyPr anchorCtr="0" anchor="t" bIns="91425" lIns="91425" spcFirstLastPara="1" rIns="91425" wrap="square" tIns="91425">
            <a:noAutofit/>
          </a:bodyPr>
          <a:lstStyle>
            <a:lvl1pPr indent="-419100" lvl="0" marL="457200" rtl="0">
              <a:spcBef>
                <a:spcPts val="600"/>
              </a:spcBef>
              <a:spcAft>
                <a:spcPts val="0"/>
              </a:spcAft>
              <a:buSzPts val="30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17" name="Google Shape;17;p4"/>
          <p:cNvSpPr txBox="1"/>
          <p:nvPr>
            <p:ph idx="2" type="body"/>
          </p:nvPr>
        </p:nvSpPr>
        <p:spPr>
          <a:xfrm>
            <a:off x="4692274" y="1600200"/>
            <a:ext cx="3994526" cy="4967574"/>
          </a:xfrm>
          <a:prstGeom prst="rect">
            <a:avLst/>
          </a:prstGeom>
          <a:noFill/>
          <a:ln>
            <a:noFill/>
          </a:ln>
        </p:spPr>
        <p:txBody>
          <a:bodyPr anchorCtr="0" anchor="t" bIns="91425" lIns="91425" spcFirstLastPara="1" rIns="91425" wrap="square" tIns="91425">
            <a:noAutofit/>
          </a:bodyPr>
          <a:lstStyle>
            <a:lvl1pPr indent="-419100" lvl="0" marL="457200" rtl="0">
              <a:spcBef>
                <a:spcPts val="600"/>
              </a:spcBef>
              <a:spcAft>
                <a:spcPts val="0"/>
              </a:spcAft>
              <a:buSzPts val="30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8" name="Shape 18"/>
        <p:cNvGrpSpPr/>
        <p:nvPr/>
      </p:nvGrpSpPr>
      <p:grpSpPr>
        <a:xfrm>
          <a:off x="0" y="0"/>
          <a:ext cx="0" cy="0"/>
          <a:chOff x="0" y="0"/>
          <a:chExt cx="0" cy="0"/>
        </a:xfrm>
      </p:grpSpPr>
      <p:sp>
        <p:nvSpPr>
          <p:cNvPr id="19" name="Google Shape;19;p5"/>
          <p:cNvSpPr txBox="1"/>
          <p:nvPr>
            <p:ph type="title"/>
          </p:nvPr>
        </p:nvSpPr>
        <p:spPr>
          <a:xfrm>
            <a:off x="457200" y="274638"/>
            <a:ext cx="8229600" cy="114300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SzPts val="3600"/>
              <a:buFont typeface="Arial"/>
              <a:buNone/>
              <a:defRPr b="1" sz="3600">
                <a:solidFill>
                  <a:schemeClr val="dk1"/>
                </a:solidFill>
                <a:latin typeface="Arial"/>
                <a:ea typeface="Arial"/>
                <a:cs typeface="Arial"/>
                <a:sym typeface="Arial"/>
              </a:defRPr>
            </a:lvl1pPr>
            <a:lvl2pPr lvl="1" rtl="0" algn="l">
              <a:spcBef>
                <a:spcPts val="0"/>
              </a:spcBef>
              <a:spcAft>
                <a:spcPts val="0"/>
              </a:spcAft>
              <a:buSzPts val="3600"/>
              <a:buFont typeface="Arial"/>
              <a:buNone/>
              <a:defRPr b="1" sz="3600">
                <a:solidFill>
                  <a:schemeClr val="dk1"/>
                </a:solidFill>
                <a:latin typeface="Arial"/>
                <a:ea typeface="Arial"/>
                <a:cs typeface="Arial"/>
                <a:sym typeface="Arial"/>
              </a:defRPr>
            </a:lvl2pPr>
            <a:lvl3pPr lvl="2" rtl="0" algn="l">
              <a:spcBef>
                <a:spcPts val="0"/>
              </a:spcBef>
              <a:spcAft>
                <a:spcPts val="0"/>
              </a:spcAft>
              <a:buSzPts val="3600"/>
              <a:buFont typeface="Arial"/>
              <a:buNone/>
              <a:defRPr b="1" sz="3600">
                <a:solidFill>
                  <a:schemeClr val="dk1"/>
                </a:solidFill>
                <a:latin typeface="Arial"/>
                <a:ea typeface="Arial"/>
                <a:cs typeface="Arial"/>
                <a:sym typeface="Arial"/>
              </a:defRPr>
            </a:lvl3pPr>
            <a:lvl4pPr lvl="3" rtl="0" algn="l">
              <a:spcBef>
                <a:spcPts val="0"/>
              </a:spcBef>
              <a:spcAft>
                <a:spcPts val="0"/>
              </a:spcAft>
              <a:buSzPts val="3600"/>
              <a:buFont typeface="Arial"/>
              <a:buNone/>
              <a:defRPr b="1" sz="3600">
                <a:solidFill>
                  <a:schemeClr val="dk1"/>
                </a:solidFill>
                <a:latin typeface="Arial"/>
                <a:ea typeface="Arial"/>
                <a:cs typeface="Arial"/>
                <a:sym typeface="Arial"/>
              </a:defRPr>
            </a:lvl4pPr>
            <a:lvl5pPr lvl="4" rtl="0" algn="l">
              <a:spcBef>
                <a:spcPts val="0"/>
              </a:spcBef>
              <a:spcAft>
                <a:spcPts val="0"/>
              </a:spcAft>
              <a:buSzPts val="3600"/>
              <a:buFont typeface="Arial"/>
              <a:buNone/>
              <a:defRPr b="1" sz="3600">
                <a:solidFill>
                  <a:schemeClr val="dk1"/>
                </a:solidFill>
                <a:latin typeface="Arial"/>
                <a:ea typeface="Arial"/>
                <a:cs typeface="Arial"/>
                <a:sym typeface="Arial"/>
              </a:defRPr>
            </a:lvl5pPr>
            <a:lvl6pPr lvl="5" rtl="0" algn="l">
              <a:spcBef>
                <a:spcPts val="0"/>
              </a:spcBef>
              <a:spcAft>
                <a:spcPts val="0"/>
              </a:spcAft>
              <a:buSzPts val="3600"/>
              <a:buFont typeface="Arial"/>
              <a:buNone/>
              <a:defRPr b="1" sz="3600">
                <a:solidFill>
                  <a:schemeClr val="dk1"/>
                </a:solidFill>
                <a:latin typeface="Arial"/>
                <a:ea typeface="Arial"/>
                <a:cs typeface="Arial"/>
                <a:sym typeface="Arial"/>
              </a:defRPr>
            </a:lvl6pPr>
            <a:lvl7pPr lvl="6" rtl="0" algn="l">
              <a:spcBef>
                <a:spcPts val="0"/>
              </a:spcBef>
              <a:spcAft>
                <a:spcPts val="0"/>
              </a:spcAft>
              <a:buSzPts val="3600"/>
              <a:buFont typeface="Arial"/>
              <a:buNone/>
              <a:defRPr b="1" sz="3600">
                <a:solidFill>
                  <a:schemeClr val="dk1"/>
                </a:solidFill>
                <a:latin typeface="Arial"/>
                <a:ea typeface="Arial"/>
                <a:cs typeface="Arial"/>
                <a:sym typeface="Arial"/>
              </a:defRPr>
            </a:lvl7pPr>
            <a:lvl8pPr lvl="7" rtl="0" algn="l">
              <a:spcBef>
                <a:spcPts val="0"/>
              </a:spcBef>
              <a:spcAft>
                <a:spcPts val="0"/>
              </a:spcAft>
              <a:buSzPts val="3600"/>
              <a:buFont typeface="Arial"/>
              <a:buNone/>
              <a:defRPr b="1" sz="3600">
                <a:solidFill>
                  <a:schemeClr val="dk1"/>
                </a:solidFill>
                <a:latin typeface="Arial"/>
                <a:ea typeface="Arial"/>
                <a:cs typeface="Arial"/>
                <a:sym typeface="Arial"/>
              </a:defRPr>
            </a:lvl8pPr>
            <a:lvl9pPr lvl="8" rtl="0" algn="l">
              <a:spcBef>
                <a:spcPts val="0"/>
              </a:spcBef>
              <a:spcAft>
                <a:spcPts val="0"/>
              </a:spcAft>
              <a:buSzPts val="3600"/>
              <a:buFont typeface="Arial"/>
              <a:buNone/>
              <a:defRPr b="1" sz="3600">
                <a:solidFill>
                  <a:schemeClr val="dk1"/>
                </a:solidFill>
                <a:latin typeface="Arial"/>
                <a:ea typeface="Arial"/>
                <a:cs typeface="Arial"/>
                <a:sym typeface="Aria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20" name="Shape 20"/>
        <p:cNvGrpSpPr/>
        <p:nvPr/>
      </p:nvGrpSpPr>
      <p:grpSpPr>
        <a:xfrm>
          <a:off x="0" y="0"/>
          <a:ext cx="0" cy="0"/>
          <a:chOff x="0" y="0"/>
          <a:chExt cx="0" cy="0"/>
        </a:xfrm>
      </p:grpSpPr>
      <p:sp>
        <p:nvSpPr>
          <p:cNvPr id="21" name="Google Shape;21;p6"/>
          <p:cNvSpPr txBox="1"/>
          <p:nvPr>
            <p:ph idx="1" type="body"/>
          </p:nvPr>
        </p:nvSpPr>
        <p:spPr>
          <a:xfrm>
            <a:off x="457200" y="5875079"/>
            <a:ext cx="8229600" cy="692694"/>
          </a:xfrm>
          <a:prstGeom prst="rect">
            <a:avLst/>
          </a:prstGeom>
          <a:noFill/>
          <a:ln>
            <a:noFill/>
          </a:ln>
        </p:spPr>
        <p:txBody>
          <a:bodyPr anchorCtr="0" anchor="t" bIns="91425" lIns="91425" spcFirstLastPara="1" rIns="91425" wrap="square" tIns="91425">
            <a:noAutofit/>
          </a:bodyPr>
          <a:lstStyle>
            <a:lvl1pPr indent="-342900" lvl="0" marL="457200" rtl="0" algn="ctr">
              <a:lnSpc>
                <a:spcPct val="100000"/>
              </a:lnSpc>
              <a:spcBef>
                <a:spcPts val="360"/>
              </a:spcBef>
              <a:spcAft>
                <a:spcPts val="0"/>
              </a:spcAft>
              <a:buClr>
                <a:schemeClr val="dk1"/>
              </a:buClr>
              <a:buSzPts val="1800"/>
              <a:buFont typeface="Arial"/>
              <a:buChar char="●"/>
              <a:defRPr sz="1800">
                <a:solidFill>
                  <a:schemeClr val="dk1"/>
                </a:solidFill>
              </a:defRPr>
            </a:lvl1pPr>
            <a:lvl2pPr indent="-342900" lvl="1" marL="914400" rtl="0" algn="ctr">
              <a:lnSpc>
                <a:spcPct val="100000"/>
              </a:lnSpc>
              <a:spcBef>
                <a:spcPts val="0"/>
              </a:spcBef>
              <a:spcAft>
                <a:spcPts val="0"/>
              </a:spcAft>
              <a:buClr>
                <a:schemeClr val="dk1"/>
              </a:buClr>
              <a:buSzPts val="1800"/>
              <a:buFont typeface="Arial"/>
              <a:buChar char="○"/>
              <a:defRPr sz="1800">
                <a:solidFill>
                  <a:schemeClr val="dk1"/>
                </a:solidFill>
              </a:defRPr>
            </a:lvl2pPr>
            <a:lvl3pPr indent="-342900" lvl="2" marL="1371600" rtl="0" algn="ctr">
              <a:lnSpc>
                <a:spcPct val="100000"/>
              </a:lnSpc>
              <a:spcBef>
                <a:spcPts val="0"/>
              </a:spcBef>
              <a:spcAft>
                <a:spcPts val="0"/>
              </a:spcAft>
              <a:buClr>
                <a:schemeClr val="dk1"/>
              </a:buClr>
              <a:buSzPts val="1800"/>
              <a:buFont typeface="Arial"/>
              <a:buChar char="■"/>
              <a:defRPr sz="1800">
                <a:solidFill>
                  <a:schemeClr val="dk1"/>
                </a:solidFill>
              </a:defRPr>
            </a:lvl3pPr>
            <a:lvl4pPr indent="-342900" lvl="3" marL="1828800" rtl="0" algn="ctr">
              <a:lnSpc>
                <a:spcPct val="100000"/>
              </a:lnSpc>
              <a:spcBef>
                <a:spcPts val="0"/>
              </a:spcBef>
              <a:spcAft>
                <a:spcPts val="0"/>
              </a:spcAft>
              <a:buClr>
                <a:schemeClr val="dk1"/>
              </a:buClr>
              <a:buSzPts val="1800"/>
              <a:buFont typeface="Arial"/>
              <a:buChar char="●"/>
              <a:defRPr sz="1800">
                <a:solidFill>
                  <a:schemeClr val="dk1"/>
                </a:solidFill>
              </a:defRPr>
            </a:lvl4pPr>
            <a:lvl5pPr indent="-342900" lvl="4" marL="2286000" rtl="0" algn="ctr">
              <a:lnSpc>
                <a:spcPct val="100000"/>
              </a:lnSpc>
              <a:spcBef>
                <a:spcPts val="0"/>
              </a:spcBef>
              <a:spcAft>
                <a:spcPts val="0"/>
              </a:spcAft>
              <a:buClr>
                <a:schemeClr val="dk1"/>
              </a:buClr>
              <a:buSzPts val="1800"/>
              <a:buFont typeface="Arial"/>
              <a:buChar char="○"/>
              <a:defRPr sz="1800">
                <a:solidFill>
                  <a:schemeClr val="dk1"/>
                </a:solidFill>
              </a:defRPr>
            </a:lvl5pPr>
            <a:lvl6pPr indent="-342900" lvl="5" marL="2743200" rtl="0" algn="ctr">
              <a:lnSpc>
                <a:spcPct val="100000"/>
              </a:lnSpc>
              <a:spcBef>
                <a:spcPts val="0"/>
              </a:spcBef>
              <a:spcAft>
                <a:spcPts val="0"/>
              </a:spcAft>
              <a:buClr>
                <a:schemeClr val="dk1"/>
              </a:buClr>
              <a:buSzPts val="1800"/>
              <a:buFont typeface="Arial"/>
              <a:buChar char="■"/>
              <a:defRPr sz="1800">
                <a:solidFill>
                  <a:schemeClr val="dk1"/>
                </a:solidFill>
              </a:defRPr>
            </a:lvl6pPr>
            <a:lvl7pPr indent="-342900" lvl="6" marL="3200400" rtl="0" algn="ctr">
              <a:lnSpc>
                <a:spcPct val="100000"/>
              </a:lnSpc>
              <a:spcBef>
                <a:spcPts val="0"/>
              </a:spcBef>
              <a:spcAft>
                <a:spcPts val="0"/>
              </a:spcAft>
              <a:buClr>
                <a:schemeClr val="dk1"/>
              </a:buClr>
              <a:buSzPts val="1800"/>
              <a:buFont typeface="Arial"/>
              <a:buChar char="●"/>
              <a:defRPr sz="1800">
                <a:solidFill>
                  <a:schemeClr val="dk1"/>
                </a:solidFill>
              </a:defRPr>
            </a:lvl7pPr>
            <a:lvl8pPr indent="-342900" lvl="7" marL="3657600" rtl="0" algn="ctr">
              <a:lnSpc>
                <a:spcPct val="100000"/>
              </a:lnSpc>
              <a:spcBef>
                <a:spcPts val="0"/>
              </a:spcBef>
              <a:spcAft>
                <a:spcPts val="0"/>
              </a:spcAft>
              <a:buClr>
                <a:schemeClr val="dk1"/>
              </a:buClr>
              <a:buSzPts val="1800"/>
              <a:buFont typeface="Arial"/>
              <a:buChar char="○"/>
              <a:defRPr sz="1800">
                <a:solidFill>
                  <a:schemeClr val="dk1"/>
                </a:solidFill>
              </a:defRPr>
            </a:lvl8pPr>
            <a:lvl9pPr indent="-342900" lvl="8" marL="4114800" rtl="0" algn="ctr">
              <a:lnSpc>
                <a:spcPct val="100000"/>
              </a:lnSpc>
              <a:spcBef>
                <a:spcPts val="0"/>
              </a:spcBef>
              <a:spcAft>
                <a:spcPts val="0"/>
              </a:spcAft>
              <a:buClr>
                <a:schemeClr val="dk1"/>
              </a:buClr>
              <a:buSzPts val="1800"/>
              <a:buFont typeface="Arial"/>
              <a:buChar char="■"/>
              <a:defRPr sz="1800">
                <a:solidFill>
                  <a:schemeClr val="dk1"/>
                </a:solidFil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2" name="Shape 22"/>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74638"/>
            <a:ext cx="8229600" cy="114300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2pPr>
            <a:lvl3pPr lvl="2"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3pPr>
            <a:lvl4pPr lvl="3"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4pPr>
            <a:lvl5pPr lvl="4"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5pPr>
            <a:lvl6pPr lvl="5"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6pPr>
            <a:lvl7pPr lvl="6"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7pPr>
            <a:lvl8pPr lvl="7"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8pPr>
            <a:lvl9pPr lvl="8"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457200" y="1600200"/>
            <a:ext cx="8229600" cy="4967574"/>
          </a:xfrm>
          <a:prstGeom prst="rect">
            <a:avLst/>
          </a:prstGeom>
          <a:noFill/>
          <a:ln>
            <a:noFill/>
          </a:ln>
        </p:spPr>
        <p:txBody>
          <a:bodyPr anchorCtr="0" anchor="t" bIns="91425" lIns="91425" spcFirstLastPara="1" rIns="91425" wrap="square" tIns="91425">
            <a:noAutofit/>
          </a:bodyPr>
          <a:lstStyle>
            <a:lvl1pPr indent="-419100" lvl="0" marL="457200" rtl="0" algn="l">
              <a:spcBef>
                <a:spcPts val="600"/>
              </a:spcBef>
              <a:spcAft>
                <a:spcPts val="0"/>
              </a:spcAft>
              <a:buClr>
                <a:schemeClr val="dk1"/>
              </a:buClr>
              <a:buSzPts val="3000"/>
              <a:buFont typeface="Arial"/>
              <a:buChar char="●"/>
              <a:defRPr b="0" i="0" sz="3000" u="none" cap="none" strike="noStrike">
                <a:solidFill>
                  <a:schemeClr val="dk1"/>
                </a:solidFill>
                <a:latin typeface="Arial"/>
                <a:ea typeface="Arial"/>
                <a:cs typeface="Arial"/>
                <a:sym typeface="Arial"/>
              </a:defRPr>
            </a:lvl1pPr>
            <a:lvl2pPr indent="-381000" lvl="1" marL="914400" rtl="0" algn="l">
              <a:spcBef>
                <a:spcPts val="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81000" lvl="2" marL="1371600" rtl="0" algn="l">
              <a:spcBef>
                <a:spcPts val="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42900" lvl="3" marL="18288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xml"/><Relationship Id="rId3" Type="http://schemas.openxmlformats.org/officeDocument/2006/relationships/image" Target="../media/image14.png"/><Relationship Id="rId4" Type="http://schemas.openxmlformats.org/officeDocument/2006/relationships/hyperlink" Target="http://creativecommons.org/licenses/by-sa/3.0/us/"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0.png"/><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7.png"/><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8.png"/><Relationship Id="rId4" Type="http://schemas.openxmlformats.org/officeDocument/2006/relationships/image" Target="../media/image4.png"/><Relationship Id="rId5" Type="http://schemas.openxmlformats.org/officeDocument/2006/relationships/image" Target="../media/image11.png"/><Relationship Id="rId6"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creativecommons.org/licenses/by-sa/3.0/us/"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8.png"/><Relationship Id="rId4" Type="http://schemas.openxmlformats.org/officeDocument/2006/relationships/image" Target="../media/image4.png"/><Relationship Id="rId5" Type="http://schemas.openxmlformats.org/officeDocument/2006/relationships/image" Target="../media/image11.png"/><Relationship Id="rId6" Type="http://schemas.openxmlformats.org/officeDocument/2006/relationships/image" Target="../media/image9.png"/><Relationship Id="rId7" Type="http://schemas.openxmlformats.org/officeDocument/2006/relationships/image" Target="../media/image1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5.png"/><Relationship Id="rId4" Type="http://schemas.openxmlformats.org/officeDocument/2006/relationships/image" Target="../media/image8.png"/><Relationship Id="rId5" Type="http://schemas.openxmlformats.org/officeDocument/2006/relationships/image" Target="../media/image4.png"/><Relationship Id="rId6" Type="http://schemas.openxmlformats.org/officeDocument/2006/relationships/image" Target="../media/image11.png"/><Relationship Id="rId7" Type="http://schemas.openxmlformats.org/officeDocument/2006/relationships/image" Target="../media/image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6.xml"/><Relationship Id="rId3" Type="http://schemas.openxmlformats.org/officeDocument/2006/relationships/hyperlink" Target="http://openintro.org/os" TargetMode="External"/><Relationship Id="rId4" Type="http://schemas.openxmlformats.org/officeDocument/2006/relationships/hyperlink" Target="https://www.openintro.org/download.php?id=teachers_verified_details&amp;referrer=os4_slides" TargetMode="External"/><Relationship Id="rId5" Type="http://schemas.openxmlformats.org/officeDocument/2006/relationships/hyperlink" Target="http://openintro.org/contact"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 name="Shape 26"/>
        <p:cNvGrpSpPr/>
        <p:nvPr/>
      </p:nvGrpSpPr>
      <p:grpSpPr>
        <a:xfrm>
          <a:off x="0" y="0"/>
          <a:ext cx="0" cy="0"/>
          <a:chOff x="0" y="0"/>
          <a:chExt cx="0" cy="0"/>
        </a:xfrm>
      </p:grpSpPr>
      <p:pic>
        <p:nvPicPr>
          <p:cNvPr id="27" name="Google Shape;27;p8"/>
          <p:cNvPicPr preferRelativeResize="0"/>
          <p:nvPr/>
        </p:nvPicPr>
        <p:blipFill>
          <a:blip r:embed="rId3">
            <a:alphaModFix/>
          </a:blip>
          <a:stretch>
            <a:fillRect/>
          </a:stretch>
        </p:blipFill>
        <p:spPr>
          <a:xfrm>
            <a:off x="766750" y="2386250"/>
            <a:ext cx="5461301" cy="3992331"/>
          </a:xfrm>
          <a:prstGeom prst="rect">
            <a:avLst/>
          </a:prstGeom>
          <a:noFill/>
          <a:ln>
            <a:noFill/>
          </a:ln>
        </p:spPr>
      </p:pic>
      <p:sp>
        <p:nvSpPr>
          <p:cNvPr id="28" name="Google Shape;28;p8"/>
          <p:cNvSpPr txBox="1"/>
          <p:nvPr/>
        </p:nvSpPr>
        <p:spPr>
          <a:xfrm>
            <a:off x="683550" y="389451"/>
            <a:ext cx="7776900" cy="199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t>Slides developed by Mine Çetinkaya-Rundel of OpenIntro</a:t>
            </a:r>
            <a:endParaRPr sz="1800"/>
          </a:p>
          <a:p>
            <a:pPr indent="0" lvl="0" marL="0" rtl="0" algn="l">
              <a:spcBef>
                <a:spcPts val="0"/>
              </a:spcBef>
              <a:spcAft>
                <a:spcPts val="0"/>
              </a:spcAft>
              <a:buClr>
                <a:schemeClr val="dk1"/>
              </a:buClr>
              <a:buSzPts val="1100"/>
              <a:buFont typeface="Arial"/>
              <a:buNone/>
            </a:pPr>
            <a:r>
              <a:rPr lang="en" sz="1700">
                <a:solidFill>
                  <a:schemeClr val="dk1"/>
                </a:solidFill>
              </a:rPr>
              <a:t>Translated from LaTeX to Google Slides by Curry W. Hilton of OpenIntro.</a:t>
            </a:r>
            <a:endParaRPr sz="1800"/>
          </a:p>
          <a:p>
            <a:pPr indent="0" lvl="0" marL="0" rtl="0" algn="l">
              <a:spcBef>
                <a:spcPts val="0"/>
              </a:spcBef>
              <a:spcAft>
                <a:spcPts val="0"/>
              </a:spcAft>
              <a:buNone/>
            </a:pPr>
            <a:r>
              <a:rPr lang="en" sz="1800"/>
              <a:t>The slides may be copied, edited, and/or shared via the </a:t>
            </a:r>
            <a:r>
              <a:rPr lang="en" sz="1800" u="sng">
                <a:solidFill>
                  <a:schemeClr val="hlink"/>
                </a:solidFill>
                <a:hlinkClick r:id="rId4"/>
              </a:rPr>
              <a:t>CC BY-SA license</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lang="en" sz="1800">
                <a:solidFill>
                  <a:schemeClr val="dk1"/>
                </a:solidFill>
              </a:rPr>
              <a:t>To make a copy of these slides, go to </a:t>
            </a:r>
            <a:r>
              <a:rPr i="1" lang="en" sz="1800">
                <a:solidFill>
                  <a:schemeClr val="dk1"/>
                </a:solidFill>
              </a:rPr>
              <a:t>File</a:t>
            </a:r>
            <a:r>
              <a:rPr lang="en" sz="1800">
                <a:solidFill>
                  <a:schemeClr val="dk1"/>
                </a:solidFill>
              </a:rPr>
              <a:t> &gt; </a:t>
            </a:r>
            <a:r>
              <a:rPr i="1" lang="en" sz="1800">
                <a:solidFill>
                  <a:schemeClr val="dk1"/>
                </a:solidFill>
              </a:rPr>
              <a:t>Download as &gt; [option]</a:t>
            </a:r>
            <a:r>
              <a:rPr lang="en" sz="1800">
                <a:solidFill>
                  <a:schemeClr val="dk1"/>
                </a:solidFill>
              </a:rPr>
              <a:t>,</a:t>
            </a:r>
            <a:br>
              <a:rPr lang="en" sz="1800">
                <a:solidFill>
                  <a:schemeClr val="dk1"/>
                </a:solidFill>
              </a:rPr>
            </a:br>
            <a:r>
              <a:rPr lang="en" sz="1800">
                <a:solidFill>
                  <a:schemeClr val="dk1"/>
                </a:solidFill>
              </a:rPr>
              <a:t>as shown below. Or if you are logged into a Google account, you can choose </a:t>
            </a:r>
            <a:r>
              <a:rPr i="1" lang="en" sz="1800">
                <a:solidFill>
                  <a:schemeClr val="dk1"/>
                </a:solidFill>
              </a:rPr>
              <a:t>Make a copy...</a:t>
            </a:r>
            <a:r>
              <a:rPr lang="en" sz="1800">
                <a:solidFill>
                  <a:schemeClr val="dk1"/>
                </a:solidFill>
              </a:rPr>
              <a:t> to create your own version in Google Drive.</a:t>
            </a:r>
            <a:endParaRPr sz="1800">
              <a:solidFill>
                <a:schemeClr val="dk1"/>
              </a:solidFill>
            </a:endParaRPr>
          </a:p>
        </p:txBody>
      </p:sp>
      <p:sp>
        <p:nvSpPr>
          <p:cNvPr id="29" name="Google Shape;29;p8"/>
          <p:cNvSpPr/>
          <p:nvPr/>
        </p:nvSpPr>
        <p:spPr>
          <a:xfrm>
            <a:off x="766750" y="2387464"/>
            <a:ext cx="5461200" cy="3992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7"/>
          <p:cNvSpPr txBox="1"/>
          <p:nvPr/>
        </p:nvSpPr>
        <p:spPr>
          <a:xfrm>
            <a:off x="457200" y="288645"/>
            <a:ext cx="8229600" cy="7020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3000">
                <a:solidFill>
                  <a:srgbClr val="3A81BA"/>
                </a:solidFill>
              </a:rPr>
              <a:t>Parameter and point estimate</a:t>
            </a:r>
            <a:endParaRPr b="1" sz="3000">
              <a:solidFill>
                <a:srgbClr val="3A81BA"/>
              </a:solidFill>
            </a:endParaRPr>
          </a:p>
        </p:txBody>
      </p:sp>
      <p:sp>
        <p:nvSpPr>
          <p:cNvPr id="91" name="Google Shape;91;p17"/>
          <p:cNvSpPr txBox="1"/>
          <p:nvPr>
            <p:ph idx="1" type="body"/>
          </p:nvPr>
        </p:nvSpPr>
        <p:spPr>
          <a:xfrm>
            <a:off x="595200" y="1082850"/>
            <a:ext cx="7953600" cy="4599000"/>
          </a:xfrm>
          <a:prstGeom prst="rect">
            <a:avLst/>
          </a:prstGeom>
        </p:spPr>
        <p:txBody>
          <a:bodyPr anchorCtr="0" anchor="t" bIns="91425" lIns="91425" spcFirstLastPara="1" rIns="91425" wrap="square" tIns="91425">
            <a:noAutofit/>
          </a:bodyPr>
          <a:lstStyle/>
          <a:p>
            <a:pPr indent="-355600" lvl="0" marL="457200" rtl="0" algn="l">
              <a:lnSpc>
                <a:spcPct val="115000"/>
              </a:lnSpc>
              <a:spcBef>
                <a:spcPts val="600"/>
              </a:spcBef>
              <a:spcAft>
                <a:spcPts val="0"/>
              </a:spcAft>
              <a:buClr>
                <a:srgbClr val="000000"/>
              </a:buClr>
              <a:buSzPts val="2000"/>
              <a:buChar char="●"/>
            </a:pPr>
            <a:r>
              <a:rPr i="1" lang="en" sz="2000">
                <a:solidFill>
                  <a:schemeClr val="accent1"/>
                </a:solidFill>
              </a:rPr>
              <a:t>Parameter of interest</a:t>
            </a:r>
            <a:r>
              <a:rPr lang="en" sz="2000">
                <a:solidFill>
                  <a:srgbClr val="000000"/>
                </a:solidFill>
              </a:rPr>
              <a:t>: Average difference between the reading and writing scores of </a:t>
            </a:r>
            <a:r>
              <a:rPr lang="en" sz="2000">
                <a:solidFill>
                  <a:srgbClr val="FF9900"/>
                </a:solidFill>
              </a:rPr>
              <a:t>all </a:t>
            </a:r>
            <a:r>
              <a:rPr lang="en" sz="2000">
                <a:solidFill>
                  <a:srgbClr val="000000"/>
                </a:solidFill>
              </a:rPr>
              <a:t>high school students</a:t>
            </a:r>
            <a:endParaRPr sz="2000">
              <a:solidFill>
                <a:srgbClr val="000000"/>
              </a:solidFill>
            </a:endParaRPr>
          </a:p>
          <a:p>
            <a:pPr indent="0" lvl="0" marL="0" rtl="0" algn="l">
              <a:lnSpc>
                <a:spcPct val="115000"/>
              </a:lnSpc>
              <a:spcBef>
                <a:spcPts val="600"/>
              </a:spcBef>
              <a:spcAft>
                <a:spcPts val="0"/>
              </a:spcAft>
              <a:buNone/>
            </a:pPr>
            <a:r>
              <a:t/>
            </a:r>
            <a:endParaRPr sz="2000">
              <a:solidFill>
                <a:srgbClr val="000000"/>
              </a:solidFill>
            </a:endParaRPr>
          </a:p>
          <a:p>
            <a:pPr indent="0" lvl="0" marL="0" rtl="0" algn="l">
              <a:lnSpc>
                <a:spcPct val="115000"/>
              </a:lnSpc>
              <a:spcBef>
                <a:spcPts val="600"/>
              </a:spcBef>
              <a:spcAft>
                <a:spcPts val="0"/>
              </a:spcAft>
              <a:buNone/>
            </a:pPr>
            <a:r>
              <a:t/>
            </a:r>
            <a:endParaRPr sz="2000">
              <a:solidFill>
                <a:srgbClr val="000000"/>
              </a:solidFill>
            </a:endParaRPr>
          </a:p>
          <a:p>
            <a:pPr indent="-355600" lvl="0" marL="457200" rtl="0" algn="l">
              <a:lnSpc>
                <a:spcPct val="115000"/>
              </a:lnSpc>
              <a:spcBef>
                <a:spcPts val="600"/>
              </a:spcBef>
              <a:spcAft>
                <a:spcPts val="0"/>
              </a:spcAft>
              <a:buClr>
                <a:srgbClr val="000000"/>
              </a:buClr>
              <a:buSzPts val="2000"/>
              <a:buChar char="●"/>
            </a:pPr>
            <a:r>
              <a:rPr i="1" lang="en" sz="2000">
                <a:solidFill>
                  <a:schemeClr val="accent1"/>
                </a:solidFill>
              </a:rPr>
              <a:t>Point estimate</a:t>
            </a:r>
            <a:r>
              <a:rPr lang="en" sz="2000">
                <a:solidFill>
                  <a:srgbClr val="000000"/>
                </a:solidFill>
              </a:rPr>
              <a:t>: Average difference between the reading and writing scores of </a:t>
            </a:r>
            <a:r>
              <a:rPr lang="en" sz="2000">
                <a:solidFill>
                  <a:srgbClr val="FF9900"/>
                </a:solidFill>
              </a:rPr>
              <a:t>sampled </a:t>
            </a:r>
            <a:r>
              <a:rPr lang="en" sz="2000">
                <a:solidFill>
                  <a:srgbClr val="000000"/>
                </a:solidFill>
              </a:rPr>
              <a:t>high school students</a:t>
            </a:r>
            <a:endParaRPr sz="2000">
              <a:solidFill>
                <a:srgbClr val="000000"/>
              </a:solidFill>
            </a:endParaRPr>
          </a:p>
          <a:p>
            <a:pPr indent="0" lvl="0" marL="0" rtl="0" algn="l">
              <a:lnSpc>
                <a:spcPct val="115000"/>
              </a:lnSpc>
              <a:spcBef>
                <a:spcPts val="600"/>
              </a:spcBef>
              <a:spcAft>
                <a:spcPts val="0"/>
              </a:spcAft>
              <a:buNone/>
            </a:pPr>
            <a:r>
              <a:t/>
            </a:r>
            <a:endParaRPr sz="2000">
              <a:solidFill>
                <a:srgbClr val="000000"/>
              </a:solidFill>
            </a:endParaRPr>
          </a:p>
        </p:txBody>
      </p:sp>
      <p:pic>
        <p:nvPicPr>
          <p:cNvPr id="92" name="Google Shape;92;p17"/>
          <p:cNvPicPr preferRelativeResize="0"/>
          <p:nvPr/>
        </p:nvPicPr>
        <p:blipFill>
          <a:blip r:embed="rId3">
            <a:alphaModFix/>
          </a:blip>
          <a:stretch>
            <a:fillRect/>
          </a:stretch>
        </p:blipFill>
        <p:spPr>
          <a:xfrm>
            <a:off x="4229100" y="2134175"/>
            <a:ext cx="685800" cy="278675"/>
          </a:xfrm>
          <a:prstGeom prst="rect">
            <a:avLst/>
          </a:prstGeom>
          <a:noFill/>
          <a:ln>
            <a:noFill/>
          </a:ln>
        </p:spPr>
      </p:pic>
      <p:pic>
        <p:nvPicPr>
          <p:cNvPr id="93" name="Google Shape;93;p17"/>
          <p:cNvPicPr preferRelativeResize="0"/>
          <p:nvPr/>
        </p:nvPicPr>
        <p:blipFill>
          <a:blip r:embed="rId4">
            <a:alphaModFix/>
          </a:blip>
          <a:stretch>
            <a:fillRect/>
          </a:stretch>
        </p:blipFill>
        <p:spPr>
          <a:xfrm>
            <a:off x="4243388" y="3879350"/>
            <a:ext cx="657225" cy="3323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8"/>
          <p:cNvSpPr txBox="1"/>
          <p:nvPr/>
        </p:nvSpPr>
        <p:spPr>
          <a:xfrm>
            <a:off x="457200" y="288645"/>
            <a:ext cx="8229600" cy="7020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3000">
                <a:solidFill>
                  <a:srgbClr val="3A81BA"/>
                </a:solidFill>
              </a:rPr>
              <a:t>Setting the hypotheses</a:t>
            </a:r>
            <a:endParaRPr b="1" sz="3000">
              <a:solidFill>
                <a:srgbClr val="3A81BA"/>
              </a:solidFill>
            </a:endParaRPr>
          </a:p>
        </p:txBody>
      </p:sp>
      <p:sp>
        <p:nvSpPr>
          <p:cNvPr id="99" name="Google Shape;99;p18"/>
          <p:cNvSpPr txBox="1"/>
          <p:nvPr/>
        </p:nvSpPr>
        <p:spPr>
          <a:xfrm flipH="1">
            <a:off x="457075" y="1077175"/>
            <a:ext cx="7822200" cy="4091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200">
                <a:solidFill>
                  <a:schemeClr val="accent1"/>
                </a:solidFill>
              </a:rPr>
              <a:t>If in fact there was no difference between the scores on the reading and writing exams, what would you expect the average difference to be? </a:t>
            </a:r>
            <a:endParaRPr sz="2200">
              <a:solidFill>
                <a:schemeClr val="accent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9"/>
          <p:cNvSpPr txBox="1"/>
          <p:nvPr/>
        </p:nvSpPr>
        <p:spPr>
          <a:xfrm>
            <a:off x="457200" y="288645"/>
            <a:ext cx="8229600" cy="7020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3000">
                <a:solidFill>
                  <a:srgbClr val="3A81BA"/>
                </a:solidFill>
              </a:rPr>
              <a:t>Setting the hypotheses</a:t>
            </a:r>
            <a:endParaRPr b="1" sz="3000">
              <a:solidFill>
                <a:srgbClr val="3A81BA"/>
              </a:solidFill>
            </a:endParaRPr>
          </a:p>
        </p:txBody>
      </p:sp>
      <p:sp>
        <p:nvSpPr>
          <p:cNvPr id="105" name="Google Shape;105;p19"/>
          <p:cNvSpPr txBox="1"/>
          <p:nvPr/>
        </p:nvSpPr>
        <p:spPr>
          <a:xfrm flipH="1">
            <a:off x="457075" y="1077175"/>
            <a:ext cx="7822200" cy="4091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200">
                <a:solidFill>
                  <a:schemeClr val="accent1"/>
                </a:solidFill>
              </a:rPr>
              <a:t>If in fact there was no difference between the scores on the reading and writing exams, what would you expect the average difference to be? </a:t>
            </a:r>
            <a:endParaRPr sz="2200">
              <a:solidFill>
                <a:schemeClr val="accent1"/>
              </a:solidFill>
            </a:endParaRPr>
          </a:p>
          <a:p>
            <a:pPr indent="0" lvl="0" marL="0" rtl="0" algn="l">
              <a:lnSpc>
                <a:spcPct val="115000"/>
              </a:lnSpc>
              <a:spcBef>
                <a:spcPts val="0"/>
              </a:spcBef>
              <a:spcAft>
                <a:spcPts val="0"/>
              </a:spcAft>
              <a:buNone/>
            </a:pPr>
            <a:r>
              <a:t/>
            </a:r>
            <a:endParaRPr sz="2200">
              <a:solidFill>
                <a:schemeClr val="accent1"/>
              </a:solidFill>
            </a:endParaRPr>
          </a:p>
          <a:p>
            <a:pPr indent="0" lvl="0" marL="0" rtl="0" algn="l">
              <a:lnSpc>
                <a:spcPct val="115000"/>
              </a:lnSpc>
              <a:spcBef>
                <a:spcPts val="0"/>
              </a:spcBef>
              <a:spcAft>
                <a:spcPts val="0"/>
              </a:spcAft>
              <a:buNone/>
            </a:pPr>
            <a:r>
              <a:rPr i="1" lang="en" sz="2200"/>
              <a:t>0</a:t>
            </a:r>
            <a:endParaRPr i="1" sz="22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0"/>
          <p:cNvSpPr txBox="1"/>
          <p:nvPr/>
        </p:nvSpPr>
        <p:spPr>
          <a:xfrm>
            <a:off x="457200" y="288645"/>
            <a:ext cx="8229600" cy="7020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3000">
                <a:solidFill>
                  <a:srgbClr val="3A81BA"/>
                </a:solidFill>
              </a:rPr>
              <a:t>Setting the hypotheses</a:t>
            </a:r>
            <a:endParaRPr b="1" sz="3000">
              <a:solidFill>
                <a:srgbClr val="3A81BA"/>
              </a:solidFill>
            </a:endParaRPr>
          </a:p>
        </p:txBody>
      </p:sp>
      <p:sp>
        <p:nvSpPr>
          <p:cNvPr id="111" name="Google Shape;111;p20"/>
          <p:cNvSpPr txBox="1"/>
          <p:nvPr/>
        </p:nvSpPr>
        <p:spPr>
          <a:xfrm flipH="1">
            <a:off x="457075" y="1077175"/>
            <a:ext cx="7822200" cy="3501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200">
                <a:solidFill>
                  <a:schemeClr val="accent1"/>
                </a:solidFill>
              </a:rPr>
              <a:t>If in fact there was no difference between the scores on the reading and writing exams, what would you expect the average difference to be? </a:t>
            </a:r>
            <a:endParaRPr sz="2200">
              <a:solidFill>
                <a:schemeClr val="accent1"/>
              </a:solidFill>
            </a:endParaRPr>
          </a:p>
          <a:p>
            <a:pPr indent="0" lvl="0" marL="0" rtl="0" algn="l">
              <a:lnSpc>
                <a:spcPct val="115000"/>
              </a:lnSpc>
              <a:spcBef>
                <a:spcPts val="0"/>
              </a:spcBef>
              <a:spcAft>
                <a:spcPts val="0"/>
              </a:spcAft>
              <a:buNone/>
            </a:pPr>
            <a:r>
              <a:t/>
            </a:r>
            <a:endParaRPr sz="2200">
              <a:solidFill>
                <a:schemeClr val="accent1"/>
              </a:solidFill>
            </a:endParaRPr>
          </a:p>
          <a:p>
            <a:pPr indent="0" lvl="0" marL="0" rtl="0" algn="l">
              <a:lnSpc>
                <a:spcPct val="115000"/>
              </a:lnSpc>
              <a:spcBef>
                <a:spcPts val="0"/>
              </a:spcBef>
              <a:spcAft>
                <a:spcPts val="0"/>
              </a:spcAft>
              <a:buNone/>
            </a:pPr>
            <a:r>
              <a:rPr i="1" lang="en" sz="2200"/>
              <a:t>0</a:t>
            </a:r>
            <a:endParaRPr i="1" sz="2200"/>
          </a:p>
          <a:p>
            <a:pPr indent="0" lvl="0" marL="0" rtl="0" algn="l">
              <a:lnSpc>
                <a:spcPct val="115000"/>
              </a:lnSpc>
              <a:spcBef>
                <a:spcPts val="0"/>
              </a:spcBef>
              <a:spcAft>
                <a:spcPts val="0"/>
              </a:spcAft>
              <a:buNone/>
            </a:pPr>
            <a:r>
              <a:t/>
            </a:r>
            <a:endParaRPr i="1" sz="2200"/>
          </a:p>
          <a:p>
            <a:pPr indent="0" lvl="0" marL="0" rtl="0" algn="l">
              <a:lnSpc>
                <a:spcPct val="115000"/>
              </a:lnSpc>
              <a:spcBef>
                <a:spcPts val="0"/>
              </a:spcBef>
              <a:spcAft>
                <a:spcPts val="0"/>
              </a:spcAft>
              <a:buNone/>
            </a:pPr>
            <a:r>
              <a:rPr lang="en" sz="2200">
                <a:solidFill>
                  <a:schemeClr val="accent1"/>
                </a:solidFill>
              </a:rPr>
              <a:t>What are the hypotheses for testing if there is a difference between the average reading and writing scores?</a:t>
            </a:r>
            <a:endParaRPr sz="2200">
              <a:solidFill>
                <a:schemeClr val="accent1"/>
              </a:solidFill>
            </a:endParaRPr>
          </a:p>
          <a:p>
            <a:pPr indent="0" lvl="0" marL="0" rtl="0" algn="l">
              <a:lnSpc>
                <a:spcPct val="115000"/>
              </a:lnSpc>
              <a:spcBef>
                <a:spcPts val="600"/>
              </a:spcBef>
              <a:spcAft>
                <a:spcPts val="0"/>
              </a:spcAft>
              <a:buClr>
                <a:schemeClr val="dk1"/>
              </a:buClr>
              <a:buSzPts val="1100"/>
              <a:buFont typeface="Arial"/>
              <a:buNone/>
            </a:pPr>
            <a:r>
              <a:t/>
            </a:r>
            <a:endParaRPr sz="2200">
              <a:solidFill>
                <a:schemeClr val="accent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1"/>
          <p:cNvSpPr txBox="1"/>
          <p:nvPr/>
        </p:nvSpPr>
        <p:spPr>
          <a:xfrm>
            <a:off x="457200" y="288645"/>
            <a:ext cx="8229600" cy="7020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3000">
                <a:solidFill>
                  <a:srgbClr val="3A81BA"/>
                </a:solidFill>
              </a:rPr>
              <a:t>Setting the hypotheses</a:t>
            </a:r>
            <a:endParaRPr b="1" sz="3000">
              <a:solidFill>
                <a:srgbClr val="3A81BA"/>
              </a:solidFill>
            </a:endParaRPr>
          </a:p>
        </p:txBody>
      </p:sp>
      <p:sp>
        <p:nvSpPr>
          <p:cNvPr id="117" name="Google Shape;117;p21"/>
          <p:cNvSpPr txBox="1"/>
          <p:nvPr/>
        </p:nvSpPr>
        <p:spPr>
          <a:xfrm flipH="1">
            <a:off x="457075" y="1077175"/>
            <a:ext cx="7822200" cy="5590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200">
                <a:solidFill>
                  <a:schemeClr val="accent1"/>
                </a:solidFill>
              </a:rPr>
              <a:t>If in fact there was no difference between the scores on the reading and writing exams, what would you expect the average difference to be? </a:t>
            </a:r>
            <a:endParaRPr sz="2200">
              <a:solidFill>
                <a:schemeClr val="accent1"/>
              </a:solidFill>
            </a:endParaRPr>
          </a:p>
          <a:p>
            <a:pPr indent="0" lvl="0" marL="0" rtl="0" algn="l">
              <a:lnSpc>
                <a:spcPct val="115000"/>
              </a:lnSpc>
              <a:spcBef>
                <a:spcPts val="0"/>
              </a:spcBef>
              <a:spcAft>
                <a:spcPts val="0"/>
              </a:spcAft>
              <a:buNone/>
            </a:pPr>
            <a:r>
              <a:t/>
            </a:r>
            <a:endParaRPr sz="2200">
              <a:solidFill>
                <a:schemeClr val="accent1"/>
              </a:solidFill>
            </a:endParaRPr>
          </a:p>
          <a:p>
            <a:pPr indent="0" lvl="0" marL="0" rtl="0" algn="l">
              <a:lnSpc>
                <a:spcPct val="115000"/>
              </a:lnSpc>
              <a:spcBef>
                <a:spcPts val="0"/>
              </a:spcBef>
              <a:spcAft>
                <a:spcPts val="0"/>
              </a:spcAft>
              <a:buNone/>
            </a:pPr>
            <a:r>
              <a:rPr i="1" lang="en" sz="2200"/>
              <a:t>0</a:t>
            </a:r>
            <a:endParaRPr i="1" sz="2200"/>
          </a:p>
          <a:p>
            <a:pPr indent="0" lvl="0" marL="0" rtl="0" algn="l">
              <a:lnSpc>
                <a:spcPct val="115000"/>
              </a:lnSpc>
              <a:spcBef>
                <a:spcPts val="0"/>
              </a:spcBef>
              <a:spcAft>
                <a:spcPts val="0"/>
              </a:spcAft>
              <a:buNone/>
            </a:pPr>
            <a:r>
              <a:t/>
            </a:r>
            <a:endParaRPr i="1" sz="2200"/>
          </a:p>
          <a:p>
            <a:pPr indent="0" lvl="0" marL="0" rtl="0" algn="l">
              <a:lnSpc>
                <a:spcPct val="115000"/>
              </a:lnSpc>
              <a:spcBef>
                <a:spcPts val="0"/>
              </a:spcBef>
              <a:spcAft>
                <a:spcPts val="0"/>
              </a:spcAft>
              <a:buNone/>
            </a:pPr>
            <a:r>
              <a:rPr lang="en" sz="2200">
                <a:solidFill>
                  <a:schemeClr val="accent1"/>
                </a:solidFill>
              </a:rPr>
              <a:t>What are the hypotheses for testing if there is a difference between the average reading and writing scores?</a:t>
            </a:r>
            <a:endParaRPr sz="2200">
              <a:solidFill>
                <a:schemeClr val="accent1"/>
              </a:solidFill>
            </a:endParaRPr>
          </a:p>
          <a:p>
            <a:pPr indent="0" lvl="0" marL="0" rtl="0" algn="l">
              <a:lnSpc>
                <a:spcPct val="115000"/>
              </a:lnSpc>
              <a:spcBef>
                <a:spcPts val="600"/>
              </a:spcBef>
              <a:spcAft>
                <a:spcPts val="0"/>
              </a:spcAft>
              <a:buNone/>
            </a:pPr>
            <a:r>
              <a:rPr i="1" lang="en" sz="2000">
                <a:solidFill>
                  <a:schemeClr val="dk1"/>
                </a:solidFill>
              </a:rPr>
              <a:t>H</a:t>
            </a:r>
            <a:r>
              <a:rPr baseline="-25000" i="1" lang="en" sz="2000">
                <a:solidFill>
                  <a:schemeClr val="dk1"/>
                </a:solidFill>
              </a:rPr>
              <a:t>0 </a:t>
            </a:r>
            <a:r>
              <a:rPr lang="en" sz="2000">
                <a:solidFill>
                  <a:schemeClr val="dk1"/>
                </a:solidFill>
              </a:rPr>
              <a:t>: Average traffic flow on Friday 6</a:t>
            </a:r>
            <a:r>
              <a:rPr baseline="30000" lang="en" sz="2000">
                <a:solidFill>
                  <a:schemeClr val="dk1"/>
                </a:solidFill>
              </a:rPr>
              <a:t>th</a:t>
            </a:r>
            <a:r>
              <a:rPr lang="en" sz="2000">
                <a:solidFill>
                  <a:schemeClr val="dk1"/>
                </a:solidFill>
              </a:rPr>
              <a:t> and 13</a:t>
            </a:r>
            <a:r>
              <a:rPr baseline="30000" lang="en" sz="2000">
                <a:solidFill>
                  <a:schemeClr val="dk1"/>
                </a:solidFill>
              </a:rPr>
              <a:t>th</a:t>
            </a:r>
            <a:r>
              <a:rPr lang="en" sz="2000">
                <a:solidFill>
                  <a:schemeClr val="dk1"/>
                </a:solidFill>
              </a:rPr>
              <a:t> are equal.</a:t>
            </a:r>
            <a:endParaRPr sz="2000">
              <a:solidFill>
                <a:schemeClr val="dk1"/>
              </a:solidFill>
            </a:endParaRPr>
          </a:p>
          <a:p>
            <a:pPr indent="0" lvl="0" marL="0" rtl="0" algn="l">
              <a:lnSpc>
                <a:spcPct val="115000"/>
              </a:lnSpc>
              <a:spcBef>
                <a:spcPts val="600"/>
              </a:spcBef>
              <a:spcAft>
                <a:spcPts val="0"/>
              </a:spcAft>
              <a:buNone/>
            </a:pPr>
            <a:r>
              <a:t/>
            </a:r>
            <a:endParaRPr sz="2000">
              <a:solidFill>
                <a:schemeClr val="dk1"/>
              </a:solidFill>
            </a:endParaRPr>
          </a:p>
          <a:p>
            <a:pPr indent="0" lvl="0" marL="0" rtl="0" algn="l">
              <a:lnSpc>
                <a:spcPct val="115000"/>
              </a:lnSpc>
              <a:spcBef>
                <a:spcPts val="600"/>
              </a:spcBef>
              <a:spcAft>
                <a:spcPts val="0"/>
              </a:spcAft>
              <a:buNone/>
            </a:pPr>
            <a:r>
              <a:t/>
            </a:r>
            <a:endParaRPr sz="2000">
              <a:solidFill>
                <a:schemeClr val="dk1"/>
              </a:solidFill>
            </a:endParaRPr>
          </a:p>
          <a:p>
            <a:pPr indent="0" lvl="0" marL="0" rtl="0" algn="l">
              <a:lnSpc>
                <a:spcPct val="115000"/>
              </a:lnSpc>
              <a:spcBef>
                <a:spcPts val="600"/>
              </a:spcBef>
              <a:spcAft>
                <a:spcPts val="0"/>
              </a:spcAft>
              <a:buClr>
                <a:schemeClr val="dk1"/>
              </a:buClr>
              <a:buSzPts val="1100"/>
              <a:buFont typeface="Arial"/>
              <a:buNone/>
            </a:pPr>
            <a:r>
              <a:rPr i="1" lang="en" sz="2000">
                <a:solidFill>
                  <a:schemeClr val="dk1"/>
                </a:solidFill>
              </a:rPr>
              <a:t>H</a:t>
            </a:r>
            <a:r>
              <a:rPr baseline="-25000" i="1" lang="en" sz="2000">
                <a:solidFill>
                  <a:schemeClr val="dk1"/>
                </a:solidFill>
              </a:rPr>
              <a:t>A</a:t>
            </a:r>
            <a:r>
              <a:rPr lang="en" sz="2000">
                <a:solidFill>
                  <a:schemeClr val="dk1"/>
                </a:solidFill>
              </a:rPr>
              <a:t> : Average traffic flow on Friday 6</a:t>
            </a:r>
            <a:r>
              <a:rPr baseline="30000" lang="en" sz="2000">
                <a:solidFill>
                  <a:schemeClr val="dk1"/>
                </a:solidFill>
              </a:rPr>
              <a:t>th</a:t>
            </a:r>
            <a:r>
              <a:rPr lang="en" sz="2000">
                <a:solidFill>
                  <a:schemeClr val="dk1"/>
                </a:solidFill>
              </a:rPr>
              <a:t> and 13</a:t>
            </a:r>
            <a:r>
              <a:rPr baseline="30000" lang="en" sz="2000">
                <a:solidFill>
                  <a:schemeClr val="dk1"/>
                </a:solidFill>
              </a:rPr>
              <a:t>th</a:t>
            </a:r>
            <a:r>
              <a:rPr lang="en" sz="2000">
                <a:solidFill>
                  <a:schemeClr val="dk1"/>
                </a:solidFill>
              </a:rPr>
              <a:t> are different.</a:t>
            </a:r>
            <a:endParaRPr sz="2200">
              <a:solidFill>
                <a:schemeClr val="accent1"/>
              </a:solidFill>
            </a:endParaRPr>
          </a:p>
        </p:txBody>
      </p:sp>
      <p:pic>
        <p:nvPicPr>
          <p:cNvPr id="118" name="Google Shape;118;p21"/>
          <p:cNvPicPr preferRelativeResize="0"/>
          <p:nvPr/>
        </p:nvPicPr>
        <p:blipFill>
          <a:blip r:embed="rId3">
            <a:alphaModFix/>
          </a:blip>
          <a:stretch>
            <a:fillRect/>
          </a:stretch>
        </p:blipFill>
        <p:spPr>
          <a:xfrm>
            <a:off x="3772850" y="4858750"/>
            <a:ext cx="1139300" cy="382050"/>
          </a:xfrm>
          <a:prstGeom prst="rect">
            <a:avLst/>
          </a:prstGeom>
          <a:noFill/>
          <a:ln>
            <a:noFill/>
          </a:ln>
        </p:spPr>
      </p:pic>
      <p:pic>
        <p:nvPicPr>
          <p:cNvPr id="119" name="Google Shape;119;p21"/>
          <p:cNvPicPr preferRelativeResize="0"/>
          <p:nvPr/>
        </p:nvPicPr>
        <p:blipFill>
          <a:blip r:embed="rId4">
            <a:alphaModFix/>
          </a:blip>
          <a:stretch>
            <a:fillRect/>
          </a:stretch>
        </p:blipFill>
        <p:spPr>
          <a:xfrm>
            <a:off x="3772850" y="6092150"/>
            <a:ext cx="1251750" cy="3421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2"/>
          <p:cNvSpPr txBox="1"/>
          <p:nvPr/>
        </p:nvSpPr>
        <p:spPr>
          <a:xfrm>
            <a:off x="457200" y="288645"/>
            <a:ext cx="8229600" cy="7020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3000">
                <a:solidFill>
                  <a:srgbClr val="3A81BA"/>
                </a:solidFill>
              </a:rPr>
              <a:t>Nothing new here</a:t>
            </a:r>
            <a:endParaRPr b="1" sz="3000">
              <a:solidFill>
                <a:srgbClr val="3A81BA"/>
              </a:solidFill>
            </a:endParaRPr>
          </a:p>
        </p:txBody>
      </p:sp>
      <p:sp>
        <p:nvSpPr>
          <p:cNvPr id="125" name="Google Shape;125;p22"/>
          <p:cNvSpPr txBox="1"/>
          <p:nvPr>
            <p:ph idx="1" type="body"/>
          </p:nvPr>
        </p:nvSpPr>
        <p:spPr>
          <a:xfrm>
            <a:off x="570775" y="1082850"/>
            <a:ext cx="7921500" cy="4599000"/>
          </a:xfrm>
          <a:prstGeom prst="rect">
            <a:avLst/>
          </a:prstGeom>
        </p:spPr>
        <p:txBody>
          <a:bodyPr anchorCtr="0" anchor="t" bIns="91425" lIns="91425" spcFirstLastPara="1" rIns="91425" wrap="square" tIns="91425">
            <a:noAutofit/>
          </a:bodyPr>
          <a:lstStyle/>
          <a:p>
            <a:pPr indent="-381000" lvl="0" marL="457200" rtl="0" algn="l">
              <a:lnSpc>
                <a:spcPct val="115000"/>
              </a:lnSpc>
              <a:spcBef>
                <a:spcPts val="600"/>
              </a:spcBef>
              <a:spcAft>
                <a:spcPts val="0"/>
              </a:spcAft>
              <a:buClr>
                <a:srgbClr val="000000"/>
              </a:buClr>
              <a:buSzPts val="2400"/>
              <a:buChar char="●"/>
            </a:pPr>
            <a:r>
              <a:rPr lang="en" sz="2400">
                <a:solidFill>
                  <a:srgbClr val="000000"/>
                </a:solidFill>
              </a:rPr>
              <a:t>The analysis is no different than what we have done before</a:t>
            </a:r>
            <a:endParaRPr sz="2400">
              <a:solidFill>
                <a:srgbClr val="000000"/>
              </a:solidFill>
            </a:endParaRPr>
          </a:p>
          <a:p>
            <a:pPr indent="-381000" lvl="0" marL="457200" rtl="0" algn="l">
              <a:lnSpc>
                <a:spcPct val="115000"/>
              </a:lnSpc>
              <a:spcBef>
                <a:spcPts val="0"/>
              </a:spcBef>
              <a:spcAft>
                <a:spcPts val="0"/>
              </a:spcAft>
              <a:buClr>
                <a:srgbClr val="000000"/>
              </a:buClr>
              <a:buSzPts val="2400"/>
              <a:buChar char="●"/>
            </a:pPr>
            <a:r>
              <a:rPr lang="en" sz="2400">
                <a:solidFill>
                  <a:srgbClr val="000000"/>
                </a:solidFill>
              </a:rPr>
              <a:t>We have data from </a:t>
            </a:r>
            <a:r>
              <a:rPr lang="en" sz="2400">
                <a:solidFill>
                  <a:srgbClr val="FF9900"/>
                </a:solidFill>
              </a:rPr>
              <a:t>one </a:t>
            </a:r>
            <a:r>
              <a:rPr lang="en" sz="2400">
                <a:solidFill>
                  <a:srgbClr val="000000"/>
                </a:solidFill>
              </a:rPr>
              <a:t>sample: differences.</a:t>
            </a:r>
            <a:endParaRPr sz="2400">
              <a:solidFill>
                <a:srgbClr val="000000"/>
              </a:solidFill>
            </a:endParaRPr>
          </a:p>
          <a:p>
            <a:pPr indent="-381000" lvl="0" marL="457200" rtl="0" algn="l">
              <a:lnSpc>
                <a:spcPct val="115000"/>
              </a:lnSpc>
              <a:spcBef>
                <a:spcPts val="0"/>
              </a:spcBef>
              <a:spcAft>
                <a:spcPts val="0"/>
              </a:spcAft>
              <a:buClr>
                <a:srgbClr val="000000"/>
              </a:buClr>
              <a:buSzPts val="2400"/>
              <a:buChar char="●"/>
            </a:pPr>
            <a:r>
              <a:rPr lang="en" sz="2400">
                <a:solidFill>
                  <a:srgbClr val="000000"/>
                </a:solidFill>
              </a:rPr>
              <a:t>We are testing to see if the average difference is different than 0.</a:t>
            </a:r>
            <a:endParaRPr sz="2400">
              <a:solidFill>
                <a:srgbClr val="000000"/>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3"/>
          <p:cNvSpPr txBox="1"/>
          <p:nvPr/>
        </p:nvSpPr>
        <p:spPr>
          <a:xfrm>
            <a:off x="457200" y="288645"/>
            <a:ext cx="8229600" cy="7020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3000">
                <a:solidFill>
                  <a:srgbClr val="3A81BA"/>
                </a:solidFill>
              </a:rPr>
              <a:t>Checking assumptions &amp; conditions</a:t>
            </a:r>
            <a:endParaRPr b="1" sz="3000">
              <a:solidFill>
                <a:srgbClr val="3A81BA"/>
              </a:solidFill>
            </a:endParaRPr>
          </a:p>
        </p:txBody>
      </p:sp>
      <p:sp>
        <p:nvSpPr>
          <p:cNvPr id="131" name="Google Shape;131;p23"/>
          <p:cNvSpPr txBox="1"/>
          <p:nvPr/>
        </p:nvSpPr>
        <p:spPr>
          <a:xfrm flipH="1">
            <a:off x="457200" y="1106850"/>
            <a:ext cx="7822200" cy="5474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200">
                <a:solidFill>
                  <a:schemeClr val="accent1"/>
                </a:solidFill>
              </a:rPr>
              <a:t>Which of the following is true?</a:t>
            </a:r>
            <a:endParaRPr sz="2200">
              <a:solidFill>
                <a:schemeClr val="accent1"/>
              </a:solidFill>
            </a:endParaRPr>
          </a:p>
          <a:p>
            <a:pPr indent="0" lvl="0" marL="0" rtl="0" algn="l">
              <a:lnSpc>
                <a:spcPct val="115000"/>
              </a:lnSpc>
              <a:spcBef>
                <a:spcPts val="0"/>
              </a:spcBef>
              <a:spcAft>
                <a:spcPts val="0"/>
              </a:spcAft>
              <a:buNone/>
            </a:pPr>
            <a:r>
              <a:t/>
            </a:r>
            <a:endParaRPr sz="2200">
              <a:solidFill>
                <a:schemeClr val="accent1"/>
              </a:solidFill>
            </a:endParaRPr>
          </a:p>
          <a:p>
            <a:pPr indent="-368300" lvl="0" marL="457200" rtl="0" algn="l">
              <a:lnSpc>
                <a:spcPct val="115000"/>
              </a:lnSpc>
              <a:spcBef>
                <a:spcPts val="0"/>
              </a:spcBef>
              <a:spcAft>
                <a:spcPts val="0"/>
              </a:spcAft>
              <a:buSzPts val="2200"/>
              <a:buAutoNum type="alphaUcPeriod"/>
            </a:pPr>
            <a:r>
              <a:rPr lang="en" sz="2200"/>
              <a:t>Since students are sampled randomly and are less than 10% of all high school students, we can assume that the difference between the reading and writing scores of one student in the sample is independent of another</a:t>
            </a:r>
            <a:endParaRPr sz="2200"/>
          </a:p>
          <a:p>
            <a:pPr indent="-368300" lvl="0" marL="457200" rtl="0" algn="l">
              <a:lnSpc>
                <a:spcPct val="115000"/>
              </a:lnSpc>
              <a:spcBef>
                <a:spcPts val="0"/>
              </a:spcBef>
              <a:spcAft>
                <a:spcPts val="0"/>
              </a:spcAft>
              <a:buSzPts val="2200"/>
              <a:buAutoNum type="alphaUcPeriod"/>
            </a:pPr>
            <a:r>
              <a:rPr lang="en" sz="2200"/>
              <a:t>The distribution of differences is bimodal, therefore we cannot continue with the hypothesis test</a:t>
            </a:r>
            <a:endParaRPr sz="2200"/>
          </a:p>
          <a:p>
            <a:pPr indent="-368300" lvl="0" marL="457200" rtl="0" algn="l">
              <a:lnSpc>
                <a:spcPct val="115000"/>
              </a:lnSpc>
              <a:spcBef>
                <a:spcPts val="0"/>
              </a:spcBef>
              <a:spcAft>
                <a:spcPts val="0"/>
              </a:spcAft>
              <a:buSzPts val="2200"/>
              <a:buAutoNum type="alphaUcPeriod"/>
            </a:pPr>
            <a:r>
              <a:rPr lang="en" sz="2200"/>
              <a:t>In order for differences to be random we should have sampled with replacement</a:t>
            </a:r>
            <a:endParaRPr sz="2200"/>
          </a:p>
          <a:p>
            <a:pPr indent="-368300" lvl="0" marL="457200" rtl="0" algn="l">
              <a:lnSpc>
                <a:spcPct val="115000"/>
              </a:lnSpc>
              <a:spcBef>
                <a:spcPts val="0"/>
              </a:spcBef>
              <a:spcAft>
                <a:spcPts val="0"/>
              </a:spcAft>
              <a:buSzPts val="2200"/>
              <a:buAutoNum type="alphaUcPeriod"/>
            </a:pPr>
            <a:r>
              <a:rPr lang="en" sz="2200"/>
              <a:t>Since students are sampled randomly and are less than 10% all students, we can assume that the sampling distribution of the average difference will be nearly normal</a:t>
            </a:r>
            <a:endParaRPr sz="22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4"/>
          <p:cNvSpPr txBox="1"/>
          <p:nvPr/>
        </p:nvSpPr>
        <p:spPr>
          <a:xfrm>
            <a:off x="457200" y="288645"/>
            <a:ext cx="8229600" cy="7020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3000">
                <a:solidFill>
                  <a:srgbClr val="3A81BA"/>
                </a:solidFill>
              </a:rPr>
              <a:t>Checking assumptions &amp; conditions</a:t>
            </a:r>
            <a:endParaRPr b="1" sz="3000">
              <a:solidFill>
                <a:srgbClr val="3A81BA"/>
              </a:solidFill>
            </a:endParaRPr>
          </a:p>
        </p:txBody>
      </p:sp>
      <p:sp>
        <p:nvSpPr>
          <p:cNvPr id="137" name="Google Shape;137;p24"/>
          <p:cNvSpPr txBox="1"/>
          <p:nvPr/>
        </p:nvSpPr>
        <p:spPr>
          <a:xfrm flipH="1">
            <a:off x="457200" y="1106850"/>
            <a:ext cx="7822200" cy="5474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200">
                <a:solidFill>
                  <a:schemeClr val="accent1"/>
                </a:solidFill>
              </a:rPr>
              <a:t>Which of the following is true?</a:t>
            </a:r>
            <a:endParaRPr sz="2200">
              <a:solidFill>
                <a:schemeClr val="accent1"/>
              </a:solidFill>
            </a:endParaRPr>
          </a:p>
          <a:p>
            <a:pPr indent="0" lvl="0" marL="0" rtl="0" algn="l">
              <a:lnSpc>
                <a:spcPct val="115000"/>
              </a:lnSpc>
              <a:spcBef>
                <a:spcPts val="0"/>
              </a:spcBef>
              <a:spcAft>
                <a:spcPts val="0"/>
              </a:spcAft>
              <a:buNone/>
            </a:pPr>
            <a:r>
              <a:t/>
            </a:r>
            <a:endParaRPr sz="2200">
              <a:solidFill>
                <a:schemeClr val="accent1"/>
              </a:solidFill>
            </a:endParaRPr>
          </a:p>
          <a:p>
            <a:pPr indent="-368300" lvl="0" marL="457200" rtl="0" algn="l">
              <a:lnSpc>
                <a:spcPct val="115000"/>
              </a:lnSpc>
              <a:spcBef>
                <a:spcPts val="0"/>
              </a:spcBef>
              <a:spcAft>
                <a:spcPts val="0"/>
              </a:spcAft>
              <a:buClr>
                <a:srgbClr val="FF9900"/>
              </a:buClr>
              <a:buSzPts val="2200"/>
              <a:buAutoNum type="alphaUcPeriod"/>
            </a:pPr>
            <a:r>
              <a:rPr i="1" lang="en" sz="2200">
                <a:solidFill>
                  <a:srgbClr val="FF9900"/>
                </a:solidFill>
              </a:rPr>
              <a:t>Since students are sampled randomly and are less than 10% of all high school students, we can assume that the difference between the reading and writing scores of one student in the sample is independent of another</a:t>
            </a:r>
            <a:endParaRPr i="1" sz="2200">
              <a:solidFill>
                <a:srgbClr val="FF9900"/>
              </a:solidFill>
            </a:endParaRPr>
          </a:p>
          <a:p>
            <a:pPr indent="-368300" lvl="0" marL="457200" rtl="0" algn="l">
              <a:lnSpc>
                <a:spcPct val="115000"/>
              </a:lnSpc>
              <a:spcBef>
                <a:spcPts val="0"/>
              </a:spcBef>
              <a:spcAft>
                <a:spcPts val="0"/>
              </a:spcAft>
              <a:buSzPts val="2200"/>
              <a:buAutoNum type="alphaUcPeriod"/>
            </a:pPr>
            <a:r>
              <a:rPr lang="en" sz="2200"/>
              <a:t>The distribution of differences is bimodal, therefore we cannot continue with the hypothesis test</a:t>
            </a:r>
            <a:endParaRPr sz="2200"/>
          </a:p>
          <a:p>
            <a:pPr indent="-368300" lvl="0" marL="457200" rtl="0" algn="l">
              <a:lnSpc>
                <a:spcPct val="115000"/>
              </a:lnSpc>
              <a:spcBef>
                <a:spcPts val="0"/>
              </a:spcBef>
              <a:spcAft>
                <a:spcPts val="0"/>
              </a:spcAft>
              <a:buSzPts val="2200"/>
              <a:buAutoNum type="alphaUcPeriod"/>
            </a:pPr>
            <a:r>
              <a:rPr lang="en" sz="2200"/>
              <a:t>In order for differences to be random we should have sampled with replacement</a:t>
            </a:r>
            <a:endParaRPr sz="2200"/>
          </a:p>
          <a:p>
            <a:pPr indent="-368300" lvl="0" marL="457200" rtl="0" algn="l">
              <a:lnSpc>
                <a:spcPct val="115000"/>
              </a:lnSpc>
              <a:spcBef>
                <a:spcPts val="0"/>
              </a:spcBef>
              <a:spcAft>
                <a:spcPts val="0"/>
              </a:spcAft>
              <a:buSzPts val="2200"/>
              <a:buAutoNum type="alphaUcPeriod"/>
            </a:pPr>
            <a:r>
              <a:rPr lang="en" sz="2200"/>
              <a:t>Since students are sampled randomly and are less than 10% all students, we can assume that the sampling distribution of the average difference will be nearly normal</a:t>
            </a:r>
            <a:endParaRPr sz="22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5"/>
          <p:cNvSpPr txBox="1"/>
          <p:nvPr/>
        </p:nvSpPr>
        <p:spPr>
          <a:xfrm>
            <a:off x="233500" y="288650"/>
            <a:ext cx="8656800" cy="7020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3000">
                <a:solidFill>
                  <a:srgbClr val="3A81BA"/>
                </a:solidFill>
              </a:rPr>
              <a:t>Calculating the test-statistics and the p-value</a:t>
            </a:r>
            <a:endParaRPr b="1" sz="3000">
              <a:solidFill>
                <a:srgbClr val="3A81BA"/>
              </a:solidFill>
            </a:endParaRPr>
          </a:p>
        </p:txBody>
      </p:sp>
      <p:sp>
        <p:nvSpPr>
          <p:cNvPr id="143" name="Google Shape;143;p25"/>
          <p:cNvSpPr txBox="1"/>
          <p:nvPr/>
        </p:nvSpPr>
        <p:spPr>
          <a:xfrm flipH="1">
            <a:off x="457200" y="1106850"/>
            <a:ext cx="7822200" cy="1989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200">
                <a:solidFill>
                  <a:schemeClr val="accent1"/>
                </a:solidFill>
              </a:rPr>
              <a:t>The observed average difference between the two scores is -0.545 points and the standard deviation of the difference is 8.887 points. Do these data provide convincing evidence of a difference between the average scores on the two exams? Use α = 0.05</a:t>
            </a:r>
            <a:endParaRPr sz="2200">
              <a:solidFill>
                <a:schemeClr val="accent1"/>
              </a:solidFill>
            </a:endParaRPr>
          </a:p>
          <a:p>
            <a:pPr indent="0" lvl="0" marL="0" rtl="0" algn="l">
              <a:lnSpc>
                <a:spcPct val="115000"/>
              </a:lnSpc>
              <a:spcBef>
                <a:spcPts val="0"/>
              </a:spcBef>
              <a:spcAft>
                <a:spcPts val="0"/>
              </a:spcAft>
              <a:buNone/>
            </a:pPr>
            <a:r>
              <a:t/>
            </a:r>
            <a:endParaRPr sz="2200">
              <a:solidFill>
                <a:schemeClr val="accent1"/>
              </a:solidFill>
            </a:endParaRPr>
          </a:p>
          <a:p>
            <a:pPr indent="0" lvl="0" marL="0" rtl="0" algn="l">
              <a:lnSpc>
                <a:spcPct val="115000"/>
              </a:lnSpc>
              <a:spcBef>
                <a:spcPts val="0"/>
              </a:spcBef>
              <a:spcAft>
                <a:spcPts val="0"/>
              </a:spcAft>
              <a:buNone/>
            </a:pPr>
            <a:r>
              <a:t/>
            </a:r>
            <a:endParaRPr sz="2200"/>
          </a:p>
        </p:txBody>
      </p:sp>
      <p:pic>
        <p:nvPicPr>
          <p:cNvPr id="144" name="Google Shape;144;p25"/>
          <p:cNvPicPr preferRelativeResize="0"/>
          <p:nvPr/>
        </p:nvPicPr>
        <p:blipFill>
          <a:blip r:embed="rId3">
            <a:alphaModFix/>
          </a:blip>
          <a:stretch>
            <a:fillRect/>
          </a:stretch>
        </p:blipFill>
        <p:spPr>
          <a:xfrm>
            <a:off x="544900" y="3212352"/>
            <a:ext cx="3776572" cy="19028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6"/>
          <p:cNvSpPr txBox="1"/>
          <p:nvPr/>
        </p:nvSpPr>
        <p:spPr>
          <a:xfrm>
            <a:off x="233500" y="288650"/>
            <a:ext cx="8656800" cy="7020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3000">
                <a:solidFill>
                  <a:srgbClr val="3A81BA"/>
                </a:solidFill>
              </a:rPr>
              <a:t>Calculating the test-statistics and the p-value</a:t>
            </a:r>
            <a:endParaRPr b="1" sz="3000">
              <a:solidFill>
                <a:srgbClr val="3A81BA"/>
              </a:solidFill>
            </a:endParaRPr>
          </a:p>
        </p:txBody>
      </p:sp>
      <p:sp>
        <p:nvSpPr>
          <p:cNvPr id="150" name="Google Shape;150;p26"/>
          <p:cNvSpPr txBox="1"/>
          <p:nvPr/>
        </p:nvSpPr>
        <p:spPr>
          <a:xfrm flipH="1">
            <a:off x="457200" y="1106850"/>
            <a:ext cx="7822200" cy="1989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200">
                <a:solidFill>
                  <a:schemeClr val="accent1"/>
                </a:solidFill>
              </a:rPr>
              <a:t>The observed average difference between the two scores is -0.545 points and the standard deviation of the difference is 8.887 points. Do these data provide convincing evidence of a difference between the average scores on the two exams? Use α = 0.05</a:t>
            </a:r>
            <a:endParaRPr sz="2200">
              <a:solidFill>
                <a:schemeClr val="accent1"/>
              </a:solidFill>
            </a:endParaRPr>
          </a:p>
          <a:p>
            <a:pPr indent="0" lvl="0" marL="0" rtl="0" algn="l">
              <a:lnSpc>
                <a:spcPct val="115000"/>
              </a:lnSpc>
              <a:spcBef>
                <a:spcPts val="0"/>
              </a:spcBef>
              <a:spcAft>
                <a:spcPts val="0"/>
              </a:spcAft>
              <a:buNone/>
            </a:pPr>
            <a:r>
              <a:t/>
            </a:r>
            <a:endParaRPr sz="2200">
              <a:solidFill>
                <a:schemeClr val="accent1"/>
              </a:solidFill>
            </a:endParaRPr>
          </a:p>
          <a:p>
            <a:pPr indent="0" lvl="0" marL="0" rtl="0" algn="l">
              <a:lnSpc>
                <a:spcPct val="115000"/>
              </a:lnSpc>
              <a:spcBef>
                <a:spcPts val="0"/>
              </a:spcBef>
              <a:spcAft>
                <a:spcPts val="0"/>
              </a:spcAft>
              <a:buNone/>
            </a:pPr>
            <a:r>
              <a:t/>
            </a:r>
            <a:endParaRPr sz="2200"/>
          </a:p>
        </p:txBody>
      </p:sp>
      <p:pic>
        <p:nvPicPr>
          <p:cNvPr id="151" name="Google Shape;151;p26"/>
          <p:cNvPicPr preferRelativeResize="0"/>
          <p:nvPr/>
        </p:nvPicPr>
        <p:blipFill>
          <a:blip r:embed="rId3">
            <a:alphaModFix/>
          </a:blip>
          <a:stretch>
            <a:fillRect/>
          </a:stretch>
        </p:blipFill>
        <p:spPr>
          <a:xfrm>
            <a:off x="5462313" y="3096138"/>
            <a:ext cx="1724025" cy="885825"/>
          </a:xfrm>
          <a:prstGeom prst="rect">
            <a:avLst/>
          </a:prstGeom>
          <a:noFill/>
          <a:ln>
            <a:noFill/>
          </a:ln>
        </p:spPr>
      </p:pic>
      <p:pic>
        <p:nvPicPr>
          <p:cNvPr id="152" name="Google Shape;152;p26"/>
          <p:cNvPicPr preferRelativeResize="0"/>
          <p:nvPr/>
        </p:nvPicPr>
        <p:blipFill>
          <a:blip r:embed="rId4">
            <a:alphaModFix/>
          </a:blip>
          <a:stretch>
            <a:fillRect/>
          </a:stretch>
        </p:blipFill>
        <p:spPr>
          <a:xfrm>
            <a:off x="5418950" y="4059825"/>
            <a:ext cx="2182800" cy="566950"/>
          </a:xfrm>
          <a:prstGeom prst="rect">
            <a:avLst/>
          </a:prstGeom>
          <a:noFill/>
          <a:ln>
            <a:noFill/>
          </a:ln>
        </p:spPr>
      </p:pic>
      <p:pic>
        <p:nvPicPr>
          <p:cNvPr id="153" name="Google Shape;153;p26"/>
          <p:cNvPicPr preferRelativeResize="0"/>
          <p:nvPr/>
        </p:nvPicPr>
        <p:blipFill>
          <a:blip r:embed="rId5">
            <a:alphaModFix/>
          </a:blip>
          <a:stretch>
            <a:fillRect/>
          </a:stretch>
        </p:blipFill>
        <p:spPr>
          <a:xfrm>
            <a:off x="5410200" y="4741975"/>
            <a:ext cx="2182800" cy="334500"/>
          </a:xfrm>
          <a:prstGeom prst="rect">
            <a:avLst/>
          </a:prstGeom>
          <a:noFill/>
          <a:ln>
            <a:noFill/>
          </a:ln>
        </p:spPr>
      </p:pic>
      <p:pic>
        <p:nvPicPr>
          <p:cNvPr id="154" name="Google Shape;154;p26"/>
          <p:cNvPicPr preferRelativeResize="0"/>
          <p:nvPr/>
        </p:nvPicPr>
        <p:blipFill>
          <a:blip r:embed="rId6">
            <a:alphaModFix/>
          </a:blip>
          <a:stretch>
            <a:fillRect/>
          </a:stretch>
        </p:blipFill>
        <p:spPr>
          <a:xfrm>
            <a:off x="544900" y="3212352"/>
            <a:ext cx="3776572" cy="19028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 name="Shape 33"/>
        <p:cNvGrpSpPr/>
        <p:nvPr/>
      </p:nvGrpSpPr>
      <p:grpSpPr>
        <a:xfrm>
          <a:off x="0" y="0"/>
          <a:ext cx="0" cy="0"/>
          <a:chOff x="0" y="0"/>
          <a:chExt cx="0" cy="0"/>
        </a:xfrm>
      </p:grpSpPr>
      <p:sp>
        <p:nvSpPr>
          <p:cNvPr id="34" name="Google Shape;34;p9"/>
          <p:cNvSpPr txBox="1"/>
          <p:nvPr/>
        </p:nvSpPr>
        <p:spPr>
          <a:xfrm>
            <a:off x="685800" y="2111126"/>
            <a:ext cx="7772400" cy="22818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4800">
                <a:solidFill>
                  <a:srgbClr val="3A81BA"/>
                </a:solidFill>
              </a:rPr>
              <a:t>Paired Data</a:t>
            </a:r>
            <a:endParaRPr b="1" sz="4800">
              <a:solidFill>
                <a:srgbClr val="3A81BA"/>
              </a:solidFill>
            </a:endParaRPr>
          </a:p>
          <a:p>
            <a:pPr indent="0" lvl="0" marL="0" rtl="0" algn="l">
              <a:spcBef>
                <a:spcPts val="0"/>
              </a:spcBef>
              <a:spcAft>
                <a:spcPts val="0"/>
              </a:spcAft>
              <a:buNone/>
            </a:pPr>
            <a:r>
              <a:t/>
            </a:r>
            <a:endParaRPr b="1" sz="4800">
              <a:solidFill>
                <a:srgbClr val="3A81BA"/>
              </a:solidFill>
            </a:endParaRPr>
          </a:p>
        </p:txBody>
      </p:sp>
      <p:sp>
        <p:nvSpPr>
          <p:cNvPr id="35" name="Google Shape;35;p9"/>
          <p:cNvSpPr txBox="1"/>
          <p:nvPr/>
        </p:nvSpPr>
        <p:spPr>
          <a:xfrm>
            <a:off x="721900" y="5457000"/>
            <a:ext cx="7776900" cy="102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Slides developed by Mine Çetinkaya-Rundel of OpenIntro</a:t>
            </a:r>
            <a:endParaRPr/>
          </a:p>
          <a:p>
            <a:pPr indent="0" lvl="0" marL="0" rtl="0" algn="l">
              <a:spcBef>
                <a:spcPts val="0"/>
              </a:spcBef>
              <a:spcAft>
                <a:spcPts val="0"/>
              </a:spcAft>
              <a:buClr>
                <a:srgbClr val="000000"/>
              </a:buClr>
              <a:buSzPts val="1100"/>
              <a:buFont typeface="Arial"/>
              <a:buNone/>
            </a:pPr>
            <a:r>
              <a:rPr lang="en">
                <a:solidFill>
                  <a:srgbClr val="000000"/>
                </a:solidFill>
              </a:rPr>
              <a:t>Translated from LaTeX to Google Slides by Curry W. Hilton of OpenIntro.</a:t>
            </a:r>
            <a:endParaRPr/>
          </a:p>
          <a:p>
            <a:pPr indent="0" lvl="0" marL="0" rtl="0" algn="l">
              <a:spcBef>
                <a:spcPts val="0"/>
              </a:spcBef>
              <a:spcAft>
                <a:spcPts val="0"/>
              </a:spcAft>
              <a:buNone/>
            </a:pPr>
            <a:r>
              <a:rPr lang="en"/>
              <a:t>The slides may be copied, edited, and/or shared via the </a:t>
            </a:r>
            <a:r>
              <a:rPr lang="en" u="sng">
                <a:solidFill>
                  <a:srgbClr val="1155CC"/>
                </a:solidFill>
                <a:hlinkClick r:id="rId3">
                  <a:extLst>
                    <a:ext uri="{A12FA001-AC4F-418D-AE19-62706E023703}">
                      <ahyp:hlinkClr val="tx"/>
                    </a:ext>
                  </a:extLst>
                </a:hlinkClick>
              </a:rPr>
              <a:t>CC BY-SA license</a:t>
            </a:r>
            <a:endParaRPr sz="2600">
              <a:solidFill>
                <a:srgbClr val="FF0000"/>
              </a:solidFill>
            </a:endParaRPr>
          </a:p>
          <a:p>
            <a:pPr indent="0" lvl="0" marL="0" rtl="0" algn="l">
              <a:spcBef>
                <a:spcPts val="0"/>
              </a:spcBef>
              <a:spcAft>
                <a:spcPts val="0"/>
              </a:spcAft>
              <a:buNone/>
            </a:pPr>
            <a:r>
              <a:rPr lang="en"/>
              <a:t>Some images may be included under fair use guidelines (educational purposes)</a:t>
            </a:r>
            <a:endParaRPr sz="2600">
              <a:solidFill>
                <a:srgbClr val="FF000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7"/>
          <p:cNvSpPr txBox="1"/>
          <p:nvPr/>
        </p:nvSpPr>
        <p:spPr>
          <a:xfrm>
            <a:off x="233500" y="288650"/>
            <a:ext cx="8656800" cy="7020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3000">
                <a:solidFill>
                  <a:srgbClr val="3A81BA"/>
                </a:solidFill>
              </a:rPr>
              <a:t>Calculating the test-statistics and the p-value</a:t>
            </a:r>
            <a:endParaRPr b="1" sz="3000">
              <a:solidFill>
                <a:srgbClr val="3A81BA"/>
              </a:solidFill>
            </a:endParaRPr>
          </a:p>
        </p:txBody>
      </p:sp>
      <p:sp>
        <p:nvSpPr>
          <p:cNvPr id="160" name="Google Shape;160;p27"/>
          <p:cNvSpPr txBox="1"/>
          <p:nvPr/>
        </p:nvSpPr>
        <p:spPr>
          <a:xfrm flipH="1">
            <a:off x="457200" y="1106850"/>
            <a:ext cx="7822200" cy="1989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200">
                <a:solidFill>
                  <a:schemeClr val="accent1"/>
                </a:solidFill>
              </a:rPr>
              <a:t>The observed average difference between the two scores is -0.545 points and the standard deviation of the difference is 8.887 points. Do these data provide convincing evidence of a difference between the average scores on the two exams? Use α = 0.05</a:t>
            </a:r>
            <a:endParaRPr sz="2200">
              <a:solidFill>
                <a:schemeClr val="accent1"/>
              </a:solidFill>
            </a:endParaRPr>
          </a:p>
          <a:p>
            <a:pPr indent="0" lvl="0" marL="0" rtl="0" algn="l">
              <a:lnSpc>
                <a:spcPct val="115000"/>
              </a:lnSpc>
              <a:spcBef>
                <a:spcPts val="0"/>
              </a:spcBef>
              <a:spcAft>
                <a:spcPts val="0"/>
              </a:spcAft>
              <a:buNone/>
            </a:pPr>
            <a:r>
              <a:t/>
            </a:r>
            <a:endParaRPr sz="2200">
              <a:solidFill>
                <a:schemeClr val="accent1"/>
              </a:solidFill>
            </a:endParaRPr>
          </a:p>
          <a:p>
            <a:pPr indent="0" lvl="0" marL="0" rtl="0" algn="l">
              <a:lnSpc>
                <a:spcPct val="115000"/>
              </a:lnSpc>
              <a:spcBef>
                <a:spcPts val="0"/>
              </a:spcBef>
              <a:spcAft>
                <a:spcPts val="0"/>
              </a:spcAft>
              <a:buNone/>
            </a:pPr>
            <a:r>
              <a:t/>
            </a:r>
            <a:endParaRPr sz="2200"/>
          </a:p>
        </p:txBody>
      </p:sp>
      <p:pic>
        <p:nvPicPr>
          <p:cNvPr id="161" name="Google Shape;161;p27"/>
          <p:cNvPicPr preferRelativeResize="0"/>
          <p:nvPr/>
        </p:nvPicPr>
        <p:blipFill>
          <a:blip r:embed="rId3">
            <a:alphaModFix/>
          </a:blip>
          <a:stretch>
            <a:fillRect/>
          </a:stretch>
        </p:blipFill>
        <p:spPr>
          <a:xfrm>
            <a:off x="5462313" y="3096138"/>
            <a:ext cx="1724025" cy="885825"/>
          </a:xfrm>
          <a:prstGeom prst="rect">
            <a:avLst/>
          </a:prstGeom>
          <a:noFill/>
          <a:ln>
            <a:noFill/>
          </a:ln>
        </p:spPr>
      </p:pic>
      <p:pic>
        <p:nvPicPr>
          <p:cNvPr id="162" name="Google Shape;162;p27"/>
          <p:cNvPicPr preferRelativeResize="0"/>
          <p:nvPr/>
        </p:nvPicPr>
        <p:blipFill>
          <a:blip r:embed="rId4">
            <a:alphaModFix/>
          </a:blip>
          <a:stretch>
            <a:fillRect/>
          </a:stretch>
        </p:blipFill>
        <p:spPr>
          <a:xfrm>
            <a:off x="5418950" y="4059825"/>
            <a:ext cx="2182800" cy="566950"/>
          </a:xfrm>
          <a:prstGeom prst="rect">
            <a:avLst/>
          </a:prstGeom>
          <a:noFill/>
          <a:ln>
            <a:noFill/>
          </a:ln>
        </p:spPr>
      </p:pic>
      <p:pic>
        <p:nvPicPr>
          <p:cNvPr id="163" name="Google Shape;163;p27"/>
          <p:cNvPicPr preferRelativeResize="0"/>
          <p:nvPr/>
        </p:nvPicPr>
        <p:blipFill>
          <a:blip r:embed="rId5">
            <a:alphaModFix/>
          </a:blip>
          <a:stretch>
            <a:fillRect/>
          </a:stretch>
        </p:blipFill>
        <p:spPr>
          <a:xfrm>
            <a:off x="5232950" y="4704625"/>
            <a:ext cx="2182800" cy="352425"/>
          </a:xfrm>
          <a:prstGeom prst="rect">
            <a:avLst/>
          </a:prstGeom>
          <a:noFill/>
          <a:ln>
            <a:noFill/>
          </a:ln>
        </p:spPr>
      </p:pic>
      <p:pic>
        <p:nvPicPr>
          <p:cNvPr id="164" name="Google Shape;164;p27"/>
          <p:cNvPicPr preferRelativeResize="0"/>
          <p:nvPr/>
        </p:nvPicPr>
        <p:blipFill>
          <a:blip r:embed="rId6">
            <a:alphaModFix/>
          </a:blip>
          <a:stretch>
            <a:fillRect/>
          </a:stretch>
        </p:blipFill>
        <p:spPr>
          <a:xfrm>
            <a:off x="4562225" y="5076474"/>
            <a:ext cx="3524250" cy="311325"/>
          </a:xfrm>
          <a:prstGeom prst="rect">
            <a:avLst/>
          </a:prstGeom>
          <a:noFill/>
          <a:ln>
            <a:noFill/>
          </a:ln>
        </p:spPr>
      </p:pic>
      <p:pic>
        <p:nvPicPr>
          <p:cNvPr id="165" name="Google Shape;165;p27"/>
          <p:cNvPicPr preferRelativeResize="0"/>
          <p:nvPr/>
        </p:nvPicPr>
        <p:blipFill>
          <a:blip r:embed="rId7">
            <a:alphaModFix/>
          </a:blip>
          <a:stretch>
            <a:fillRect/>
          </a:stretch>
        </p:blipFill>
        <p:spPr>
          <a:xfrm>
            <a:off x="544900" y="3212352"/>
            <a:ext cx="3776572" cy="19028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pic>
        <p:nvPicPr>
          <p:cNvPr id="170" name="Google Shape;170;p28"/>
          <p:cNvPicPr preferRelativeResize="0"/>
          <p:nvPr/>
        </p:nvPicPr>
        <p:blipFill>
          <a:blip r:embed="rId3">
            <a:alphaModFix/>
          </a:blip>
          <a:stretch>
            <a:fillRect/>
          </a:stretch>
        </p:blipFill>
        <p:spPr>
          <a:xfrm>
            <a:off x="544900" y="3212352"/>
            <a:ext cx="3776572" cy="1902825"/>
          </a:xfrm>
          <a:prstGeom prst="rect">
            <a:avLst/>
          </a:prstGeom>
          <a:noFill/>
          <a:ln>
            <a:noFill/>
          </a:ln>
        </p:spPr>
      </p:pic>
      <p:sp>
        <p:nvSpPr>
          <p:cNvPr id="171" name="Google Shape;171;p28"/>
          <p:cNvSpPr txBox="1"/>
          <p:nvPr/>
        </p:nvSpPr>
        <p:spPr>
          <a:xfrm>
            <a:off x="233500" y="288650"/>
            <a:ext cx="8656800" cy="7020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3000">
                <a:solidFill>
                  <a:srgbClr val="3A81BA"/>
                </a:solidFill>
              </a:rPr>
              <a:t>Calculating the test-statistics and the p-value</a:t>
            </a:r>
            <a:endParaRPr b="1" sz="3000">
              <a:solidFill>
                <a:srgbClr val="3A81BA"/>
              </a:solidFill>
            </a:endParaRPr>
          </a:p>
        </p:txBody>
      </p:sp>
      <p:sp>
        <p:nvSpPr>
          <p:cNvPr id="172" name="Google Shape;172;p28"/>
          <p:cNvSpPr txBox="1"/>
          <p:nvPr/>
        </p:nvSpPr>
        <p:spPr>
          <a:xfrm flipH="1">
            <a:off x="457200" y="1106850"/>
            <a:ext cx="7822200" cy="1989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200">
                <a:solidFill>
                  <a:schemeClr val="accent1"/>
                </a:solidFill>
              </a:rPr>
              <a:t>The observed average difference between the two scores is -0.545 points and the standard deviation of the difference is 8.887 points. Do these data provide convincing evidence of a difference between the average scores on the two exams? Use α = 0.05</a:t>
            </a:r>
            <a:endParaRPr sz="2200">
              <a:solidFill>
                <a:schemeClr val="accent1"/>
              </a:solidFill>
            </a:endParaRPr>
          </a:p>
          <a:p>
            <a:pPr indent="0" lvl="0" marL="0" rtl="0" algn="l">
              <a:lnSpc>
                <a:spcPct val="115000"/>
              </a:lnSpc>
              <a:spcBef>
                <a:spcPts val="0"/>
              </a:spcBef>
              <a:spcAft>
                <a:spcPts val="0"/>
              </a:spcAft>
              <a:buNone/>
            </a:pPr>
            <a:r>
              <a:t/>
            </a:r>
            <a:endParaRPr sz="2200">
              <a:solidFill>
                <a:schemeClr val="accent1"/>
              </a:solidFill>
            </a:endParaRPr>
          </a:p>
          <a:p>
            <a:pPr indent="0" lvl="0" marL="0" rtl="0" algn="l">
              <a:lnSpc>
                <a:spcPct val="115000"/>
              </a:lnSpc>
              <a:spcBef>
                <a:spcPts val="0"/>
              </a:spcBef>
              <a:spcAft>
                <a:spcPts val="0"/>
              </a:spcAft>
              <a:buNone/>
            </a:pPr>
            <a:r>
              <a:t/>
            </a:r>
            <a:endParaRPr sz="2200"/>
          </a:p>
        </p:txBody>
      </p:sp>
      <p:pic>
        <p:nvPicPr>
          <p:cNvPr id="173" name="Google Shape;173;p28"/>
          <p:cNvPicPr preferRelativeResize="0"/>
          <p:nvPr/>
        </p:nvPicPr>
        <p:blipFill>
          <a:blip r:embed="rId4">
            <a:alphaModFix/>
          </a:blip>
          <a:stretch>
            <a:fillRect/>
          </a:stretch>
        </p:blipFill>
        <p:spPr>
          <a:xfrm>
            <a:off x="5462313" y="3096138"/>
            <a:ext cx="1724025" cy="885825"/>
          </a:xfrm>
          <a:prstGeom prst="rect">
            <a:avLst/>
          </a:prstGeom>
          <a:noFill/>
          <a:ln>
            <a:noFill/>
          </a:ln>
        </p:spPr>
      </p:pic>
      <p:pic>
        <p:nvPicPr>
          <p:cNvPr id="174" name="Google Shape;174;p28"/>
          <p:cNvPicPr preferRelativeResize="0"/>
          <p:nvPr/>
        </p:nvPicPr>
        <p:blipFill>
          <a:blip r:embed="rId5">
            <a:alphaModFix/>
          </a:blip>
          <a:stretch>
            <a:fillRect/>
          </a:stretch>
        </p:blipFill>
        <p:spPr>
          <a:xfrm>
            <a:off x="5418950" y="4059825"/>
            <a:ext cx="2182800" cy="566950"/>
          </a:xfrm>
          <a:prstGeom prst="rect">
            <a:avLst/>
          </a:prstGeom>
          <a:noFill/>
          <a:ln>
            <a:noFill/>
          </a:ln>
        </p:spPr>
      </p:pic>
      <p:pic>
        <p:nvPicPr>
          <p:cNvPr id="175" name="Google Shape;175;p28"/>
          <p:cNvPicPr preferRelativeResize="0"/>
          <p:nvPr/>
        </p:nvPicPr>
        <p:blipFill>
          <a:blip r:embed="rId6">
            <a:alphaModFix/>
          </a:blip>
          <a:stretch>
            <a:fillRect/>
          </a:stretch>
        </p:blipFill>
        <p:spPr>
          <a:xfrm>
            <a:off x="5232950" y="4704625"/>
            <a:ext cx="2182800" cy="352425"/>
          </a:xfrm>
          <a:prstGeom prst="rect">
            <a:avLst/>
          </a:prstGeom>
          <a:noFill/>
          <a:ln>
            <a:noFill/>
          </a:ln>
        </p:spPr>
      </p:pic>
      <p:pic>
        <p:nvPicPr>
          <p:cNvPr id="176" name="Google Shape;176;p28"/>
          <p:cNvPicPr preferRelativeResize="0"/>
          <p:nvPr/>
        </p:nvPicPr>
        <p:blipFill>
          <a:blip r:embed="rId7">
            <a:alphaModFix/>
          </a:blip>
          <a:stretch>
            <a:fillRect/>
          </a:stretch>
        </p:blipFill>
        <p:spPr>
          <a:xfrm>
            <a:off x="4562225" y="5076474"/>
            <a:ext cx="3524250" cy="311325"/>
          </a:xfrm>
          <a:prstGeom prst="rect">
            <a:avLst/>
          </a:prstGeom>
          <a:noFill/>
          <a:ln>
            <a:noFill/>
          </a:ln>
        </p:spPr>
      </p:pic>
      <p:sp>
        <p:nvSpPr>
          <p:cNvPr id="177" name="Google Shape;177;p28"/>
          <p:cNvSpPr txBox="1"/>
          <p:nvPr/>
        </p:nvSpPr>
        <p:spPr>
          <a:xfrm flipH="1">
            <a:off x="533400" y="5526450"/>
            <a:ext cx="7822200" cy="1253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200"/>
              <a:t>Since p-value &gt; 0.05, fail to reject, the data do not provide convincing evidence of a difference between the average reading and writing scores</a:t>
            </a:r>
            <a:endParaRPr sz="2200"/>
          </a:p>
          <a:p>
            <a:pPr indent="0" lvl="0" marL="0" rtl="0" algn="l">
              <a:lnSpc>
                <a:spcPct val="115000"/>
              </a:lnSpc>
              <a:spcBef>
                <a:spcPts val="0"/>
              </a:spcBef>
              <a:spcAft>
                <a:spcPts val="0"/>
              </a:spcAft>
              <a:buNone/>
            </a:pPr>
            <a:r>
              <a:t/>
            </a:r>
            <a:endParaRPr sz="2200">
              <a:solidFill>
                <a:schemeClr val="accent1"/>
              </a:solidFill>
            </a:endParaRPr>
          </a:p>
          <a:p>
            <a:pPr indent="0" lvl="0" marL="0" rtl="0" algn="l">
              <a:lnSpc>
                <a:spcPct val="115000"/>
              </a:lnSpc>
              <a:spcBef>
                <a:spcPts val="0"/>
              </a:spcBef>
              <a:spcAft>
                <a:spcPts val="0"/>
              </a:spcAft>
              <a:buNone/>
            </a:pPr>
            <a:r>
              <a:t/>
            </a:r>
            <a:endParaRPr sz="22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9"/>
          <p:cNvSpPr txBox="1"/>
          <p:nvPr/>
        </p:nvSpPr>
        <p:spPr>
          <a:xfrm>
            <a:off x="457200" y="288645"/>
            <a:ext cx="8229600" cy="7020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3000">
                <a:solidFill>
                  <a:srgbClr val="3A81BA"/>
                </a:solidFill>
              </a:rPr>
              <a:t>Interpretation of p-value</a:t>
            </a:r>
            <a:endParaRPr b="1" sz="3000">
              <a:solidFill>
                <a:srgbClr val="3A81BA"/>
              </a:solidFill>
            </a:endParaRPr>
          </a:p>
        </p:txBody>
      </p:sp>
      <p:sp>
        <p:nvSpPr>
          <p:cNvPr id="183" name="Google Shape;183;p29"/>
          <p:cNvSpPr txBox="1"/>
          <p:nvPr/>
        </p:nvSpPr>
        <p:spPr>
          <a:xfrm flipH="1">
            <a:off x="457200" y="1106850"/>
            <a:ext cx="7822200" cy="5474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200">
                <a:solidFill>
                  <a:schemeClr val="accent1"/>
                </a:solidFill>
              </a:rPr>
              <a:t>Which of the following is the correct interpretation of the p-value?</a:t>
            </a:r>
            <a:endParaRPr sz="2200">
              <a:solidFill>
                <a:schemeClr val="accent1"/>
              </a:solidFill>
            </a:endParaRPr>
          </a:p>
          <a:p>
            <a:pPr indent="0" lvl="0" marL="0" rtl="0" algn="l">
              <a:lnSpc>
                <a:spcPct val="115000"/>
              </a:lnSpc>
              <a:spcBef>
                <a:spcPts val="0"/>
              </a:spcBef>
              <a:spcAft>
                <a:spcPts val="0"/>
              </a:spcAft>
              <a:buNone/>
            </a:pPr>
            <a:r>
              <a:t/>
            </a:r>
            <a:endParaRPr sz="2200">
              <a:solidFill>
                <a:schemeClr val="accent1"/>
              </a:solidFill>
            </a:endParaRPr>
          </a:p>
          <a:p>
            <a:pPr indent="-368300" lvl="0" marL="457200" rtl="0" algn="l">
              <a:lnSpc>
                <a:spcPct val="115000"/>
              </a:lnSpc>
              <a:spcBef>
                <a:spcPts val="0"/>
              </a:spcBef>
              <a:spcAft>
                <a:spcPts val="0"/>
              </a:spcAft>
              <a:buSzPts val="2200"/>
              <a:buAutoNum type="alphaUcPeriod"/>
            </a:pPr>
            <a:r>
              <a:rPr lang="en" sz="2200"/>
              <a:t>Probability that the average scores on the reading and writing exams are equal</a:t>
            </a:r>
            <a:endParaRPr sz="2200"/>
          </a:p>
          <a:p>
            <a:pPr indent="-368300" lvl="0" marL="457200" rtl="0" algn="l">
              <a:lnSpc>
                <a:spcPct val="115000"/>
              </a:lnSpc>
              <a:spcBef>
                <a:spcPts val="0"/>
              </a:spcBef>
              <a:spcAft>
                <a:spcPts val="0"/>
              </a:spcAft>
              <a:buSzPts val="2200"/>
              <a:buAutoNum type="alphaUcPeriod"/>
            </a:pPr>
            <a:r>
              <a:rPr lang="en" sz="2200"/>
              <a:t>Probability that the average scores on the reading and writing exams are different</a:t>
            </a:r>
            <a:endParaRPr sz="2200"/>
          </a:p>
          <a:p>
            <a:pPr indent="-368300" lvl="0" marL="457200" rtl="0" algn="l">
              <a:lnSpc>
                <a:spcPct val="115000"/>
              </a:lnSpc>
              <a:spcBef>
                <a:spcPts val="0"/>
              </a:spcBef>
              <a:spcAft>
                <a:spcPts val="0"/>
              </a:spcAft>
              <a:buSzPts val="2200"/>
              <a:buAutoNum type="alphaUcPeriod"/>
            </a:pPr>
            <a:r>
              <a:rPr lang="en" sz="2200"/>
              <a:t>Probability of obtaining a random sample of 200 students where the average difference between the reading and writing scores is at least 0.545 (in either direction), if in fact the true average difference between the scores is 0</a:t>
            </a:r>
            <a:endParaRPr sz="2200"/>
          </a:p>
          <a:p>
            <a:pPr indent="-368300" lvl="0" marL="457200" rtl="0" algn="l">
              <a:lnSpc>
                <a:spcPct val="115000"/>
              </a:lnSpc>
              <a:spcBef>
                <a:spcPts val="0"/>
              </a:spcBef>
              <a:spcAft>
                <a:spcPts val="0"/>
              </a:spcAft>
              <a:buSzPts val="2200"/>
              <a:buAutoNum type="alphaUcPeriod"/>
            </a:pPr>
            <a:r>
              <a:rPr lang="en" sz="2200"/>
              <a:t>Probability of incorrectly rejecting the null hypothesis if in fact the null hypothesis is true</a:t>
            </a:r>
            <a:endParaRPr sz="22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0"/>
          <p:cNvSpPr txBox="1"/>
          <p:nvPr/>
        </p:nvSpPr>
        <p:spPr>
          <a:xfrm>
            <a:off x="457200" y="288645"/>
            <a:ext cx="8229600" cy="7020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3000">
                <a:solidFill>
                  <a:srgbClr val="3A81BA"/>
                </a:solidFill>
              </a:rPr>
              <a:t>Interpretation of p-value</a:t>
            </a:r>
            <a:endParaRPr b="1" sz="3000">
              <a:solidFill>
                <a:srgbClr val="3A81BA"/>
              </a:solidFill>
            </a:endParaRPr>
          </a:p>
        </p:txBody>
      </p:sp>
      <p:sp>
        <p:nvSpPr>
          <p:cNvPr id="189" name="Google Shape;189;p30"/>
          <p:cNvSpPr txBox="1"/>
          <p:nvPr/>
        </p:nvSpPr>
        <p:spPr>
          <a:xfrm flipH="1">
            <a:off x="457200" y="1106850"/>
            <a:ext cx="7822200" cy="5474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200">
                <a:solidFill>
                  <a:schemeClr val="accent1"/>
                </a:solidFill>
              </a:rPr>
              <a:t>Which of the following is the correct interpretation of the p-value?</a:t>
            </a:r>
            <a:endParaRPr sz="2200">
              <a:solidFill>
                <a:schemeClr val="accent1"/>
              </a:solidFill>
            </a:endParaRPr>
          </a:p>
          <a:p>
            <a:pPr indent="0" lvl="0" marL="0" rtl="0" algn="l">
              <a:lnSpc>
                <a:spcPct val="115000"/>
              </a:lnSpc>
              <a:spcBef>
                <a:spcPts val="0"/>
              </a:spcBef>
              <a:spcAft>
                <a:spcPts val="0"/>
              </a:spcAft>
              <a:buNone/>
            </a:pPr>
            <a:r>
              <a:t/>
            </a:r>
            <a:endParaRPr sz="2200">
              <a:solidFill>
                <a:schemeClr val="accent1"/>
              </a:solidFill>
            </a:endParaRPr>
          </a:p>
          <a:p>
            <a:pPr indent="-368300" lvl="0" marL="457200" rtl="0" algn="l">
              <a:lnSpc>
                <a:spcPct val="115000"/>
              </a:lnSpc>
              <a:spcBef>
                <a:spcPts val="0"/>
              </a:spcBef>
              <a:spcAft>
                <a:spcPts val="0"/>
              </a:spcAft>
              <a:buSzPts val="2200"/>
              <a:buAutoNum type="alphaUcPeriod"/>
            </a:pPr>
            <a:r>
              <a:rPr lang="en" sz="2200"/>
              <a:t>Probability that the average scores on the reading and writing exams are equal</a:t>
            </a:r>
            <a:endParaRPr sz="2200"/>
          </a:p>
          <a:p>
            <a:pPr indent="-368300" lvl="0" marL="457200" rtl="0" algn="l">
              <a:lnSpc>
                <a:spcPct val="115000"/>
              </a:lnSpc>
              <a:spcBef>
                <a:spcPts val="0"/>
              </a:spcBef>
              <a:spcAft>
                <a:spcPts val="0"/>
              </a:spcAft>
              <a:buSzPts val="2200"/>
              <a:buAutoNum type="alphaUcPeriod"/>
            </a:pPr>
            <a:r>
              <a:rPr lang="en" sz="2200"/>
              <a:t>Probability that the average scores on the reading and writing exams are different</a:t>
            </a:r>
            <a:endParaRPr sz="2200"/>
          </a:p>
          <a:p>
            <a:pPr indent="-368300" lvl="0" marL="457200" rtl="0" algn="l">
              <a:lnSpc>
                <a:spcPct val="115000"/>
              </a:lnSpc>
              <a:spcBef>
                <a:spcPts val="0"/>
              </a:spcBef>
              <a:spcAft>
                <a:spcPts val="0"/>
              </a:spcAft>
              <a:buClr>
                <a:srgbClr val="FF9900"/>
              </a:buClr>
              <a:buSzPts val="2200"/>
              <a:buAutoNum type="alphaUcPeriod"/>
            </a:pPr>
            <a:r>
              <a:rPr i="1" lang="en" sz="2200">
                <a:solidFill>
                  <a:srgbClr val="FF9900"/>
                </a:solidFill>
              </a:rPr>
              <a:t>Probability of obtaining a random sample of 200 students where the average difference between the reading and writing scores is at least 0.545 (in either direction), if in fact the true average difference between the scores is 0</a:t>
            </a:r>
            <a:endParaRPr i="1" sz="2200">
              <a:solidFill>
                <a:srgbClr val="FF9900"/>
              </a:solidFill>
            </a:endParaRPr>
          </a:p>
          <a:p>
            <a:pPr indent="-368300" lvl="0" marL="457200" rtl="0" algn="l">
              <a:lnSpc>
                <a:spcPct val="115000"/>
              </a:lnSpc>
              <a:spcBef>
                <a:spcPts val="0"/>
              </a:spcBef>
              <a:spcAft>
                <a:spcPts val="0"/>
              </a:spcAft>
              <a:buSzPts val="2200"/>
              <a:buAutoNum type="alphaUcPeriod"/>
            </a:pPr>
            <a:r>
              <a:rPr lang="en" sz="2200"/>
              <a:t>Probability of incorrectly rejecting the null hypothesis if in fact the null hypothesis is true</a:t>
            </a:r>
            <a:endParaRPr sz="22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1"/>
          <p:cNvSpPr txBox="1"/>
          <p:nvPr/>
        </p:nvSpPr>
        <p:spPr>
          <a:xfrm flipH="1">
            <a:off x="457200" y="1106850"/>
            <a:ext cx="7822200" cy="5474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200">
                <a:solidFill>
                  <a:schemeClr val="accent1"/>
                </a:solidFill>
              </a:rPr>
              <a:t>Suppose we were to construct a 95% confidence interval for the average difference between the reading and writing scores. Would you expect this interval to include 0?</a:t>
            </a:r>
            <a:endParaRPr sz="2200">
              <a:solidFill>
                <a:schemeClr val="accent1"/>
              </a:solidFill>
            </a:endParaRPr>
          </a:p>
          <a:p>
            <a:pPr indent="0" lvl="0" marL="0" rtl="0" algn="l">
              <a:lnSpc>
                <a:spcPct val="115000"/>
              </a:lnSpc>
              <a:spcBef>
                <a:spcPts val="0"/>
              </a:spcBef>
              <a:spcAft>
                <a:spcPts val="0"/>
              </a:spcAft>
              <a:buNone/>
            </a:pPr>
            <a:r>
              <a:t/>
            </a:r>
            <a:endParaRPr sz="2200">
              <a:solidFill>
                <a:schemeClr val="accent1"/>
              </a:solidFill>
            </a:endParaRPr>
          </a:p>
          <a:p>
            <a:pPr indent="-368300" lvl="0" marL="457200" rtl="0" algn="l">
              <a:lnSpc>
                <a:spcPct val="115000"/>
              </a:lnSpc>
              <a:spcBef>
                <a:spcPts val="0"/>
              </a:spcBef>
              <a:spcAft>
                <a:spcPts val="0"/>
              </a:spcAft>
              <a:buSzPts val="2200"/>
              <a:buAutoNum type="alphaUcPeriod"/>
            </a:pPr>
            <a:r>
              <a:rPr lang="en" sz="2200"/>
              <a:t>yes</a:t>
            </a:r>
            <a:endParaRPr sz="2200"/>
          </a:p>
          <a:p>
            <a:pPr indent="-368300" lvl="0" marL="457200" rtl="0" algn="l">
              <a:lnSpc>
                <a:spcPct val="115000"/>
              </a:lnSpc>
              <a:spcBef>
                <a:spcPts val="0"/>
              </a:spcBef>
              <a:spcAft>
                <a:spcPts val="0"/>
              </a:spcAft>
              <a:buSzPts val="2200"/>
              <a:buAutoNum type="alphaUcPeriod"/>
            </a:pPr>
            <a:r>
              <a:rPr lang="en" sz="2200"/>
              <a:t>no</a:t>
            </a:r>
            <a:endParaRPr sz="2200"/>
          </a:p>
          <a:p>
            <a:pPr indent="-368300" lvl="0" marL="457200" rtl="0" algn="l">
              <a:lnSpc>
                <a:spcPct val="115000"/>
              </a:lnSpc>
              <a:spcBef>
                <a:spcPts val="0"/>
              </a:spcBef>
              <a:spcAft>
                <a:spcPts val="0"/>
              </a:spcAft>
              <a:buSzPts val="2200"/>
              <a:buAutoNum type="alphaUcPeriod"/>
            </a:pPr>
            <a:r>
              <a:rPr lang="en" sz="2200"/>
              <a:t>cannot tell from the information given</a:t>
            </a:r>
            <a:endParaRPr sz="2200"/>
          </a:p>
        </p:txBody>
      </p:sp>
      <p:sp>
        <p:nvSpPr>
          <p:cNvPr id="195" name="Google Shape;195;p31"/>
          <p:cNvSpPr txBox="1"/>
          <p:nvPr/>
        </p:nvSpPr>
        <p:spPr>
          <a:xfrm>
            <a:off x="518900" y="152400"/>
            <a:ext cx="8198400" cy="695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3000">
                <a:solidFill>
                  <a:schemeClr val="accent1"/>
                </a:solidFill>
              </a:rPr>
              <a:t>HT ↔ CI</a:t>
            </a:r>
            <a:endParaRPr b="1" sz="3000">
              <a:solidFill>
                <a:schemeClr val="accent1"/>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2"/>
          <p:cNvSpPr txBox="1"/>
          <p:nvPr/>
        </p:nvSpPr>
        <p:spPr>
          <a:xfrm flipH="1">
            <a:off x="457200" y="1106850"/>
            <a:ext cx="7822200" cy="5474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200">
                <a:solidFill>
                  <a:schemeClr val="accent1"/>
                </a:solidFill>
              </a:rPr>
              <a:t>Suppose we were to construct a 95% confidence interval for the average difference between the reading and writing scores. Would you expect this interval to include 0?</a:t>
            </a:r>
            <a:endParaRPr sz="2200">
              <a:solidFill>
                <a:schemeClr val="accent1"/>
              </a:solidFill>
            </a:endParaRPr>
          </a:p>
          <a:p>
            <a:pPr indent="0" lvl="0" marL="0" rtl="0" algn="l">
              <a:lnSpc>
                <a:spcPct val="115000"/>
              </a:lnSpc>
              <a:spcBef>
                <a:spcPts val="0"/>
              </a:spcBef>
              <a:spcAft>
                <a:spcPts val="0"/>
              </a:spcAft>
              <a:buNone/>
            </a:pPr>
            <a:r>
              <a:t/>
            </a:r>
            <a:endParaRPr sz="2200">
              <a:solidFill>
                <a:schemeClr val="accent1"/>
              </a:solidFill>
            </a:endParaRPr>
          </a:p>
          <a:p>
            <a:pPr indent="-368300" lvl="0" marL="457200" rtl="0" algn="l">
              <a:lnSpc>
                <a:spcPct val="115000"/>
              </a:lnSpc>
              <a:spcBef>
                <a:spcPts val="0"/>
              </a:spcBef>
              <a:spcAft>
                <a:spcPts val="0"/>
              </a:spcAft>
              <a:buClr>
                <a:srgbClr val="FF9900"/>
              </a:buClr>
              <a:buSzPts val="2200"/>
              <a:buAutoNum type="alphaUcPeriod"/>
            </a:pPr>
            <a:r>
              <a:rPr i="1" lang="en" sz="2200">
                <a:solidFill>
                  <a:srgbClr val="FF9900"/>
                </a:solidFill>
              </a:rPr>
              <a:t>yes</a:t>
            </a:r>
            <a:endParaRPr i="1" sz="2200">
              <a:solidFill>
                <a:srgbClr val="FF9900"/>
              </a:solidFill>
            </a:endParaRPr>
          </a:p>
          <a:p>
            <a:pPr indent="-368300" lvl="0" marL="457200" rtl="0" algn="l">
              <a:lnSpc>
                <a:spcPct val="115000"/>
              </a:lnSpc>
              <a:spcBef>
                <a:spcPts val="0"/>
              </a:spcBef>
              <a:spcAft>
                <a:spcPts val="0"/>
              </a:spcAft>
              <a:buSzPts val="2200"/>
              <a:buAutoNum type="alphaUcPeriod"/>
            </a:pPr>
            <a:r>
              <a:rPr lang="en" sz="2200"/>
              <a:t>no</a:t>
            </a:r>
            <a:endParaRPr sz="2200"/>
          </a:p>
          <a:p>
            <a:pPr indent="-368300" lvl="0" marL="457200" rtl="0" algn="l">
              <a:lnSpc>
                <a:spcPct val="115000"/>
              </a:lnSpc>
              <a:spcBef>
                <a:spcPts val="0"/>
              </a:spcBef>
              <a:spcAft>
                <a:spcPts val="0"/>
              </a:spcAft>
              <a:buSzPts val="2200"/>
              <a:buAutoNum type="alphaUcPeriod"/>
            </a:pPr>
            <a:r>
              <a:rPr lang="en" sz="2200"/>
              <a:t>cannot tell from the information given</a:t>
            </a:r>
            <a:endParaRPr sz="2200"/>
          </a:p>
        </p:txBody>
      </p:sp>
      <p:sp>
        <p:nvSpPr>
          <p:cNvPr id="201" name="Google Shape;201;p32"/>
          <p:cNvSpPr txBox="1"/>
          <p:nvPr/>
        </p:nvSpPr>
        <p:spPr>
          <a:xfrm>
            <a:off x="518900" y="152400"/>
            <a:ext cx="8198400" cy="695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3000">
                <a:solidFill>
                  <a:schemeClr val="accent1"/>
                </a:solidFill>
              </a:rPr>
              <a:t>HT ↔ CI</a:t>
            </a:r>
            <a:endParaRPr b="1" sz="3000">
              <a:solidFill>
                <a:schemeClr val="accent1"/>
              </a:solidFill>
            </a:endParaRPr>
          </a:p>
        </p:txBody>
      </p:sp>
      <p:pic>
        <p:nvPicPr>
          <p:cNvPr id="202" name="Google Shape;202;p32"/>
          <p:cNvPicPr preferRelativeResize="0"/>
          <p:nvPr/>
        </p:nvPicPr>
        <p:blipFill>
          <a:blip r:embed="rId3">
            <a:alphaModFix/>
          </a:blip>
          <a:stretch>
            <a:fillRect/>
          </a:stretch>
        </p:blipFill>
        <p:spPr>
          <a:xfrm>
            <a:off x="2018300" y="4231813"/>
            <a:ext cx="5619750" cy="19335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3"/>
          <p:cNvSpPr txBox="1"/>
          <p:nvPr/>
        </p:nvSpPr>
        <p:spPr>
          <a:xfrm>
            <a:off x="683550" y="0"/>
            <a:ext cx="7776900" cy="6858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t>Find more resources at </a:t>
            </a:r>
            <a:r>
              <a:rPr lang="en" sz="1800" u="sng">
                <a:solidFill>
                  <a:schemeClr val="hlink"/>
                </a:solidFill>
                <a:hlinkClick r:id="rId3"/>
              </a:rPr>
              <a:t>openintro.org/os</a:t>
            </a:r>
            <a:r>
              <a:rPr lang="en" sz="1800"/>
              <a:t>, including</a:t>
            </a:r>
            <a:endParaRPr sz="1800"/>
          </a:p>
          <a:p>
            <a:pPr indent="-342900" lvl="0" marL="457200" rtl="0" algn="l">
              <a:spcBef>
                <a:spcPts val="0"/>
              </a:spcBef>
              <a:spcAft>
                <a:spcPts val="0"/>
              </a:spcAft>
              <a:buSzPts val="1800"/>
              <a:buChar char="●"/>
            </a:pPr>
            <a:r>
              <a:rPr lang="en" sz="1800"/>
              <a:t>Slides</a:t>
            </a:r>
            <a:endParaRPr sz="1800"/>
          </a:p>
          <a:p>
            <a:pPr indent="-342900" lvl="0" marL="457200" rtl="0" algn="l">
              <a:spcBef>
                <a:spcPts val="0"/>
              </a:spcBef>
              <a:spcAft>
                <a:spcPts val="0"/>
              </a:spcAft>
              <a:buSzPts val="1800"/>
              <a:buChar char="●"/>
            </a:pPr>
            <a:r>
              <a:rPr lang="en" sz="1800"/>
              <a:t>Videos</a:t>
            </a:r>
            <a:endParaRPr sz="1800"/>
          </a:p>
          <a:p>
            <a:pPr indent="-342900" lvl="0" marL="457200" rtl="0" algn="l">
              <a:spcBef>
                <a:spcPts val="0"/>
              </a:spcBef>
              <a:spcAft>
                <a:spcPts val="0"/>
              </a:spcAft>
              <a:buSzPts val="1800"/>
              <a:buChar char="●"/>
            </a:pPr>
            <a:r>
              <a:rPr lang="en" sz="1800"/>
              <a:t>Statistical Software Labs</a:t>
            </a:r>
            <a:endParaRPr sz="1800"/>
          </a:p>
          <a:p>
            <a:pPr indent="-342900" lvl="0" marL="457200" rtl="0" algn="l">
              <a:spcBef>
                <a:spcPts val="0"/>
              </a:spcBef>
              <a:spcAft>
                <a:spcPts val="0"/>
              </a:spcAft>
              <a:buSzPts val="1800"/>
              <a:buChar char="●"/>
            </a:pPr>
            <a:r>
              <a:rPr lang="en" sz="1800"/>
              <a:t>Discussion Forums (free support for students and teachers)</a:t>
            </a:r>
            <a:endParaRPr sz="1800"/>
          </a:p>
          <a:p>
            <a:pPr indent="-342900" lvl="0" marL="457200" rtl="0" algn="l">
              <a:spcBef>
                <a:spcPts val="0"/>
              </a:spcBef>
              <a:spcAft>
                <a:spcPts val="0"/>
              </a:spcAft>
              <a:buSzPts val="1800"/>
              <a:buChar char="●"/>
            </a:pPr>
            <a:r>
              <a:rPr lang="en" sz="1800"/>
              <a:t>Learning Objectives</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Teachers only content is also available for </a:t>
            </a:r>
            <a:r>
              <a:rPr lang="en" sz="1800" u="sng">
                <a:solidFill>
                  <a:schemeClr val="hlink"/>
                </a:solidFill>
                <a:hlinkClick r:id="rId4"/>
              </a:rPr>
              <a:t>Verified Teachers</a:t>
            </a:r>
            <a:r>
              <a:rPr lang="en" sz="1800"/>
              <a:t>, including</a:t>
            </a:r>
            <a:endParaRPr sz="1800"/>
          </a:p>
          <a:p>
            <a:pPr indent="-342900" lvl="0" marL="457200" rtl="0" algn="l">
              <a:spcBef>
                <a:spcPts val="0"/>
              </a:spcBef>
              <a:spcAft>
                <a:spcPts val="0"/>
              </a:spcAft>
              <a:buSzPts val="1800"/>
              <a:buChar char="●"/>
            </a:pPr>
            <a:r>
              <a:rPr lang="en" sz="1800"/>
              <a:t>Exercise solutions</a:t>
            </a:r>
            <a:endParaRPr sz="1800"/>
          </a:p>
          <a:p>
            <a:pPr indent="-342900" lvl="0" marL="457200" rtl="0" algn="l">
              <a:spcBef>
                <a:spcPts val="0"/>
              </a:spcBef>
              <a:spcAft>
                <a:spcPts val="0"/>
              </a:spcAft>
              <a:buSzPts val="1800"/>
              <a:buChar char="●"/>
            </a:pPr>
            <a:r>
              <a:rPr lang="en" sz="1800"/>
              <a:t>Sample exams</a:t>
            </a:r>
            <a:endParaRPr sz="1800"/>
          </a:p>
          <a:p>
            <a:pPr indent="-342900" lvl="0" marL="457200" rtl="0" algn="l">
              <a:spcBef>
                <a:spcPts val="0"/>
              </a:spcBef>
              <a:spcAft>
                <a:spcPts val="0"/>
              </a:spcAft>
              <a:buSzPts val="1800"/>
              <a:buChar char="●"/>
            </a:pPr>
            <a:r>
              <a:rPr lang="en" sz="1800"/>
              <a:t>Ability to request a free desk copy for a course</a:t>
            </a:r>
            <a:endParaRPr sz="1800"/>
          </a:p>
          <a:p>
            <a:pPr indent="-342900" lvl="0" marL="457200" rtl="0" algn="l">
              <a:spcBef>
                <a:spcPts val="0"/>
              </a:spcBef>
              <a:spcAft>
                <a:spcPts val="0"/>
              </a:spcAft>
              <a:buSzPts val="1800"/>
              <a:buChar char="●"/>
            </a:pPr>
            <a:r>
              <a:rPr lang="en" sz="1800"/>
              <a:t>Statistics Teachers email group</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Questions? </a:t>
            </a:r>
            <a:r>
              <a:rPr lang="en" sz="1800" u="sng">
                <a:solidFill>
                  <a:schemeClr val="hlink"/>
                </a:solidFill>
                <a:hlinkClick r:id="rId5"/>
              </a:rPr>
              <a:t>Contact us</a:t>
            </a:r>
            <a:r>
              <a:rPr lang="en" sz="1800"/>
              <a:t>.</a:t>
            </a:r>
            <a:endParaRPr sz="1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 name="Shape 39"/>
        <p:cNvGrpSpPr/>
        <p:nvPr/>
      </p:nvGrpSpPr>
      <p:grpSpPr>
        <a:xfrm>
          <a:off x="0" y="0"/>
          <a:ext cx="0" cy="0"/>
          <a:chOff x="0" y="0"/>
          <a:chExt cx="0" cy="0"/>
        </a:xfrm>
      </p:grpSpPr>
      <p:sp>
        <p:nvSpPr>
          <p:cNvPr id="40" name="Google Shape;40;p10"/>
          <p:cNvSpPr txBox="1"/>
          <p:nvPr/>
        </p:nvSpPr>
        <p:spPr>
          <a:xfrm flipH="1">
            <a:off x="457075" y="1305775"/>
            <a:ext cx="7822200" cy="3418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200">
                <a:solidFill>
                  <a:srgbClr val="000000"/>
                </a:solidFill>
              </a:rPr>
              <a:t>200 observations were randomly sampled from the High School and Beyond survey. The same students took a reading and writing test and their scores are shown below. At a first glance, does there appear to be a difference between the average reading and writing test score?</a:t>
            </a:r>
            <a:endParaRPr sz="2200">
              <a:solidFill>
                <a:srgbClr val="000000"/>
              </a:solidFill>
            </a:endParaRPr>
          </a:p>
        </p:txBody>
      </p:sp>
      <p:pic>
        <p:nvPicPr>
          <p:cNvPr id="41" name="Google Shape;41;p10"/>
          <p:cNvPicPr preferRelativeResize="0"/>
          <p:nvPr/>
        </p:nvPicPr>
        <p:blipFill>
          <a:blip r:embed="rId3">
            <a:alphaModFix/>
          </a:blip>
          <a:stretch>
            <a:fillRect/>
          </a:stretch>
        </p:blipFill>
        <p:spPr>
          <a:xfrm>
            <a:off x="1805170" y="3332970"/>
            <a:ext cx="5126025" cy="2980524"/>
          </a:xfrm>
          <a:prstGeom prst="rect">
            <a:avLst/>
          </a:prstGeom>
          <a:noFill/>
          <a:ln>
            <a:noFill/>
          </a:ln>
        </p:spPr>
      </p:pic>
      <p:sp>
        <p:nvSpPr>
          <p:cNvPr id="42" name="Google Shape;42;p10"/>
          <p:cNvSpPr txBox="1"/>
          <p:nvPr/>
        </p:nvSpPr>
        <p:spPr>
          <a:xfrm>
            <a:off x="457200" y="357845"/>
            <a:ext cx="8229600" cy="6327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3000">
                <a:solidFill>
                  <a:srgbClr val="3A81BA"/>
                </a:solidFill>
              </a:rPr>
              <a:t>Paired observations</a:t>
            </a:r>
            <a:endParaRPr b="1" sz="3000">
              <a:solidFill>
                <a:srgbClr val="3A81BA"/>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 name="Shape 46"/>
        <p:cNvGrpSpPr/>
        <p:nvPr/>
      </p:nvGrpSpPr>
      <p:grpSpPr>
        <a:xfrm>
          <a:off x="0" y="0"/>
          <a:ext cx="0" cy="0"/>
          <a:chOff x="0" y="0"/>
          <a:chExt cx="0" cy="0"/>
        </a:xfrm>
      </p:grpSpPr>
      <p:sp>
        <p:nvSpPr>
          <p:cNvPr id="47" name="Google Shape;47;p11"/>
          <p:cNvSpPr txBox="1"/>
          <p:nvPr/>
        </p:nvSpPr>
        <p:spPr>
          <a:xfrm flipH="1">
            <a:off x="457075" y="1305775"/>
            <a:ext cx="7822200" cy="4091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200">
                <a:solidFill>
                  <a:srgbClr val="000000"/>
                </a:solidFill>
              </a:rPr>
              <a:t>The same students took a reading and writing test and their scores are shown below. Are the reading and writing scores of each student independent of each other?</a:t>
            </a:r>
            <a:endParaRPr sz="2200">
              <a:solidFill>
                <a:srgbClr val="000000"/>
              </a:solidFill>
            </a:endParaRPr>
          </a:p>
        </p:txBody>
      </p:sp>
      <p:sp>
        <p:nvSpPr>
          <p:cNvPr id="48" name="Google Shape;48;p11"/>
          <p:cNvSpPr txBox="1"/>
          <p:nvPr/>
        </p:nvSpPr>
        <p:spPr>
          <a:xfrm flipH="1">
            <a:off x="457075" y="5397475"/>
            <a:ext cx="7822200" cy="1295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200">
                <a:solidFill>
                  <a:srgbClr val="000000"/>
                </a:solidFill>
              </a:rPr>
              <a:t>(a) Yes							(b) No</a:t>
            </a:r>
            <a:endParaRPr sz="2200">
              <a:solidFill>
                <a:srgbClr val="000000"/>
              </a:solidFill>
            </a:endParaRPr>
          </a:p>
        </p:txBody>
      </p:sp>
      <p:pic>
        <p:nvPicPr>
          <p:cNvPr id="49" name="Google Shape;49;p11"/>
          <p:cNvPicPr preferRelativeResize="0"/>
          <p:nvPr/>
        </p:nvPicPr>
        <p:blipFill>
          <a:blip r:embed="rId3">
            <a:alphaModFix/>
          </a:blip>
          <a:stretch>
            <a:fillRect/>
          </a:stretch>
        </p:blipFill>
        <p:spPr>
          <a:xfrm>
            <a:off x="2446348" y="2784448"/>
            <a:ext cx="2862250" cy="2227950"/>
          </a:xfrm>
          <a:prstGeom prst="rect">
            <a:avLst/>
          </a:prstGeom>
          <a:noFill/>
          <a:ln>
            <a:noFill/>
          </a:ln>
        </p:spPr>
      </p:pic>
      <p:sp>
        <p:nvSpPr>
          <p:cNvPr id="50" name="Google Shape;50;p11"/>
          <p:cNvSpPr txBox="1"/>
          <p:nvPr/>
        </p:nvSpPr>
        <p:spPr>
          <a:xfrm>
            <a:off x="457200" y="357845"/>
            <a:ext cx="8229600" cy="6327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3000">
                <a:solidFill>
                  <a:srgbClr val="3A81BA"/>
                </a:solidFill>
              </a:rPr>
              <a:t>Paired observations</a:t>
            </a:r>
            <a:endParaRPr b="1" sz="3000">
              <a:solidFill>
                <a:srgbClr val="3A81BA"/>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 name="Shape 54"/>
        <p:cNvGrpSpPr/>
        <p:nvPr/>
      </p:nvGrpSpPr>
      <p:grpSpPr>
        <a:xfrm>
          <a:off x="0" y="0"/>
          <a:ext cx="0" cy="0"/>
          <a:chOff x="0" y="0"/>
          <a:chExt cx="0" cy="0"/>
        </a:xfrm>
      </p:grpSpPr>
      <p:sp>
        <p:nvSpPr>
          <p:cNvPr id="55" name="Google Shape;55;p12"/>
          <p:cNvSpPr txBox="1"/>
          <p:nvPr/>
        </p:nvSpPr>
        <p:spPr>
          <a:xfrm flipH="1">
            <a:off x="457075" y="1305775"/>
            <a:ext cx="7822200" cy="4091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200">
                <a:solidFill>
                  <a:srgbClr val="000000"/>
                </a:solidFill>
              </a:rPr>
              <a:t>The same students took a reading and writing test and their scores are shown below. Are the reading and writing scores of each student independent of each other?</a:t>
            </a:r>
            <a:endParaRPr sz="2200">
              <a:solidFill>
                <a:srgbClr val="000000"/>
              </a:solidFill>
            </a:endParaRPr>
          </a:p>
        </p:txBody>
      </p:sp>
      <p:sp>
        <p:nvSpPr>
          <p:cNvPr id="56" name="Google Shape;56;p12"/>
          <p:cNvSpPr txBox="1"/>
          <p:nvPr/>
        </p:nvSpPr>
        <p:spPr>
          <a:xfrm>
            <a:off x="457200" y="357845"/>
            <a:ext cx="8229600" cy="6327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3000">
                <a:solidFill>
                  <a:srgbClr val="3A81BA"/>
                </a:solidFill>
              </a:rPr>
              <a:t>Paired observations</a:t>
            </a:r>
            <a:endParaRPr b="1" sz="3000">
              <a:solidFill>
                <a:srgbClr val="3A81BA"/>
              </a:solidFill>
            </a:endParaRPr>
          </a:p>
        </p:txBody>
      </p:sp>
      <p:sp>
        <p:nvSpPr>
          <p:cNvPr id="57" name="Google Shape;57;p12"/>
          <p:cNvSpPr txBox="1"/>
          <p:nvPr/>
        </p:nvSpPr>
        <p:spPr>
          <a:xfrm flipH="1">
            <a:off x="457075" y="5397475"/>
            <a:ext cx="7822200" cy="1295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200">
                <a:solidFill>
                  <a:srgbClr val="000000"/>
                </a:solidFill>
              </a:rPr>
              <a:t>(a) Yes							</a:t>
            </a:r>
            <a:r>
              <a:rPr i="1" lang="en" sz="2200">
                <a:solidFill>
                  <a:srgbClr val="FF9900"/>
                </a:solidFill>
              </a:rPr>
              <a:t>(b) No</a:t>
            </a:r>
            <a:endParaRPr i="1" sz="2200">
              <a:solidFill>
                <a:srgbClr val="FF9900"/>
              </a:solidFill>
            </a:endParaRPr>
          </a:p>
        </p:txBody>
      </p:sp>
      <p:pic>
        <p:nvPicPr>
          <p:cNvPr id="58" name="Google Shape;58;p12"/>
          <p:cNvPicPr preferRelativeResize="0"/>
          <p:nvPr/>
        </p:nvPicPr>
        <p:blipFill>
          <a:blip r:embed="rId3">
            <a:alphaModFix/>
          </a:blip>
          <a:stretch>
            <a:fillRect/>
          </a:stretch>
        </p:blipFill>
        <p:spPr>
          <a:xfrm>
            <a:off x="2446348" y="2784448"/>
            <a:ext cx="2862250" cy="22279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3"/>
          <p:cNvSpPr txBox="1"/>
          <p:nvPr/>
        </p:nvSpPr>
        <p:spPr>
          <a:xfrm>
            <a:off x="457200" y="288645"/>
            <a:ext cx="8229600" cy="7020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3000">
                <a:solidFill>
                  <a:srgbClr val="3A81BA"/>
                </a:solidFill>
              </a:rPr>
              <a:t>Analyzing paired data</a:t>
            </a:r>
            <a:endParaRPr b="1" sz="3000">
              <a:solidFill>
                <a:srgbClr val="3A81BA"/>
              </a:solidFill>
            </a:endParaRPr>
          </a:p>
        </p:txBody>
      </p:sp>
      <p:sp>
        <p:nvSpPr>
          <p:cNvPr id="64" name="Google Shape;64;p13"/>
          <p:cNvSpPr txBox="1"/>
          <p:nvPr>
            <p:ph idx="1" type="body"/>
          </p:nvPr>
        </p:nvSpPr>
        <p:spPr>
          <a:xfrm>
            <a:off x="595200" y="1082850"/>
            <a:ext cx="7953600" cy="4599000"/>
          </a:xfrm>
          <a:prstGeom prst="rect">
            <a:avLst/>
          </a:prstGeom>
        </p:spPr>
        <p:txBody>
          <a:bodyPr anchorCtr="0" anchor="t" bIns="91425" lIns="91425" spcFirstLastPara="1" rIns="91425" wrap="square" tIns="91425">
            <a:noAutofit/>
          </a:bodyPr>
          <a:lstStyle/>
          <a:p>
            <a:pPr indent="-355600" lvl="0" marL="457200" rtl="0" algn="l">
              <a:lnSpc>
                <a:spcPct val="115000"/>
              </a:lnSpc>
              <a:spcBef>
                <a:spcPts val="600"/>
              </a:spcBef>
              <a:spcAft>
                <a:spcPts val="0"/>
              </a:spcAft>
              <a:buClr>
                <a:srgbClr val="000000"/>
              </a:buClr>
              <a:buSzPts val="2000"/>
              <a:buChar char="●"/>
            </a:pPr>
            <a:r>
              <a:rPr lang="en" sz="2000">
                <a:solidFill>
                  <a:srgbClr val="000000"/>
                </a:solidFill>
              </a:rPr>
              <a:t>When two sets of observations have this special correspondence (not independent), they are said to be </a:t>
            </a:r>
            <a:r>
              <a:rPr i="1" lang="en" sz="2000">
                <a:solidFill>
                  <a:schemeClr val="accent1"/>
                </a:solidFill>
              </a:rPr>
              <a:t>paired</a:t>
            </a:r>
            <a:endParaRPr i="1" sz="2000">
              <a:solidFill>
                <a:schemeClr val="accent1"/>
              </a:solidFill>
            </a:endParaRPr>
          </a:p>
          <a:p>
            <a:pPr indent="0" lvl="0" marL="0" rtl="0" algn="l">
              <a:lnSpc>
                <a:spcPct val="115000"/>
              </a:lnSpc>
              <a:spcBef>
                <a:spcPts val="600"/>
              </a:spcBef>
              <a:spcAft>
                <a:spcPts val="0"/>
              </a:spcAft>
              <a:buNone/>
            </a:pPr>
            <a:r>
              <a:t/>
            </a:r>
            <a:endParaRPr sz="2000">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txBox="1"/>
          <p:nvPr/>
        </p:nvSpPr>
        <p:spPr>
          <a:xfrm>
            <a:off x="457200" y="288645"/>
            <a:ext cx="8229600" cy="7020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3000">
                <a:solidFill>
                  <a:srgbClr val="3A81BA"/>
                </a:solidFill>
              </a:rPr>
              <a:t>Analyzing paired data</a:t>
            </a:r>
            <a:endParaRPr b="1" sz="3000">
              <a:solidFill>
                <a:srgbClr val="3A81BA"/>
              </a:solidFill>
            </a:endParaRPr>
          </a:p>
        </p:txBody>
      </p:sp>
      <p:sp>
        <p:nvSpPr>
          <p:cNvPr id="70" name="Google Shape;70;p14"/>
          <p:cNvSpPr txBox="1"/>
          <p:nvPr>
            <p:ph idx="1" type="body"/>
          </p:nvPr>
        </p:nvSpPr>
        <p:spPr>
          <a:xfrm>
            <a:off x="595200" y="1082850"/>
            <a:ext cx="7953600" cy="4599000"/>
          </a:xfrm>
          <a:prstGeom prst="rect">
            <a:avLst/>
          </a:prstGeom>
        </p:spPr>
        <p:txBody>
          <a:bodyPr anchorCtr="0" anchor="t" bIns="91425" lIns="91425" spcFirstLastPara="1" rIns="91425" wrap="square" tIns="91425">
            <a:noAutofit/>
          </a:bodyPr>
          <a:lstStyle/>
          <a:p>
            <a:pPr indent="-355600" lvl="0" marL="457200" rtl="0" algn="l">
              <a:lnSpc>
                <a:spcPct val="115000"/>
              </a:lnSpc>
              <a:spcBef>
                <a:spcPts val="600"/>
              </a:spcBef>
              <a:spcAft>
                <a:spcPts val="0"/>
              </a:spcAft>
              <a:buClr>
                <a:srgbClr val="000000"/>
              </a:buClr>
              <a:buSzPts val="2000"/>
              <a:buChar char="●"/>
            </a:pPr>
            <a:r>
              <a:rPr lang="en" sz="2000">
                <a:solidFill>
                  <a:srgbClr val="000000"/>
                </a:solidFill>
              </a:rPr>
              <a:t>When two sets of observations have this special correspondence (not independent), they are said to be </a:t>
            </a:r>
            <a:r>
              <a:rPr i="1" lang="en" sz="2000">
                <a:solidFill>
                  <a:schemeClr val="accent1"/>
                </a:solidFill>
              </a:rPr>
              <a:t>paired</a:t>
            </a:r>
            <a:endParaRPr i="1" sz="2000">
              <a:solidFill>
                <a:schemeClr val="accent1"/>
              </a:solidFill>
            </a:endParaRPr>
          </a:p>
          <a:p>
            <a:pPr indent="-355600" lvl="0" marL="457200" rtl="0" algn="l">
              <a:lnSpc>
                <a:spcPct val="115000"/>
              </a:lnSpc>
              <a:spcBef>
                <a:spcPts val="0"/>
              </a:spcBef>
              <a:spcAft>
                <a:spcPts val="0"/>
              </a:spcAft>
              <a:buClr>
                <a:srgbClr val="000000"/>
              </a:buClr>
              <a:buSzPts val="2000"/>
              <a:buChar char="●"/>
            </a:pPr>
            <a:r>
              <a:rPr lang="en" sz="2000">
                <a:solidFill>
                  <a:srgbClr val="000000"/>
                </a:solidFill>
              </a:rPr>
              <a:t>To analyze paired data, it is often useful to look at the difference in outcomes of each pair of observations</a:t>
            </a:r>
            <a:endParaRPr sz="2000">
              <a:solidFill>
                <a:srgbClr val="000000"/>
              </a:solidFill>
            </a:endParaRPr>
          </a:p>
          <a:p>
            <a:pPr indent="0" lvl="0" marL="0" rtl="0" algn="ctr">
              <a:lnSpc>
                <a:spcPct val="115000"/>
              </a:lnSpc>
              <a:spcBef>
                <a:spcPts val="600"/>
              </a:spcBef>
              <a:spcAft>
                <a:spcPts val="0"/>
              </a:spcAft>
              <a:buNone/>
            </a:pPr>
            <a:r>
              <a:rPr lang="en" sz="2000">
                <a:solidFill>
                  <a:srgbClr val="000000"/>
                </a:solidFill>
              </a:rPr>
              <a:t>d</a:t>
            </a:r>
            <a:r>
              <a:rPr lang="en" sz="2000">
                <a:solidFill>
                  <a:srgbClr val="000000"/>
                </a:solidFill>
              </a:rPr>
              <a:t>iff = read - write</a:t>
            </a:r>
            <a:endParaRPr sz="2000">
              <a:solidFill>
                <a:srgbClr val="000000"/>
              </a:solidFill>
            </a:endParaRPr>
          </a:p>
          <a:p>
            <a:pPr indent="0" lvl="0" marL="0" rtl="0" algn="l">
              <a:lnSpc>
                <a:spcPct val="115000"/>
              </a:lnSpc>
              <a:spcBef>
                <a:spcPts val="600"/>
              </a:spcBef>
              <a:spcAft>
                <a:spcPts val="0"/>
              </a:spcAft>
              <a:buNone/>
            </a:pPr>
            <a:r>
              <a:t/>
            </a:r>
            <a:endParaRPr sz="2000">
              <a:solidFill>
                <a:srgbClr val="000000"/>
              </a:solidFill>
            </a:endParaRPr>
          </a:p>
          <a:p>
            <a:pPr indent="0" lvl="0" marL="0" rtl="0" algn="l">
              <a:lnSpc>
                <a:spcPct val="115000"/>
              </a:lnSpc>
              <a:spcBef>
                <a:spcPts val="600"/>
              </a:spcBef>
              <a:spcAft>
                <a:spcPts val="0"/>
              </a:spcAft>
              <a:buNone/>
            </a:pPr>
            <a:r>
              <a:t/>
            </a:r>
            <a:endParaRPr sz="2000">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5"/>
          <p:cNvSpPr txBox="1"/>
          <p:nvPr/>
        </p:nvSpPr>
        <p:spPr>
          <a:xfrm>
            <a:off x="457200" y="288645"/>
            <a:ext cx="8229600" cy="7020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3000">
                <a:solidFill>
                  <a:srgbClr val="3A81BA"/>
                </a:solidFill>
              </a:rPr>
              <a:t>Analyzing paired data</a:t>
            </a:r>
            <a:endParaRPr b="1" sz="3000">
              <a:solidFill>
                <a:srgbClr val="3A81BA"/>
              </a:solidFill>
            </a:endParaRPr>
          </a:p>
        </p:txBody>
      </p:sp>
      <p:sp>
        <p:nvSpPr>
          <p:cNvPr id="76" name="Google Shape;76;p15"/>
          <p:cNvSpPr txBox="1"/>
          <p:nvPr>
            <p:ph idx="1" type="body"/>
          </p:nvPr>
        </p:nvSpPr>
        <p:spPr>
          <a:xfrm>
            <a:off x="595200" y="1082850"/>
            <a:ext cx="7953600" cy="4599000"/>
          </a:xfrm>
          <a:prstGeom prst="rect">
            <a:avLst/>
          </a:prstGeom>
        </p:spPr>
        <p:txBody>
          <a:bodyPr anchorCtr="0" anchor="t" bIns="91425" lIns="91425" spcFirstLastPara="1" rIns="91425" wrap="square" tIns="91425">
            <a:noAutofit/>
          </a:bodyPr>
          <a:lstStyle/>
          <a:p>
            <a:pPr indent="-355600" lvl="0" marL="457200" rtl="0" algn="l">
              <a:lnSpc>
                <a:spcPct val="115000"/>
              </a:lnSpc>
              <a:spcBef>
                <a:spcPts val="600"/>
              </a:spcBef>
              <a:spcAft>
                <a:spcPts val="0"/>
              </a:spcAft>
              <a:buClr>
                <a:srgbClr val="000000"/>
              </a:buClr>
              <a:buSzPts val="2000"/>
              <a:buChar char="●"/>
            </a:pPr>
            <a:r>
              <a:rPr lang="en" sz="2000">
                <a:solidFill>
                  <a:srgbClr val="000000"/>
                </a:solidFill>
              </a:rPr>
              <a:t>When two sets of observations have this special correspondence (not independent), they are said to be </a:t>
            </a:r>
            <a:r>
              <a:rPr i="1" lang="en" sz="2000">
                <a:solidFill>
                  <a:schemeClr val="accent1"/>
                </a:solidFill>
              </a:rPr>
              <a:t>paired</a:t>
            </a:r>
            <a:endParaRPr i="1" sz="2000">
              <a:solidFill>
                <a:schemeClr val="accent1"/>
              </a:solidFill>
            </a:endParaRPr>
          </a:p>
          <a:p>
            <a:pPr indent="-355600" lvl="0" marL="457200" rtl="0" algn="l">
              <a:lnSpc>
                <a:spcPct val="115000"/>
              </a:lnSpc>
              <a:spcBef>
                <a:spcPts val="0"/>
              </a:spcBef>
              <a:spcAft>
                <a:spcPts val="0"/>
              </a:spcAft>
              <a:buClr>
                <a:srgbClr val="000000"/>
              </a:buClr>
              <a:buSzPts val="2000"/>
              <a:buChar char="●"/>
            </a:pPr>
            <a:r>
              <a:rPr lang="en" sz="2000">
                <a:solidFill>
                  <a:srgbClr val="000000"/>
                </a:solidFill>
              </a:rPr>
              <a:t>To analyze paired data, it is often useful to look at the difference in outcomes of each pair of observations</a:t>
            </a:r>
            <a:endParaRPr sz="2000">
              <a:solidFill>
                <a:srgbClr val="000000"/>
              </a:solidFill>
            </a:endParaRPr>
          </a:p>
          <a:p>
            <a:pPr indent="0" lvl="0" marL="0" rtl="0" algn="ctr">
              <a:lnSpc>
                <a:spcPct val="115000"/>
              </a:lnSpc>
              <a:spcBef>
                <a:spcPts val="600"/>
              </a:spcBef>
              <a:spcAft>
                <a:spcPts val="0"/>
              </a:spcAft>
              <a:buNone/>
            </a:pPr>
            <a:r>
              <a:rPr lang="en" sz="2000">
                <a:solidFill>
                  <a:srgbClr val="000000"/>
                </a:solidFill>
              </a:rPr>
              <a:t>diff = read - write</a:t>
            </a:r>
            <a:endParaRPr sz="2000">
              <a:solidFill>
                <a:srgbClr val="000000"/>
              </a:solidFill>
            </a:endParaRPr>
          </a:p>
          <a:p>
            <a:pPr indent="-355600" lvl="0" marL="457200" rtl="0" algn="l">
              <a:lnSpc>
                <a:spcPct val="115000"/>
              </a:lnSpc>
              <a:spcBef>
                <a:spcPts val="600"/>
              </a:spcBef>
              <a:spcAft>
                <a:spcPts val="0"/>
              </a:spcAft>
              <a:buClr>
                <a:srgbClr val="000000"/>
              </a:buClr>
              <a:buSzPts val="2000"/>
              <a:buChar char="●"/>
            </a:pPr>
            <a:r>
              <a:rPr lang="en" sz="2000">
                <a:solidFill>
                  <a:srgbClr val="000000"/>
                </a:solidFill>
              </a:rPr>
              <a:t>It is important that we always subtract using a consistent order</a:t>
            </a:r>
            <a:endParaRPr sz="2000">
              <a:solidFill>
                <a:srgbClr val="000000"/>
              </a:solidFill>
            </a:endParaRPr>
          </a:p>
          <a:p>
            <a:pPr indent="0" lvl="0" marL="0" rtl="0" algn="l">
              <a:lnSpc>
                <a:spcPct val="115000"/>
              </a:lnSpc>
              <a:spcBef>
                <a:spcPts val="600"/>
              </a:spcBef>
              <a:spcAft>
                <a:spcPts val="0"/>
              </a:spcAft>
              <a:buNone/>
            </a:pPr>
            <a:r>
              <a:t/>
            </a:r>
            <a:endParaRPr sz="2000">
              <a:solidFill>
                <a:srgbClr val="000000"/>
              </a:solidFill>
            </a:endParaRPr>
          </a:p>
        </p:txBody>
      </p:sp>
      <p:pic>
        <p:nvPicPr>
          <p:cNvPr id="77" name="Google Shape;77;p15"/>
          <p:cNvPicPr preferRelativeResize="0"/>
          <p:nvPr/>
        </p:nvPicPr>
        <p:blipFill>
          <a:blip r:embed="rId3">
            <a:alphaModFix/>
          </a:blip>
          <a:stretch>
            <a:fillRect/>
          </a:stretch>
        </p:blipFill>
        <p:spPr>
          <a:xfrm>
            <a:off x="417475" y="3771863"/>
            <a:ext cx="4019550" cy="2790825"/>
          </a:xfrm>
          <a:prstGeom prst="rect">
            <a:avLst/>
          </a:prstGeom>
          <a:noFill/>
          <a:ln>
            <a:noFill/>
          </a:ln>
        </p:spPr>
      </p:pic>
      <p:pic>
        <p:nvPicPr>
          <p:cNvPr id="78" name="Google Shape;78;p15"/>
          <p:cNvPicPr preferRelativeResize="0"/>
          <p:nvPr/>
        </p:nvPicPr>
        <p:blipFill>
          <a:blip r:embed="rId4">
            <a:alphaModFix/>
          </a:blip>
          <a:stretch>
            <a:fillRect/>
          </a:stretch>
        </p:blipFill>
        <p:spPr>
          <a:xfrm>
            <a:off x="4878163" y="4236088"/>
            <a:ext cx="3705225" cy="20288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6"/>
          <p:cNvSpPr txBox="1"/>
          <p:nvPr/>
        </p:nvSpPr>
        <p:spPr>
          <a:xfrm>
            <a:off x="457200" y="288645"/>
            <a:ext cx="8229600" cy="7020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3000">
                <a:solidFill>
                  <a:srgbClr val="3A81BA"/>
                </a:solidFill>
              </a:rPr>
              <a:t>Parameter and point estimate</a:t>
            </a:r>
            <a:endParaRPr b="1" sz="3000">
              <a:solidFill>
                <a:srgbClr val="3A81BA"/>
              </a:solidFill>
            </a:endParaRPr>
          </a:p>
        </p:txBody>
      </p:sp>
      <p:sp>
        <p:nvSpPr>
          <p:cNvPr id="84" name="Google Shape;84;p16"/>
          <p:cNvSpPr txBox="1"/>
          <p:nvPr>
            <p:ph idx="1" type="body"/>
          </p:nvPr>
        </p:nvSpPr>
        <p:spPr>
          <a:xfrm>
            <a:off x="595200" y="1082850"/>
            <a:ext cx="7953600" cy="4599000"/>
          </a:xfrm>
          <a:prstGeom prst="rect">
            <a:avLst/>
          </a:prstGeom>
        </p:spPr>
        <p:txBody>
          <a:bodyPr anchorCtr="0" anchor="t" bIns="91425" lIns="91425" spcFirstLastPara="1" rIns="91425" wrap="square" tIns="91425">
            <a:noAutofit/>
          </a:bodyPr>
          <a:lstStyle/>
          <a:p>
            <a:pPr indent="-355600" lvl="0" marL="457200" rtl="0" algn="l">
              <a:lnSpc>
                <a:spcPct val="115000"/>
              </a:lnSpc>
              <a:spcBef>
                <a:spcPts val="600"/>
              </a:spcBef>
              <a:spcAft>
                <a:spcPts val="0"/>
              </a:spcAft>
              <a:buClr>
                <a:srgbClr val="000000"/>
              </a:buClr>
              <a:buSzPts val="2000"/>
              <a:buChar char="●"/>
            </a:pPr>
            <a:r>
              <a:rPr i="1" lang="en" sz="2000">
                <a:solidFill>
                  <a:schemeClr val="accent1"/>
                </a:solidFill>
              </a:rPr>
              <a:t>Parameter of interest</a:t>
            </a:r>
            <a:r>
              <a:rPr lang="en" sz="2000">
                <a:solidFill>
                  <a:srgbClr val="000000"/>
                </a:solidFill>
              </a:rPr>
              <a:t>: Average difference between the reading and writing scores of </a:t>
            </a:r>
            <a:r>
              <a:rPr lang="en" sz="2000">
                <a:solidFill>
                  <a:srgbClr val="FF9900"/>
                </a:solidFill>
              </a:rPr>
              <a:t>all </a:t>
            </a:r>
            <a:r>
              <a:rPr lang="en" sz="2000">
                <a:solidFill>
                  <a:srgbClr val="000000"/>
                </a:solidFill>
              </a:rPr>
              <a:t>high school students</a:t>
            </a:r>
            <a:endParaRPr sz="2000">
              <a:solidFill>
                <a:srgbClr val="000000"/>
              </a:solidFill>
            </a:endParaRPr>
          </a:p>
          <a:p>
            <a:pPr indent="0" lvl="0" marL="0" rtl="0" algn="l">
              <a:lnSpc>
                <a:spcPct val="115000"/>
              </a:lnSpc>
              <a:spcBef>
                <a:spcPts val="600"/>
              </a:spcBef>
              <a:spcAft>
                <a:spcPts val="0"/>
              </a:spcAft>
              <a:buNone/>
            </a:pPr>
            <a:r>
              <a:t/>
            </a:r>
            <a:endParaRPr sz="2000">
              <a:solidFill>
                <a:srgbClr val="000000"/>
              </a:solidFill>
            </a:endParaRPr>
          </a:p>
        </p:txBody>
      </p:sp>
      <p:pic>
        <p:nvPicPr>
          <p:cNvPr id="85" name="Google Shape;85;p16"/>
          <p:cNvPicPr preferRelativeResize="0"/>
          <p:nvPr/>
        </p:nvPicPr>
        <p:blipFill>
          <a:blip r:embed="rId3">
            <a:alphaModFix/>
          </a:blip>
          <a:stretch>
            <a:fillRect/>
          </a:stretch>
        </p:blipFill>
        <p:spPr>
          <a:xfrm>
            <a:off x="4229100" y="2073625"/>
            <a:ext cx="685800" cy="2786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