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slide" Target="slides/slide40.xml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1588f4c38c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g1588f4c38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5b2e35842_0_8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5b2e35842_0_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b2e35842_0_8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5b2e35842_0_8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5b2e35842_0_8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5b2e35842_0_8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fa2ec5b38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fa2ec5b3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fa2ec5b38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fa2ec5b3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fa2ec5b38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fa2ec5b3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fa2ec5b38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fa2ec5b3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5b2e35842_0_8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5b2e35842_0_8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5b2e35842_0_8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5b2e35842_0_8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5b2e35842_0_9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5b2e35842_0_9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15b2e35842_0_7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15b2e35842_0_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fa2ec5b38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fa2ec5b3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5b2e35842_0_9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5b2e35842_0_9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5b2e35842_0_9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5b2e35842_0_9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5b2e35842_0_9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5b2e35842_0_9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5b2e35842_0_9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5b2e35842_0_9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5b2e35842_0_9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5b2e35842_0_9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fa2ec5b38_0_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fa2ec5b3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5b2e35842_0_9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5b2e35842_0_9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5b2e35842_0_9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5b2e35842_0_9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5b2e35842_0_9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5b2e35842_0_9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5b2e35842_0_7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15b2e35842_0_7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5b2e35842_0_9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5b2e35842_0_9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5b2e35842_0_10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5b2e35842_0_10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5b2e35842_0_10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5b2e35842_0_10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fa2ec5b38_0_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5fa2ec5b3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5b2e35842_0_10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5b2e35842_0_10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5b2e35842_0_10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5b2e35842_0_10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5fa016f6a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5fa016f6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5fa016f6ad_0_4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5fa016f6a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5fa2ec5b38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5fa2ec5b3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5fa2ec5b38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5fa2ec5b3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15b2e35842_0_7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15b2e35842_0_7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5fa2ec5b38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5fa2ec5b3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fa2ec5b38_0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fa2ec5b3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5fa016f6ad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5fa016f6a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5b2e35842_0_7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5b2e35842_0_7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5b2e35842_0_7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5b2e35842_0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5b2e35842_0_7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5b2e35842_0_7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5b2e35842_0_8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5b2e35842_0_8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85800" y="2111123"/>
            <a:ext cx="7772400" cy="15464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85800" y="3786738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57200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7" name="Google Shape;17;p4"/>
          <p:cNvSpPr txBox="1"/>
          <p:nvPr>
            <p:ph idx="2" type="body"/>
          </p:nvPr>
        </p:nvSpPr>
        <p:spPr>
          <a:xfrm>
            <a:off x="4692274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idx="1" type="body"/>
          </p:nvPr>
        </p:nvSpPr>
        <p:spPr>
          <a:xfrm>
            <a:off x="457200" y="5875079"/>
            <a:ext cx="8229600" cy="6926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hyperlink" Target="http://creativecommons.org/licenses/by-sa/3.0/us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creativecommons.org/licenses/by-sa/3.0/us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Relationship Id="rId5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Relationship Id="rId5" Type="http://schemas.openxmlformats.org/officeDocument/2006/relationships/image" Target="../media/image19.png"/><Relationship Id="rId6" Type="http://schemas.openxmlformats.org/officeDocument/2006/relationships/image" Target="../media/image2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Relationship Id="rId5" Type="http://schemas.openxmlformats.org/officeDocument/2006/relationships/image" Target="../media/image19.png"/><Relationship Id="rId6" Type="http://schemas.openxmlformats.org/officeDocument/2006/relationships/image" Target="../media/image2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2.png"/><Relationship Id="rId4" Type="http://schemas.openxmlformats.org/officeDocument/2006/relationships/image" Target="../media/image2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2.png"/><Relationship Id="rId4" Type="http://schemas.openxmlformats.org/officeDocument/2006/relationships/image" Target="../media/image26.png"/><Relationship Id="rId5" Type="http://schemas.openxmlformats.org/officeDocument/2006/relationships/image" Target="../media/image2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openintro.org/os" TargetMode="External"/><Relationship Id="rId4" Type="http://schemas.openxmlformats.org/officeDocument/2006/relationships/hyperlink" Target="https://www.openintro.org/download.php?id=teachers_verified_details&amp;referrer=os4_slides" TargetMode="External"/><Relationship Id="rId5" Type="http://schemas.openxmlformats.org/officeDocument/2006/relationships/hyperlink" Target="http://openintro.org/contact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3.png"/><Relationship Id="rId4" Type="http://schemas.openxmlformats.org/officeDocument/2006/relationships/image" Target="../media/image12.png"/><Relationship Id="rId5" Type="http://schemas.openxmlformats.org/officeDocument/2006/relationships/image" Target="../media/image1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Relationship Id="rId5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8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50" y="2386250"/>
            <a:ext cx="5461301" cy="3992331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8"/>
          <p:cNvSpPr txBox="1"/>
          <p:nvPr/>
        </p:nvSpPr>
        <p:spPr>
          <a:xfrm>
            <a:off x="683550" y="389451"/>
            <a:ext cx="7776900" cy="19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Slides developed by Mine Çetinkaya-Rundel of OpenIntro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Translated from LaTeX to Google Slides by Curry W. Hilton of OpenIntro.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slides may be copied, edited, and/or shared via the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CC BY-SA license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To make a copy of these slides, go to </a:t>
            </a:r>
            <a:r>
              <a:rPr i="1" lang="en" sz="1800">
                <a:solidFill>
                  <a:schemeClr val="dk1"/>
                </a:solidFill>
              </a:rPr>
              <a:t>File</a:t>
            </a:r>
            <a:r>
              <a:rPr lang="en" sz="1800">
                <a:solidFill>
                  <a:schemeClr val="dk1"/>
                </a:solidFill>
              </a:rPr>
              <a:t> &gt; </a:t>
            </a:r>
            <a:r>
              <a:rPr i="1" lang="en" sz="1800">
                <a:solidFill>
                  <a:schemeClr val="dk1"/>
                </a:solidFill>
              </a:rPr>
              <a:t>Download as &gt; [option]</a:t>
            </a:r>
            <a:r>
              <a:rPr lang="en" sz="1800">
                <a:solidFill>
                  <a:schemeClr val="dk1"/>
                </a:solidFill>
              </a:rPr>
              <a:t>,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as shown below. Or if you are logged into a Google account, you can choose </a:t>
            </a:r>
            <a:r>
              <a:rPr i="1" lang="en" sz="1800">
                <a:solidFill>
                  <a:schemeClr val="dk1"/>
                </a:solidFill>
              </a:rPr>
              <a:t>Make a copy...</a:t>
            </a:r>
            <a:r>
              <a:rPr lang="en" sz="1800">
                <a:solidFill>
                  <a:schemeClr val="dk1"/>
                </a:solidFill>
              </a:rPr>
              <a:t> to create your own version in Google Drive.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9" name="Google Shape;29;p8"/>
          <p:cNvSpPr/>
          <p:nvPr/>
        </p:nvSpPr>
        <p:spPr>
          <a:xfrm>
            <a:off x="766750" y="2387464"/>
            <a:ext cx="5461200" cy="3992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/>
        </p:nvSpPr>
        <p:spPr>
          <a:xfrm>
            <a:off x="457200" y="288645"/>
            <a:ext cx="82296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A81BA"/>
                </a:solidFill>
              </a:rPr>
              <a:t>Conditions</a:t>
            </a:r>
            <a:endParaRPr b="1" sz="3000">
              <a:solidFill>
                <a:srgbClr val="3A81BA"/>
              </a:solidFill>
            </a:endParaRPr>
          </a:p>
        </p:txBody>
      </p:sp>
      <p:sp>
        <p:nvSpPr>
          <p:cNvPr id="95" name="Google Shape;95;p17"/>
          <p:cNvSpPr txBox="1"/>
          <p:nvPr/>
        </p:nvSpPr>
        <p:spPr>
          <a:xfrm flipH="1">
            <a:off x="457200" y="1106850"/>
            <a:ext cx="7822200" cy="54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Which of the following does </a:t>
            </a:r>
            <a:r>
              <a:rPr lang="en" sz="2200" u="sng">
                <a:solidFill>
                  <a:schemeClr val="accent1"/>
                </a:solidFill>
              </a:rPr>
              <a:t>not</a:t>
            </a:r>
            <a:r>
              <a:rPr lang="en" sz="2200">
                <a:solidFill>
                  <a:schemeClr val="accent1"/>
                </a:solidFill>
              </a:rPr>
              <a:t> need to be satisfied in order to conduct this hypothesis test using theoretical methods? </a:t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UcPeriod"/>
            </a:pPr>
            <a:r>
              <a:rPr lang="en" sz="2200"/>
              <a:t>Point price of one 0.99 carat diamond in the sample should be independent of another, and the point price of one 1 carat diamond should independent of another as well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UcPeriod"/>
            </a:pPr>
            <a:r>
              <a:rPr lang="en" sz="2200"/>
              <a:t>Point prices of 0.99 carat and 1 carat diamonds in the sample should be independent.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UcPeriod"/>
            </a:pPr>
            <a:r>
              <a:rPr lang="en" sz="2200"/>
              <a:t>Distributions of point prices of 0.99 and 1 carat diamonds should not be extremely skewed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200"/>
              <a:buAutoNum type="alphaUcPeriod"/>
            </a:pPr>
            <a:r>
              <a:rPr i="1" lang="en" sz="2200">
                <a:solidFill>
                  <a:srgbClr val="FF9900"/>
                </a:solidFill>
              </a:rPr>
              <a:t>Both sample sizes should be at least 30</a:t>
            </a:r>
            <a:endParaRPr i="1" sz="22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/>
        </p:nvSpPr>
        <p:spPr>
          <a:xfrm>
            <a:off x="457200" y="288645"/>
            <a:ext cx="82296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A81BA"/>
                </a:solidFill>
              </a:rPr>
              <a:t>Test statistics</a:t>
            </a:r>
            <a:endParaRPr b="1" sz="3000">
              <a:solidFill>
                <a:srgbClr val="3A81BA"/>
              </a:solidFill>
            </a:endParaRPr>
          </a:p>
        </p:txBody>
      </p:sp>
      <p:sp>
        <p:nvSpPr>
          <p:cNvPr id="101" name="Google Shape;101;p18"/>
          <p:cNvSpPr txBox="1"/>
          <p:nvPr/>
        </p:nvSpPr>
        <p:spPr>
          <a:xfrm flipH="1">
            <a:off x="457200" y="1030650"/>
            <a:ext cx="7822200" cy="43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Test statistic for inference on the difference of two small sample means </a:t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The test statistic for inference on the difference of two means where </a:t>
            </a:r>
            <a:r>
              <a:rPr i="1" lang="en" sz="2200"/>
              <a:t>σ</a:t>
            </a:r>
            <a:r>
              <a:rPr baseline="-25000" i="1" lang="en" sz="2200"/>
              <a:t>1</a:t>
            </a:r>
            <a:r>
              <a:rPr lang="en" sz="2200"/>
              <a:t> and </a:t>
            </a:r>
            <a:r>
              <a:rPr i="1" lang="en" sz="2200"/>
              <a:t>σ</a:t>
            </a:r>
            <a:r>
              <a:rPr baseline="-25000" i="1" lang="en" sz="2200"/>
              <a:t>2</a:t>
            </a:r>
            <a:r>
              <a:rPr lang="en" sz="2200"/>
              <a:t> are unknown is the </a:t>
            </a:r>
            <a:r>
              <a:rPr i="1" lang="en" sz="2200"/>
              <a:t>T</a:t>
            </a:r>
            <a:r>
              <a:rPr lang="en" sz="2200"/>
              <a:t> statistic. 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where</a:t>
            </a:r>
            <a:endParaRPr sz="2200"/>
          </a:p>
        </p:txBody>
      </p:sp>
      <p:cxnSp>
        <p:nvCxnSpPr>
          <p:cNvPr id="102" name="Google Shape;102;p18"/>
          <p:cNvCxnSpPr/>
          <p:nvPr/>
        </p:nvCxnSpPr>
        <p:spPr>
          <a:xfrm>
            <a:off x="268100" y="5826750"/>
            <a:ext cx="31134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8"/>
          <p:cNvSpPr txBox="1"/>
          <p:nvPr/>
        </p:nvSpPr>
        <p:spPr>
          <a:xfrm>
            <a:off x="302700" y="5923975"/>
            <a:ext cx="68493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Note</a:t>
            </a:r>
            <a:r>
              <a:rPr lang="en"/>
              <a:t>: </a:t>
            </a:r>
            <a:r>
              <a:rPr lang="en"/>
              <a:t>The calculation of the </a:t>
            </a:r>
            <a:r>
              <a:rPr i="1" lang="en"/>
              <a:t>df</a:t>
            </a:r>
            <a:r>
              <a:rPr lang="en"/>
              <a:t> is actually much more complicated. For simplicity we’ll use the above formula to </a:t>
            </a:r>
            <a:r>
              <a:rPr lang="en" u="sng"/>
              <a:t>estimate</a:t>
            </a:r>
            <a:r>
              <a:rPr lang="en"/>
              <a:t> the true df when conducting the analysis by hand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7325" y="3134877"/>
            <a:ext cx="3439339" cy="64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9225" y="4357823"/>
            <a:ext cx="6361947" cy="988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/>
        </p:nvSpPr>
        <p:spPr>
          <a:xfrm>
            <a:off x="457200" y="288645"/>
            <a:ext cx="82296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A81BA"/>
                </a:solidFill>
              </a:rPr>
              <a:t>Test statistics (cont.)</a:t>
            </a:r>
            <a:endParaRPr b="1" sz="3000">
              <a:solidFill>
                <a:srgbClr val="3A81BA"/>
              </a:solidFill>
            </a:endParaRPr>
          </a:p>
        </p:txBody>
      </p:sp>
      <p:sp>
        <p:nvSpPr>
          <p:cNvPr id="111" name="Google Shape;111;p19"/>
          <p:cNvSpPr txBox="1"/>
          <p:nvPr/>
        </p:nvSpPr>
        <p:spPr>
          <a:xfrm flipH="1">
            <a:off x="700525" y="3058175"/>
            <a:ext cx="75270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D85C6"/>
                </a:solidFill>
              </a:rPr>
              <a:t>I</a:t>
            </a:r>
            <a:r>
              <a:rPr lang="en" sz="2200">
                <a:solidFill>
                  <a:srgbClr val="3D85C6"/>
                </a:solidFill>
              </a:rPr>
              <a:t>n context...</a:t>
            </a:r>
            <a:endParaRPr sz="2200">
              <a:solidFill>
                <a:srgbClr val="3D85C6"/>
              </a:solidFill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7846" y="1115675"/>
            <a:ext cx="2950520" cy="194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/>
        </p:nvSpPr>
        <p:spPr>
          <a:xfrm>
            <a:off x="457200" y="288645"/>
            <a:ext cx="82296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A81BA"/>
                </a:solidFill>
              </a:rPr>
              <a:t>Test statistics (cont.)</a:t>
            </a:r>
            <a:endParaRPr b="1" sz="3000">
              <a:solidFill>
                <a:srgbClr val="3A81BA"/>
              </a:solidFill>
            </a:endParaRPr>
          </a:p>
        </p:txBody>
      </p:sp>
      <p:sp>
        <p:nvSpPr>
          <p:cNvPr id="118" name="Google Shape;118;p20"/>
          <p:cNvSpPr txBox="1"/>
          <p:nvPr/>
        </p:nvSpPr>
        <p:spPr>
          <a:xfrm flipH="1">
            <a:off x="700525" y="3058175"/>
            <a:ext cx="75270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D85C6"/>
                </a:solidFill>
              </a:rPr>
              <a:t>In context...</a:t>
            </a:r>
            <a:endParaRPr sz="2200">
              <a:solidFill>
                <a:srgbClr val="3D85C6"/>
              </a:solidFill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7846" y="1115675"/>
            <a:ext cx="2950520" cy="194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 rotWithShape="1">
          <a:blip r:embed="rId4">
            <a:alphaModFix/>
          </a:blip>
          <a:srcRect b="70573" l="0" r="0" t="0"/>
          <a:stretch/>
        </p:blipFill>
        <p:spPr>
          <a:xfrm>
            <a:off x="1942325" y="3637775"/>
            <a:ext cx="4241873" cy="85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/>
        </p:nvSpPr>
        <p:spPr>
          <a:xfrm>
            <a:off x="457200" y="288645"/>
            <a:ext cx="82296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A81BA"/>
                </a:solidFill>
              </a:rPr>
              <a:t>Test statistics (cont.)</a:t>
            </a:r>
            <a:endParaRPr b="1" sz="3000">
              <a:solidFill>
                <a:srgbClr val="3A81BA"/>
              </a:solidFill>
            </a:endParaRPr>
          </a:p>
        </p:txBody>
      </p:sp>
      <p:sp>
        <p:nvSpPr>
          <p:cNvPr id="126" name="Google Shape;126;p21"/>
          <p:cNvSpPr txBox="1"/>
          <p:nvPr/>
        </p:nvSpPr>
        <p:spPr>
          <a:xfrm flipH="1">
            <a:off x="700525" y="3058175"/>
            <a:ext cx="75270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D85C6"/>
                </a:solidFill>
              </a:rPr>
              <a:t>In context...</a:t>
            </a:r>
            <a:endParaRPr sz="2200">
              <a:solidFill>
                <a:srgbClr val="3D85C6"/>
              </a:solidFill>
            </a:endParaRPr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7846" y="1115675"/>
            <a:ext cx="2950520" cy="194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 rotWithShape="1">
          <a:blip r:embed="rId4">
            <a:alphaModFix/>
          </a:blip>
          <a:srcRect b="70573" l="0" r="0" t="0"/>
          <a:stretch/>
        </p:blipFill>
        <p:spPr>
          <a:xfrm>
            <a:off x="1942325" y="3637775"/>
            <a:ext cx="4241873" cy="85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 rotWithShape="1">
          <a:blip r:embed="rId4">
            <a:alphaModFix/>
          </a:blip>
          <a:srcRect b="38087" l="0" r="0" t="29427"/>
          <a:stretch/>
        </p:blipFill>
        <p:spPr>
          <a:xfrm>
            <a:off x="1942325" y="4495674"/>
            <a:ext cx="4241873" cy="94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/>
        </p:nvSpPr>
        <p:spPr>
          <a:xfrm>
            <a:off x="457200" y="288645"/>
            <a:ext cx="82296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A81BA"/>
                </a:solidFill>
              </a:rPr>
              <a:t>Test statistics (cont.)</a:t>
            </a:r>
            <a:endParaRPr b="1" sz="3000">
              <a:solidFill>
                <a:srgbClr val="3A81BA"/>
              </a:solidFill>
            </a:endParaRPr>
          </a:p>
        </p:txBody>
      </p:sp>
      <p:sp>
        <p:nvSpPr>
          <p:cNvPr id="135" name="Google Shape;135;p22"/>
          <p:cNvSpPr txBox="1"/>
          <p:nvPr/>
        </p:nvSpPr>
        <p:spPr>
          <a:xfrm flipH="1">
            <a:off x="700525" y="3058175"/>
            <a:ext cx="75270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D85C6"/>
                </a:solidFill>
              </a:rPr>
              <a:t>In context...</a:t>
            </a:r>
            <a:endParaRPr sz="2200">
              <a:solidFill>
                <a:srgbClr val="3D85C6"/>
              </a:solidFill>
            </a:endParaRPr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7846" y="1115675"/>
            <a:ext cx="2950520" cy="194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 rotWithShape="1">
          <a:blip r:embed="rId4">
            <a:alphaModFix/>
          </a:blip>
          <a:srcRect b="70573" l="0" r="0" t="0"/>
          <a:stretch/>
        </p:blipFill>
        <p:spPr>
          <a:xfrm>
            <a:off x="1942325" y="3637775"/>
            <a:ext cx="4241873" cy="85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 rotWithShape="1">
          <a:blip r:embed="rId4">
            <a:alphaModFix/>
          </a:blip>
          <a:srcRect b="38087" l="0" r="0" t="29427"/>
          <a:stretch/>
        </p:blipFill>
        <p:spPr>
          <a:xfrm>
            <a:off x="1942325" y="4495674"/>
            <a:ext cx="4241873" cy="94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/>
          <p:cNvPicPr preferRelativeResize="0"/>
          <p:nvPr/>
        </p:nvPicPr>
        <p:blipFill rotWithShape="1">
          <a:blip r:embed="rId4">
            <a:alphaModFix/>
          </a:blip>
          <a:srcRect b="13103" l="0" r="0" t="61909"/>
          <a:stretch/>
        </p:blipFill>
        <p:spPr>
          <a:xfrm>
            <a:off x="1942325" y="5442700"/>
            <a:ext cx="4241873" cy="72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/>
        </p:nvSpPr>
        <p:spPr>
          <a:xfrm>
            <a:off x="457200" y="288645"/>
            <a:ext cx="82296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A81BA"/>
                </a:solidFill>
              </a:rPr>
              <a:t>Test statistics (cont.)</a:t>
            </a:r>
            <a:endParaRPr b="1" sz="3000">
              <a:solidFill>
                <a:srgbClr val="3A81BA"/>
              </a:solidFill>
            </a:endParaRPr>
          </a:p>
        </p:txBody>
      </p:sp>
      <p:sp>
        <p:nvSpPr>
          <p:cNvPr id="145" name="Google Shape;145;p23"/>
          <p:cNvSpPr txBox="1"/>
          <p:nvPr/>
        </p:nvSpPr>
        <p:spPr>
          <a:xfrm flipH="1">
            <a:off x="700525" y="3058175"/>
            <a:ext cx="75270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D85C6"/>
                </a:solidFill>
              </a:rPr>
              <a:t>In context...</a:t>
            </a:r>
            <a:endParaRPr sz="2200">
              <a:solidFill>
                <a:srgbClr val="3D85C6"/>
              </a:solidFill>
            </a:endParaRPr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7846" y="1115675"/>
            <a:ext cx="2950520" cy="194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 rotWithShape="1">
          <a:blip r:embed="rId4">
            <a:alphaModFix/>
          </a:blip>
          <a:srcRect b="70573" l="0" r="0" t="0"/>
          <a:stretch/>
        </p:blipFill>
        <p:spPr>
          <a:xfrm>
            <a:off x="1942325" y="3637775"/>
            <a:ext cx="4241873" cy="85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3"/>
          <p:cNvPicPr preferRelativeResize="0"/>
          <p:nvPr/>
        </p:nvPicPr>
        <p:blipFill rotWithShape="1">
          <a:blip r:embed="rId4">
            <a:alphaModFix/>
          </a:blip>
          <a:srcRect b="38087" l="0" r="0" t="29427"/>
          <a:stretch/>
        </p:blipFill>
        <p:spPr>
          <a:xfrm>
            <a:off x="1942325" y="4495674"/>
            <a:ext cx="4241873" cy="94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 rotWithShape="1">
          <a:blip r:embed="rId4">
            <a:alphaModFix/>
          </a:blip>
          <a:srcRect b="13103" l="0" r="0" t="61909"/>
          <a:stretch/>
        </p:blipFill>
        <p:spPr>
          <a:xfrm>
            <a:off x="1942325" y="5442700"/>
            <a:ext cx="4241873" cy="72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3"/>
          <p:cNvPicPr preferRelativeResize="0"/>
          <p:nvPr/>
        </p:nvPicPr>
        <p:blipFill rotWithShape="1">
          <a:blip r:embed="rId4">
            <a:alphaModFix/>
          </a:blip>
          <a:srcRect b="0" l="0" r="0" t="86897"/>
          <a:stretch/>
        </p:blipFill>
        <p:spPr>
          <a:xfrm>
            <a:off x="1942325" y="6171150"/>
            <a:ext cx="4241873" cy="38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/>
        </p:nvSpPr>
        <p:spPr>
          <a:xfrm>
            <a:off x="457200" y="288645"/>
            <a:ext cx="82296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A81BA"/>
                </a:solidFill>
              </a:rPr>
              <a:t>Test statistics (cont.)</a:t>
            </a:r>
            <a:endParaRPr b="1" sz="3000">
              <a:solidFill>
                <a:srgbClr val="3A81BA"/>
              </a:solidFill>
            </a:endParaRPr>
          </a:p>
        </p:txBody>
      </p:sp>
      <p:sp>
        <p:nvSpPr>
          <p:cNvPr id="156" name="Google Shape;156;p24"/>
          <p:cNvSpPr txBox="1"/>
          <p:nvPr/>
        </p:nvSpPr>
        <p:spPr>
          <a:xfrm flipH="1">
            <a:off x="457200" y="1106850"/>
            <a:ext cx="7822200" cy="54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Which of the following is the correct </a:t>
            </a:r>
            <a:r>
              <a:rPr i="1" lang="en" sz="2200">
                <a:solidFill>
                  <a:schemeClr val="accent1"/>
                </a:solidFill>
              </a:rPr>
              <a:t>df</a:t>
            </a:r>
            <a:r>
              <a:rPr lang="en" sz="2200">
                <a:solidFill>
                  <a:schemeClr val="accent1"/>
                </a:solidFill>
              </a:rPr>
              <a:t> for this hypothesis test?</a:t>
            </a:r>
            <a:r>
              <a:rPr lang="en" sz="2200">
                <a:solidFill>
                  <a:schemeClr val="accent1"/>
                </a:solidFill>
              </a:rPr>
              <a:t> </a:t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UcPeriod"/>
            </a:pPr>
            <a:r>
              <a:rPr lang="en" sz="2200"/>
              <a:t>22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UcPeriod"/>
            </a:pPr>
            <a:r>
              <a:rPr lang="en" sz="2200"/>
              <a:t>23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UcPeriod"/>
            </a:pPr>
            <a:r>
              <a:rPr lang="en" sz="2200"/>
              <a:t>30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UcPeriod"/>
            </a:pPr>
            <a:r>
              <a:rPr lang="en" sz="2200"/>
              <a:t>29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UcPeriod"/>
            </a:pPr>
            <a:r>
              <a:rPr lang="en" sz="2200"/>
              <a:t>52</a:t>
            </a:r>
            <a:endParaRPr sz="2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/>
        </p:nvSpPr>
        <p:spPr>
          <a:xfrm>
            <a:off x="457200" y="288645"/>
            <a:ext cx="82296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A81BA"/>
                </a:solidFill>
              </a:rPr>
              <a:t>Test statistics (cont.)</a:t>
            </a:r>
            <a:endParaRPr b="1" sz="3000">
              <a:solidFill>
                <a:srgbClr val="3A81BA"/>
              </a:solidFill>
            </a:endParaRPr>
          </a:p>
        </p:txBody>
      </p:sp>
      <p:sp>
        <p:nvSpPr>
          <p:cNvPr id="162" name="Google Shape;162;p25"/>
          <p:cNvSpPr txBox="1"/>
          <p:nvPr/>
        </p:nvSpPr>
        <p:spPr>
          <a:xfrm flipH="1">
            <a:off x="457200" y="1106850"/>
            <a:ext cx="7822200" cy="54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Which of the following is the correct </a:t>
            </a:r>
            <a:r>
              <a:rPr i="1" lang="en" sz="2200">
                <a:solidFill>
                  <a:schemeClr val="accent1"/>
                </a:solidFill>
              </a:rPr>
              <a:t>df</a:t>
            </a:r>
            <a:r>
              <a:rPr lang="en" sz="2200">
                <a:solidFill>
                  <a:schemeClr val="accent1"/>
                </a:solidFill>
              </a:rPr>
              <a:t> for this hypothesis test? </a:t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200"/>
              <a:buAutoNum type="alphaUcPeriod"/>
            </a:pPr>
            <a:r>
              <a:rPr i="1" lang="en" sz="2200">
                <a:solidFill>
                  <a:srgbClr val="FF9900"/>
                </a:solidFill>
              </a:rPr>
              <a:t>22</a:t>
            </a:r>
            <a:endParaRPr i="1" sz="2200">
              <a:solidFill>
                <a:srgbClr val="FF9900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UcPeriod"/>
            </a:pPr>
            <a:r>
              <a:rPr lang="en" sz="2200"/>
              <a:t>23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UcPeriod"/>
            </a:pPr>
            <a:r>
              <a:rPr lang="en" sz="2200"/>
              <a:t>30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UcPeriod"/>
            </a:pPr>
            <a:r>
              <a:rPr lang="en" sz="2200"/>
              <a:t>29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UcPeriod"/>
            </a:pPr>
            <a:r>
              <a:rPr lang="en" sz="2200"/>
              <a:t>52</a:t>
            </a:r>
            <a:endParaRPr sz="2200"/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5300" y="2280038"/>
            <a:ext cx="335280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8750" y="2689263"/>
            <a:ext cx="246697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8750" y="3079925"/>
            <a:ext cx="1680250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/>
        </p:nvSpPr>
        <p:spPr>
          <a:xfrm flipH="1">
            <a:off x="457250" y="1106850"/>
            <a:ext cx="8545500" cy="54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Which of the following is the correct p-value for this hypothesis test?</a:t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UcPeriod"/>
            </a:pPr>
            <a:r>
              <a:rPr lang="en" sz="2200"/>
              <a:t>b</a:t>
            </a:r>
            <a:r>
              <a:rPr lang="en" sz="2200">
                <a:solidFill>
                  <a:schemeClr val="dk1"/>
                </a:solidFill>
              </a:rPr>
              <a:t>etween 0.005 and 0.01 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lphaUcPeriod"/>
            </a:pPr>
            <a:r>
              <a:rPr lang="en" sz="2200">
                <a:solidFill>
                  <a:schemeClr val="dk1"/>
                </a:solidFill>
              </a:rPr>
              <a:t>between 0.01 and 0.025 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lphaUcPeriod"/>
            </a:pPr>
            <a:r>
              <a:rPr lang="en" sz="2200">
                <a:solidFill>
                  <a:schemeClr val="dk1"/>
                </a:solidFill>
              </a:rPr>
              <a:t>between 0.02 and 0.05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UcPeriod"/>
            </a:pPr>
            <a:r>
              <a:rPr lang="en" sz="2200">
                <a:solidFill>
                  <a:schemeClr val="dk1"/>
                </a:solidFill>
              </a:rPr>
              <a:t>betwe</a:t>
            </a:r>
            <a:r>
              <a:rPr lang="en" sz="2200"/>
              <a:t>en 0.01 and 0.02 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" name="Google Shape;171;p26"/>
          <p:cNvSpPr txBox="1"/>
          <p:nvPr/>
        </p:nvSpPr>
        <p:spPr>
          <a:xfrm>
            <a:off x="457200" y="288645"/>
            <a:ext cx="82296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A81BA"/>
                </a:solidFill>
              </a:rPr>
              <a:t>p-value</a:t>
            </a:r>
            <a:endParaRPr b="1" sz="3000">
              <a:solidFill>
                <a:srgbClr val="3A81BA"/>
              </a:solidFill>
            </a:endParaRPr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6900" y="2244200"/>
            <a:ext cx="13335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1013" y="2206100"/>
            <a:ext cx="1000125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/>
        </p:nvSpPr>
        <p:spPr>
          <a:xfrm>
            <a:off x="685800" y="2111126"/>
            <a:ext cx="7772400" cy="228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3A81BA"/>
                </a:solidFill>
              </a:rPr>
              <a:t>Difference in two means</a:t>
            </a:r>
            <a:endParaRPr b="1" sz="4800">
              <a:solidFill>
                <a:srgbClr val="3A81B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3A81BA"/>
              </a:solidFill>
            </a:endParaRPr>
          </a:p>
        </p:txBody>
      </p:sp>
      <p:sp>
        <p:nvSpPr>
          <p:cNvPr id="35" name="Google Shape;35;p9"/>
          <p:cNvSpPr txBox="1"/>
          <p:nvPr/>
        </p:nvSpPr>
        <p:spPr>
          <a:xfrm>
            <a:off x="721900" y="5457000"/>
            <a:ext cx="7776900" cy="10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Slides developed by Mine Çetinkaya-Rundel of OpenIntro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Translated from LaTeX to Google Slides by Curry W. Hilton of OpenIntro.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slides may be copied, edited, and/or shared via the </a:t>
            </a:r>
            <a:r>
              <a:rPr lang="en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CC BY-SA license</a:t>
            </a:r>
            <a:endParaRPr sz="2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images may be included under fair use guidelines (educational purposes)</a:t>
            </a:r>
            <a:endParaRPr sz="2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/>
        </p:nvSpPr>
        <p:spPr>
          <a:xfrm>
            <a:off x="457200" y="288645"/>
            <a:ext cx="82296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A81BA"/>
                </a:solidFill>
              </a:rPr>
              <a:t>p-value</a:t>
            </a:r>
            <a:endParaRPr b="1" sz="3000">
              <a:solidFill>
                <a:srgbClr val="3A81BA"/>
              </a:solidFill>
            </a:endParaRPr>
          </a:p>
        </p:txBody>
      </p:sp>
      <p:sp>
        <p:nvSpPr>
          <p:cNvPr id="179" name="Google Shape;179;p27"/>
          <p:cNvSpPr txBox="1"/>
          <p:nvPr/>
        </p:nvSpPr>
        <p:spPr>
          <a:xfrm flipH="1">
            <a:off x="457250" y="1106850"/>
            <a:ext cx="8545500" cy="54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Which of the following is the correct p-value for this hypothesis test?</a:t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UcPeriod"/>
            </a:pPr>
            <a:r>
              <a:rPr lang="en" sz="2200"/>
              <a:t>between 0.005 and 0.01 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2200"/>
              <a:buAutoNum type="alphaUcPeriod"/>
            </a:pPr>
            <a:r>
              <a:rPr i="1" lang="en" sz="2200">
                <a:solidFill>
                  <a:srgbClr val="E69138"/>
                </a:solidFill>
              </a:rPr>
              <a:t>between 0.01 and 0.025 </a:t>
            </a:r>
            <a:endParaRPr i="1" sz="2200">
              <a:solidFill>
                <a:srgbClr val="E69138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UcPeriod"/>
            </a:pPr>
            <a:r>
              <a:rPr lang="en" sz="2200"/>
              <a:t>between 0.02 and 0.05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UcPeriod"/>
            </a:pPr>
            <a:r>
              <a:rPr lang="en" sz="2200"/>
              <a:t>between 0.01 and 0.02 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&gt; pt(q = -2.508, df = 22)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[1] 0.0100071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0" name="Google Shape;1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6900" y="2244200"/>
            <a:ext cx="13335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1013" y="2206100"/>
            <a:ext cx="1000125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/>
        </p:nvSpPr>
        <p:spPr>
          <a:xfrm>
            <a:off x="457200" y="288645"/>
            <a:ext cx="82296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A81BA"/>
                </a:solidFill>
              </a:rPr>
              <a:t>Synthesis</a:t>
            </a:r>
            <a:endParaRPr b="1" sz="3000">
              <a:solidFill>
                <a:srgbClr val="3A81BA"/>
              </a:solidFill>
            </a:endParaRPr>
          </a:p>
        </p:txBody>
      </p:sp>
      <p:sp>
        <p:nvSpPr>
          <p:cNvPr id="187" name="Google Shape;187;p28"/>
          <p:cNvSpPr txBox="1"/>
          <p:nvPr/>
        </p:nvSpPr>
        <p:spPr>
          <a:xfrm flipH="1">
            <a:off x="457250" y="1106850"/>
            <a:ext cx="8545500" cy="54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What is the conclusion of the hypothesis test? How (if at all) would this conclusion change your behavior if you went diamond shopping? </a:t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/>
        </p:nvSpPr>
        <p:spPr>
          <a:xfrm>
            <a:off x="457200" y="288645"/>
            <a:ext cx="82296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A81BA"/>
                </a:solidFill>
              </a:rPr>
              <a:t>Synthesis</a:t>
            </a:r>
            <a:endParaRPr b="1" sz="3000">
              <a:solidFill>
                <a:srgbClr val="3A81BA"/>
              </a:solidFill>
            </a:endParaRPr>
          </a:p>
        </p:txBody>
      </p:sp>
      <p:sp>
        <p:nvSpPr>
          <p:cNvPr id="193" name="Google Shape;193;p29"/>
          <p:cNvSpPr txBox="1"/>
          <p:nvPr/>
        </p:nvSpPr>
        <p:spPr>
          <a:xfrm flipH="1">
            <a:off x="457250" y="1106850"/>
            <a:ext cx="8545500" cy="54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What is the conclusion of the hypothesis test? How (if at all) would this conclusion change your behavior if you went diamond shopping? </a:t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p-value is small so reject </a:t>
            </a:r>
            <a:r>
              <a:rPr i="1" lang="en" sz="2200"/>
              <a:t>H</a:t>
            </a:r>
            <a:r>
              <a:rPr baseline="-25000" i="1" lang="en" sz="2200"/>
              <a:t>0</a:t>
            </a:r>
            <a:r>
              <a:rPr lang="en" sz="2200"/>
              <a:t>. The data provide convincing evidence to suggest that the point price of 0.99 carat diamonds is lower than the point price of 1 carat diamonds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Maybe buy a 0.99 carat diamond? It looks like a 1 carat, but is significantly cheaper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/>
        </p:nvSpPr>
        <p:spPr>
          <a:xfrm>
            <a:off x="457200" y="288645"/>
            <a:ext cx="82296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A81BA"/>
                </a:solidFill>
              </a:rPr>
              <a:t>Equivalent confidence level</a:t>
            </a:r>
            <a:endParaRPr b="1" sz="3000">
              <a:solidFill>
                <a:srgbClr val="3A81BA"/>
              </a:solidFill>
            </a:endParaRPr>
          </a:p>
        </p:txBody>
      </p:sp>
      <p:sp>
        <p:nvSpPr>
          <p:cNvPr id="199" name="Google Shape;199;p30"/>
          <p:cNvSpPr txBox="1"/>
          <p:nvPr/>
        </p:nvSpPr>
        <p:spPr>
          <a:xfrm flipH="1">
            <a:off x="457250" y="1106850"/>
            <a:ext cx="8545500" cy="54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What is the equivalent confidence level for a one-sided hypothesis test at α = 0.05? </a:t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UcPeriod"/>
            </a:pPr>
            <a:r>
              <a:rPr lang="en" sz="2200"/>
              <a:t>90%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UcPeriod"/>
            </a:pPr>
            <a:r>
              <a:rPr lang="en" sz="2200"/>
              <a:t>92.5%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UcPeriod"/>
            </a:pPr>
            <a:r>
              <a:rPr lang="en" sz="2200"/>
              <a:t>95%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UcPeriod"/>
            </a:pPr>
            <a:r>
              <a:rPr lang="en" sz="2200"/>
              <a:t>97.5%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/>
        </p:nvSpPr>
        <p:spPr>
          <a:xfrm>
            <a:off x="457200" y="288645"/>
            <a:ext cx="82296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A81BA"/>
                </a:solidFill>
              </a:rPr>
              <a:t>Equivalent confidence level</a:t>
            </a:r>
            <a:endParaRPr b="1" sz="3000">
              <a:solidFill>
                <a:srgbClr val="3A81BA"/>
              </a:solidFill>
            </a:endParaRPr>
          </a:p>
        </p:txBody>
      </p:sp>
      <p:sp>
        <p:nvSpPr>
          <p:cNvPr id="205" name="Google Shape;205;p31"/>
          <p:cNvSpPr txBox="1"/>
          <p:nvPr/>
        </p:nvSpPr>
        <p:spPr>
          <a:xfrm flipH="1">
            <a:off x="457250" y="1106850"/>
            <a:ext cx="8545500" cy="54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What is the equivalent confidence level for a one-sided hypothesis test at α = 0.05? </a:t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200"/>
              <a:buAutoNum type="alphaUcPeriod"/>
            </a:pPr>
            <a:r>
              <a:rPr i="1" lang="en" sz="2200">
                <a:solidFill>
                  <a:srgbClr val="FF9900"/>
                </a:solidFill>
              </a:rPr>
              <a:t>90%</a:t>
            </a:r>
            <a:endParaRPr i="1" sz="2200">
              <a:solidFill>
                <a:srgbClr val="FF9900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UcPeriod"/>
            </a:pPr>
            <a:r>
              <a:rPr lang="en" sz="2200"/>
              <a:t>92.5%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UcPeriod"/>
            </a:pPr>
            <a:r>
              <a:rPr lang="en" sz="2200"/>
              <a:t>95%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UcPeriod"/>
            </a:pPr>
            <a:r>
              <a:rPr lang="en" sz="2200"/>
              <a:t>97.5%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206" name="Google Shape;20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2923" y="1997723"/>
            <a:ext cx="5846701" cy="295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/>
        </p:nvSpPr>
        <p:spPr>
          <a:xfrm>
            <a:off x="457200" y="288645"/>
            <a:ext cx="82296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A81BA"/>
                </a:solidFill>
              </a:rPr>
              <a:t>Critical value</a:t>
            </a:r>
            <a:endParaRPr b="1" sz="3000">
              <a:solidFill>
                <a:srgbClr val="3A81BA"/>
              </a:solidFill>
            </a:endParaRPr>
          </a:p>
        </p:txBody>
      </p:sp>
      <p:sp>
        <p:nvSpPr>
          <p:cNvPr id="212" name="Google Shape;212;p32"/>
          <p:cNvSpPr txBox="1"/>
          <p:nvPr/>
        </p:nvSpPr>
        <p:spPr>
          <a:xfrm flipH="1">
            <a:off x="457250" y="1106850"/>
            <a:ext cx="8545500" cy="54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What is the appropriate 𝙩* for a confidence interval for the average difference between the point prices of 0.99 and 1 carat diamonds?</a:t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UcPeriod"/>
            </a:pPr>
            <a:r>
              <a:rPr lang="en" sz="2200"/>
              <a:t>1.32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UcPeriod"/>
            </a:pPr>
            <a:r>
              <a:rPr lang="en" sz="2200"/>
              <a:t>1.72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UcPeriod"/>
            </a:pPr>
            <a:r>
              <a:rPr lang="en" sz="2200"/>
              <a:t>2.07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UcPeriod"/>
            </a:pPr>
            <a:r>
              <a:rPr lang="en" sz="2200"/>
              <a:t>2.82</a:t>
            </a:r>
            <a:endParaRPr sz="2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/>
        </p:nvSpPr>
        <p:spPr>
          <a:xfrm>
            <a:off x="457200" y="288645"/>
            <a:ext cx="82296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A81BA"/>
                </a:solidFill>
              </a:rPr>
              <a:t>Critical value</a:t>
            </a:r>
            <a:endParaRPr b="1" sz="3000">
              <a:solidFill>
                <a:srgbClr val="3A81BA"/>
              </a:solidFill>
            </a:endParaRPr>
          </a:p>
        </p:txBody>
      </p:sp>
      <p:sp>
        <p:nvSpPr>
          <p:cNvPr id="218" name="Google Shape;218;p33"/>
          <p:cNvSpPr txBox="1"/>
          <p:nvPr/>
        </p:nvSpPr>
        <p:spPr>
          <a:xfrm flipH="1">
            <a:off x="457250" y="1106850"/>
            <a:ext cx="8545500" cy="54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What is the appropriate 𝙩* for a confidence interval for the average difference between the point prices of 0.99 and 1 carat diamonds?</a:t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UcPeriod"/>
            </a:pPr>
            <a:r>
              <a:rPr lang="en" sz="2200"/>
              <a:t>1.32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2200"/>
              <a:buAutoNum type="alphaUcPeriod"/>
            </a:pPr>
            <a:r>
              <a:rPr i="1" lang="en" sz="2200">
                <a:solidFill>
                  <a:srgbClr val="E69138"/>
                </a:solidFill>
              </a:rPr>
              <a:t>1.72</a:t>
            </a:r>
            <a:endParaRPr i="1" sz="2200">
              <a:solidFill>
                <a:srgbClr val="E69138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UcPeriod"/>
            </a:pPr>
            <a:r>
              <a:rPr lang="en" sz="2200"/>
              <a:t>2.07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UcPeriod"/>
            </a:pPr>
            <a:r>
              <a:rPr lang="en" sz="2200"/>
              <a:t>2.82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&gt; qt(p = 0.95, df = 22)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[1] 1.717144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/>
        </p:nvSpPr>
        <p:spPr>
          <a:xfrm>
            <a:off x="457200" y="288645"/>
            <a:ext cx="82296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A81BA"/>
                </a:solidFill>
              </a:rPr>
              <a:t>Confidence interval</a:t>
            </a:r>
            <a:endParaRPr b="1" sz="3000">
              <a:solidFill>
                <a:srgbClr val="3A81BA"/>
              </a:solidFill>
            </a:endParaRPr>
          </a:p>
        </p:txBody>
      </p:sp>
      <p:sp>
        <p:nvSpPr>
          <p:cNvPr id="224" name="Google Shape;224;p34"/>
          <p:cNvSpPr txBox="1"/>
          <p:nvPr/>
        </p:nvSpPr>
        <p:spPr>
          <a:xfrm flipH="1">
            <a:off x="457250" y="1106850"/>
            <a:ext cx="8545500" cy="54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Calculate the interval, and interpret it in context</a:t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225" name="Google Shape;2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4225" y="1933500"/>
            <a:ext cx="2295525" cy="3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/>
        </p:nvSpPr>
        <p:spPr>
          <a:xfrm>
            <a:off x="457200" y="288645"/>
            <a:ext cx="82296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A81BA"/>
                </a:solidFill>
              </a:rPr>
              <a:t>Confidence interval</a:t>
            </a:r>
            <a:endParaRPr b="1" sz="3000">
              <a:solidFill>
                <a:srgbClr val="3A81BA"/>
              </a:solidFill>
            </a:endParaRPr>
          </a:p>
        </p:txBody>
      </p:sp>
      <p:sp>
        <p:nvSpPr>
          <p:cNvPr id="231" name="Google Shape;231;p35"/>
          <p:cNvSpPr txBox="1"/>
          <p:nvPr/>
        </p:nvSpPr>
        <p:spPr>
          <a:xfrm flipH="1">
            <a:off x="457250" y="1106850"/>
            <a:ext cx="8545500" cy="54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Calculate the interval, and interpret it in context</a:t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232" name="Google Shape;23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4225" y="1933500"/>
            <a:ext cx="2295525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8200" y="3034575"/>
            <a:ext cx="5943600" cy="4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/>
        </p:nvSpPr>
        <p:spPr>
          <a:xfrm>
            <a:off x="457200" y="288645"/>
            <a:ext cx="82296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A81BA"/>
                </a:solidFill>
              </a:rPr>
              <a:t>Confidence interval</a:t>
            </a:r>
            <a:endParaRPr b="1" sz="3000">
              <a:solidFill>
                <a:srgbClr val="3A81BA"/>
              </a:solidFill>
            </a:endParaRPr>
          </a:p>
        </p:txBody>
      </p:sp>
      <p:sp>
        <p:nvSpPr>
          <p:cNvPr id="239" name="Google Shape;239;p36"/>
          <p:cNvSpPr txBox="1"/>
          <p:nvPr/>
        </p:nvSpPr>
        <p:spPr>
          <a:xfrm flipH="1">
            <a:off x="457250" y="1106850"/>
            <a:ext cx="8545500" cy="54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Calculate the interval, and interpret it in context</a:t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240" name="Google Shape;24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4225" y="1933500"/>
            <a:ext cx="2295525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8200" y="3034575"/>
            <a:ext cx="5943600" cy="40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4875" y="3510450"/>
            <a:ext cx="1657350" cy="3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/>
        </p:nvSpPr>
        <p:spPr>
          <a:xfrm>
            <a:off x="518900" y="152400"/>
            <a:ext cx="819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1"/>
                </a:solidFill>
              </a:rPr>
              <a:t>Diamonds</a:t>
            </a:r>
            <a:endParaRPr b="1" sz="3000">
              <a:solidFill>
                <a:schemeClr val="accent1"/>
              </a:solidFill>
            </a:endParaRPr>
          </a:p>
        </p:txBody>
      </p:sp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570775" y="1082850"/>
            <a:ext cx="7921500" cy="45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Weights of diamonds are measured in carats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1 carat = 100 points, 0.99 carats = 99 points, etc.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The difference between the size of a 0.99 carat diamond and a 1 carat diamond is undetectable to the naked human eye, but does the price of a 1 carat diamond tend to be higher than the price of a 0.99 diamond?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We are going to test to see if there is a difference between the average prices of 0.99 and 1 carat diamonds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In order to be able to compare equivalent units, we divide the prices of 0.99 carat diamonds by 99 and 1 carat diamonds by 100, and compare the average point prices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42" name="Google Shape;4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1025" y="5718451"/>
            <a:ext cx="1265705" cy="69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/>
          <p:nvPr/>
        </p:nvSpPr>
        <p:spPr>
          <a:xfrm>
            <a:off x="457200" y="288645"/>
            <a:ext cx="82296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A81BA"/>
                </a:solidFill>
              </a:rPr>
              <a:t>Confidence interval</a:t>
            </a:r>
            <a:endParaRPr b="1" sz="3000">
              <a:solidFill>
                <a:srgbClr val="3A81BA"/>
              </a:solidFill>
            </a:endParaRPr>
          </a:p>
        </p:txBody>
      </p:sp>
      <p:sp>
        <p:nvSpPr>
          <p:cNvPr id="248" name="Google Shape;248;p37"/>
          <p:cNvSpPr txBox="1"/>
          <p:nvPr/>
        </p:nvSpPr>
        <p:spPr>
          <a:xfrm flipH="1">
            <a:off x="457250" y="1106850"/>
            <a:ext cx="8545500" cy="54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Calculate the interval, and interpret it in context</a:t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249" name="Google Shape;24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4225" y="1933500"/>
            <a:ext cx="2295525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8200" y="3034575"/>
            <a:ext cx="5943600" cy="40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4875" y="3510450"/>
            <a:ext cx="165735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24875" y="3902775"/>
            <a:ext cx="200025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/>
          <p:cNvSpPr txBox="1"/>
          <p:nvPr/>
        </p:nvSpPr>
        <p:spPr>
          <a:xfrm>
            <a:off x="457200" y="288645"/>
            <a:ext cx="82296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A81BA"/>
                </a:solidFill>
              </a:rPr>
              <a:t>Confidence interval</a:t>
            </a:r>
            <a:endParaRPr b="1" sz="3000">
              <a:solidFill>
                <a:srgbClr val="3A81BA"/>
              </a:solidFill>
            </a:endParaRPr>
          </a:p>
        </p:txBody>
      </p:sp>
      <p:sp>
        <p:nvSpPr>
          <p:cNvPr id="258" name="Google Shape;258;p38"/>
          <p:cNvSpPr txBox="1"/>
          <p:nvPr/>
        </p:nvSpPr>
        <p:spPr>
          <a:xfrm flipH="1">
            <a:off x="457250" y="1106850"/>
            <a:ext cx="8545500" cy="54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Calculate the interval, and interpret it in context</a:t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00"/>
              <a:t>We are 90% confident that the average point price of a 0.99 carat diamond is $15.05 to $2.81 lower than the average point price of a 1 carat diamond</a:t>
            </a:r>
            <a:endParaRPr i="1"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259" name="Google Shape;25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4225" y="1933500"/>
            <a:ext cx="2295525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8200" y="3034575"/>
            <a:ext cx="5943600" cy="40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4875" y="3510450"/>
            <a:ext cx="165735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24875" y="3902775"/>
            <a:ext cx="200025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9"/>
          <p:cNvSpPr txBox="1"/>
          <p:nvPr/>
        </p:nvSpPr>
        <p:spPr>
          <a:xfrm flipH="1">
            <a:off x="457250" y="1106850"/>
            <a:ext cx="8545500" cy="54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If </a:t>
            </a:r>
            <a:r>
              <a:rPr i="1" lang="en" sz="2200"/>
              <a:t>σ</a:t>
            </a:r>
            <a:r>
              <a:rPr baseline="-25000" i="1" lang="en" sz="2200"/>
              <a:t>1</a:t>
            </a:r>
            <a:r>
              <a:rPr lang="en" sz="2200"/>
              <a:t> or </a:t>
            </a:r>
            <a:r>
              <a:rPr i="1" lang="en" sz="2200"/>
              <a:t>σ</a:t>
            </a:r>
            <a:r>
              <a:rPr baseline="-25000" i="1" lang="en" sz="2200"/>
              <a:t>2</a:t>
            </a:r>
            <a:r>
              <a:rPr lang="en" sz="2200"/>
              <a:t> is unknown, difference between the sample means follow a 𝙩-distribution with</a:t>
            </a:r>
            <a:endParaRPr sz="2200"/>
          </a:p>
        </p:txBody>
      </p:sp>
      <p:sp>
        <p:nvSpPr>
          <p:cNvPr id="268" name="Google Shape;268;p39"/>
          <p:cNvSpPr txBox="1"/>
          <p:nvPr/>
        </p:nvSpPr>
        <p:spPr>
          <a:xfrm>
            <a:off x="457200" y="184875"/>
            <a:ext cx="84159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3A81BA"/>
                </a:solidFill>
              </a:rPr>
              <a:t>Recap: Inference using difference of two small sample means</a:t>
            </a:r>
            <a:endParaRPr b="1" sz="2200">
              <a:solidFill>
                <a:srgbClr val="3A81BA"/>
              </a:solidFill>
            </a:endParaRPr>
          </a:p>
        </p:txBody>
      </p:sp>
      <p:pic>
        <p:nvPicPr>
          <p:cNvPr id="269" name="Google Shape;26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9650" y="1504225"/>
            <a:ext cx="1387680" cy="7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0"/>
          <p:cNvSpPr txBox="1"/>
          <p:nvPr/>
        </p:nvSpPr>
        <p:spPr>
          <a:xfrm>
            <a:off x="457200" y="184875"/>
            <a:ext cx="84159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3A81BA"/>
                </a:solidFill>
              </a:rPr>
              <a:t>Recap: Inference using difference of two small sample means</a:t>
            </a:r>
            <a:endParaRPr b="1" sz="2200">
              <a:solidFill>
                <a:srgbClr val="3A81BA"/>
              </a:solidFill>
            </a:endParaRPr>
          </a:p>
        </p:txBody>
      </p:sp>
      <p:sp>
        <p:nvSpPr>
          <p:cNvPr id="275" name="Google Shape;275;p40"/>
          <p:cNvSpPr txBox="1"/>
          <p:nvPr/>
        </p:nvSpPr>
        <p:spPr>
          <a:xfrm flipH="1">
            <a:off x="457250" y="1106850"/>
            <a:ext cx="8545500" cy="54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If </a:t>
            </a:r>
            <a:r>
              <a:rPr i="1" lang="en" sz="2200"/>
              <a:t>σ</a:t>
            </a:r>
            <a:r>
              <a:rPr baseline="-25000" i="1" lang="en" sz="2200"/>
              <a:t>1</a:t>
            </a:r>
            <a:r>
              <a:rPr lang="en" sz="2200"/>
              <a:t> or </a:t>
            </a:r>
            <a:r>
              <a:rPr i="1" lang="en" sz="2200"/>
              <a:t>σ</a:t>
            </a:r>
            <a:r>
              <a:rPr baseline="-25000" i="1" lang="en" sz="2200"/>
              <a:t>2</a:t>
            </a:r>
            <a:r>
              <a:rPr lang="en" sz="2200"/>
              <a:t> is unknown, difference between the sample means follow a 𝙩-distribution with 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Conditions: </a:t>
            </a:r>
            <a:endParaRPr sz="2200"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independence within groups (often verified by a random sample, and if sampling without replacement, </a:t>
            </a:r>
            <a:r>
              <a:rPr i="1" lang="en" sz="2200"/>
              <a:t>n</a:t>
            </a:r>
            <a:r>
              <a:rPr lang="en" sz="2200"/>
              <a:t> &lt; 10% of population) and between groups </a:t>
            </a:r>
            <a:endParaRPr sz="2200"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no extreme skew in either group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276" name="Google Shape;27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9650" y="1504225"/>
            <a:ext cx="1387680" cy="7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1"/>
          <p:cNvSpPr txBox="1"/>
          <p:nvPr/>
        </p:nvSpPr>
        <p:spPr>
          <a:xfrm>
            <a:off x="457200" y="184875"/>
            <a:ext cx="84159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3A81BA"/>
                </a:solidFill>
              </a:rPr>
              <a:t>Recap: Inference using difference of two small sample means</a:t>
            </a:r>
            <a:endParaRPr b="1" sz="2200">
              <a:solidFill>
                <a:srgbClr val="3A81BA"/>
              </a:solidFill>
            </a:endParaRPr>
          </a:p>
        </p:txBody>
      </p:sp>
      <p:sp>
        <p:nvSpPr>
          <p:cNvPr id="282" name="Google Shape;282;p41"/>
          <p:cNvSpPr txBox="1"/>
          <p:nvPr/>
        </p:nvSpPr>
        <p:spPr>
          <a:xfrm flipH="1">
            <a:off x="457250" y="1106850"/>
            <a:ext cx="8545500" cy="54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If </a:t>
            </a:r>
            <a:r>
              <a:rPr i="1" lang="en" sz="2200"/>
              <a:t>σ</a:t>
            </a:r>
            <a:r>
              <a:rPr baseline="-25000" i="1" lang="en" sz="2200"/>
              <a:t>1</a:t>
            </a:r>
            <a:r>
              <a:rPr lang="en" sz="2200"/>
              <a:t> or </a:t>
            </a:r>
            <a:r>
              <a:rPr i="1" lang="en" sz="2200"/>
              <a:t>σ</a:t>
            </a:r>
            <a:r>
              <a:rPr baseline="-25000" i="1" lang="en" sz="2200"/>
              <a:t>2</a:t>
            </a:r>
            <a:r>
              <a:rPr lang="en" sz="2200"/>
              <a:t> is unknown, difference between the sample means follow a 𝙩-distribution with 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Conditions: </a:t>
            </a:r>
            <a:endParaRPr sz="2200"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independence within groups (often verified by a random sample, and if sampling without replacement, </a:t>
            </a:r>
            <a:r>
              <a:rPr i="1" lang="en" sz="2200"/>
              <a:t>n</a:t>
            </a:r>
            <a:r>
              <a:rPr lang="en" sz="2200"/>
              <a:t> &lt; 10% of population) and between groups </a:t>
            </a:r>
            <a:endParaRPr sz="2200"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no extreme skew in either group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Hypothesis testing: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283" name="Google Shape;28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9650" y="1504225"/>
            <a:ext cx="1387680" cy="70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6325" y="4573825"/>
            <a:ext cx="699135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2"/>
          <p:cNvSpPr txBox="1"/>
          <p:nvPr/>
        </p:nvSpPr>
        <p:spPr>
          <a:xfrm>
            <a:off x="457200" y="184875"/>
            <a:ext cx="84159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3A81BA"/>
                </a:solidFill>
              </a:rPr>
              <a:t>Recap: Inference using difference of two small sample means</a:t>
            </a:r>
            <a:endParaRPr b="1" sz="2200">
              <a:solidFill>
                <a:srgbClr val="3A81BA"/>
              </a:solidFill>
            </a:endParaRPr>
          </a:p>
        </p:txBody>
      </p:sp>
      <p:sp>
        <p:nvSpPr>
          <p:cNvPr id="290" name="Google Shape;290;p42"/>
          <p:cNvSpPr txBox="1"/>
          <p:nvPr/>
        </p:nvSpPr>
        <p:spPr>
          <a:xfrm flipH="1">
            <a:off x="457250" y="1106850"/>
            <a:ext cx="8545500" cy="54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If </a:t>
            </a:r>
            <a:r>
              <a:rPr i="1" lang="en" sz="2200"/>
              <a:t>σ</a:t>
            </a:r>
            <a:r>
              <a:rPr baseline="-25000" i="1" lang="en" sz="2200"/>
              <a:t>1</a:t>
            </a:r>
            <a:r>
              <a:rPr lang="en" sz="2200"/>
              <a:t> or </a:t>
            </a:r>
            <a:r>
              <a:rPr i="1" lang="en" sz="2200"/>
              <a:t>σ</a:t>
            </a:r>
            <a:r>
              <a:rPr baseline="-25000" i="1" lang="en" sz="2200"/>
              <a:t>2</a:t>
            </a:r>
            <a:r>
              <a:rPr lang="en" sz="2200"/>
              <a:t> is unknown, difference between the sample means follow a 𝙩-distribution with 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Conditions: </a:t>
            </a:r>
            <a:endParaRPr sz="2200"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independence within groups (often verified by a random sample, and if sampling without replacement, </a:t>
            </a:r>
            <a:r>
              <a:rPr i="1" lang="en" sz="2200"/>
              <a:t>n</a:t>
            </a:r>
            <a:r>
              <a:rPr lang="en" sz="2200"/>
              <a:t> &lt; 10% of population) and between groups </a:t>
            </a:r>
            <a:endParaRPr sz="2200"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no extreme skew in either group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Hypothesis testing: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Confidence interval:</a:t>
            </a:r>
            <a:endParaRPr sz="2200"/>
          </a:p>
        </p:txBody>
      </p:sp>
      <p:pic>
        <p:nvPicPr>
          <p:cNvPr id="291" name="Google Shape;29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9650" y="1504225"/>
            <a:ext cx="1387680" cy="70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6325" y="4573825"/>
            <a:ext cx="699135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12575" y="5816288"/>
            <a:ext cx="2905125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3"/>
          <p:cNvSpPr txBox="1"/>
          <p:nvPr/>
        </p:nvSpPr>
        <p:spPr>
          <a:xfrm>
            <a:off x="683550" y="0"/>
            <a:ext cx="77769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Find more resources at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openintro.org/os</a:t>
            </a:r>
            <a:r>
              <a:rPr lang="en" sz="1800"/>
              <a:t>, including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Slides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Videos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Statistical Software Labs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Discussion Forums (free support for students and teachers)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Learning Objectives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Teachers only content is also available for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Verified Teachers</a:t>
            </a:r>
            <a:r>
              <a:rPr lang="en" sz="1800"/>
              <a:t>, including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Exercise solutions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Sample exams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Ability to request a free desk copy for a course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Statistics Teachers email group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Questions? 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Contact us</a:t>
            </a:r>
            <a:r>
              <a:rPr lang="en" sz="1800"/>
              <a:t>.</a:t>
            </a:r>
            <a:endParaRPr sz="1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4"/>
          <p:cNvSpPr txBox="1"/>
          <p:nvPr>
            <p:ph idx="1" type="body"/>
          </p:nvPr>
        </p:nvSpPr>
        <p:spPr>
          <a:xfrm>
            <a:off x="457200" y="2947948"/>
            <a:ext cx="8229600" cy="9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2800"/>
              <a:t>Extra Slides from the</a:t>
            </a:r>
            <a:br>
              <a:rPr b="1" lang="en" sz="2800"/>
            </a:br>
            <a:r>
              <a:rPr b="1" lang="en" sz="2800"/>
              <a:t>OS3 section on difference of two means</a:t>
            </a:r>
            <a:endParaRPr b="1" sz="2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5"/>
          <p:cNvSpPr txBox="1"/>
          <p:nvPr/>
        </p:nvSpPr>
        <p:spPr>
          <a:xfrm>
            <a:off x="457200" y="288645"/>
            <a:ext cx="82296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A81BA"/>
                </a:solidFill>
              </a:rPr>
              <a:t>p-value</a:t>
            </a:r>
            <a:endParaRPr b="1" sz="3000">
              <a:solidFill>
                <a:srgbClr val="3A81BA"/>
              </a:solidFill>
            </a:endParaRPr>
          </a:p>
        </p:txBody>
      </p:sp>
      <p:sp>
        <p:nvSpPr>
          <p:cNvPr id="309" name="Google Shape;309;p45"/>
          <p:cNvSpPr txBox="1"/>
          <p:nvPr/>
        </p:nvSpPr>
        <p:spPr>
          <a:xfrm flipH="1">
            <a:off x="457250" y="1106850"/>
            <a:ext cx="8545500" cy="54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Which of the following is the correct p-value for this hypothesis test?</a:t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UcPeriod"/>
            </a:pPr>
            <a:r>
              <a:rPr lang="en" sz="2200"/>
              <a:t>between 0.005 and 0.01 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UcPeriod"/>
            </a:pPr>
            <a:r>
              <a:rPr lang="en" sz="2200"/>
              <a:t>between 0.01 and 0.025 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UcPeriod"/>
            </a:pPr>
            <a:r>
              <a:rPr lang="en" sz="2200"/>
              <a:t>between 0.02 and 0.05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UcPeriod"/>
            </a:pPr>
            <a:r>
              <a:rPr lang="en" sz="2200"/>
              <a:t>between 0.01 and 0.02 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310" name="Google Shape;31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6625" y="3035975"/>
            <a:ext cx="4960500" cy="230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6900" y="2244200"/>
            <a:ext cx="13335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1013" y="2206100"/>
            <a:ext cx="1000125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6"/>
          <p:cNvSpPr txBox="1"/>
          <p:nvPr/>
        </p:nvSpPr>
        <p:spPr>
          <a:xfrm>
            <a:off x="457200" y="288645"/>
            <a:ext cx="82296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A81BA"/>
                </a:solidFill>
              </a:rPr>
              <a:t>p-value</a:t>
            </a:r>
            <a:endParaRPr b="1" sz="3000">
              <a:solidFill>
                <a:srgbClr val="3A81BA"/>
              </a:solidFill>
            </a:endParaRPr>
          </a:p>
        </p:txBody>
      </p:sp>
      <p:sp>
        <p:nvSpPr>
          <p:cNvPr id="318" name="Google Shape;318;p46"/>
          <p:cNvSpPr txBox="1"/>
          <p:nvPr/>
        </p:nvSpPr>
        <p:spPr>
          <a:xfrm flipH="1">
            <a:off x="457250" y="1106850"/>
            <a:ext cx="8545500" cy="54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Which of the following is the correct p-value for this hypothesis test?</a:t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UcPeriod"/>
            </a:pPr>
            <a:r>
              <a:rPr lang="en" sz="2200"/>
              <a:t>between 0.005 and 0.01 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UcPeriod"/>
            </a:pPr>
            <a:r>
              <a:rPr lang="en" sz="2200">
                <a:solidFill>
                  <a:srgbClr val="FF9900"/>
                </a:solidFill>
              </a:rPr>
              <a:t>between 0.01 and 0.025</a:t>
            </a:r>
            <a:r>
              <a:rPr lang="en" sz="2200"/>
              <a:t> 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UcPeriod"/>
            </a:pPr>
            <a:r>
              <a:rPr lang="en" sz="2200"/>
              <a:t>between 0.02 and 0.05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UcPeriod"/>
            </a:pPr>
            <a:r>
              <a:rPr lang="en" sz="2200"/>
              <a:t>between 0.01 and 0.02 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319" name="Google Shape;31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6900" y="2244200"/>
            <a:ext cx="13335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1013" y="2206100"/>
            <a:ext cx="100012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80400" y="3001884"/>
            <a:ext cx="4822350" cy="2254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/>
        </p:nvSpPr>
        <p:spPr>
          <a:xfrm>
            <a:off x="518900" y="152400"/>
            <a:ext cx="819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1"/>
                </a:solidFill>
              </a:rPr>
              <a:t>Data</a:t>
            </a:r>
            <a:endParaRPr b="1" sz="3000">
              <a:solidFill>
                <a:schemeClr val="accent1"/>
              </a:solidFill>
            </a:endParaRPr>
          </a:p>
        </p:txBody>
      </p:sp>
      <p:cxnSp>
        <p:nvCxnSpPr>
          <p:cNvPr id="48" name="Google Shape;48;p11"/>
          <p:cNvCxnSpPr/>
          <p:nvPr/>
        </p:nvCxnSpPr>
        <p:spPr>
          <a:xfrm>
            <a:off x="268100" y="6283950"/>
            <a:ext cx="31134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" name="Google Shape;49;p11"/>
          <p:cNvSpPr txBox="1"/>
          <p:nvPr/>
        </p:nvSpPr>
        <p:spPr>
          <a:xfrm>
            <a:off x="268100" y="6330450"/>
            <a:ext cx="76536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Note</a:t>
            </a:r>
            <a:r>
              <a:rPr lang="en"/>
              <a:t>: </a:t>
            </a:r>
            <a:r>
              <a:rPr lang="en"/>
              <a:t>These data are a random sample from the diamonds data set in ggplot2 R package.</a:t>
            </a:r>
            <a:endParaRPr/>
          </a:p>
        </p:txBody>
      </p:sp>
      <p:pic>
        <p:nvPicPr>
          <p:cNvPr id="50" name="Google Shape;5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7425" y="839925"/>
            <a:ext cx="5251860" cy="517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/>
          <p:nvPr/>
        </p:nvSpPr>
        <p:spPr>
          <a:xfrm>
            <a:off x="457200" y="288645"/>
            <a:ext cx="82296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A81BA"/>
                </a:solidFill>
              </a:rPr>
              <a:t>Critical value</a:t>
            </a:r>
            <a:endParaRPr b="1" sz="3000">
              <a:solidFill>
                <a:srgbClr val="3A81BA"/>
              </a:solidFill>
            </a:endParaRPr>
          </a:p>
        </p:txBody>
      </p:sp>
      <p:sp>
        <p:nvSpPr>
          <p:cNvPr id="327" name="Google Shape;327;p47"/>
          <p:cNvSpPr txBox="1"/>
          <p:nvPr/>
        </p:nvSpPr>
        <p:spPr>
          <a:xfrm flipH="1">
            <a:off x="457250" y="1106850"/>
            <a:ext cx="8545500" cy="54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What is the appropriate 𝙩* for a confidence interval for the average difference between the point prices of 0.99 and 1 carat diamonds?</a:t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UcPeriod"/>
            </a:pPr>
            <a:r>
              <a:rPr lang="en" sz="2200"/>
              <a:t>1.32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UcPeriod"/>
            </a:pPr>
            <a:r>
              <a:rPr lang="en" sz="2200"/>
              <a:t>1.72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UcPeriod"/>
            </a:pPr>
            <a:r>
              <a:rPr lang="en" sz="2200"/>
              <a:t>2.07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UcPeriod"/>
            </a:pPr>
            <a:r>
              <a:rPr lang="en" sz="2200"/>
              <a:t>2.82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328" name="Google Shape;32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250" y="3995450"/>
            <a:ext cx="7611501" cy="265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8"/>
          <p:cNvSpPr txBox="1"/>
          <p:nvPr/>
        </p:nvSpPr>
        <p:spPr>
          <a:xfrm>
            <a:off x="457200" y="288645"/>
            <a:ext cx="82296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A81BA"/>
                </a:solidFill>
              </a:rPr>
              <a:t>Critical value</a:t>
            </a:r>
            <a:endParaRPr b="1" sz="3000">
              <a:solidFill>
                <a:srgbClr val="3A81BA"/>
              </a:solidFill>
            </a:endParaRPr>
          </a:p>
        </p:txBody>
      </p:sp>
      <p:sp>
        <p:nvSpPr>
          <p:cNvPr id="334" name="Google Shape;334;p48"/>
          <p:cNvSpPr txBox="1"/>
          <p:nvPr/>
        </p:nvSpPr>
        <p:spPr>
          <a:xfrm flipH="1">
            <a:off x="457250" y="1106850"/>
            <a:ext cx="8545500" cy="54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What is the appropriate 𝙩* for a confidence interval for the average difference between the point prices of 0.99 and 1 carat diamonds?</a:t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UcPeriod"/>
            </a:pPr>
            <a:r>
              <a:rPr lang="en" sz="2200"/>
              <a:t>1.32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200"/>
              <a:buAutoNum type="alphaUcPeriod"/>
            </a:pPr>
            <a:r>
              <a:rPr i="1" lang="en" sz="2200">
                <a:solidFill>
                  <a:srgbClr val="FF9900"/>
                </a:solidFill>
              </a:rPr>
              <a:t>1.72</a:t>
            </a:r>
            <a:endParaRPr i="1" sz="2200">
              <a:solidFill>
                <a:srgbClr val="FF9900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UcPeriod"/>
            </a:pPr>
            <a:r>
              <a:rPr lang="en" sz="2200"/>
              <a:t>2.07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UcPeriod"/>
            </a:pPr>
            <a:r>
              <a:rPr lang="en" sz="2200"/>
              <a:t>2.82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335" name="Google Shape;33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025" y="3969500"/>
            <a:ext cx="7429924" cy="27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/>
        </p:nvSpPr>
        <p:spPr>
          <a:xfrm>
            <a:off x="518900" y="152400"/>
            <a:ext cx="819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1"/>
                </a:solidFill>
              </a:rPr>
              <a:t>Parameter and point estimate</a:t>
            </a:r>
            <a:endParaRPr b="1" sz="3000">
              <a:solidFill>
                <a:schemeClr val="accent1"/>
              </a:solidFill>
            </a:endParaRPr>
          </a:p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570775" y="1082850"/>
            <a:ext cx="7921500" cy="45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i="1" lang="en" sz="2200">
                <a:solidFill>
                  <a:schemeClr val="accent1"/>
                </a:solidFill>
              </a:rPr>
              <a:t>Parameter of interest</a:t>
            </a:r>
            <a:r>
              <a:rPr lang="en" sz="2200">
                <a:solidFill>
                  <a:srgbClr val="000000"/>
                </a:solidFill>
              </a:rPr>
              <a:t>: Average difference between the point prices of </a:t>
            </a:r>
            <a:r>
              <a:rPr i="1" lang="en" sz="2200">
                <a:solidFill>
                  <a:srgbClr val="FF9900"/>
                </a:solidFill>
              </a:rPr>
              <a:t>all </a:t>
            </a:r>
            <a:r>
              <a:rPr lang="en" sz="2200">
                <a:solidFill>
                  <a:srgbClr val="000000"/>
                </a:solidFill>
              </a:rPr>
              <a:t>0.99 carat and 1 carat diamonds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57" name="Google Shape;5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9525" y="2369788"/>
            <a:ext cx="1504950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/>
        </p:nvSpPr>
        <p:spPr>
          <a:xfrm>
            <a:off x="518900" y="152400"/>
            <a:ext cx="819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1"/>
                </a:solidFill>
              </a:rPr>
              <a:t>Parameter and point estimate</a:t>
            </a:r>
            <a:endParaRPr b="1" sz="3000">
              <a:solidFill>
                <a:schemeClr val="accent1"/>
              </a:solidFill>
            </a:endParaRPr>
          </a:p>
        </p:txBody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570775" y="1082850"/>
            <a:ext cx="7921500" cy="45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i="1" lang="en" sz="2200">
                <a:solidFill>
                  <a:schemeClr val="accent1"/>
                </a:solidFill>
              </a:rPr>
              <a:t>Parameter of interest</a:t>
            </a:r>
            <a:r>
              <a:rPr lang="en" sz="2200">
                <a:solidFill>
                  <a:srgbClr val="000000"/>
                </a:solidFill>
              </a:rPr>
              <a:t>: Average difference between the point prices of </a:t>
            </a:r>
            <a:r>
              <a:rPr i="1" lang="en" sz="2200">
                <a:solidFill>
                  <a:srgbClr val="FF9900"/>
                </a:solidFill>
              </a:rPr>
              <a:t>all </a:t>
            </a:r>
            <a:r>
              <a:rPr lang="en" sz="2200">
                <a:solidFill>
                  <a:srgbClr val="000000"/>
                </a:solidFill>
              </a:rPr>
              <a:t>0.99 carat and 1 carat diamonds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i="1" lang="en" sz="2200">
                <a:solidFill>
                  <a:schemeClr val="accent1"/>
                </a:solidFill>
              </a:rPr>
              <a:t>Point estimate</a:t>
            </a:r>
            <a:r>
              <a:rPr lang="en" sz="2200">
                <a:solidFill>
                  <a:srgbClr val="000000"/>
                </a:solidFill>
              </a:rPr>
              <a:t>: Average difference between the point prices of </a:t>
            </a:r>
            <a:r>
              <a:rPr i="1" lang="en" sz="2200">
                <a:solidFill>
                  <a:srgbClr val="FF9900"/>
                </a:solidFill>
              </a:rPr>
              <a:t>sampled </a:t>
            </a:r>
            <a:r>
              <a:rPr lang="en" sz="2200">
                <a:solidFill>
                  <a:srgbClr val="000000"/>
                </a:solidFill>
              </a:rPr>
              <a:t>0.99 carat and 1 carat diamonds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9525" y="2369788"/>
            <a:ext cx="150495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9050" y="4151313"/>
            <a:ext cx="1485900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/>
        </p:nvSpPr>
        <p:spPr>
          <a:xfrm>
            <a:off x="518900" y="152400"/>
            <a:ext cx="819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1"/>
                </a:solidFill>
              </a:rPr>
              <a:t>Hypotheses</a:t>
            </a:r>
            <a:endParaRPr b="1" sz="3000">
              <a:solidFill>
                <a:schemeClr val="accent1"/>
              </a:solidFill>
            </a:endParaRPr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534675" y="845625"/>
            <a:ext cx="7953600" cy="11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Which of the following is the correct set of hypotheses for testing if the average point price of 1 carat diamonds (pt100) is higher than the average point price of 0.99 carat diamonds (pt99)? </a:t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57200" y="2163000"/>
            <a:ext cx="7953600" cy="38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UcPeriod"/>
            </a:pPr>
            <a:r>
              <a:rPr i="1" lang="en" sz="2000">
                <a:solidFill>
                  <a:schemeClr val="accent1"/>
                </a:solidFill>
              </a:rPr>
              <a:t>H</a:t>
            </a:r>
            <a:r>
              <a:rPr baseline="-25000" i="1" lang="en" sz="2000">
                <a:solidFill>
                  <a:schemeClr val="accent1"/>
                </a:solidFill>
              </a:rPr>
              <a:t>0</a:t>
            </a:r>
            <a:r>
              <a:rPr baseline="-25000" i="1" lang="en" sz="2000">
                <a:solidFill>
                  <a:srgbClr val="000000"/>
                </a:solidFill>
              </a:rPr>
              <a:t> </a:t>
            </a:r>
            <a:r>
              <a:rPr lang="en" sz="2000">
                <a:solidFill>
                  <a:srgbClr val="000000"/>
                </a:solidFill>
              </a:rPr>
              <a:t>: 𝞵</a:t>
            </a:r>
            <a:r>
              <a:rPr baseline="-25000" lang="en" sz="2000">
                <a:solidFill>
                  <a:srgbClr val="000000"/>
                </a:solidFill>
              </a:rPr>
              <a:t>pt99</a:t>
            </a:r>
            <a:r>
              <a:rPr lang="en" sz="2000">
                <a:solidFill>
                  <a:srgbClr val="000000"/>
                </a:solidFill>
              </a:rPr>
              <a:t> = </a:t>
            </a:r>
            <a:r>
              <a:rPr lang="en" sz="2000"/>
              <a:t>𝞵</a:t>
            </a:r>
            <a:r>
              <a:rPr baseline="-25000" lang="en" sz="2000"/>
              <a:t>pt100</a:t>
            </a:r>
            <a:endParaRPr baseline="-25000"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	</a:t>
            </a:r>
            <a:r>
              <a:rPr i="1" lang="en" sz="2000">
                <a:solidFill>
                  <a:schemeClr val="accent1"/>
                </a:solidFill>
              </a:rPr>
              <a:t>H</a:t>
            </a:r>
            <a:r>
              <a:rPr baseline="-25000" i="1" lang="en" sz="2000">
                <a:solidFill>
                  <a:schemeClr val="accent1"/>
                </a:solidFill>
              </a:rPr>
              <a:t>A</a:t>
            </a:r>
            <a:r>
              <a:rPr lang="en" sz="2000">
                <a:solidFill>
                  <a:srgbClr val="000000"/>
                </a:solidFill>
              </a:rPr>
              <a:t> : </a:t>
            </a:r>
            <a:r>
              <a:rPr lang="en" sz="2000"/>
              <a:t>𝞵</a:t>
            </a:r>
            <a:r>
              <a:rPr baseline="-25000" lang="en" sz="2000"/>
              <a:t>pt99</a:t>
            </a:r>
            <a:r>
              <a:rPr lang="en" sz="2000"/>
              <a:t> ≠ 𝞵</a:t>
            </a:r>
            <a:r>
              <a:rPr baseline="-25000" lang="en" sz="2000"/>
              <a:t>pt100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AutoNum type="alphaUcPeriod" startAt="2"/>
            </a:pPr>
            <a:r>
              <a:rPr i="1" lang="en" sz="2000">
                <a:solidFill>
                  <a:schemeClr val="accent1"/>
                </a:solidFill>
              </a:rPr>
              <a:t>H</a:t>
            </a:r>
            <a:r>
              <a:rPr baseline="-25000" i="1" lang="en" sz="2000">
                <a:solidFill>
                  <a:schemeClr val="accent1"/>
                </a:solidFill>
              </a:rPr>
              <a:t>0 </a:t>
            </a:r>
            <a:r>
              <a:rPr lang="en" sz="2000"/>
              <a:t>: 𝞵</a:t>
            </a:r>
            <a:r>
              <a:rPr baseline="-25000" lang="en" sz="2000"/>
              <a:t>pt99</a:t>
            </a:r>
            <a:r>
              <a:rPr lang="en" sz="2000"/>
              <a:t> = 𝞵</a:t>
            </a:r>
            <a:r>
              <a:rPr baseline="-25000" lang="en" sz="2000"/>
              <a:t>pt100</a:t>
            </a:r>
            <a:endParaRPr sz="2000"/>
          </a:p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chemeClr val="accent1"/>
                </a:solidFill>
              </a:rPr>
              <a:t>H</a:t>
            </a:r>
            <a:r>
              <a:rPr baseline="-25000" i="1" lang="en" sz="2000">
                <a:solidFill>
                  <a:schemeClr val="accent1"/>
                </a:solidFill>
              </a:rPr>
              <a:t>A</a:t>
            </a:r>
            <a:r>
              <a:rPr lang="en" sz="2000"/>
              <a:t> : 𝞵</a:t>
            </a:r>
            <a:r>
              <a:rPr baseline="-25000" lang="en" sz="2000"/>
              <a:t>pt99</a:t>
            </a:r>
            <a:r>
              <a:rPr lang="en" sz="2000"/>
              <a:t> &gt; 𝞵</a:t>
            </a:r>
            <a:r>
              <a:rPr baseline="-25000" lang="en" sz="2000"/>
              <a:t>pt100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AutoNum type="alphaUcPeriod" startAt="3"/>
            </a:pPr>
            <a:r>
              <a:rPr i="1" lang="en" sz="2000">
                <a:solidFill>
                  <a:schemeClr val="accent1"/>
                </a:solidFill>
              </a:rPr>
              <a:t>H</a:t>
            </a:r>
            <a:r>
              <a:rPr baseline="-25000" i="1" lang="en" sz="2000">
                <a:solidFill>
                  <a:schemeClr val="accent1"/>
                </a:solidFill>
              </a:rPr>
              <a:t>0</a:t>
            </a:r>
            <a:r>
              <a:rPr baseline="-25000" i="1" lang="en" sz="2000"/>
              <a:t> </a:t>
            </a:r>
            <a:r>
              <a:rPr lang="en" sz="2000"/>
              <a:t>: 𝞵</a:t>
            </a:r>
            <a:r>
              <a:rPr baseline="-25000" lang="en" sz="2000"/>
              <a:t>pt99</a:t>
            </a:r>
            <a:r>
              <a:rPr lang="en" sz="2000"/>
              <a:t> = 𝞵</a:t>
            </a:r>
            <a:r>
              <a:rPr baseline="-25000" lang="en" sz="2000"/>
              <a:t>pt100</a:t>
            </a:r>
            <a:endParaRPr baseline="-25000" sz="20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" sz="2000"/>
              <a:t>	</a:t>
            </a:r>
            <a:r>
              <a:rPr i="1" lang="en" sz="2000">
                <a:solidFill>
                  <a:schemeClr val="accent1"/>
                </a:solidFill>
              </a:rPr>
              <a:t>H</a:t>
            </a:r>
            <a:r>
              <a:rPr baseline="-25000" i="1" lang="en" sz="2000">
                <a:solidFill>
                  <a:schemeClr val="accent1"/>
                </a:solidFill>
              </a:rPr>
              <a:t>A</a:t>
            </a:r>
            <a:r>
              <a:rPr lang="en" sz="2000"/>
              <a:t> : 𝞵</a:t>
            </a:r>
            <a:r>
              <a:rPr baseline="-25000" lang="en" sz="2000"/>
              <a:t>pt99</a:t>
            </a:r>
            <a:r>
              <a:rPr lang="en" sz="2000"/>
              <a:t> &lt; 𝞵</a:t>
            </a:r>
            <a:r>
              <a:rPr baseline="-25000" lang="en" sz="2000"/>
              <a:t>pt100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AutoNum type="alphaUcPeriod" startAt="4"/>
            </a:pPr>
            <a:r>
              <a:rPr i="1" lang="en" sz="2000">
                <a:solidFill>
                  <a:schemeClr val="accent1"/>
                </a:solidFill>
              </a:rPr>
              <a:t>H</a:t>
            </a:r>
            <a:r>
              <a:rPr baseline="-25000" i="1" lang="en" sz="2000">
                <a:solidFill>
                  <a:schemeClr val="accent1"/>
                </a:solidFill>
              </a:rPr>
              <a:t>0</a:t>
            </a:r>
            <a:r>
              <a:rPr baseline="-25000" i="1" lang="en" sz="2000"/>
              <a:t> </a:t>
            </a:r>
            <a:r>
              <a:rPr lang="en" sz="2000"/>
              <a:t>:          </a:t>
            </a:r>
            <a:endParaRPr baseline="-25000" sz="20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" sz="2000"/>
              <a:t>	</a:t>
            </a:r>
            <a:r>
              <a:rPr i="1" lang="en" sz="2000">
                <a:solidFill>
                  <a:schemeClr val="accent1"/>
                </a:solidFill>
              </a:rPr>
              <a:t>H</a:t>
            </a:r>
            <a:r>
              <a:rPr baseline="-25000" i="1" lang="en" sz="2000">
                <a:solidFill>
                  <a:schemeClr val="accent1"/>
                </a:solidFill>
              </a:rPr>
              <a:t>A</a:t>
            </a:r>
            <a:r>
              <a:rPr lang="en" sz="2000"/>
              <a:t> :          </a:t>
            </a:r>
            <a:endParaRPr sz="2000"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300" y="4900438"/>
            <a:ext cx="150495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0050" y="5346888"/>
            <a:ext cx="1495425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/>
        </p:nvSpPr>
        <p:spPr>
          <a:xfrm>
            <a:off x="518900" y="152400"/>
            <a:ext cx="81984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1"/>
                </a:solidFill>
              </a:rPr>
              <a:t>Hypotheses</a:t>
            </a:r>
            <a:endParaRPr b="1" sz="3000">
              <a:solidFill>
                <a:schemeClr val="accent1"/>
              </a:solidFill>
            </a:endParaRPr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534675" y="845625"/>
            <a:ext cx="7953600" cy="11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Which of the following is the correct set of hypotheses for testing if the average point price of 1 carat diamonds (pt100) is higher than the average point price of 0.99 carat diamonds (pt99)? </a:t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57200" y="2163000"/>
            <a:ext cx="7953600" cy="38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UcPeriod"/>
            </a:pPr>
            <a:r>
              <a:rPr i="1" lang="en" sz="2000">
                <a:solidFill>
                  <a:schemeClr val="accent1"/>
                </a:solidFill>
              </a:rPr>
              <a:t>H</a:t>
            </a:r>
            <a:r>
              <a:rPr baseline="-25000" i="1" lang="en" sz="2000">
                <a:solidFill>
                  <a:schemeClr val="accent1"/>
                </a:solidFill>
              </a:rPr>
              <a:t>0</a:t>
            </a:r>
            <a:r>
              <a:rPr baseline="-25000" i="1" lang="en" sz="2000">
                <a:solidFill>
                  <a:srgbClr val="000000"/>
                </a:solidFill>
              </a:rPr>
              <a:t> </a:t>
            </a:r>
            <a:r>
              <a:rPr lang="en" sz="2000">
                <a:solidFill>
                  <a:srgbClr val="000000"/>
                </a:solidFill>
              </a:rPr>
              <a:t>: 𝞵</a:t>
            </a:r>
            <a:r>
              <a:rPr baseline="-25000" lang="en" sz="2000">
                <a:solidFill>
                  <a:srgbClr val="000000"/>
                </a:solidFill>
              </a:rPr>
              <a:t>pt99</a:t>
            </a:r>
            <a:r>
              <a:rPr lang="en" sz="2000">
                <a:solidFill>
                  <a:srgbClr val="000000"/>
                </a:solidFill>
              </a:rPr>
              <a:t> = </a:t>
            </a:r>
            <a:r>
              <a:rPr lang="en" sz="2000"/>
              <a:t>𝞵</a:t>
            </a:r>
            <a:r>
              <a:rPr baseline="-25000" lang="en" sz="2000"/>
              <a:t>pt100</a:t>
            </a:r>
            <a:endParaRPr baseline="-25000"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	</a:t>
            </a:r>
            <a:r>
              <a:rPr i="1" lang="en" sz="2000">
                <a:solidFill>
                  <a:schemeClr val="accent1"/>
                </a:solidFill>
              </a:rPr>
              <a:t>H</a:t>
            </a:r>
            <a:r>
              <a:rPr baseline="-25000" i="1" lang="en" sz="2000">
                <a:solidFill>
                  <a:schemeClr val="accent1"/>
                </a:solidFill>
              </a:rPr>
              <a:t>A</a:t>
            </a:r>
            <a:r>
              <a:rPr lang="en" sz="2000">
                <a:solidFill>
                  <a:srgbClr val="000000"/>
                </a:solidFill>
              </a:rPr>
              <a:t> : </a:t>
            </a:r>
            <a:r>
              <a:rPr lang="en" sz="2000"/>
              <a:t>𝞵</a:t>
            </a:r>
            <a:r>
              <a:rPr baseline="-25000" lang="en" sz="2000"/>
              <a:t>pt99</a:t>
            </a:r>
            <a:r>
              <a:rPr lang="en" sz="2000"/>
              <a:t> ≠ 𝞵</a:t>
            </a:r>
            <a:r>
              <a:rPr baseline="-25000" lang="en" sz="2000"/>
              <a:t>pt100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AutoNum type="alphaUcPeriod" startAt="2"/>
            </a:pPr>
            <a:r>
              <a:rPr i="1" lang="en" sz="2000">
                <a:solidFill>
                  <a:schemeClr val="accent1"/>
                </a:solidFill>
              </a:rPr>
              <a:t>H</a:t>
            </a:r>
            <a:r>
              <a:rPr baseline="-25000" i="1" lang="en" sz="2000">
                <a:solidFill>
                  <a:schemeClr val="accent1"/>
                </a:solidFill>
              </a:rPr>
              <a:t>0 </a:t>
            </a:r>
            <a:r>
              <a:rPr lang="en" sz="2000"/>
              <a:t>: 𝞵</a:t>
            </a:r>
            <a:r>
              <a:rPr baseline="-25000" lang="en" sz="2000"/>
              <a:t>pt99</a:t>
            </a:r>
            <a:r>
              <a:rPr lang="en" sz="2000"/>
              <a:t> = 𝞵</a:t>
            </a:r>
            <a:r>
              <a:rPr baseline="-25000" lang="en" sz="2000"/>
              <a:t>pt100</a:t>
            </a:r>
            <a:endParaRPr sz="2000"/>
          </a:p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chemeClr val="accent1"/>
                </a:solidFill>
              </a:rPr>
              <a:t>H</a:t>
            </a:r>
            <a:r>
              <a:rPr baseline="-25000" i="1" lang="en" sz="2000">
                <a:solidFill>
                  <a:schemeClr val="accent1"/>
                </a:solidFill>
              </a:rPr>
              <a:t>A</a:t>
            </a:r>
            <a:r>
              <a:rPr lang="en" sz="2000"/>
              <a:t> : 𝞵</a:t>
            </a:r>
            <a:r>
              <a:rPr baseline="-25000" lang="en" sz="2000"/>
              <a:t>pt99</a:t>
            </a:r>
            <a:r>
              <a:rPr lang="en" sz="2000"/>
              <a:t> &gt; 𝞵</a:t>
            </a:r>
            <a:r>
              <a:rPr baseline="-25000" lang="en" sz="2000"/>
              <a:t>pt100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AutoNum type="alphaUcPeriod" startAt="3"/>
            </a:pPr>
            <a:r>
              <a:rPr i="1" lang="en" sz="2000">
                <a:solidFill>
                  <a:schemeClr val="accent1"/>
                </a:solidFill>
              </a:rPr>
              <a:t>H</a:t>
            </a:r>
            <a:r>
              <a:rPr baseline="-25000" i="1" lang="en" sz="2000">
                <a:solidFill>
                  <a:schemeClr val="accent1"/>
                </a:solidFill>
              </a:rPr>
              <a:t>0</a:t>
            </a:r>
            <a:r>
              <a:rPr baseline="-25000" i="1" lang="en" sz="2000"/>
              <a:t> </a:t>
            </a:r>
            <a:r>
              <a:rPr lang="en" sz="2000"/>
              <a:t>: </a:t>
            </a:r>
            <a:r>
              <a:rPr lang="en" sz="2000">
                <a:solidFill>
                  <a:srgbClr val="FF9900"/>
                </a:solidFill>
              </a:rPr>
              <a:t>𝞵</a:t>
            </a:r>
            <a:r>
              <a:rPr baseline="-25000" lang="en" sz="2000">
                <a:solidFill>
                  <a:srgbClr val="FF9900"/>
                </a:solidFill>
              </a:rPr>
              <a:t>pt99</a:t>
            </a:r>
            <a:r>
              <a:rPr lang="en" sz="2000">
                <a:solidFill>
                  <a:srgbClr val="FF9900"/>
                </a:solidFill>
              </a:rPr>
              <a:t> = 𝞵</a:t>
            </a:r>
            <a:r>
              <a:rPr baseline="-25000" lang="en" sz="2000">
                <a:solidFill>
                  <a:srgbClr val="FF9900"/>
                </a:solidFill>
              </a:rPr>
              <a:t>pt100</a:t>
            </a:r>
            <a:endParaRPr baseline="-25000" sz="2000"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" sz="2000"/>
              <a:t>	</a:t>
            </a:r>
            <a:r>
              <a:rPr i="1" lang="en" sz="2000">
                <a:solidFill>
                  <a:schemeClr val="accent1"/>
                </a:solidFill>
              </a:rPr>
              <a:t>H</a:t>
            </a:r>
            <a:r>
              <a:rPr baseline="-25000" i="1" lang="en" sz="2000">
                <a:solidFill>
                  <a:schemeClr val="accent1"/>
                </a:solidFill>
              </a:rPr>
              <a:t>A</a:t>
            </a:r>
            <a:r>
              <a:rPr lang="en" sz="2000"/>
              <a:t> : </a:t>
            </a:r>
            <a:r>
              <a:rPr lang="en" sz="2000">
                <a:solidFill>
                  <a:srgbClr val="FF9900"/>
                </a:solidFill>
              </a:rPr>
              <a:t>𝞵</a:t>
            </a:r>
            <a:r>
              <a:rPr baseline="-25000" lang="en" sz="2000">
                <a:solidFill>
                  <a:srgbClr val="FF9900"/>
                </a:solidFill>
              </a:rPr>
              <a:t>pt99</a:t>
            </a:r>
            <a:r>
              <a:rPr lang="en" sz="2000">
                <a:solidFill>
                  <a:srgbClr val="FF9900"/>
                </a:solidFill>
              </a:rPr>
              <a:t> &lt; 𝞵</a:t>
            </a:r>
            <a:r>
              <a:rPr baseline="-25000" lang="en" sz="2000">
                <a:solidFill>
                  <a:srgbClr val="FF9900"/>
                </a:solidFill>
              </a:rPr>
              <a:t>pt100</a:t>
            </a:r>
            <a:endParaRPr sz="2000">
              <a:solidFill>
                <a:srgbClr val="FF99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AutoNum type="alphaUcPeriod" startAt="4"/>
            </a:pPr>
            <a:r>
              <a:rPr i="1" lang="en" sz="2000">
                <a:solidFill>
                  <a:schemeClr val="accent1"/>
                </a:solidFill>
              </a:rPr>
              <a:t>H</a:t>
            </a:r>
            <a:r>
              <a:rPr baseline="-25000" i="1" lang="en" sz="2000">
                <a:solidFill>
                  <a:schemeClr val="accent1"/>
                </a:solidFill>
              </a:rPr>
              <a:t>0</a:t>
            </a:r>
            <a:r>
              <a:rPr baseline="-25000" i="1" lang="en" sz="2000"/>
              <a:t> </a:t>
            </a:r>
            <a:r>
              <a:rPr lang="en" sz="2000"/>
              <a:t>:          </a:t>
            </a:r>
            <a:endParaRPr baseline="-25000" sz="20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" sz="2000"/>
              <a:t>	</a:t>
            </a:r>
            <a:r>
              <a:rPr i="1" lang="en" sz="2000">
                <a:solidFill>
                  <a:schemeClr val="accent1"/>
                </a:solidFill>
              </a:rPr>
              <a:t>H</a:t>
            </a:r>
            <a:r>
              <a:rPr baseline="-25000" i="1" lang="en" sz="2000">
                <a:solidFill>
                  <a:schemeClr val="accent1"/>
                </a:solidFill>
              </a:rPr>
              <a:t>A</a:t>
            </a:r>
            <a:r>
              <a:rPr lang="en" sz="2000"/>
              <a:t> :          </a:t>
            </a:r>
            <a:endParaRPr sz="2000"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300" y="4900438"/>
            <a:ext cx="150495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0050" y="5346888"/>
            <a:ext cx="1495425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/>
        </p:nvSpPr>
        <p:spPr>
          <a:xfrm>
            <a:off x="457200" y="288645"/>
            <a:ext cx="82296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A81BA"/>
                </a:solidFill>
              </a:rPr>
              <a:t>Conditions</a:t>
            </a:r>
            <a:endParaRPr b="1" sz="3000">
              <a:solidFill>
                <a:srgbClr val="3A81BA"/>
              </a:solidFill>
            </a:endParaRPr>
          </a:p>
        </p:txBody>
      </p:sp>
      <p:sp>
        <p:nvSpPr>
          <p:cNvPr id="89" name="Google Shape;89;p16"/>
          <p:cNvSpPr txBox="1"/>
          <p:nvPr/>
        </p:nvSpPr>
        <p:spPr>
          <a:xfrm flipH="1">
            <a:off x="457200" y="1106850"/>
            <a:ext cx="7822200" cy="54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Which of the following does </a:t>
            </a:r>
            <a:r>
              <a:rPr lang="en" sz="2200" u="sng">
                <a:solidFill>
                  <a:schemeClr val="accent1"/>
                </a:solidFill>
              </a:rPr>
              <a:t>not</a:t>
            </a:r>
            <a:r>
              <a:rPr lang="en" sz="2200">
                <a:solidFill>
                  <a:schemeClr val="accent1"/>
                </a:solidFill>
              </a:rPr>
              <a:t> need to be satisfied in order to conduct this hypothesis test using theoretical methods? </a:t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UcPeriod"/>
            </a:pPr>
            <a:r>
              <a:rPr lang="en" sz="2200"/>
              <a:t>Point price of one 0.99 carat diamond in the sample should be independent of another, and the point price of one 1 carat diamond should independent of another as well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UcPeriod"/>
            </a:pPr>
            <a:r>
              <a:rPr lang="en" sz="2200"/>
              <a:t>Point prices of 0.99 carat and 1 carat diamonds in the sample should be independent.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UcPeriod"/>
            </a:pPr>
            <a:r>
              <a:rPr lang="en" sz="2200"/>
              <a:t>Distributions of point prices of 0.99 and 1 carat diamonds should not be extremely skewed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UcPeriod"/>
            </a:pPr>
            <a:r>
              <a:rPr lang="en" sz="2200"/>
              <a:t>Both sample sizes should be at least 30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