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1588f4c38c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1588f4c3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5b2e35842_0_1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5b2e35842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b2e35842_0_1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b2e35842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b2e35842_0_1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b2e35842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b2e35842_0_1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b2e35842_0_1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b2e35842_0_1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5b2e35842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b2e35842_0_1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b2e35842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b2e35842_0_1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b2e35842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b2e35842_0_1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b2e35842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b2e35842_0_1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b2e35842_0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b2e35842_0_1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b2e35842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15b2e35842_0_10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15b2e35842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5b2e35842_0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5b2e35842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b2e35842_0_1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b2e35842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b2e35842_0_1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b2e35842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b2e35842_0_1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b2e35842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b2e35842_0_12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5b2e35842_0_1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b2e35842_0_1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b2e35842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b2e35842_0_1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b2e35842_0_1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b2e35842_0_12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b2e35842_0_1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b2e35842_0_12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b2e35842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b2e35842_0_12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b2e35842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15b2e35842_0_10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15b2e35842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5b2e35842_0_1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5b2e35842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5fa0fcf61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fa0fcf6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5fa0fcf618_0_4: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fa0fcf61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15b2e35842_0_10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5b2e35842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5b2e35842_0_10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5b2e35842_0_1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5b2e35842_0_10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5b2e35842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5b2e35842_0_10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5b2e35842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b2e35842_0_10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b2e35842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b2e35842_0_1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b2e35842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creativecommons.org/licenses/by-sa/3.0/u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pic>
        <p:nvPicPr>
          <p:cNvPr id="27" name="Google Shape;27;p8"/>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28" name="Google Shape;28;p8"/>
          <p:cNvSpPr txBox="1"/>
          <p:nvPr/>
        </p:nvSpPr>
        <p:spPr>
          <a:xfrm>
            <a:off x="683550" y="3894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29" name="Google Shape;29;p8"/>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Example - Blood Pressure (BP), hypotheses</a:t>
            </a:r>
            <a:endParaRPr b="1" sz="3000">
              <a:solidFill>
                <a:srgbClr val="3A81BA"/>
              </a:solidFill>
            </a:endParaRPr>
          </a:p>
        </p:txBody>
      </p:sp>
      <p:sp>
        <p:nvSpPr>
          <p:cNvPr id="82" name="Google Shape;82;p17"/>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Suppose a pharmaceutical company has developed a new drug for lowering blood pressure, and they are preparing a clinical trial to test the drug’s effectiveness. They recruit people who are taking a particular standard blood pressure medication, and half of the subjects are given the new drug (treatment) and the other half continue to take their current medication through generic-looking pills to ensure blinding (control). What are the hypotheses for a two-sided hypothesis test in this context? </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83" name="Google Shape;83;p17"/>
          <p:cNvPicPr preferRelativeResize="0"/>
          <p:nvPr/>
        </p:nvPicPr>
        <p:blipFill>
          <a:blip r:embed="rId3">
            <a:alphaModFix/>
          </a:blip>
          <a:stretch>
            <a:fillRect/>
          </a:stretch>
        </p:blipFill>
        <p:spPr>
          <a:xfrm>
            <a:off x="3087050" y="4633875"/>
            <a:ext cx="3285925" cy="75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Example - BP, standard error</a:t>
            </a:r>
            <a:endParaRPr b="1" sz="3000">
              <a:solidFill>
                <a:srgbClr val="3A81BA"/>
              </a:solidFill>
            </a:endParaRPr>
          </a:p>
        </p:txBody>
      </p:sp>
      <p:sp>
        <p:nvSpPr>
          <p:cNvPr id="89" name="Google Shape;89;p18"/>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Suppose researchers would like to run the clinical trial on patients with systolic blood pressures between 140 and 180 mmHg. Suppose previously published studies suggest that the standard deviation of the patients’ blood pressures will be about 12 mmHg and the distribution of patient blood pressures will be approximately symmetric. If we had 100 patients per group, what would be the approximate standard error for difference in sample means of the treatment and control groups?</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Example - BP, standard error</a:t>
            </a:r>
            <a:endParaRPr b="1" sz="3000">
              <a:solidFill>
                <a:srgbClr val="3A81BA"/>
              </a:solidFill>
            </a:endParaRPr>
          </a:p>
        </p:txBody>
      </p:sp>
      <p:sp>
        <p:nvSpPr>
          <p:cNvPr id="95" name="Google Shape;95;p19"/>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Suppose researchers would like to run the clinical trial on patients with systolic blood pressures between 140 and 180 mmHg. Suppose previously published studies suggest that the standard deviation of the patients’ blood pressures will be about 12 mmHg and the distribution of patient blood pressures will be approximately symmetric. If we had 100 patients per group, what would be the approximate standard error for difference in sample means of the treatment and control groups?</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96" name="Google Shape;96;p19"/>
          <p:cNvPicPr preferRelativeResize="0"/>
          <p:nvPr/>
        </p:nvPicPr>
        <p:blipFill>
          <a:blip r:embed="rId3">
            <a:alphaModFix/>
          </a:blip>
          <a:stretch>
            <a:fillRect/>
          </a:stretch>
        </p:blipFill>
        <p:spPr>
          <a:xfrm>
            <a:off x="3420300" y="4650650"/>
            <a:ext cx="2619375" cy="789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nvSpPr>
        <p:spPr>
          <a:xfrm>
            <a:off x="457200" y="1362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3A81BA"/>
                </a:solidFill>
              </a:rPr>
              <a:t>Example - BP, </a:t>
            </a:r>
            <a:r>
              <a:rPr b="1" lang="en" sz="2400">
                <a:solidFill>
                  <a:srgbClr val="3A81BA"/>
                </a:solidFill>
              </a:rPr>
              <a:t>minimum effect size required to reject </a:t>
            </a:r>
            <a:r>
              <a:rPr b="1" i="1" lang="en" sz="2400">
                <a:solidFill>
                  <a:srgbClr val="3A81BA"/>
                </a:solidFill>
              </a:rPr>
              <a:t>H</a:t>
            </a:r>
            <a:r>
              <a:rPr b="1" baseline="-25000" i="1" lang="en" sz="2400">
                <a:solidFill>
                  <a:srgbClr val="3A81BA"/>
                </a:solidFill>
              </a:rPr>
              <a:t>0</a:t>
            </a:r>
            <a:endParaRPr b="1" baseline="-25000" i="1" sz="2400">
              <a:solidFill>
                <a:srgbClr val="3A81BA"/>
              </a:solidFill>
            </a:endParaRPr>
          </a:p>
        </p:txBody>
      </p:sp>
      <p:sp>
        <p:nvSpPr>
          <p:cNvPr id="102" name="Google Shape;102;p20"/>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For what values of the difference between the observed averages of blood pressure in treatment and control groups (effect size) would we reject the null hypothesis at the 5% significance level? </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457200" y="1362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3A81BA"/>
                </a:solidFill>
              </a:rPr>
              <a:t>Example - BP, minimum effect size required to reject </a:t>
            </a:r>
            <a:r>
              <a:rPr b="1" i="1" lang="en" sz="2400">
                <a:solidFill>
                  <a:srgbClr val="3A81BA"/>
                </a:solidFill>
              </a:rPr>
              <a:t>H</a:t>
            </a:r>
            <a:r>
              <a:rPr b="1" baseline="-25000" i="1" lang="en" sz="2400">
                <a:solidFill>
                  <a:srgbClr val="3A81BA"/>
                </a:solidFill>
              </a:rPr>
              <a:t>0</a:t>
            </a:r>
            <a:endParaRPr b="1" baseline="-25000" i="1" sz="2400">
              <a:solidFill>
                <a:srgbClr val="3A81BA"/>
              </a:solidFill>
            </a:endParaRPr>
          </a:p>
        </p:txBody>
      </p:sp>
      <p:sp>
        <p:nvSpPr>
          <p:cNvPr id="108" name="Google Shape;108;p21"/>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For what values of the difference between the observed averages of blood pressure in treatment and control groups (effect size) would we reject the null hypothesis at the 5% significance level? </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109" name="Google Shape;109;p21"/>
          <p:cNvPicPr preferRelativeResize="0"/>
          <p:nvPr/>
        </p:nvPicPr>
        <p:blipFill>
          <a:blip r:embed="rId3">
            <a:alphaModFix/>
          </a:blip>
          <a:stretch>
            <a:fillRect/>
          </a:stretch>
        </p:blipFill>
        <p:spPr>
          <a:xfrm>
            <a:off x="651863" y="2447574"/>
            <a:ext cx="7840274" cy="230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457200" y="1362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3A81BA"/>
                </a:solidFill>
              </a:rPr>
              <a:t>Example - BP, minimum effect size required to reject </a:t>
            </a:r>
            <a:r>
              <a:rPr b="1" i="1" lang="en" sz="2400">
                <a:solidFill>
                  <a:srgbClr val="3A81BA"/>
                </a:solidFill>
              </a:rPr>
              <a:t>H</a:t>
            </a:r>
            <a:r>
              <a:rPr b="1" baseline="-25000" i="1" lang="en" sz="2400">
                <a:solidFill>
                  <a:srgbClr val="3A81BA"/>
                </a:solidFill>
              </a:rPr>
              <a:t>0</a:t>
            </a:r>
            <a:endParaRPr b="1" baseline="-25000" i="1" sz="2400">
              <a:solidFill>
                <a:srgbClr val="3A81BA"/>
              </a:solidFill>
            </a:endParaRPr>
          </a:p>
        </p:txBody>
      </p:sp>
      <p:sp>
        <p:nvSpPr>
          <p:cNvPr id="115" name="Google Shape;115;p22"/>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For what values of the difference between the observed averages of blood pressure in treatment and control groups (effect size) would we reject the null hypothesis at the 5% significance level?</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50000"/>
              </a:lnSpc>
              <a:spcBef>
                <a:spcPts val="0"/>
              </a:spcBef>
              <a:spcAft>
                <a:spcPts val="0"/>
              </a:spcAft>
              <a:buNone/>
            </a:pPr>
            <a:r>
              <a:rPr lang="en" sz="2200"/>
              <a:t>The difference should be at least</a:t>
            </a:r>
            <a:endParaRPr sz="2200"/>
          </a:p>
          <a:p>
            <a:pPr indent="0" lvl="0" marL="0" rtl="0" algn="ctr">
              <a:lnSpc>
                <a:spcPct val="150000"/>
              </a:lnSpc>
              <a:spcBef>
                <a:spcPts val="0"/>
              </a:spcBef>
              <a:spcAft>
                <a:spcPts val="0"/>
              </a:spcAft>
              <a:buNone/>
            </a:pPr>
            <a:r>
              <a:rPr lang="en" sz="2200"/>
              <a:t>1.96 * 1.70 = 3.332</a:t>
            </a:r>
            <a:endParaRPr sz="2200"/>
          </a:p>
          <a:p>
            <a:pPr indent="0" lvl="0" marL="0" rtl="0" algn="l">
              <a:lnSpc>
                <a:spcPct val="115000"/>
              </a:lnSpc>
              <a:spcBef>
                <a:spcPts val="0"/>
              </a:spcBef>
              <a:spcAft>
                <a:spcPts val="0"/>
              </a:spcAft>
              <a:buNone/>
            </a:pPr>
            <a:r>
              <a:rPr lang="en" sz="2200"/>
              <a:t>or at most</a:t>
            </a:r>
            <a:r>
              <a:rPr lang="en" sz="2200">
                <a:solidFill>
                  <a:schemeClr val="accent1"/>
                </a:solidFill>
              </a:rPr>
              <a:t> </a:t>
            </a:r>
            <a:endParaRPr sz="2200">
              <a:solidFill>
                <a:schemeClr val="accent1"/>
              </a:solidFill>
            </a:endParaRPr>
          </a:p>
          <a:p>
            <a:pPr indent="0" lvl="0" marL="0" rtl="0" algn="ctr">
              <a:lnSpc>
                <a:spcPct val="115000"/>
              </a:lnSpc>
              <a:spcBef>
                <a:spcPts val="0"/>
              </a:spcBef>
              <a:spcAft>
                <a:spcPts val="0"/>
              </a:spcAft>
              <a:buNone/>
            </a:pPr>
            <a:r>
              <a:rPr lang="en" sz="2200"/>
              <a:t>-1.96 * 1.70 = -3.332</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116" name="Google Shape;116;p22"/>
          <p:cNvPicPr preferRelativeResize="0"/>
          <p:nvPr/>
        </p:nvPicPr>
        <p:blipFill>
          <a:blip r:embed="rId3">
            <a:alphaModFix/>
          </a:blip>
          <a:stretch>
            <a:fillRect/>
          </a:stretch>
        </p:blipFill>
        <p:spPr>
          <a:xfrm>
            <a:off x="651863" y="2447574"/>
            <a:ext cx="7840274" cy="230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457200" y="1362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3A81BA"/>
                </a:solidFill>
              </a:rPr>
              <a:t>Example - BP, power</a:t>
            </a:r>
            <a:endParaRPr b="1" baseline="-25000" i="1" sz="2400">
              <a:solidFill>
                <a:srgbClr val="3A81BA"/>
              </a:solidFill>
            </a:endParaRPr>
          </a:p>
        </p:txBody>
      </p:sp>
      <p:sp>
        <p:nvSpPr>
          <p:cNvPr id="122" name="Google Shape;122;p23"/>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Suppose that the company researchers care about finding any effect on blood pressure that is 3 mmHg or larger vs the standard medication. What is the power of the test that can detect this effect?</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nvSpPr>
        <p:spPr>
          <a:xfrm>
            <a:off x="457200" y="1362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3A81BA"/>
                </a:solidFill>
              </a:rPr>
              <a:t>Example - BP, power</a:t>
            </a:r>
            <a:endParaRPr b="1" baseline="-25000" i="1" sz="2400">
              <a:solidFill>
                <a:srgbClr val="3A81BA"/>
              </a:solidFill>
            </a:endParaRPr>
          </a:p>
        </p:txBody>
      </p:sp>
      <p:sp>
        <p:nvSpPr>
          <p:cNvPr id="128" name="Google Shape;128;p24"/>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Suppose that the company researchers care about finding any effect on blood pressure that is 3 mmHg or larger vs the standard medication. What is the power of the test that can detect this effect?</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129" name="Google Shape;129;p24"/>
          <p:cNvPicPr preferRelativeResize="0"/>
          <p:nvPr/>
        </p:nvPicPr>
        <p:blipFill>
          <a:blip r:embed="rId3">
            <a:alphaModFix/>
          </a:blip>
          <a:stretch>
            <a:fillRect/>
          </a:stretch>
        </p:blipFill>
        <p:spPr>
          <a:xfrm>
            <a:off x="1052888" y="2778511"/>
            <a:ext cx="7354224" cy="2131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nvSpPr>
        <p:spPr>
          <a:xfrm>
            <a:off x="457200" y="1362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3A81BA"/>
                </a:solidFill>
              </a:rPr>
              <a:t>Example - BP, power</a:t>
            </a:r>
            <a:endParaRPr b="1" baseline="-25000" i="1" sz="2400">
              <a:solidFill>
                <a:srgbClr val="3A81BA"/>
              </a:solidFill>
            </a:endParaRPr>
          </a:p>
        </p:txBody>
      </p:sp>
      <p:sp>
        <p:nvSpPr>
          <p:cNvPr id="135" name="Google Shape;135;p25"/>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Suppose that the company researchers care about finding any effect on blood pressure that is 3 mmHg or larger vs the standard medication. What is the power of the test that can detect this effect?</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136" name="Google Shape;136;p25"/>
          <p:cNvPicPr preferRelativeResize="0"/>
          <p:nvPr/>
        </p:nvPicPr>
        <p:blipFill>
          <a:blip r:embed="rId3">
            <a:alphaModFix/>
          </a:blip>
          <a:stretch>
            <a:fillRect/>
          </a:stretch>
        </p:blipFill>
        <p:spPr>
          <a:xfrm>
            <a:off x="1052888" y="2778511"/>
            <a:ext cx="7354224" cy="2131075"/>
          </a:xfrm>
          <a:prstGeom prst="rect">
            <a:avLst/>
          </a:prstGeom>
          <a:noFill/>
          <a:ln>
            <a:noFill/>
          </a:ln>
        </p:spPr>
      </p:pic>
      <p:pic>
        <p:nvPicPr>
          <p:cNvPr id="137" name="Google Shape;137;p25"/>
          <p:cNvPicPr preferRelativeResize="0"/>
          <p:nvPr/>
        </p:nvPicPr>
        <p:blipFill>
          <a:blip r:embed="rId4">
            <a:alphaModFix/>
          </a:blip>
          <a:stretch>
            <a:fillRect/>
          </a:stretch>
        </p:blipFill>
        <p:spPr>
          <a:xfrm>
            <a:off x="3081338" y="5139838"/>
            <a:ext cx="2981325" cy="619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nvSpPr>
        <p:spPr>
          <a:xfrm>
            <a:off x="457200" y="1362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3A81BA"/>
                </a:solidFill>
              </a:rPr>
              <a:t>Example - BP, power</a:t>
            </a:r>
            <a:endParaRPr b="1" baseline="-25000" i="1" sz="2400">
              <a:solidFill>
                <a:srgbClr val="3A81BA"/>
              </a:solidFill>
            </a:endParaRPr>
          </a:p>
        </p:txBody>
      </p:sp>
      <p:sp>
        <p:nvSpPr>
          <p:cNvPr id="143" name="Google Shape;143;p26"/>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Suppose that the company researchers care about finding any effect on blood pressure that is 3 mmHg or larger vs the standard medication. What is the power of the test that can detect this effect?</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144" name="Google Shape;144;p26"/>
          <p:cNvPicPr preferRelativeResize="0"/>
          <p:nvPr/>
        </p:nvPicPr>
        <p:blipFill>
          <a:blip r:embed="rId3">
            <a:alphaModFix/>
          </a:blip>
          <a:stretch>
            <a:fillRect/>
          </a:stretch>
        </p:blipFill>
        <p:spPr>
          <a:xfrm>
            <a:off x="1052888" y="2778511"/>
            <a:ext cx="7354224" cy="2131075"/>
          </a:xfrm>
          <a:prstGeom prst="rect">
            <a:avLst/>
          </a:prstGeom>
          <a:noFill/>
          <a:ln>
            <a:noFill/>
          </a:ln>
        </p:spPr>
      </p:pic>
      <p:pic>
        <p:nvPicPr>
          <p:cNvPr id="145" name="Google Shape;145;p26"/>
          <p:cNvPicPr preferRelativeResize="0"/>
          <p:nvPr/>
        </p:nvPicPr>
        <p:blipFill>
          <a:blip r:embed="rId4">
            <a:alphaModFix/>
          </a:blip>
          <a:stretch>
            <a:fillRect/>
          </a:stretch>
        </p:blipFill>
        <p:spPr>
          <a:xfrm>
            <a:off x="3081338" y="5139838"/>
            <a:ext cx="2981325" cy="619125"/>
          </a:xfrm>
          <a:prstGeom prst="rect">
            <a:avLst/>
          </a:prstGeom>
          <a:noFill/>
          <a:ln>
            <a:noFill/>
          </a:ln>
        </p:spPr>
      </p:pic>
      <p:pic>
        <p:nvPicPr>
          <p:cNvPr id="146" name="Google Shape;146;p26"/>
          <p:cNvPicPr preferRelativeResize="0"/>
          <p:nvPr/>
        </p:nvPicPr>
        <p:blipFill>
          <a:blip r:embed="rId5">
            <a:alphaModFix/>
          </a:blip>
          <a:stretch>
            <a:fillRect/>
          </a:stretch>
        </p:blipFill>
        <p:spPr>
          <a:xfrm>
            <a:off x="3319475" y="5954275"/>
            <a:ext cx="2505075" cy="289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9"/>
          <p:cNvSpPr txBox="1"/>
          <p:nvPr/>
        </p:nvSpPr>
        <p:spPr>
          <a:xfrm>
            <a:off x="685800" y="2111126"/>
            <a:ext cx="7772400" cy="2281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800">
                <a:solidFill>
                  <a:srgbClr val="3A81BA"/>
                </a:solidFill>
              </a:rPr>
              <a:t>Computing the power for a 2-sample test</a:t>
            </a:r>
            <a:endParaRPr b="1" sz="4800">
              <a:solidFill>
                <a:srgbClr val="3A81BA"/>
              </a:solidFill>
            </a:endParaRPr>
          </a:p>
          <a:p>
            <a:pPr indent="0" lvl="0" marL="0" rtl="0" algn="l">
              <a:spcBef>
                <a:spcPts val="0"/>
              </a:spcBef>
              <a:spcAft>
                <a:spcPts val="0"/>
              </a:spcAft>
              <a:buNone/>
            </a:pPr>
            <a:r>
              <a:t/>
            </a:r>
            <a:endParaRPr b="1" sz="4800">
              <a:solidFill>
                <a:srgbClr val="3A81BA"/>
              </a:solidFill>
            </a:endParaRPr>
          </a:p>
        </p:txBody>
      </p:sp>
      <p:sp>
        <p:nvSpPr>
          <p:cNvPr id="35" name="Google Shape;35;p9"/>
          <p:cNvSpPr txBox="1"/>
          <p:nvPr/>
        </p:nvSpPr>
        <p:spPr>
          <a:xfrm>
            <a:off x="721900" y="5457000"/>
            <a:ext cx="7776900" cy="10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Slides developed by Mine Çetinkaya-Rundel of OpenIntro</a:t>
            </a:r>
            <a:endParaRPr/>
          </a:p>
          <a:p>
            <a:pPr indent="0" lvl="0" marL="0" rtl="0" algn="l">
              <a:spcBef>
                <a:spcPts val="0"/>
              </a:spcBef>
              <a:spcAft>
                <a:spcPts val="0"/>
              </a:spcAft>
              <a:buClr>
                <a:srgbClr val="000000"/>
              </a:buClr>
              <a:buSzPts val="1100"/>
              <a:buFont typeface="Arial"/>
              <a:buNone/>
            </a:pPr>
            <a:r>
              <a:rPr lang="en">
                <a:solidFill>
                  <a:srgbClr val="000000"/>
                </a:solidFill>
              </a:rPr>
              <a:t>Translated from LaTeX to Google Slides by Curry W. Hilton of OpenIntro.</a:t>
            </a:r>
            <a:endParaRPr/>
          </a:p>
          <a:p>
            <a:pPr indent="0" lvl="0" marL="0" rtl="0" algn="l">
              <a:spcBef>
                <a:spcPts val="0"/>
              </a:spcBef>
              <a:spcAft>
                <a:spcPts val="0"/>
              </a:spcAft>
              <a:buNone/>
            </a:pPr>
            <a:r>
              <a:rPr lang="en"/>
              <a:t>The slides may be copied, edited, and/or shared via the </a:t>
            </a:r>
            <a:r>
              <a:rPr lang="en" u="sng">
                <a:solidFill>
                  <a:srgbClr val="1155CC"/>
                </a:solidFill>
                <a:hlinkClick r:id="rId3">
                  <a:extLst>
                    <a:ext uri="{A12FA001-AC4F-418D-AE19-62706E023703}">
                      <ahyp:hlinkClr val="tx"/>
                    </a:ext>
                  </a:extLst>
                </a:hlinkClick>
              </a:rPr>
              <a:t>CC BY-SA license</a:t>
            </a:r>
            <a:endParaRPr sz="2600">
              <a:solidFill>
                <a:srgbClr val="FF0000"/>
              </a:solidFill>
            </a:endParaRPr>
          </a:p>
          <a:p>
            <a:pPr indent="0" lvl="0" marL="0" rtl="0" algn="l">
              <a:spcBef>
                <a:spcPts val="0"/>
              </a:spcBef>
              <a:spcAft>
                <a:spcPts val="0"/>
              </a:spcAft>
              <a:buNone/>
            </a:pPr>
            <a:r>
              <a:rPr lang="en"/>
              <a:t>Some images may be included under fair use guidelines (educational purposes)</a:t>
            </a:r>
            <a:endParaRPr sz="260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nvSpPr>
        <p:spPr>
          <a:xfrm>
            <a:off x="457200" y="1362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3A81BA"/>
                </a:solidFill>
              </a:rPr>
              <a:t>Example - BP, </a:t>
            </a:r>
            <a:r>
              <a:rPr b="1" lang="en" sz="2400">
                <a:solidFill>
                  <a:srgbClr val="3A81BA"/>
                </a:solidFill>
              </a:rPr>
              <a:t>required sample size for 80% power</a:t>
            </a:r>
            <a:endParaRPr b="1" baseline="-25000" i="1" sz="2400">
              <a:solidFill>
                <a:srgbClr val="3A81BA"/>
              </a:solidFill>
            </a:endParaRPr>
          </a:p>
        </p:txBody>
      </p:sp>
      <p:sp>
        <p:nvSpPr>
          <p:cNvPr id="152" name="Google Shape;152;p27"/>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What sample size will lead to a power of 80% for this test?</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nvSpPr>
        <p:spPr>
          <a:xfrm>
            <a:off x="457200" y="1362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3A81BA"/>
                </a:solidFill>
              </a:rPr>
              <a:t>Example - BP, required sample size for 80% power</a:t>
            </a:r>
            <a:endParaRPr b="1" baseline="-25000" i="1" sz="2400">
              <a:solidFill>
                <a:srgbClr val="3A81BA"/>
              </a:solidFill>
            </a:endParaRPr>
          </a:p>
        </p:txBody>
      </p:sp>
      <p:sp>
        <p:nvSpPr>
          <p:cNvPr id="158" name="Google Shape;158;p28"/>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What sample size will lead to a power of 80% for this test?</a:t>
            </a:r>
            <a:endParaRPr sz="2200"/>
          </a:p>
          <a:p>
            <a:pPr indent="0" lvl="0" marL="0" rtl="0" algn="l">
              <a:lnSpc>
                <a:spcPct val="115000"/>
              </a:lnSpc>
              <a:spcBef>
                <a:spcPts val="0"/>
              </a:spcBef>
              <a:spcAft>
                <a:spcPts val="0"/>
              </a:spcAft>
              <a:buNone/>
            </a:pPr>
            <a:r>
              <a:t/>
            </a:r>
            <a:endParaRPr sz="2200"/>
          </a:p>
        </p:txBody>
      </p:sp>
      <p:pic>
        <p:nvPicPr>
          <p:cNvPr id="159" name="Google Shape;159;p28"/>
          <p:cNvPicPr preferRelativeResize="0"/>
          <p:nvPr/>
        </p:nvPicPr>
        <p:blipFill>
          <a:blip r:embed="rId3">
            <a:alphaModFix/>
          </a:blip>
          <a:stretch>
            <a:fillRect/>
          </a:stretch>
        </p:blipFill>
        <p:spPr>
          <a:xfrm>
            <a:off x="457200" y="1720974"/>
            <a:ext cx="8377926" cy="1887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nvSpPr>
        <p:spPr>
          <a:xfrm>
            <a:off x="457200" y="1362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3A81BA"/>
                </a:solidFill>
              </a:rPr>
              <a:t>Example - BP, required sample size for 80% power</a:t>
            </a:r>
            <a:endParaRPr b="1" baseline="-25000" i="1" sz="2400">
              <a:solidFill>
                <a:srgbClr val="3A81BA"/>
              </a:solidFill>
            </a:endParaRPr>
          </a:p>
        </p:txBody>
      </p:sp>
      <p:sp>
        <p:nvSpPr>
          <p:cNvPr id="165" name="Google Shape;165;p29"/>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What sample size will lead to a power of 80% for this test?</a:t>
            </a:r>
            <a:endParaRPr sz="2200"/>
          </a:p>
          <a:p>
            <a:pPr indent="0" lvl="0" marL="0" rtl="0" algn="l">
              <a:lnSpc>
                <a:spcPct val="115000"/>
              </a:lnSpc>
              <a:spcBef>
                <a:spcPts val="0"/>
              </a:spcBef>
              <a:spcAft>
                <a:spcPts val="0"/>
              </a:spcAft>
              <a:buNone/>
            </a:pPr>
            <a:r>
              <a:t/>
            </a:r>
            <a:endParaRPr sz="2200"/>
          </a:p>
        </p:txBody>
      </p:sp>
      <p:pic>
        <p:nvPicPr>
          <p:cNvPr id="166" name="Google Shape;166;p29"/>
          <p:cNvPicPr preferRelativeResize="0"/>
          <p:nvPr/>
        </p:nvPicPr>
        <p:blipFill>
          <a:blip r:embed="rId3">
            <a:alphaModFix/>
          </a:blip>
          <a:stretch>
            <a:fillRect/>
          </a:stretch>
        </p:blipFill>
        <p:spPr>
          <a:xfrm>
            <a:off x="457200" y="1720974"/>
            <a:ext cx="8377926" cy="1887000"/>
          </a:xfrm>
          <a:prstGeom prst="rect">
            <a:avLst/>
          </a:prstGeom>
          <a:noFill/>
          <a:ln>
            <a:noFill/>
          </a:ln>
        </p:spPr>
      </p:pic>
      <p:pic>
        <p:nvPicPr>
          <p:cNvPr id="167" name="Google Shape;167;p29"/>
          <p:cNvPicPr preferRelativeResize="0"/>
          <p:nvPr/>
        </p:nvPicPr>
        <p:blipFill>
          <a:blip r:embed="rId4">
            <a:alphaModFix/>
          </a:blip>
          <a:stretch>
            <a:fillRect/>
          </a:stretch>
        </p:blipFill>
        <p:spPr>
          <a:xfrm>
            <a:off x="3579375" y="3860799"/>
            <a:ext cx="2133600" cy="567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nvSpPr>
        <p:spPr>
          <a:xfrm>
            <a:off x="457200" y="1362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3A81BA"/>
                </a:solidFill>
              </a:rPr>
              <a:t>Example - BP, required sample size for 80% power</a:t>
            </a:r>
            <a:endParaRPr b="1" baseline="-25000" i="1" sz="2400">
              <a:solidFill>
                <a:srgbClr val="3A81BA"/>
              </a:solidFill>
            </a:endParaRPr>
          </a:p>
        </p:txBody>
      </p:sp>
      <p:sp>
        <p:nvSpPr>
          <p:cNvPr id="173" name="Google Shape;173;p30"/>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What sample size will lead to a power of 80% for this test?</a:t>
            </a:r>
            <a:endParaRPr sz="2200"/>
          </a:p>
          <a:p>
            <a:pPr indent="0" lvl="0" marL="0" rtl="0" algn="l">
              <a:lnSpc>
                <a:spcPct val="115000"/>
              </a:lnSpc>
              <a:spcBef>
                <a:spcPts val="0"/>
              </a:spcBef>
              <a:spcAft>
                <a:spcPts val="0"/>
              </a:spcAft>
              <a:buNone/>
            </a:pPr>
            <a:r>
              <a:t/>
            </a:r>
            <a:endParaRPr sz="2200"/>
          </a:p>
        </p:txBody>
      </p:sp>
      <p:pic>
        <p:nvPicPr>
          <p:cNvPr id="174" name="Google Shape;174;p30"/>
          <p:cNvPicPr preferRelativeResize="0"/>
          <p:nvPr/>
        </p:nvPicPr>
        <p:blipFill>
          <a:blip r:embed="rId3">
            <a:alphaModFix/>
          </a:blip>
          <a:stretch>
            <a:fillRect/>
          </a:stretch>
        </p:blipFill>
        <p:spPr>
          <a:xfrm>
            <a:off x="457200" y="1720974"/>
            <a:ext cx="8377926" cy="1887000"/>
          </a:xfrm>
          <a:prstGeom prst="rect">
            <a:avLst/>
          </a:prstGeom>
          <a:noFill/>
          <a:ln>
            <a:noFill/>
          </a:ln>
        </p:spPr>
      </p:pic>
      <p:pic>
        <p:nvPicPr>
          <p:cNvPr id="175" name="Google Shape;175;p30"/>
          <p:cNvPicPr preferRelativeResize="0"/>
          <p:nvPr/>
        </p:nvPicPr>
        <p:blipFill>
          <a:blip r:embed="rId4">
            <a:alphaModFix/>
          </a:blip>
          <a:stretch>
            <a:fillRect/>
          </a:stretch>
        </p:blipFill>
        <p:spPr>
          <a:xfrm>
            <a:off x="3579375" y="3860799"/>
            <a:ext cx="2133600" cy="567075"/>
          </a:xfrm>
          <a:prstGeom prst="rect">
            <a:avLst/>
          </a:prstGeom>
          <a:noFill/>
          <a:ln>
            <a:noFill/>
          </a:ln>
        </p:spPr>
      </p:pic>
      <p:pic>
        <p:nvPicPr>
          <p:cNvPr id="176" name="Google Shape;176;p30"/>
          <p:cNvPicPr preferRelativeResize="0"/>
          <p:nvPr/>
        </p:nvPicPr>
        <p:blipFill>
          <a:blip r:embed="rId5">
            <a:alphaModFix/>
          </a:blip>
          <a:stretch>
            <a:fillRect/>
          </a:stretch>
        </p:blipFill>
        <p:spPr>
          <a:xfrm>
            <a:off x="3441275" y="4551000"/>
            <a:ext cx="2409825" cy="741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nvSpPr>
        <p:spPr>
          <a:xfrm>
            <a:off x="457200" y="1362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3A81BA"/>
                </a:solidFill>
              </a:rPr>
              <a:t>Example - BP, required sample size for 80% power</a:t>
            </a:r>
            <a:endParaRPr b="1" baseline="-25000" i="1" sz="2400">
              <a:solidFill>
                <a:srgbClr val="3A81BA"/>
              </a:solidFill>
            </a:endParaRPr>
          </a:p>
        </p:txBody>
      </p:sp>
      <p:sp>
        <p:nvSpPr>
          <p:cNvPr id="182" name="Google Shape;182;p31"/>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What sample size will lead to a power of 80% for this test?</a:t>
            </a:r>
            <a:endParaRPr sz="2200"/>
          </a:p>
          <a:p>
            <a:pPr indent="0" lvl="0" marL="0" rtl="0" algn="l">
              <a:lnSpc>
                <a:spcPct val="115000"/>
              </a:lnSpc>
              <a:spcBef>
                <a:spcPts val="0"/>
              </a:spcBef>
              <a:spcAft>
                <a:spcPts val="0"/>
              </a:spcAft>
              <a:buNone/>
            </a:pPr>
            <a:r>
              <a:t/>
            </a:r>
            <a:endParaRPr sz="2200"/>
          </a:p>
        </p:txBody>
      </p:sp>
      <p:pic>
        <p:nvPicPr>
          <p:cNvPr id="183" name="Google Shape;183;p31"/>
          <p:cNvPicPr preferRelativeResize="0"/>
          <p:nvPr/>
        </p:nvPicPr>
        <p:blipFill>
          <a:blip r:embed="rId3">
            <a:alphaModFix/>
          </a:blip>
          <a:stretch>
            <a:fillRect/>
          </a:stretch>
        </p:blipFill>
        <p:spPr>
          <a:xfrm>
            <a:off x="457200" y="1720974"/>
            <a:ext cx="8377926" cy="1887000"/>
          </a:xfrm>
          <a:prstGeom prst="rect">
            <a:avLst/>
          </a:prstGeom>
          <a:noFill/>
          <a:ln>
            <a:noFill/>
          </a:ln>
        </p:spPr>
      </p:pic>
      <p:pic>
        <p:nvPicPr>
          <p:cNvPr id="184" name="Google Shape;184;p31"/>
          <p:cNvPicPr preferRelativeResize="0"/>
          <p:nvPr/>
        </p:nvPicPr>
        <p:blipFill>
          <a:blip r:embed="rId4">
            <a:alphaModFix/>
          </a:blip>
          <a:stretch>
            <a:fillRect/>
          </a:stretch>
        </p:blipFill>
        <p:spPr>
          <a:xfrm>
            <a:off x="3579375" y="3860799"/>
            <a:ext cx="2133600" cy="567075"/>
          </a:xfrm>
          <a:prstGeom prst="rect">
            <a:avLst/>
          </a:prstGeom>
          <a:noFill/>
          <a:ln>
            <a:noFill/>
          </a:ln>
        </p:spPr>
      </p:pic>
      <p:pic>
        <p:nvPicPr>
          <p:cNvPr id="185" name="Google Shape;185;p31"/>
          <p:cNvPicPr preferRelativeResize="0"/>
          <p:nvPr/>
        </p:nvPicPr>
        <p:blipFill>
          <a:blip r:embed="rId5">
            <a:alphaModFix/>
          </a:blip>
          <a:stretch>
            <a:fillRect/>
          </a:stretch>
        </p:blipFill>
        <p:spPr>
          <a:xfrm>
            <a:off x="3441275" y="4551000"/>
            <a:ext cx="2409825" cy="741675"/>
          </a:xfrm>
          <a:prstGeom prst="rect">
            <a:avLst/>
          </a:prstGeom>
          <a:noFill/>
          <a:ln>
            <a:noFill/>
          </a:ln>
        </p:spPr>
      </p:pic>
      <p:pic>
        <p:nvPicPr>
          <p:cNvPr id="186" name="Google Shape;186;p31"/>
          <p:cNvPicPr preferRelativeResize="0"/>
          <p:nvPr/>
        </p:nvPicPr>
        <p:blipFill>
          <a:blip r:embed="rId6">
            <a:alphaModFix/>
          </a:blip>
          <a:stretch>
            <a:fillRect/>
          </a:stretch>
        </p:blipFill>
        <p:spPr>
          <a:xfrm>
            <a:off x="3427000" y="5625650"/>
            <a:ext cx="2438400" cy="315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Calculate required sample size for a desired level of power </a:t>
            </a:r>
            <a:endParaRPr sz="2200"/>
          </a:p>
          <a:p>
            <a:pPr indent="-368300" lvl="0" marL="457200" rtl="0" algn="l">
              <a:lnSpc>
                <a:spcPct val="115000"/>
              </a:lnSpc>
              <a:spcBef>
                <a:spcPts val="0"/>
              </a:spcBef>
              <a:spcAft>
                <a:spcPts val="0"/>
              </a:spcAft>
              <a:buSzPts val="2200"/>
              <a:buChar char="●"/>
            </a:pPr>
            <a:r>
              <a:rPr lang="en" sz="2200"/>
              <a:t>Calculate power for a range of sample sizes, then choose the sample size that yields the target power (usually 80% or 90%) </a:t>
            </a:r>
            <a:endParaRPr sz="2200"/>
          </a:p>
          <a:p>
            <a:pPr indent="0" lvl="0" marL="0" rtl="0" algn="l">
              <a:lnSpc>
                <a:spcPct val="115000"/>
              </a:lnSpc>
              <a:spcBef>
                <a:spcPts val="0"/>
              </a:spcBef>
              <a:spcAft>
                <a:spcPts val="0"/>
              </a:spcAft>
              <a:buNone/>
            </a:pPr>
            <a:r>
              <a:t/>
            </a:r>
            <a:endParaRPr sz="2200"/>
          </a:p>
        </p:txBody>
      </p:sp>
      <p:pic>
        <p:nvPicPr>
          <p:cNvPr id="192" name="Google Shape;192;p32"/>
          <p:cNvPicPr preferRelativeResize="0"/>
          <p:nvPr/>
        </p:nvPicPr>
        <p:blipFill>
          <a:blip r:embed="rId3">
            <a:alphaModFix/>
          </a:blip>
          <a:stretch>
            <a:fillRect/>
          </a:stretch>
        </p:blipFill>
        <p:spPr>
          <a:xfrm>
            <a:off x="890500" y="2814525"/>
            <a:ext cx="7362981" cy="3124200"/>
          </a:xfrm>
          <a:prstGeom prst="rect">
            <a:avLst/>
          </a:prstGeom>
          <a:noFill/>
          <a:ln>
            <a:noFill/>
          </a:ln>
        </p:spPr>
      </p:pic>
      <p:sp>
        <p:nvSpPr>
          <p:cNvPr id="193" name="Google Shape;193;p32"/>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Recap</a:t>
            </a:r>
            <a:endParaRPr b="1" sz="3000">
              <a:solidFill>
                <a:srgbClr val="3A81BA"/>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Achieving desired power</a:t>
            </a:r>
            <a:endParaRPr b="1" sz="3000">
              <a:solidFill>
                <a:srgbClr val="3A81BA"/>
              </a:solidFill>
            </a:endParaRPr>
          </a:p>
        </p:txBody>
      </p:sp>
      <p:sp>
        <p:nvSpPr>
          <p:cNvPr id="199" name="Google Shape;199;p33"/>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There are several ways to increase power (and hence decrease type 2 error rate):</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Achieving desired power</a:t>
            </a:r>
            <a:endParaRPr b="1" sz="3000">
              <a:solidFill>
                <a:srgbClr val="3A81BA"/>
              </a:solidFill>
            </a:endParaRPr>
          </a:p>
        </p:txBody>
      </p:sp>
      <p:sp>
        <p:nvSpPr>
          <p:cNvPr id="205" name="Google Shape;205;p34"/>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There are several ways to increase power (and hence decrease type 2 error rate):</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rabicPeriod"/>
            </a:pPr>
            <a:r>
              <a:rPr lang="en" sz="2200"/>
              <a:t>Increase the sample size</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Achieving desired power</a:t>
            </a:r>
            <a:endParaRPr b="1" sz="3000">
              <a:solidFill>
                <a:srgbClr val="3A81BA"/>
              </a:solidFill>
            </a:endParaRPr>
          </a:p>
        </p:txBody>
      </p:sp>
      <p:sp>
        <p:nvSpPr>
          <p:cNvPr id="211" name="Google Shape;211;p35"/>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There are several ways to increase power (and hence decrease type 2 error rate):</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rabicPeriod"/>
            </a:pPr>
            <a:r>
              <a:rPr lang="en" sz="2200"/>
              <a:t>Increase the sample size</a:t>
            </a:r>
            <a:endParaRPr sz="2200"/>
          </a:p>
          <a:p>
            <a:pPr indent="-368300" lvl="0" marL="457200" rtl="0" algn="l">
              <a:lnSpc>
                <a:spcPct val="115000"/>
              </a:lnSpc>
              <a:spcBef>
                <a:spcPts val="0"/>
              </a:spcBef>
              <a:spcAft>
                <a:spcPts val="0"/>
              </a:spcAft>
              <a:buSzPts val="2200"/>
              <a:buAutoNum type="arabicPeriod"/>
            </a:pPr>
            <a:r>
              <a:rPr lang="en" sz="2200"/>
              <a:t>Decrease the standard deviation of the sample, which essentially has the same effect as increasing the sample size (it will decrease the standard error). With a smaller </a:t>
            </a:r>
            <a:r>
              <a:rPr i="1" lang="en" sz="2200"/>
              <a:t>s</a:t>
            </a:r>
            <a:r>
              <a:rPr lang="en" sz="2200"/>
              <a:t> we have a better chance of distinguishing the null value from the observed point estimate. This is difficult to ensure but cautious measurement process and limiting the population so that it is more homogenous may help</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Achieving desired power</a:t>
            </a:r>
            <a:endParaRPr b="1" sz="3000">
              <a:solidFill>
                <a:srgbClr val="3A81BA"/>
              </a:solidFill>
            </a:endParaRPr>
          </a:p>
        </p:txBody>
      </p:sp>
      <p:sp>
        <p:nvSpPr>
          <p:cNvPr id="217" name="Google Shape;217;p36"/>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There are several ways to increase power (and hence decrease type 2 error rate):</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rabicPeriod"/>
            </a:pPr>
            <a:r>
              <a:rPr lang="en" sz="2200"/>
              <a:t>Increase the sample size</a:t>
            </a:r>
            <a:endParaRPr sz="2200"/>
          </a:p>
          <a:p>
            <a:pPr indent="-368300" lvl="0" marL="457200" rtl="0" algn="l">
              <a:lnSpc>
                <a:spcPct val="115000"/>
              </a:lnSpc>
              <a:spcBef>
                <a:spcPts val="0"/>
              </a:spcBef>
              <a:spcAft>
                <a:spcPts val="0"/>
              </a:spcAft>
              <a:buSzPts val="2200"/>
              <a:buAutoNum type="arabicPeriod"/>
            </a:pPr>
            <a:r>
              <a:rPr lang="en" sz="2200"/>
              <a:t>Decrease the standard deviation of the sample, which essentially has the same effect as increasing the sample size (it will decrease the standard error). With a smaller </a:t>
            </a:r>
            <a:r>
              <a:rPr i="1" lang="en" sz="2200"/>
              <a:t>s</a:t>
            </a:r>
            <a:r>
              <a:rPr lang="en" sz="2200"/>
              <a:t> we have a better chance of distinguishing the null value from the observed point estimate. This is difficult to ensure but cautious measurement process and limiting the population so that it is more homogenous may help</a:t>
            </a:r>
            <a:endParaRPr sz="2200"/>
          </a:p>
          <a:p>
            <a:pPr indent="-368300" lvl="0" marL="457200" rtl="0" algn="l">
              <a:lnSpc>
                <a:spcPct val="115000"/>
              </a:lnSpc>
              <a:spcBef>
                <a:spcPts val="0"/>
              </a:spcBef>
              <a:spcAft>
                <a:spcPts val="0"/>
              </a:spcAft>
              <a:buSzPts val="2200"/>
              <a:buAutoNum type="arabicPeriod"/>
            </a:pPr>
            <a:r>
              <a:rPr lang="en" sz="2200"/>
              <a:t>Increase </a:t>
            </a:r>
            <a:r>
              <a:rPr i="1" lang="en" sz="2200"/>
              <a:t>α</a:t>
            </a:r>
            <a:r>
              <a:rPr lang="en" sz="2200"/>
              <a:t>, which will make it more likely to reject </a:t>
            </a:r>
            <a:r>
              <a:rPr i="1" lang="en" sz="2200"/>
              <a:t>H</a:t>
            </a:r>
            <a:r>
              <a:rPr baseline="-25000" i="1" lang="en" sz="2200"/>
              <a:t>0</a:t>
            </a:r>
            <a:r>
              <a:rPr lang="en" sz="2200"/>
              <a:t> (but note that this has the side effect of increasing the Type 1 error rate)</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pic>
        <p:nvPicPr>
          <p:cNvPr id="40" name="Google Shape;40;p10"/>
          <p:cNvPicPr preferRelativeResize="0"/>
          <p:nvPr/>
        </p:nvPicPr>
        <p:blipFill>
          <a:blip r:embed="rId3">
            <a:alphaModFix/>
          </a:blip>
          <a:stretch>
            <a:fillRect/>
          </a:stretch>
        </p:blipFill>
        <p:spPr>
          <a:xfrm>
            <a:off x="1155825" y="152401"/>
            <a:ext cx="6832369" cy="20026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Achieving desired power</a:t>
            </a:r>
            <a:endParaRPr b="1" sz="3000">
              <a:solidFill>
                <a:srgbClr val="3A81BA"/>
              </a:solidFill>
            </a:endParaRPr>
          </a:p>
        </p:txBody>
      </p:sp>
      <p:sp>
        <p:nvSpPr>
          <p:cNvPr id="223" name="Google Shape;223;p37"/>
          <p:cNvSpPr txBox="1"/>
          <p:nvPr/>
        </p:nvSpPr>
        <p:spPr>
          <a:xfrm flipH="1">
            <a:off x="457250" y="10306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There are several ways to increase power (and hence decrease type 2 error rate):</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AutoNum type="arabicPeriod"/>
            </a:pPr>
            <a:r>
              <a:rPr lang="en" sz="2000"/>
              <a:t>Increase the sample size</a:t>
            </a:r>
            <a:endParaRPr sz="2000"/>
          </a:p>
          <a:p>
            <a:pPr indent="-355600" lvl="0" marL="457200" rtl="0" algn="l">
              <a:lnSpc>
                <a:spcPct val="115000"/>
              </a:lnSpc>
              <a:spcBef>
                <a:spcPts val="0"/>
              </a:spcBef>
              <a:spcAft>
                <a:spcPts val="0"/>
              </a:spcAft>
              <a:buSzPts val="2000"/>
              <a:buAutoNum type="arabicPeriod"/>
            </a:pPr>
            <a:r>
              <a:rPr lang="en" sz="2000"/>
              <a:t>Decrease the standard deviation of the sample, which essentially has the same effect as increasing the sample size (it will decrease the standard error). With a smaller </a:t>
            </a:r>
            <a:r>
              <a:rPr i="1" lang="en" sz="2000"/>
              <a:t>s</a:t>
            </a:r>
            <a:r>
              <a:rPr lang="en" sz="2000"/>
              <a:t> we have a better chance of distinguishing the null value from the observed point estimate. This is difficult to ensure but cautious measurement process and limiting the population so that it is more homogenous may help</a:t>
            </a:r>
            <a:endParaRPr sz="2000"/>
          </a:p>
          <a:p>
            <a:pPr indent="-355600" lvl="0" marL="457200" rtl="0" algn="l">
              <a:lnSpc>
                <a:spcPct val="115000"/>
              </a:lnSpc>
              <a:spcBef>
                <a:spcPts val="0"/>
              </a:spcBef>
              <a:spcAft>
                <a:spcPts val="0"/>
              </a:spcAft>
              <a:buSzPts val="2000"/>
              <a:buAutoNum type="arabicPeriod"/>
            </a:pPr>
            <a:r>
              <a:rPr lang="en" sz="2000"/>
              <a:t>Increase </a:t>
            </a:r>
            <a:r>
              <a:rPr i="1" lang="en" sz="2000"/>
              <a:t>α</a:t>
            </a:r>
            <a:r>
              <a:rPr lang="en" sz="2000"/>
              <a:t>, which will make it more likely to reject </a:t>
            </a:r>
            <a:r>
              <a:rPr i="1" lang="en" sz="2000"/>
              <a:t>H</a:t>
            </a:r>
            <a:r>
              <a:rPr baseline="-25000" i="1" lang="en" sz="2000"/>
              <a:t>0</a:t>
            </a:r>
            <a:r>
              <a:rPr lang="en" sz="2000"/>
              <a:t> (but note that this has the side effect of increasing the Type 1 error rate)</a:t>
            </a:r>
            <a:endParaRPr sz="2000"/>
          </a:p>
          <a:p>
            <a:pPr indent="-355600" lvl="0" marL="457200" rtl="0" algn="l">
              <a:lnSpc>
                <a:spcPct val="115000"/>
              </a:lnSpc>
              <a:spcBef>
                <a:spcPts val="0"/>
              </a:spcBef>
              <a:spcAft>
                <a:spcPts val="0"/>
              </a:spcAft>
              <a:buSzPts val="2000"/>
              <a:buAutoNum type="arabicPeriod"/>
            </a:pPr>
            <a:r>
              <a:rPr lang="en" sz="2000"/>
              <a:t>Consider a larger effect size. If the true mean of the population is in the alternative hypothesis but close to the null value, it will be harder to detect a difference</a:t>
            </a:r>
            <a:endParaRPr sz="20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idx="1" type="body"/>
          </p:nvPr>
        </p:nvSpPr>
        <p:spPr>
          <a:xfrm>
            <a:off x="457200" y="2947948"/>
            <a:ext cx="8229600" cy="9621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b="1" lang="en" sz="2800"/>
              <a:t>Extra Slides from the</a:t>
            </a:r>
            <a:br>
              <a:rPr b="1" lang="en" sz="2800"/>
            </a:br>
            <a:r>
              <a:rPr b="1" lang="en" sz="2800"/>
              <a:t>OS3 section on power calculations</a:t>
            </a:r>
            <a:endParaRPr b="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1"/>
          <p:cNvSpPr txBox="1"/>
          <p:nvPr/>
        </p:nvSpPr>
        <p:spPr>
          <a:xfrm flipH="1">
            <a:off x="457250" y="2378250"/>
            <a:ext cx="8545500" cy="42030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000000"/>
              </a:buClr>
              <a:buSzPts val="2200"/>
              <a:buFont typeface="Arial"/>
              <a:buChar char="●"/>
            </a:pPr>
            <a:r>
              <a:rPr lang="en" sz="2200"/>
              <a:t>Type 1 error is rejecting </a:t>
            </a:r>
            <a:r>
              <a:rPr i="1" lang="en" sz="2200"/>
              <a:t>H</a:t>
            </a:r>
            <a:r>
              <a:rPr baseline="-25000" i="1" lang="en" sz="2200"/>
              <a:t>0</a:t>
            </a:r>
            <a:r>
              <a:rPr lang="en" sz="2200"/>
              <a:t> when you shouldn’t have, and the probability of doing so is </a:t>
            </a:r>
            <a:r>
              <a:rPr i="1" lang="en" sz="2200"/>
              <a:t>α</a:t>
            </a:r>
            <a:r>
              <a:rPr lang="en" sz="2200"/>
              <a:t> (significance level)</a:t>
            </a:r>
            <a:endParaRPr sz="2200"/>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46" name="Google Shape;46;p11"/>
          <p:cNvPicPr preferRelativeResize="0"/>
          <p:nvPr/>
        </p:nvPicPr>
        <p:blipFill>
          <a:blip r:embed="rId3">
            <a:alphaModFix/>
          </a:blip>
          <a:stretch>
            <a:fillRect/>
          </a:stretch>
        </p:blipFill>
        <p:spPr>
          <a:xfrm>
            <a:off x="1155813" y="152400"/>
            <a:ext cx="6832369" cy="2002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nvSpPr>
        <p:spPr>
          <a:xfrm flipH="1">
            <a:off x="457250" y="2378250"/>
            <a:ext cx="8545500" cy="42030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000000"/>
              </a:buClr>
              <a:buSzPts val="2200"/>
              <a:buFont typeface="Arial"/>
              <a:buChar char="●"/>
            </a:pPr>
            <a:r>
              <a:rPr lang="en" sz="2200"/>
              <a:t>Type 1 error is rejecting </a:t>
            </a:r>
            <a:r>
              <a:rPr i="1" lang="en" sz="2200"/>
              <a:t>H</a:t>
            </a:r>
            <a:r>
              <a:rPr baseline="-25000" i="1" lang="en" sz="2200"/>
              <a:t>0</a:t>
            </a:r>
            <a:r>
              <a:rPr lang="en" sz="2200"/>
              <a:t> when you shouldn’t have, and the probability of doing so is </a:t>
            </a:r>
            <a:r>
              <a:rPr i="1" lang="en" sz="2200"/>
              <a:t>α</a:t>
            </a:r>
            <a:r>
              <a:rPr lang="en" sz="2200"/>
              <a:t> (significance level)</a:t>
            </a:r>
            <a:endParaRPr sz="2200"/>
          </a:p>
          <a:p>
            <a:pPr indent="-368300" lvl="0" marL="457200" marR="0" rtl="0" algn="l">
              <a:lnSpc>
                <a:spcPct val="115000"/>
              </a:lnSpc>
              <a:spcBef>
                <a:spcPts val="0"/>
              </a:spcBef>
              <a:spcAft>
                <a:spcPts val="0"/>
              </a:spcAft>
              <a:buSzPts val="2200"/>
              <a:buChar char="●"/>
            </a:pPr>
            <a:r>
              <a:rPr lang="en" sz="2200"/>
              <a:t>Type 2 error is failing to reject </a:t>
            </a:r>
            <a:r>
              <a:rPr i="1" lang="en" sz="2200"/>
              <a:t>H</a:t>
            </a:r>
            <a:r>
              <a:rPr baseline="-25000" i="1" lang="en" sz="2200"/>
              <a:t>0</a:t>
            </a:r>
            <a:r>
              <a:rPr lang="en" sz="2200"/>
              <a:t> when you should have, and the probability of doing so is </a:t>
            </a:r>
            <a:r>
              <a:rPr i="1" lang="en" sz="2200"/>
              <a:t>β</a:t>
            </a:r>
            <a:r>
              <a:rPr lang="en" sz="2200"/>
              <a:t> (a little more complicated to calculate) </a:t>
            </a:r>
            <a:endParaRPr sz="2200"/>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52" name="Google Shape;52;p12"/>
          <p:cNvPicPr preferRelativeResize="0"/>
          <p:nvPr/>
        </p:nvPicPr>
        <p:blipFill>
          <a:blip r:embed="rId3">
            <a:alphaModFix/>
          </a:blip>
          <a:stretch>
            <a:fillRect/>
          </a:stretch>
        </p:blipFill>
        <p:spPr>
          <a:xfrm>
            <a:off x="1155800" y="152400"/>
            <a:ext cx="6832376" cy="2002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nvSpPr>
        <p:spPr>
          <a:xfrm flipH="1">
            <a:off x="457250" y="2378250"/>
            <a:ext cx="8545500" cy="42030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000000"/>
              </a:buClr>
              <a:buSzPts val="2200"/>
              <a:buFont typeface="Arial"/>
              <a:buChar char="●"/>
            </a:pPr>
            <a:r>
              <a:rPr lang="en" sz="2200"/>
              <a:t>Type 1 error is rejecting </a:t>
            </a:r>
            <a:r>
              <a:rPr i="1" lang="en" sz="2200"/>
              <a:t>H</a:t>
            </a:r>
            <a:r>
              <a:rPr baseline="-25000" i="1" lang="en" sz="2200"/>
              <a:t>0</a:t>
            </a:r>
            <a:r>
              <a:rPr lang="en" sz="2200"/>
              <a:t> when you shouldn’t have, and the probability of doing so is </a:t>
            </a:r>
            <a:r>
              <a:rPr i="1" lang="en" sz="2200"/>
              <a:t>α</a:t>
            </a:r>
            <a:r>
              <a:rPr lang="en" sz="2200"/>
              <a:t> (significance level)</a:t>
            </a:r>
            <a:endParaRPr sz="2200"/>
          </a:p>
          <a:p>
            <a:pPr indent="-368300" lvl="0" marL="457200" marR="0" rtl="0" algn="l">
              <a:lnSpc>
                <a:spcPct val="115000"/>
              </a:lnSpc>
              <a:spcBef>
                <a:spcPts val="0"/>
              </a:spcBef>
              <a:spcAft>
                <a:spcPts val="0"/>
              </a:spcAft>
              <a:buSzPts val="2200"/>
              <a:buChar char="●"/>
            </a:pPr>
            <a:r>
              <a:rPr lang="en" sz="2200"/>
              <a:t>Type 2 error is failing to reject </a:t>
            </a:r>
            <a:r>
              <a:rPr i="1" lang="en" sz="2200"/>
              <a:t>H</a:t>
            </a:r>
            <a:r>
              <a:rPr baseline="-25000" i="1" lang="en" sz="2200"/>
              <a:t>0</a:t>
            </a:r>
            <a:r>
              <a:rPr lang="en" sz="2200"/>
              <a:t> when you should have, and the probability of doing so is </a:t>
            </a:r>
            <a:r>
              <a:rPr i="1" lang="en" sz="2200"/>
              <a:t>β</a:t>
            </a:r>
            <a:r>
              <a:rPr lang="en" sz="2200"/>
              <a:t> (a little more complicated to calculate) </a:t>
            </a:r>
            <a:endParaRPr sz="2200"/>
          </a:p>
          <a:p>
            <a:pPr indent="-368300" lvl="0" marL="457200" marR="0" rtl="0" algn="l">
              <a:lnSpc>
                <a:spcPct val="115000"/>
              </a:lnSpc>
              <a:spcBef>
                <a:spcPts val="0"/>
              </a:spcBef>
              <a:spcAft>
                <a:spcPts val="0"/>
              </a:spcAft>
              <a:buSzPts val="2200"/>
              <a:buChar char="●"/>
            </a:pPr>
            <a:r>
              <a:rPr lang="en" sz="2200"/>
              <a:t>Power of a test is the probability of correctly rejecting </a:t>
            </a:r>
            <a:r>
              <a:rPr i="1" lang="en" sz="2200"/>
              <a:t>H</a:t>
            </a:r>
            <a:r>
              <a:rPr baseline="-25000" i="1" lang="en" sz="2200"/>
              <a:t>0</a:t>
            </a:r>
            <a:r>
              <a:rPr lang="en" sz="2200"/>
              <a:t>, and the probability of doing so is 1 − </a:t>
            </a:r>
            <a:r>
              <a:rPr i="1" lang="en" sz="2200"/>
              <a:t>β</a:t>
            </a:r>
            <a:r>
              <a:rPr lang="en" sz="2200"/>
              <a:t> </a:t>
            </a:r>
            <a:endParaRPr sz="2200"/>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58" name="Google Shape;58;p13"/>
          <p:cNvPicPr preferRelativeResize="0"/>
          <p:nvPr/>
        </p:nvPicPr>
        <p:blipFill>
          <a:blip r:embed="rId3">
            <a:alphaModFix/>
          </a:blip>
          <a:stretch>
            <a:fillRect/>
          </a:stretch>
        </p:blipFill>
        <p:spPr>
          <a:xfrm>
            <a:off x="1155809" y="152398"/>
            <a:ext cx="6832376" cy="2002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flipH="1">
            <a:off x="457250" y="2383675"/>
            <a:ext cx="8545500" cy="42030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000000"/>
              </a:buClr>
              <a:buSzPts val="2200"/>
              <a:buFont typeface="Arial"/>
              <a:buChar char="●"/>
            </a:pPr>
            <a:r>
              <a:rPr lang="en" sz="2200"/>
              <a:t>Type 1 error is rejecting </a:t>
            </a:r>
            <a:r>
              <a:rPr i="1" lang="en" sz="2200"/>
              <a:t>H</a:t>
            </a:r>
            <a:r>
              <a:rPr baseline="-25000" i="1" lang="en" sz="2200"/>
              <a:t>0</a:t>
            </a:r>
            <a:r>
              <a:rPr lang="en" sz="2200"/>
              <a:t> when you shouldn’t have, and the probability of doing so is </a:t>
            </a:r>
            <a:r>
              <a:rPr i="1" lang="en" sz="2200"/>
              <a:t>α</a:t>
            </a:r>
            <a:r>
              <a:rPr lang="en" sz="2200"/>
              <a:t> (significance level)</a:t>
            </a:r>
            <a:endParaRPr sz="2200"/>
          </a:p>
          <a:p>
            <a:pPr indent="-368300" lvl="0" marL="457200" marR="0" rtl="0" algn="l">
              <a:lnSpc>
                <a:spcPct val="115000"/>
              </a:lnSpc>
              <a:spcBef>
                <a:spcPts val="0"/>
              </a:spcBef>
              <a:spcAft>
                <a:spcPts val="0"/>
              </a:spcAft>
              <a:buSzPts val="2200"/>
              <a:buChar char="●"/>
            </a:pPr>
            <a:r>
              <a:rPr lang="en" sz="2200"/>
              <a:t>Type 2 error is failing to reject </a:t>
            </a:r>
            <a:r>
              <a:rPr i="1" lang="en" sz="2200"/>
              <a:t>H</a:t>
            </a:r>
            <a:r>
              <a:rPr baseline="-25000" i="1" lang="en" sz="2200"/>
              <a:t>0</a:t>
            </a:r>
            <a:r>
              <a:rPr lang="en" sz="2200"/>
              <a:t> when you should have, and the probability of doing so is </a:t>
            </a:r>
            <a:r>
              <a:rPr i="1" lang="en" sz="2200"/>
              <a:t>β</a:t>
            </a:r>
            <a:r>
              <a:rPr lang="en" sz="2200"/>
              <a:t> (a little more complicated to calculate) </a:t>
            </a:r>
            <a:endParaRPr sz="2200"/>
          </a:p>
          <a:p>
            <a:pPr indent="-368300" lvl="0" marL="457200" marR="0" rtl="0" algn="l">
              <a:lnSpc>
                <a:spcPct val="115000"/>
              </a:lnSpc>
              <a:spcBef>
                <a:spcPts val="0"/>
              </a:spcBef>
              <a:spcAft>
                <a:spcPts val="0"/>
              </a:spcAft>
              <a:buSzPts val="2200"/>
              <a:buChar char="●"/>
            </a:pPr>
            <a:r>
              <a:rPr lang="en" sz="2200">
                <a:solidFill>
                  <a:schemeClr val="accent1"/>
                </a:solidFill>
              </a:rPr>
              <a:t>Power </a:t>
            </a:r>
            <a:r>
              <a:rPr lang="en" sz="2200"/>
              <a:t>of a test is the probability of correctly rejecting </a:t>
            </a:r>
            <a:r>
              <a:rPr i="1" lang="en" sz="2200"/>
              <a:t>H</a:t>
            </a:r>
            <a:r>
              <a:rPr baseline="-25000" i="1" lang="en" sz="2200"/>
              <a:t>0</a:t>
            </a:r>
            <a:r>
              <a:rPr lang="en" sz="2200"/>
              <a:t>, and the probability of doing so is 1 − </a:t>
            </a:r>
            <a:r>
              <a:rPr i="1" lang="en" sz="2200"/>
              <a:t>β</a:t>
            </a:r>
            <a:r>
              <a:rPr lang="en" sz="2200"/>
              <a:t> </a:t>
            </a:r>
            <a:endParaRPr sz="2200"/>
          </a:p>
          <a:p>
            <a:pPr indent="-368300" lvl="0" marL="457200" marR="0" rtl="0" algn="l">
              <a:lnSpc>
                <a:spcPct val="115000"/>
              </a:lnSpc>
              <a:spcBef>
                <a:spcPts val="0"/>
              </a:spcBef>
              <a:spcAft>
                <a:spcPts val="0"/>
              </a:spcAft>
              <a:buSzPts val="2200"/>
              <a:buChar char="●"/>
            </a:pPr>
            <a:r>
              <a:rPr lang="en" sz="2200"/>
              <a:t>In hypothesis testing, we want to keep α and </a:t>
            </a:r>
            <a:r>
              <a:rPr i="1" lang="en" sz="2200"/>
              <a:t>β</a:t>
            </a:r>
            <a:r>
              <a:rPr lang="en" sz="2200"/>
              <a:t> low, but there are inherent trade-offs</a:t>
            </a:r>
            <a:endParaRPr sz="2200"/>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64" name="Google Shape;64;p14"/>
          <p:cNvPicPr preferRelativeResize="0"/>
          <p:nvPr/>
        </p:nvPicPr>
        <p:blipFill>
          <a:blip r:embed="rId3">
            <a:alphaModFix/>
          </a:blip>
          <a:stretch>
            <a:fillRect/>
          </a:stretch>
        </p:blipFill>
        <p:spPr>
          <a:xfrm>
            <a:off x="1155800" y="152400"/>
            <a:ext cx="6832384" cy="2002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Type 2 error rate</a:t>
            </a:r>
            <a:endParaRPr b="1" sz="3000">
              <a:solidFill>
                <a:srgbClr val="3A81BA"/>
              </a:solidFill>
            </a:endParaRPr>
          </a:p>
        </p:txBody>
      </p:sp>
      <p:sp>
        <p:nvSpPr>
          <p:cNvPr id="70" name="Google Shape;70;p15"/>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If the alternative hypothesis is actually true, what is the chance that we make a Type 2 Error, i.e. we fail to reject the null hypothesis even when we should reject it? </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n" sz="2200"/>
              <a:t>The answer is not obvious</a:t>
            </a:r>
            <a:endParaRPr sz="2200"/>
          </a:p>
          <a:p>
            <a:pPr indent="-368300" lvl="0" marL="457200" rtl="0" algn="l">
              <a:lnSpc>
                <a:spcPct val="115000"/>
              </a:lnSpc>
              <a:spcBef>
                <a:spcPts val="0"/>
              </a:spcBef>
              <a:spcAft>
                <a:spcPts val="0"/>
              </a:spcAft>
              <a:buSzPts val="2200"/>
              <a:buChar char="●"/>
            </a:pPr>
            <a:r>
              <a:rPr lang="en" sz="2200"/>
              <a:t>If the true population average is very close to the null hypothesis value, it will be difficult to detect a difference (and reject </a:t>
            </a:r>
            <a:r>
              <a:rPr i="1" lang="en" sz="2200"/>
              <a:t>H</a:t>
            </a:r>
            <a:r>
              <a:rPr baseline="-25000" i="1" lang="en" sz="2200"/>
              <a:t>0</a:t>
            </a:r>
            <a:r>
              <a:rPr lang="en" sz="2200"/>
              <a:t>)</a:t>
            </a:r>
            <a:endParaRPr sz="2200"/>
          </a:p>
          <a:p>
            <a:pPr indent="-368300" lvl="0" marL="457200" rtl="0" algn="l">
              <a:lnSpc>
                <a:spcPct val="115000"/>
              </a:lnSpc>
              <a:spcBef>
                <a:spcPts val="0"/>
              </a:spcBef>
              <a:spcAft>
                <a:spcPts val="0"/>
              </a:spcAft>
              <a:buSzPts val="2200"/>
              <a:buChar char="●"/>
            </a:pPr>
            <a:r>
              <a:rPr lang="en" sz="2200"/>
              <a:t>If the true population average is very different from the null hypothesis value, it will be easier to detect a difference</a:t>
            </a:r>
            <a:endParaRPr sz="2200"/>
          </a:p>
          <a:p>
            <a:pPr indent="-368300" lvl="0" marL="457200" rtl="0" algn="l">
              <a:lnSpc>
                <a:spcPct val="115000"/>
              </a:lnSpc>
              <a:spcBef>
                <a:spcPts val="0"/>
              </a:spcBef>
              <a:spcAft>
                <a:spcPts val="0"/>
              </a:spcAft>
              <a:buSzPts val="2200"/>
              <a:buChar char="●"/>
            </a:pPr>
            <a:r>
              <a:rPr lang="en" sz="2200"/>
              <a:t>Clearly, </a:t>
            </a:r>
            <a:r>
              <a:rPr i="1" lang="en" sz="2200"/>
              <a:t>β</a:t>
            </a:r>
            <a:r>
              <a:rPr lang="en" sz="2200"/>
              <a:t> depends on the effect size (ẟ)</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Example - Blood Pressure (BP), hypotheses</a:t>
            </a:r>
            <a:endParaRPr b="1" sz="3000">
              <a:solidFill>
                <a:srgbClr val="3A81BA"/>
              </a:solidFill>
            </a:endParaRPr>
          </a:p>
        </p:txBody>
      </p:sp>
      <p:sp>
        <p:nvSpPr>
          <p:cNvPr id="76" name="Google Shape;76;p16"/>
          <p:cNvSpPr txBox="1"/>
          <p:nvPr/>
        </p:nvSpPr>
        <p:spPr>
          <a:xfrm flipH="1">
            <a:off x="457250" y="11068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Suppose a pharmaceutical company has developed a new drug for lowering blood pressure, and they are preparing a clinical trial to test the drug’s effectiveness. They recruit people who are taking a particular standard blood pressure medication, and half of the subjects are given the new drug (treatment) and the other half continue to take their current medication through generic-looking pills to ensure blinding (control). What are the hypotheses for a two-sided hypothesis test in this context? </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