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7" r:id="rId2"/>
    <p:sldId id="293" r:id="rId3"/>
    <p:sldId id="290" r:id="rId4"/>
    <p:sldId id="291" r:id="rId5"/>
    <p:sldId id="297" r:id="rId6"/>
    <p:sldId id="292" r:id="rId7"/>
    <p:sldId id="279" r:id="rId8"/>
    <p:sldId id="284" r:id="rId9"/>
    <p:sldId id="296" r:id="rId10"/>
    <p:sldId id="258" r:id="rId11"/>
    <p:sldId id="259" r:id="rId12"/>
    <p:sldId id="260" r:id="rId13"/>
    <p:sldId id="281" r:id="rId14"/>
    <p:sldId id="282" r:id="rId15"/>
    <p:sldId id="283" r:id="rId16"/>
    <p:sldId id="28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95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78015" autoAdjust="0"/>
  </p:normalViewPr>
  <p:slideViewPr>
    <p:cSldViewPr snapToGrid="0">
      <p:cViewPr varScale="1">
        <p:scale>
          <a:sx n="67" d="100"/>
          <a:sy n="67" d="100"/>
        </p:scale>
        <p:origin x="13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3F824-8651-412B-B38D-5FD77A1E223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A6D5D2-1F2A-4687-9F3A-EC8C969D5EE7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F9FC92F5-56D2-4B09-95BA-99B5286EF9CC}" type="parTrans" cxnId="{3EAB182F-10D7-4AF9-8533-F0B72A91B1E6}">
      <dgm:prSet/>
      <dgm:spPr/>
      <dgm:t>
        <a:bodyPr/>
        <a:lstStyle/>
        <a:p>
          <a:endParaRPr lang="en-US"/>
        </a:p>
      </dgm:t>
    </dgm:pt>
    <dgm:pt modelId="{F0EC3C36-CFAE-4CD1-8846-F1F3F1DC2ACE}" type="sibTrans" cxnId="{3EAB182F-10D7-4AF9-8533-F0B72A91B1E6}">
      <dgm:prSet/>
      <dgm:spPr/>
      <dgm:t>
        <a:bodyPr/>
        <a:lstStyle/>
        <a:p>
          <a:endParaRPr lang="en-US"/>
        </a:p>
      </dgm:t>
    </dgm:pt>
    <dgm:pt modelId="{4EACF5E3-2FB2-4EEA-90C9-05ADE6288E24}">
      <dgm:prSet/>
      <dgm:spPr/>
      <dgm:t>
        <a:bodyPr/>
        <a:lstStyle/>
        <a:p>
          <a:r>
            <a:rPr lang="en-US"/>
            <a:t>What is HCI?</a:t>
          </a:r>
        </a:p>
      </dgm:t>
    </dgm:pt>
    <dgm:pt modelId="{CD42385C-176A-418A-A4F3-A292A82CD397}" type="parTrans" cxnId="{6BDABD06-2937-46A8-902E-BB7D1FFF4717}">
      <dgm:prSet/>
      <dgm:spPr/>
      <dgm:t>
        <a:bodyPr/>
        <a:lstStyle/>
        <a:p>
          <a:endParaRPr lang="en-US"/>
        </a:p>
      </dgm:t>
    </dgm:pt>
    <dgm:pt modelId="{21B9E71D-9FF5-4574-95D2-F2102118DBAD}" type="sibTrans" cxnId="{6BDABD06-2937-46A8-902E-BB7D1FFF4717}">
      <dgm:prSet/>
      <dgm:spPr/>
      <dgm:t>
        <a:bodyPr/>
        <a:lstStyle/>
        <a:p>
          <a:endParaRPr lang="en-US"/>
        </a:p>
      </dgm:t>
    </dgm:pt>
    <dgm:pt modelId="{27CA99B3-5F77-467D-B761-2A6A0994A3A1}">
      <dgm:prSet/>
      <dgm:spPr/>
      <dgm:t>
        <a:bodyPr/>
        <a:lstStyle/>
        <a:p>
          <a:r>
            <a:rPr lang="en-US"/>
            <a:t>My research</a:t>
          </a:r>
        </a:p>
      </dgm:t>
    </dgm:pt>
    <dgm:pt modelId="{75D1E0D3-FBA7-44F9-935A-2AC00E81C751}" type="parTrans" cxnId="{E4714E6F-4335-4F27-B0E2-FE50AE1ED743}">
      <dgm:prSet/>
      <dgm:spPr/>
      <dgm:t>
        <a:bodyPr/>
        <a:lstStyle/>
        <a:p>
          <a:endParaRPr lang="en-US"/>
        </a:p>
      </dgm:t>
    </dgm:pt>
    <dgm:pt modelId="{E5065B31-9808-48A7-AA9A-BDE4C28B170A}" type="sibTrans" cxnId="{E4714E6F-4335-4F27-B0E2-FE50AE1ED743}">
      <dgm:prSet/>
      <dgm:spPr/>
      <dgm:t>
        <a:bodyPr/>
        <a:lstStyle/>
        <a:p>
          <a:endParaRPr lang="en-US"/>
        </a:p>
      </dgm:t>
    </dgm:pt>
    <dgm:pt modelId="{E494645F-CD94-42FF-B4FE-107262DB2211}">
      <dgm:prSet/>
      <dgm:spPr/>
      <dgm:t>
        <a:bodyPr/>
        <a:lstStyle/>
        <a:p>
          <a:r>
            <a:rPr lang="en-US"/>
            <a:t>LIFT</a:t>
          </a:r>
        </a:p>
      </dgm:t>
    </dgm:pt>
    <dgm:pt modelId="{79450025-6F9B-4D74-AA5D-D0A95E69B87B}" type="parTrans" cxnId="{58F622AE-759C-40DA-965D-7D2D92B0A414}">
      <dgm:prSet/>
      <dgm:spPr/>
      <dgm:t>
        <a:bodyPr/>
        <a:lstStyle/>
        <a:p>
          <a:endParaRPr lang="en-US"/>
        </a:p>
      </dgm:t>
    </dgm:pt>
    <dgm:pt modelId="{F8E0220C-D8E1-49B0-852F-2E48EBEC7132}" type="sibTrans" cxnId="{58F622AE-759C-40DA-965D-7D2D92B0A414}">
      <dgm:prSet/>
      <dgm:spPr/>
      <dgm:t>
        <a:bodyPr/>
        <a:lstStyle/>
        <a:p>
          <a:endParaRPr lang="en-US"/>
        </a:p>
      </dgm:t>
    </dgm:pt>
    <dgm:pt modelId="{C9FE548D-EDE2-4716-B3F9-581D503EBFD5}" type="pres">
      <dgm:prSet presAssocID="{F663F824-8651-412B-B38D-5FD77A1E2233}" presName="outerComposite" presStyleCnt="0">
        <dgm:presLayoutVars>
          <dgm:chMax val="5"/>
          <dgm:dir/>
          <dgm:resizeHandles val="exact"/>
        </dgm:presLayoutVars>
      </dgm:prSet>
      <dgm:spPr/>
    </dgm:pt>
    <dgm:pt modelId="{D3C348B6-C5F4-4D1A-8107-24CB78D00FE5}" type="pres">
      <dgm:prSet presAssocID="{F663F824-8651-412B-B38D-5FD77A1E2233}" presName="dummyMaxCanvas" presStyleCnt="0">
        <dgm:presLayoutVars/>
      </dgm:prSet>
      <dgm:spPr/>
    </dgm:pt>
    <dgm:pt modelId="{28B18FE6-CFF2-40D1-A6E1-2864AE8C399D}" type="pres">
      <dgm:prSet presAssocID="{F663F824-8651-412B-B38D-5FD77A1E2233}" presName="FourNodes_1" presStyleLbl="node1" presStyleIdx="0" presStyleCnt="4">
        <dgm:presLayoutVars>
          <dgm:bulletEnabled val="1"/>
        </dgm:presLayoutVars>
      </dgm:prSet>
      <dgm:spPr/>
    </dgm:pt>
    <dgm:pt modelId="{3064048A-1351-4775-B555-2C00B23192B7}" type="pres">
      <dgm:prSet presAssocID="{F663F824-8651-412B-B38D-5FD77A1E2233}" presName="FourNodes_2" presStyleLbl="node1" presStyleIdx="1" presStyleCnt="4">
        <dgm:presLayoutVars>
          <dgm:bulletEnabled val="1"/>
        </dgm:presLayoutVars>
      </dgm:prSet>
      <dgm:spPr/>
    </dgm:pt>
    <dgm:pt modelId="{E843B254-9020-4A8E-9BDA-EF0859334125}" type="pres">
      <dgm:prSet presAssocID="{F663F824-8651-412B-B38D-5FD77A1E2233}" presName="FourNodes_3" presStyleLbl="node1" presStyleIdx="2" presStyleCnt="4">
        <dgm:presLayoutVars>
          <dgm:bulletEnabled val="1"/>
        </dgm:presLayoutVars>
      </dgm:prSet>
      <dgm:spPr/>
    </dgm:pt>
    <dgm:pt modelId="{65DAC4F0-22F2-4B56-9BB7-CC6194B01906}" type="pres">
      <dgm:prSet presAssocID="{F663F824-8651-412B-B38D-5FD77A1E2233}" presName="FourNodes_4" presStyleLbl="node1" presStyleIdx="3" presStyleCnt="4">
        <dgm:presLayoutVars>
          <dgm:bulletEnabled val="1"/>
        </dgm:presLayoutVars>
      </dgm:prSet>
      <dgm:spPr/>
    </dgm:pt>
    <dgm:pt modelId="{7833A4E2-5DB4-46D8-A4BC-1FC91A27083E}" type="pres">
      <dgm:prSet presAssocID="{F663F824-8651-412B-B38D-5FD77A1E2233}" presName="FourConn_1-2" presStyleLbl="fgAccFollowNode1" presStyleIdx="0" presStyleCnt="3">
        <dgm:presLayoutVars>
          <dgm:bulletEnabled val="1"/>
        </dgm:presLayoutVars>
      </dgm:prSet>
      <dgm:spPr/>
    </dgm:pt>
    <dgm:pt modelId="{B7DFEB73-1660-4D76-BF48-94886D4F31C2}" type="pres">
      <dgm:prSet presAssocID="{F663F824-8651-412B-B38D-5FD77A1E2233}" presName="FourConn_2-3" presStyleLbl="fgAccFollowNode1" presStyleIdx="1" presStyleCnt="3">
        <dgm:presLayoutVars>
          <dgm:bulletEnabled val="1"/>
        </dgm:presLayoutVars>
      </dgm:prSet>
      <dgm:spPr/>
    </dgm:pt>
    <dgm:pt modelId="{4E8B3FDC-E2E1-49D4-BDD9-F5D6B38456D0}" type="pres">
      <dgm:prSet presAssocID="{F663F824-8651-412B-B38D-5FD77A1E2233}" presName="FourConn_3-4" presStyleLbl="fgAccFollowNode1" presStyleIdx="2" presStyleCnt="3">
        <dgm:presLayoutVars>
          <dgm:bulletEnabled val="1"/>
        </dgm:presLayoutVars>
      </dgm:prSet>
      <dgm:spPr/>
    </dgm:pt>
    <dgm:pt modelId="{B08C0C5B-443A-4534-9297-A87A3548C9AE}" type="pres">
      <dgm:prSet presAssocID="{F663F824-8651-412B-B38D-5FD77A1E2233}" presName="FourNodes_1_text" presStyleLbl="node1" presStyleIdx="3" presStyleCnt="4">
        <dgm:presLayoutVars>
          <dgm:bulletEnabled val="1"/>
        </dgm:presLayoutVars>
      </dgm:prSet>
      <dgm:spPr/>
    </dgm:pt>
    <dgm:pt modelId="{4DDFAAA3-80C6-4B32-B880-1D97349DAD2F}" type="pres">
      <dgm:prSet presAssocID="{F663F824-8651-412B-B38D-5FD77A1E2233}" presName="FourNodes_2_text" presStyleLbl="node1" presStyleIdx="3" presStyleCnt="4">
        <dgm:presLayoutVars>
          <dgm:bulletEnabled val="1"/>
        </dgm:presLayoutVars>
      </dgm:prSet>
      <dgm:spPr/>
    </dgm:pt>
    <dgm:pt modelId="{C1DE0DC0-A7D4-4094-9667-B616091782C9}" type="pres">
      <dgm:prSet presAssocID="{F663F824-8651-412B-B38D-5FD77A1E2233}" presName="FourNodes_3_text" presStyleLbl="node1" presStyleIdx="3" presStyleCnt="4">
        <dgm:presLayoutVars>
          <dgm:bulletEnabled val="1"/>
        </dgm:presLayoutVars>
      </dgm:prSet>
      <dgm:spPr/>
    </dgm:pt>
    <dgm:pt modelId="{87082316-07CF-4497-B981-B5CE5E1D9D53}" type="pres">
      <dgm:prSet presAssocID="{F663F824-8651-412B-B38D-5FD77A1E223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BDABD06-2937-46A8-902E-BB7D1FFF4717}" srcId="{F663F824-8651-412B-B38D-5FD77A1E2233}" destId="{4EACF5E3-2FB2-4EEA-90C9-05ADE6288E24}" srcOrd="1" destOrd="0" parTransId="{CD42385C-176A-418A-A4F3-A292A82CD397}" sibTransId="{21B9E71D-9FF5-4574-95D2-F2102118DBAD}"/>
    <dgm:cxn modelId="{105FB924-1039-438F-AC81-42369F537150}" type="presOf" srcId="{4EACF5E3-2FB2-4EEA-90C9-05ADE6288E24}" destId="{3064048A-1351-4775-B555-2C00B23192B7}" srcOrd="0" destOrd="0" presId="urn:microsoft.com/office/officeart/2005/8/layout/vProcess5"/>
    <dgm:cxn modelId="{3EAB182F-10D7-4AF9-8533-F0B72A91B1E6}" srcId="{F663F824-8651-412B-B38D-5FD77A1E2233}" destId="{96A6D5D2-1F2A-4687-9F3A-EC8C969D5EE7}" srcOrd="0" destOrd="0" parTransId="{F9FC92F5-56D2-4B09-95BA-99B5286EF9CC}" sibTransId="{F0EC3C36-CFAE-4CD1-8846-F1F3F1DC2ACE}"/>
    <dgm:cxn modelId="{83898245-9C5A-4053-9CB4-E266E4D7505A}" type="presOf" srcId="{F0EC3C36-CFAE-4CD1-8846-F1F3F1DC2ACE}" destId="{7833A4E2-5DB4-46D8-A4BC-1FC91A27083E}" srcOrd="0" destOrd="0" presId="urn:microsoft.com/office/officeart/2005/8/layout/vProcess5"/>
    <dgm:cxn modelId="{C4BA1E4A-D6DA-4CD6-9B02-87E2C2F2343E}" type="presOf" srcId="{21B9E71D-9FF5-4574-95D2-F2102118DBAD}" destId="{B7DFEB73-1660-4D76-BF48-94886D4F31C2}" srcOrd="0" destOrd="0" presId="urn:microsoft.com/office/officeart/2005/8/layout/vProcess5"/>
    <dgm:cxn modelId="{6FB5206A-B53C-42CB-9276-A58067A76F58}" type="presOf" srcId="{E494645F-CD94-42FF-B4FE-107262DB2211}" destId="{65DAC4F0-22F2-4B56-9BB7-CC6194B01906}" srcOrd="0" destOrd="0" presId="urn:microsoft.com/office/officeart/2005/8/layout/vProcess5"/>
    <dgm:cxn modelId="{E4714E6F-4335-4F27-B0E2-FE50AE1ED743}" srcId="{F663F824-8651-412B-B38D-5FD77A1E2233}" destId="{27CA99B3-5F77-467D-B761-2A6A0994A3A1}" srcOrd="2" destOrd="0" parTransId="{75D1E0D3-FBA7-44F9-935A-2AC00E81C751}" sibTransId="{E5065B31-9808-48A7-AA9A-BDE4C28B170A}"/>
    <dgm:cxn modelId="{AE424476-81E7-4E2B-9FB9-32B61209D64C}" type="presOf" srcId="{96A6D5D2-1F2A-4687-9F3A-EC8C969D5EE7}" destId="{28B18FE6-CFF2-40D1-A6E1-2864AE8C399D}" srcOrd="0" destOrd="0" presId="urn:microsoft.com/office/officeart/2005/8/layout/vProcess5"/>
    <dgm:cxn modelId="{8B2DD758-818D-4D9C-BA13-4ECD258AF853}" type="presOf" srcId="{4EACF5E3-2FB2-4EEA-90C9-05ADE6288E24}" destId="{4DDFAAA3-80C6-4B32-B880-1D97349DAD2F}" srcOrd="1" destOrd="0" presId="urn:microsoft.com/office/officeart/2005/8/layout/vProcess5"/>
    <dgm:cxn modelId="{022A3F7F-81A3-42F9-AF40-813E42191E13}" type="presOf" srcId="{F663F824-8651-412B-B38D-5FD77A1E2233}" destId="{C9FE548D-EDE2-4716-B3F9-581D503EBFD5}" srcOrd="0" destOrd="0" presId="urn:microsoft.com/office/officeart/2005/8/layout/vProcess5"/>
    <dgm:cxn modelId="{25725FA5-2454-4E9C-A78B-2D58A2629AF4}" type="presOf" srcId="{27CA99B3-5F77-467D-B761-2A6A0994A3A1}" destId="{C1DE0DC0-A7D4-4094-9667-B616091782C9}" srcOrd="1" destOrd="0" presId="urn:microsoft.com/office/officeart/2005/8/layout/vProcess5"/>
    <dgm:cxn modelId="{208A22AB-69D4-43B2-82FC-860E629A85B9}" type="presOf" srcId="{27CA99B3-5F77-467D-B761-2A6A0994A3A1}" destId="{E843B254-9020-4A8E-9BDA-EF0859334125}" srcOrd="0" destOrd="0" presId="urn:microsoft.com/office/officeart/2005/8/layout/vProcess5"/>
    <dgm:cxn modelId="{192090AC-EE23-4CC6-84DC-04FD14DFB8D2}" type="presOf" srcId="{E494645F-CD94-42FF-B4FE-107262DB2211}" destId="{87082316-07CF-4497-B981-B5CE5E1D9D53}" srcOrd="1" destOrd="0" presId="urn:microsoft.com/office/officeart/2005/8/layout/vProcess5"/>
    <dgm:cxn modelId="{58F622AE-759C-40DA-965D-7D2D92B0A414}" srcId="{F663F824-8651-412B-B38D-5FD77A1E2233}" destId="{E494645F-CD94-42FF-B4FE-107262DB2211}" srcOrd="3" destOrd="0" parTransId="{79450025-6F9B-4D74-AA5D-D0A95E69B87B}" sibTransId="{F8E0220C-D8E1-49B0-852F-2E48EBEC7132}"/>
    <dgm:cxn modelId="{C2CB6EC9-2C89-426B-A15D-FCDBF3A8C439}" type="presOf" srcId="{96A6D5D2-1F2A-4687-9F3A-EC8C969D5EE7}" destId="{B08C0C5B-443A-4534-9297-A87A3548C9AE}" srcOrd="1" destOrd="0" presId="urn:microsoft.com/office/officeart/2005/8/layout/vProcess5"/>
    <dgm:cxn modelId="{F92CA9CB-5682-4E0F-984E-F121AD82CF69}" type="presOf" srcId="{E5065B31-9808-48A7-AA9A-BDE4C28B170A}" destId="{4E8B3FDC-E2E1-49D4-BDD9-F5D6B38456D0}" srcOrd="0" destOrd="0" presId="urn:microsoft.com/office/officeart/2005/8/layout/vProcess5"/>
    <dgm:cxn modelId="{E7F6F302-A2E9-42DD-B8EA-3A2C59204DE2}" type="presParOf" srcId="{C9FE548D-EDE2-4716-B3F9-581D503EBFD5}" destId="{D3C348B6-C5F4-4D1A-8107-24CB78D00FE5}" srcOrd="0" destOrd="0" presId="urn:microsoft.com/office/officeart/2005/8/layout/vProcess5"/>
    <dgm:cxn modelId="{D52D3447-E3D1-43B6-B055-684F1A37CC11}" type="presParOf" srcId="{C9FE548D-EDE2-4716-B3F9-581D503EBFD5}" destId="{28B18FE6-CFF2-40D1-A6E1-2864AE8C399D}" srcOrd="1" destOrd="0" presId="urn:microsoft.com/office/officeart/2005/8/layout/vProcess5"/>
    <dgm:cxn modelId="{E68D7BCD-F172-4733-AA27-EB8512EF2E41}" type="presParOf" srcId="{C9FE548D-EDE2-4716-B3F9-581D503EBFD5}" destId="{3064048A-1351-4775-B555-2C00B23192B7}" srcOrd="2" destOrd="0" presId="urn:microsoft.com/office/officeart/2005/8/layout/vProcess5"/>
    <dgm:cxn modelId="{F1D5FC23-4014-4191-AF14-05A083613937}" type="presParOf" srcId="{C9FE548D-EDE2-4716-B3F9-581D503EBFD5}" destId="{E843B254-9020-4A8E-9BDA-EF0859334125}" srcOrd="3" destOrd="0" presId="urn:microsoft.com/office/officeart/2005/8/layout/vProcess5"/>
    <dgm:cxn modelId="{44E205A5-B3BB-4930-8770-F4CAFED55153}" type="presParOf" srcId="{C9FE548D-EDE2-4716-B3F9-581D503EBFD5}" destId="{65DAC4F0-22F2-4B56-9BB7-CC6194B01906}" srcOrd="4" destOrd="0" presId="urn:microsoft.com/office/officeart/2005/8/layout/vProcess5"/>
    <dgm:cxn modelId="{83DC8A8C-4BAD-4DBF-83EE-2A6CBF90DB2F}" type="presParOf" srcId="{C9FE548D-EDE2-4716-B3F9-581D503EBFD5}" destId="{7833A4E2-5DB4-46D8-A4BC-1FC91A27083E}" srcOrd="5" destOrd="0" presId="urn:microsoft.com/office/officeart/2005/8/layout/vProcess5"/>
    <dgm:cxn modelId="{48BCF952-0746-4234-8661-7A372B2ED542}" type="presParOf" srcId="{C9FE548D-EDE2-4716-B3F9-581D503EBFD5}" destId="{B7DFEB73-1660-4D76-BF48-94886D4F31C2}" srcOrd="6" destOrd="0" presId="urn:microsoft.com/office/officeart/2005/8/layout/vProcess5"/>
    <dgm:cxn modelId="{E7DCF24B-9B81-47C6-9CD4-1F6442DEEE51}" type="presParOf" srcId="{C9FE548D-EDE2-4716-B3F9-581D503EBFD5}" destId="{4E8B3FDC-E2E1-49D4-BDD9-F5D6B38456D0}" srcOrd="7" destOrd="0" presId="urn:microsoft.com/office/officeart/2005/8/layout/vProcess5"/>
    <dgm:cxn modelId="{8B38E40B-A9E3-499C-AA7B-376A8A941720}" type="presParOf" srcId="{C9FE548D-EDE2-4716-B3F9-581D503EBFD5}" destId="{B08C0C5B-443A-4534-9297-A87A3548C9AE}" srcOrd="8" destOrd="0" presId="urn:microsoft.com/office/officeart/2005/8/layout/vProcess5"/>
    <dgm:cxn modelId="{8C943E2A-8A39-4D7A-A491-7C137B1BCD58}" type="presParOf" srcId="{C9FE548D-EDE2-4716-B3F9-581D503EBFD5}" destId="{4DDFAAA3-80C6-4B32-B880-1D97349DAD2F}" srcOrd="9" destOrd="0" presId="urn:microsoft.com/office/officeart/2005/8/layout/vProcess5"/>
    <dgm:cxn modelId="{3A49C2F2-7F23-480B-B545-368BB5004C93}" type="presParOf" srcId="{C9FE548D-EDE2-4716-B3F9-581D503EBFD5}" destId="{C1DE0DC0-A7D4-4094-9667-B616091782C9}" srcOrd="10" destOrd="0" presId="urn:microsoft.com/office/officeart/2005/8/layout/vProcess5"/>
    <dgm:cxn modelId="{DC59BDCB-860E-4F9D-90CE-0D654EAB374B}" type="presParOf" srcId="{C9FE548D-EDE2-4716-B3F9-581D503EBFD5}" destId="{87082316-07CF-4497-B981-B5CE5E1D9D5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163C1-0846-4DB2-A771-979E7E5DC2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3FC670-7D23-4290-8C19-369E9BC557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none" cap="none" dirty="0"/>
            <a:t>ehstngs2@illinois.edu</a:t>
          </a:r>
        </a:p>
      </dgm:t>
    </dgm:pt>
    <dgm:pt modelId="{B1D69498-81DF-45A3-B340-6D1BD555C898}" type="parTrans" cxnId="{C1E1C5CD-2C4A-4F38-9162-B36F9AAD52A2}">
      <dgm:prSet/>
      <dgm:spPr/>
      <dgm:t>
        <a:bodyPr/>
        <a:lstStyle/>
        <a:p>
          <a:endParaRPr lang="en-US"/>
        </a:p>
      </dgm:t>
    </dgm:pt>
    <dgm:pt modelId="{F8D4D6EA-3EB5-46FA-B419-1948F38B55BD}" type="sibTrans" cxnId="{C1E1C5CD-2C4A-4F38-9162-B36F9AAD52A2}">
      <dgm:prSet/>
      <dgm:spPr/>
      <dgm:t>
        <a:bodyPr/>
        <a:lstStyle/>
        <a:p>
          <a:endParaRPr lang="en-US"/>
        </a:p>
      </dgm:t>
    </dgm:pt>
    <dgm:pt modelId="{B72F82F4-1B41-422A-8404-D064079EDD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emhastings.github.io</a:t>
          </a:r>
        </a:p>
      </dgm:t>
    </dgm:pt>
    <dgm:pt modelId="{0393437D-B0AF-4E27-BBF3-59693C180D03}" type="parTrans" cxnId="{D623920E-C24E-42B4-94BF-6F2E5F0EABFD}">
      <dgm:prSet/>
      <dgm:spPr/>
      <dgm:t>
        <a:bodyPr/>
        <a:lstStyle/>
        <a:p>
          <a:endParaRPr lang="en-US"/>
        </a:p>
      </dgm:t>
    </dgm:pt>
    <dgm:pt modelId="{22CC506A-0D67-47EE-A9C4-7A3682F86FD7}" type="sibTrans" cxnId="{D623920E-C24E-42B4-94BF-6F2E5F0EABFD}">
      <dgm:prSet/>
      <dgm:spPr/>
      <dgm:t>
        <a:bodyPr/>
        <a:lstStyle/>
        <a:p>
          <a:endParaRPr lang="en-US"/>
        </a:p>
      </dgm:t>
    </dgm:pt>
    <dgm:pt modelId="{231D2481-2B76-4653-AB1F-F672306F4702}" type="pres">
      <dgm:prSet presAssocID="{2BF163C1-0846-4DB2-A771-979E7E5DC282}" presName="root" presStyleCnt="0">
        <dgm:presLayoutVars>
          <dgm:dir/>
          <dgm:resizeHandles val="exact"/>
        </dgm:presLayoutVars>
      </dgm:prSet>
      <dgm:spPr/>
    </dgm:pt>
    <dgm:pt modelId="{42C58FD2-5655-4D65-92B2-68038803EFA5}" type="pres">
      <dgm:prSet presAssocID="{CD3FC670-7D23-4290-8C19-369E9BC55794}" presName="compNode" presStyleCnt="0"/>
      <dgm:spPr/>
    </dgm:pt>
    <dgm:pt modelId="{AA319798-F0E2-4777-B5C9-92A8733D365E}" type="pres">
      <dgm:prSet presAssocID="{CD3FC670-7D23-4290-8C19-369E9BC55794}" presName="iconBgRect" presStyleLbl="bgShp" presStyleIdx="0" presStyleCnt="2"/>
      <dgm:spPr/>
    </dgm:pt>
    <dgm:pt modelId="{F9206536-BDEF-447B-93D2-D4664B71B8A9}" type="pres">
      <dgm:prSet presAssocID="{CD3FC670-7D23-4290-8C19-369E9BC557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2A02C8B-6B6A-4ED8-9321-C67C3FAEA1A7}" type="pres">
      <dgm:prSet presAssocID="{CD3FC670-7D23-4290-8C19-369E9BC55794}" presName="spaceRect" presStyleCnt="0"/>
      <dgm:spPr/>
    </dgm:pt>
    <dgm:pt modelId="{F74F31CE-E2DB-450F-8308-803382E1D4E4}" type="pres">
      <dgm:prSet presAssocID="{CD3FC670-7D23-4290-8C19-369E9BC55794}" presName="textRect" presStyleLbl="revTx" presStyleIdx="0" presStyleCnt="2">
        <dgm:presLayoutVars>
          <dgm:chMax val="1"/>
          <dgm:chPref val="1"/>
        </dgm:presLayoutVars>
      </dgm:prSet>
      <dgm:spPr/>
    </dgm:pt>
    <dgm:pt modelId="{45381863-A233-4380-B183-FA7CF6140148}" type="pres">
      <dgm:prSet presAssocID="{F8D4D6EA-3EB5-46FA-B419-1948F38B55BD}" presName="sibTrans" presStyleCnt="0"/>
      <dgm:spPr/>
    </dgm:pt>
    <dgm:pt modelId="{EBCD46D2-9EE9-4E05-87AE-73A6340835BC}" type="pres">
      <dgm:prSet presAssocID="{B72F82F4-1B41-422A-8404-D064079EDDC2}" presName="compNode" presStyleCnt="0"/>
      <dgm:spPr/>
    </dgm:pt>
    <dgm:pt modelId="{C0470EFC-A166-4038-9759-D50921D59E4B}" type="pres">
      <dgm:prSet presAssocID="{B72F82F4-1B41-422A-8404-D064079EDDC2}" presName="iconBgRect" presStyleLbl="bgShp" presStyleIdx="1" presStyleCnt="2"/>
      <dgm:spPr/>
    </dgm:pt>
    <dgm:pt modelId="{AC91C0A7-85CD-403D-9F44-57C3D495072B}" type="pres">
      <dgm:prSet presAssocID="{B72F82F4-1B41-422A-8404-D064079EDD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0D90E61-67FC-422A-AE19-916B025C5927}" type="pres">
      <dgm:prSet presAssocID="{B72F82F4-1B41-422A-8404-D064079EDDC2}" presName="spaceRect" presStyleCnt="0"/>
      <dgm:spPr/>
    </dgm:pt>
    <dgm:pt modelId="{C1A46F4A-14A7-42A0-B96D-DEBB175482AD}" type="pres">
      <dgm:prSet presAssocID="{B72F82F4-1B41-422A-8404-D064079EDD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623920E-C24E-42B4-94BF-6F2E5F0EABFD}" srcId="{2BF163C1-0846-4DB2-A771-979E7E5DC282}" destId="{B72F82F4-1B41-422A-8404-D064079EDDC2}" srcOrd="1" destOrd="0" parTransId="{0393437D-B0AF-4E27-BBF3-59693C180D03}" sibTransId="{22CC506A-0D67-47EE-A9C4-7A3682F86FD7}"/>
    <dgm:cxn modelId="{A2E24035-5A66-4221-9956-0E7E06EA7590}" type="presOf" srcId="{CD3FC670-7D23-4290-8C19-369E9BC55794}" destId="{F74F31CE-E2DB-450F-8308-803382E1D4E4}" srcOrd="0" destOrd="0" presId="urn:microsoft.com/office/officeart/2018/5/layout/IconCircleLabelList"/>
    <dgm:cxn modelId="{100322B6-A283-4AA9-AF63-863186D9F781}" type="presOf" srcId="{B72F82F4-1B41-422A-8404-D064079EDDC2}" destId="{C1A46F4A-14A7-42A0-B96D-DEBB175482AD}" srcOrd="0" destOrd="0" presId="urn:microsoft.com/office/officeart/2018/5/layout/IconCircleLabelList"/>
    <dgm:cxn modelId="{87D06BB6-B4EB-409B-A739-D0D97A7C8A18}" type="presOf" srcId="{2BF163C1-0846-4DB2-A771-979E7E5DC282}" destId="{231D2481-2B76-4653-AB1F-F672306F4702}" srcOrd="0" destOrd="0" presId="urn:microsoft.com/office/officeart/2018/5/layout/IconCircleLabelList"/>
    <dgm:cxn modelId="{C1E1C5CD-2C4A-4F38-9162-B36F9AAD52A2}" srcId="{2BF163C1-0846-4DB2-A771-979E7E5DC282}" destId="{CD3FC670-7D23-4290-8C19-369E9BC55794}" srcOrd="0" destOrd="0" parTransId="{B1D69498-81DF-45A3-B340-6D1BD555C898}" sibTransId="{F8D4D6EA-3EB5-46FA-B419-1948F38B55BD}"/>
    <dgm:cxn modelId="{50FB7CA7-3FA3-4CA5-8D55-6F67EE1234BC}" type="presParOf" srcId="{231D2481-2B76-4653-AB1F-F672306F4702}" destId="{42C58FD2-5655-4D65-92B2-68038803EFA5}" srcOrd="0" destOrd="0" presId="urn:microsoft.com/office/officeart/2018/5/layout/IconCircleLabelList"/>
    <dgm:cxn modelId="{6FA81D85-4718-4A9B-9A0B-DC2C127C8AA1}" type="presParOf" srcId="{42C58FD2-5655-4D65-92B2-68038803EFA5}" destId="{AA319798-F0E2-4777-B5C9-92A8733D365E}" srcOrd="0" destOrd="0" presId="urn:microsoft.com/office/officeart/2018/5/layout/IconCircleLabelList"/>
    <dgm:cxn modelId="{957F831D-8D0A-4D86-BBEB-BA0AD8686889}" type="presParOf" srcId="{42C58FD2-5655-4D65-92B2-68038803EFA5}" destId="{F9206536-BDEF-447B-93D2-D4664B71B8A9}" srcOrd="1" destOrd="0" presId="urn:microsoft.com/office/officeart/2018/5/layout/IconCircleLabelList"/>
    <dgm:cxn modelId="{8E875FB9-D80F-4B60-9375-F5FEBC3B76C3}" type="presParOf" srcId="{42C58FD2-5655-4D65-92B2-68038803EFA5}" destId="{82A02C8B-6B6A-4ED8-9321-C67C3FAEA1A7}" srcOrd="2" destOrd="0" presId="urn:microsoft.com/office/officeart/2018/5/layout/IconCircleLabelList"/>
    <dgm:cxn modelId="{3B54C71A-623C-4067-8117-7C4C07735CAC}" type="presParOf" srcId="{42C58FD2-5655-4D65-92B2-68038803EFA5}" destId="{F74F31CE-E2DB-450F-8308-803382E1D4E4}" srcOrd="3" destOrd="0" presId="urn:microsoft.com/office/officeart/2018/5/layout/IconCircleLabelList"/>
    <dgm:cxn modelId="{5402527C-A0F7-4355-BE94-A4C4CAB387C6}" type="presParOf" srcId="{231D2481-2B76-4653-AB1F-F672306F4702}" destId="{45381863-A233-4380-B183-FA7CF6140148}" srcOrd="1" destOrd="0" presId="urn:microsoft.com/office/officeart/2018/5/layout/IconCircleLabelList"/>
    <dgm:cxn modelId="{BB36E89D-4975-4432-B898-3DDC8EFE7BC6}" type="presParOf" srcId="{231D2481-2B76-4653-AB1F-F672306F4702}" destId="{EBCD46D2-9EE9-4E05-87AE-73A6340835BC}" srcOrd="2" destOrd="0" presId="urn:microsoft.com/office/officeart/2018/5/layout/IconCircleLabelList"/>
    <dgm:cxn modelId="{04C9BE77-4B54-4739-BFA3-DBB4F16D4889}" type="presParOf" srcId="{EBCD46D2-9EE9-4E05-87AE-73A6340835BC}" destId="{C0470EFC-A166-4038-9759-D50921D59E4B}" srcOrd="0" destOrd="0" presId="urn:microsoft.com/office/officeart/2018/5/layout/IconCircleLabelList"/>
    <dgm:cxn modelId="{1D9F6BD0-F74D-4835-B802-7AD252D7E3B8}" type="presParOf" srcId="{EBCD46D2-9EE9-4E05-87AE-73A6340835BC}" destId="{AC91C0A7-85CD-403D-9F44-57C3D495072B}" srcOrd="1" destOrd="0" presId="urn:microsoft.com/office/officeart/2018/5/layout/IconCircleLabelList"/>
    <dgm:cxn modelId="{58922F70-718B-4264-A344-7917ADB823C9}" type="presParOf" srcId="{EBCD46D2-9EE9-4E05-87AE-73A6340835BC}" destId="{A0D90E61-67FC-422A-AE19-916B025C5927}" srcOrd="2" destOrd="0" presId="urn:microsoft.com/office/officeart/2018/5/layout/IconCircleLabelList"/>
    <dgm:cxn modelId="{8C1BBD39-08F3-40E9-90F5-C3DC9B8800D7}" type="presParOf" srcId="{EBCD46D2-9EE9-4E05-87AE-73A6340835BC}" destId="{C1A46F4A-14A7-42A0-B96D-DEBB175482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18FE6-CFF2-40D1-A6E1-2864AE8C399D}">
      <dsp:nvSpPr>
        <dsp:cNvPr id="0" name=""/>
        <dsp:cNvSpPr/>
      </dsp:nvSpPr>
      <dsp:spPr>
        <a:xfrm>
          <a:off x="0" y="0"/>
          <a:ext cx="5520409" cy="1217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Introduction</a:t>
          </a:r>
        </a:p>
      </dsp:txBody>
      <dsp:txXfrm>
        <a:off x="35673" y="35673"/>
        <a:ext cx="4103227" cy="1146605"/>
      </dsp:txXfrm>
    </dsp:sp>
    <dsp:sp modelId="{3064048A-1351-4775-B555-2C00B23192B7}">
      <dsp:nvSpPr>
        <dsp:cNvPr id="0" name=""/>
        <dsp:cNvSpPr/>
      </dsp:nvSpPr>
      <dsp:spPr>
        <a:xfrm>
          <a:off x="462334" y="1439396"/>
          <a:ext cx="5520409" cy="1217951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What is HCI?</a:t>
          </a:r>
        </a:p>
      </dsp:txBody>
      <dsp:txXfrm>
        <a:off x="498007" y="1475069"/>
        <a:ext cx="4195061" cy="1146605"/>
      </dsp:txXfrm>
    </dsp:sp>
    <dsp:sp modelId="{E843B254-9020-4A8E-9BDA-EF0859334125}">
      <dsp:nvSpPr>
        <dsp:cNvPr id="0" name=""/>
        <dsp:cNvSpPr/>
      </dsp:nvSpPr>
      <dsp:spPr>
        <a:xfrm>
          <a:off x="917768" y="2878793"/>
          <a:ext cx="5520409" cy="1217951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My research</a:t>
          </a:r>
        </a:p>
      </dsp:txBody>
      <dsp:txXfrm>
        <a:off x="953441" y="2914466"/>
        <a:ext cx="4201961" cy="1146605"/>
      </dsp:txXfrm>
    </dsp:sp>
    <dsp:sp modelId="{65DAC4F0-22F2-4B56-9BB7-CC6194B01906}">
      <dsp:nvSpPr>
        <dsp:cNvPr id="0" name=""/>
        <dsp:cNvSpPr/>
      </dsp:nvSpPr>
      <dsp:spPr>
        <a:xfrm>
          <a:off x="1380102" y="4318189"/>
          <a:ext cx="5520409" cy="121795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LIFT</a:t>
          </a:r>
        </a:p>
      </dsp:txBody>
      <dsp:txXfrm>
        <a:off x="1415775" y="4353862"/>
        <a:ext cx="4195061" cy="1146605"/>
      </dsp:txXfrm>
    </dsp:sp>
    <dsp:sp modelId="{7833A4E2-5DB4-46D8-A4BC-1FC91A27083E}">
      <dsp:nvSpPr>
        <dsp:cNvPr id="0" name=""/>
        <dsp:cNvSpPr/>
      </dsp:nvSpPr>
      <dsp:spPr>
        <a:xfrm>
          <a:off x="4728741" y="932839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06866" y="932839"/>
        <a:ext cx="435418" cy="595730"/>
      </dsp:txXfrm>
    </dsp:sp>
    <dsp:sp modelId="{B7DFEB73-1660-4D76-BF48-94886D4F31C2}">
      <dsp:nvSpPr>
        <dsp:cNvPr id="0" name=""/>
        <dsp:cNvSpPr/>
      </dsp:nvSpPr>
      <dsp:spPr>
        <a:xfrm>
          <a:off x="5191075" y="2372236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69200" y="2372236"/>
        <a:ext cx="435418" cy="595730"/>
      </dsp:txXfrm>
    </dsp:sp>
    <dsp:sp modelId="{4E8B3FDC-E2E1-49D4-BDD9-F5D6B38456D0}">
      <dsp:nvSpPr>
        <dsp:cNvPr id="0" name=""/>
        <dsp:cNvSpPr/>
      </dsp:nvSpPr>
      <dsp:spPr>
        <a:xfrm>
          <a:off x="5646509" y="3811633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24634" y="3811633"/>
        <a:ext cx="435418" cy="595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19798-F0E2-4777-B5C9-92A8733D365E}">
      <dsp:nvSpPr>
        <dsp:cNvPr id="0" name=""/>
        <dsp:cNvSpPr/>
      </dsp:nvSpPr>
      <dsp:spPr>
        <a:xfrm>
          <a:off x="585497" y="1257867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06536-BDEF-447B-93D2-D4664B71B8A9}">
      <dsp:nvSpPr>
        <dsp:cNvPr id="0" name=""/>
        <dsp:cNvSpPr/>
      </dsp:nvSpPr>
      <dsp:spPr>
        <a:xfrm>
          <a:off x="958435" y="1630805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F31CE-E2DB-450F-8308-803382E1D4E4}">
      <dsp:nvSpPr>
        <dsp:cNvPr id="0" name=""/>
        <dsp:cNvSpPr/>
      </dsp:nvSpPr>
      <dsp:spPr>
        <a:xfrm>
          <a:off x="26091" y="3552867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u="none" kern="1200" cap="none" dirty="0"/>
            <a:t>ehstngs2@illinois.edu</a:t>
          </a:r>
        </a:p>
      </dsp:txBody>
      <dsp:txXfrm>
        <a:off x="26091" y="3552867"/>
        <a:ext cx="2868750" cy="720000"/>
      </dsp:txXfrm>
    </dsp:sp>
    <dsp:sp modelId="{C0470EFC-A166-4038-9759-D50921D59E4B}">
      <dsp:nvSpPr>
        <dsp:cNvPr id="0" name=""/>
        <dsp:cNvSpPr/>
      </dsp:nvSpPr>
      <dsp:spPr>
        <a:xfrm>
          <a:off x="3956278" y="1257867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0A7-85CD-403D-9F44-57C3D495072B}">
      <dsp:nvSpPr>
        <dsp:cNvPr id="0" name=""/>
        <dsp:cNvSpPr/>
      </dsp:nvSpPr>
      <dsp:spPr>
        <a:xfrm>
          <a:off x="4329216" y="1630805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46F4A-14A7-42A0-B96D-DEBB175482AD}">
      <dsp:nvSpPr>
        <dsp:cNvPr id="0" name=""/>
        <dsp:cNvSpPr/>
      </dsp:nvSpPr>
      <dsp:spPr>
        <a:xfrm>
          <a:off x="3396872" y="3552867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dirty="0"/>
            <a:t>emhastings.github.io</a:t>
          </a:r>
        </a:p>
      </dsp:txBody>
      <dsp:txXfrm>
        <a:off x="3396872" y="3552867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2358-E05F-4C46-9074-BC5766CFA64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31AFD-9D08-4FD2-8989-55BF3A55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download/667974/professor-class-free-pictures-free-photos-free-images-royalty-free-free-illustrati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5</a:t>
            </a:r>
            <a:r>
              <a:rPr lang="en" baseline="30000" dirty="0">
                <a:solidFill>
                  <a:schemeClr val="dk1"/>
                </a:solidFill>
              </a:rPr>
              <a:t>th</a:t>
            </a:r>
            <a:r>
              <a:rPr lang="en" dirty="0">
                <a:solidFill>
                  <a:schemeClr val="dk1"/>
                </a:solidFill>
              </a:rPr>
              <a:t> year PhD</a:t>
            </a:r>
            <a:r>
              <a:rPr lang="en" baseline="0" dirty="0">
                <a:solidFill>
                  <a:schemeClr val="dk1"/>
                </a:solidFill>
              </a:rPr>
              <a:t> at UIUC, Knox College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aseline="0" dirty="0">
                <a:solidFill>
                  <a:schemeClr val="dk1"/>
                </a:solidFill>
              </a:rPr>
              <a:t>HCI, CS 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aseline="0" dirty="0">
                <a:solidFill>
                  <a:schemeClr val="dk1"/>
                </a:solidFill>
              </a:rPr>
              <a:t>S</a:t>
            </a:r>
            <a:r>
              <a:rPr lang="en" baseline="0" dirty="0">
                <a:solidFill>
                  <a:schemeClr val="dk1"/>
                </a:solidFill>
              </a:rPr>
              <a:t>pecifically going to talk about my dis work </a:t>
            </a: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Many of you have worked on a team project before.  For the instructors, many of you have probably done team-based activities in your courses, and you may have even used algorithmic team formation tools to help make this process more efficient or easier.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Provide insight on how you could give students more of a voice when using algorithmic team formation tools in your courses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34d4a55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34d4a55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https://www.needpix.com/photo/download/667974/professor-class-free-pictures-free-photos-free-images-royalty-free-free-illustrations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0c45ce1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0c45ce1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a number of dependent variables….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to measure effects on these variables/outcomes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via post-survey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0c45ce1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40c45ce1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0c45ce1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0c45ce1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2fef1e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2fef1e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Invite to see the paper for more detail on the criteria and votes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Distribute skills, easier meetings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Favored criteria related to immediate topics that could help complete the project more conveniently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Voted against or disregarded gender, gpa, etc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2fef1e2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02fef1e2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5fbec2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5fbec27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2fef1e2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2fef1e2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in the Instructor condition participated in the process via the survey but did not have a choice in which criteria were on the survey, or how the criteria would be weighed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2fef1e2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2fef1e2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5fbec27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55fbec27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https://en.wikipedia.org/wiki/Human%E2%80%93computer_interaction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31AFD-9D08-4FD2-8989-55BF3A559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2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2fef1e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02fef1e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55fbec27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55fbec27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2fef1e2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2fef1e2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interviews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2fef1e2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2fef1e2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interviews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40c45ce1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40c45ce1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2fef1e2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02fef1e2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0c45ce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0c45ce1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this work contributed….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https://pixabay.com/vectors/people-human-group-person-symbol-3245739/</a:t>
            </a:r>
          </a:p>
        </p:txBody>
      </p:sp>
    </p:spTree>
    <p:extLst>
      <p:ext uri="{BB962C8B-B14F-4D97-AF65-F5344CB8AC3E}">
        <p14:creationId xmlns:p14="http://schemas.microsoft.com/office/powerpoint/2010/main" val="283403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0c45ce1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40c45ce1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•Instructors are increasingly using teamwork in their courses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•Need to decide how to form the teams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methods exist, random/self-selection have some weaknesses, increasingly popular option is...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4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0c45ce1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0c45ce1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one is composition. Criteria-based team formation.  Careful with wording-- Woolley will be there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Algorithmic team formation tools help implement this approach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0c45ce1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0c45ce1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representative tool-- CATME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0c45ce1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0c45ce1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have little input despite having potentially useful localized knowledge of their experiences and the fact that these decisions will impact their experiences, learning,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Many of you have worked on a team project before.  For the instructors, many of you have probably done team-based activities in your courses, and you may have even used algorithmic team formation tools to help make this process more efficient or easier.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Provide insight on how you could give students more of a voice when using algorithmic team formation tools in your courses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0c45ce1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0c45ce1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Because of these potential benefits, developed LIFT-- learner involvement in forming teams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This approach is grounded in theories of crowdsourcing and collective intelligence, and inspired by prior successes of the use of crowdsourcing techniques in learning environments</a:t>
            </a:r>
            <a:endParaRPr sz="85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0A4C-8572-4F6C-8DA0-C6BF6B6B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2AC57-F096-469E-9CA4-558B9F72D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6547-400A-48AD-BE1F-79A60BE5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B4D3-FA1D-49F0-B639-CF2CC0ECF681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7965-BE12-484B-A702-16EC7D50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6514-04B5-4E04-A0A0-41E6F84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F76A-1F86-4695-9F75-FBED8F2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D6F90-1701-4202-848D-03D46F55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3325-0255-4101-A415-00B94D71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0C2-2B80-4229-BA8B-DE71AFDBAE6B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120D-5DF7-4985-B506-DB4CE6F7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E778-70DD-4127-80D0-93D9477B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079C6-7BB5-4875-8E29-A233AC818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164E1-A6D3-467F-8EA7-43B7CB41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23E6-B878-4E3B-BD34-836C75FD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0B3B-32D2-41BF-B11D-CAA283701AE2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73F7-B250-4122-9A06-A365C1DF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FA36-0538-4E0E-8B3A-243E7993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62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927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94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7A91-EC30-480D-9EE2-D2554BC2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101C-F8CC-45A9-9E10-826834D0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6E2A-4822-4526-A08A-9B26450E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96D-B048-4474-A2A3-95906226B643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2D3C-0405-4AC7-B4BE-257FBCC8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C2EF-21E5-447C-8BDB-EA77D3C6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DDBC-37FC-4033-9A3D-49D704B8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9BB17-64E3-4570-8867-3307877E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DED3-E1F6-4EDF-978F-4DB4B2AA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418-2DFD-4200-AF07-8E397EB6468B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80C0-07DE-4FEB-91DF-BD0F547F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D3F3-485E-46FE-A9EE-0AA0D093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C79E-2A98-4B1D-85E9-4DA9A5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4B4B-0BE7-48F7-BB26-C9FE1945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7803F-7A63-4A3E-BB3B-8C3099CE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77005-EAA4-41F5-802D-060B04B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5454-3ADD-4AD5-8C28-F4183910BE36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56D8-8943-4462-8CF7-A4DD924F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2E8B-33AD-4FEB-83A7-7D92FF78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1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BE5E-57C2-4B87-8D9D-523CA199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9570-F95C-4D1E-961A-8E86F141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23CD-773F-470D-9053-3EC9AB5F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AF6A6-47CE-4556-A40A-29995D0F5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8CD3B-74E9-4A5E-B131-1D7D88D9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48EC5-0D26-4DF8-BB27-0B513141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F1F6-3FD4-4321-9CD3-B264652DBF01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18028-C32A-4EF9-90A0-6367A3B2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59108-E4F3-43CC-9F09-A7A6580F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F268-CE8D-4913-8746-65751FB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E460D-10DD-4918-9F23-515D47CE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92CA-AA29-4046-AA6F-8C490AEB7476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C17E8-54AB-459D-AF50-FC142B2D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41989-1E0E-48C4-B714-8AA019EF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B519D-DD2A-421B-940C-56439943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AA7-CF3C-4945-98F5-549C2CF9F6E2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5BE2D-4218-4207-8BF4-00271608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D7F62-FA9F-44C3-A4E9-FD41271C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728-C35E-4003-B2E6-5D40AD63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A4B6-6A6D-485A-9E95-BC6DB5D1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95E6A-AC0E-40B8-80FF-C372BD268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E937-E2B0-4744-9429-69A1FA6E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889-8499-4CD6-956D-8254539F0220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3456-3860-425E-B76E-8A807871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D8F3-9655-4214-A152-FEFEE76C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FE1C-631C-470C-9EC9-2CF2006A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0D84A-A3EF-4AB6-B47F-1DBB442A1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C95CB-546C-4AD9-BF27-06AE342C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C0057-3784-4131-B7AA-EB305705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C5E-4F2F-4726-B7FC-D9CFFC747952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B94DD-96BD-4C87-828B-AC812945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CA36C-75A6-4915-8FCB-00FE10AA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335AC-361C-4696-B914-BB5DD086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D7FF-30B7-4F73-9D9D-BEE420D4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C3B6-FD28-452E-A246-893A072E7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27BE-BA00-478F-9155-109C96A659D1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948A-866A-4BF9-866A-98BC6318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FD16-9699-4E1B-A3ED-05CAC1E19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D232-F1E8-4083-B656-C30740EF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Computer" TargetMode="External"/><Relationship Id="rId5" Type="http://schemas.openxmlformats.org/officeDocument/2006/relationships/hyperlink" Target="https://en.wikipedia.org/wiki/User_(computing)" TargetMode="External"/><Relationship Id="rId4" Type="http://schemas.openxmlformats.org/officeDocument/2006/relationships/hyperlink" Target="https://en.wikipedia.org/wiki/Interface_(computing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97739" y="4787286"/>
            <a:ext cx="9390400" cy="16587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/>
              <a:t>Emily M. Hastings</a:t>
            </a:r>
          </a:p>
          <a:p>
            <a:pPr algn="l">
              <a:spcBef>
                <a:spcPts val="0"/>
              </a:spcBef>
            </a:pPr>
            <a:r>
              <a:rPr lang="en" sz="3200"/>
              <a:t>ehstngs2@illinois.edu</a:t>
            </a:r>
          </a:p>
          <a:p>
            <a:pPr algn="l">
              <a:spcBef>
                <a:spcPts val="0"/>
              </a:spcBef>
            </a:pPr>
            <a:r>
              <a:rPr lang="en" sz="3200"/>
              <a:t>March 3, 2021</a:t>
            </a:r>
            <a:endParaRPr lang="en-US" sz="32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2" y="4787286"/>
            <a:ext cx="1262475" cy="16159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DEE01586-D7C0-47C9-B524-268838BC50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5600" y="992767"/>
            <a:ext cx="11360800" cy="30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LIFT: Integrating Stakeholder Voices into Algorithmic Team Formation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1333"/>
              </a:spcAft>
            </a:pPr>
            <a:r>
              <a:rPr lang="en"/>
              <a:t>Criteria-based Team Formation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445200" y="1536633"/>
            <a:ext cx="6331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/>
              <a:t>Strategically select team members to achieve certain compositions</a:t>
            </a:r>
            <a:endParaRPr sz="2667"/>
          </a:p>
          <a:p>
            <a:pPr>
              <a:spcBef>
                <a:spcPts val="1333"/>
              </a:spcBef>
            </a:pPr>
            <a:r>
              <a:rPr lang="en" sz="2400"/>
              <a:t>Skill diversity (e.g., Brickell et al. 1994, Horwitz and Horwitz 2007) </a:t>
            </a:r>
            <a:endParaRPr sz="2400"/>
          </a:p>
          <a:p>
            <a:pPr>
              <a:spcBef>
                <a:spcPts val="1333"/>
              </a:spcBef>
            </a:pPr>
            <a:r>
              <a:rPr lang="en" sz="2400"/>
              <a:t>Balanced personality types (e.g., Lykourentzou et al. 2016)</a:t>
            </a:r>
            <a:endParaRPr sz="2400"/>
          </a:p>
          <a:p>
            <a:pPr>
              <a:spcBef>
                <a:spcPts val="1333"/>
              </a:spcBef>
            </a:pPr>
            <a:r>
              <a:rPr lang="en" sz="2400"/>
              <a:t>Balanced genders (e.g., Jehn, Northcraft, and Neale 1999)</a:t>
            </a:r>
            <a:endParaRPr sz="2400"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 sz="2400"/>
              <a:t>Many more</a:t>
            </a:r>
            <a:endParaRPr sz="240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15600" y="2296160"/>
            <a:ext cx="4898080" cy="3108960"/>
            <a:chOff x="311700" y="1722120"/>
            <a:chExt cx="3673560" cy="2331720"/>
          </a:xfrm>
        </p:grpSpPr>
        <p:sp>
          <p:nvSpPr>
            <p:cNvPr id="6" name="Rounded Rectangle 5"/>
            <p:cNvSpPr/>
            <p:nvPr/>
          </p:nvSpPr>
          <p:spPr>
            <a:xfrm>
              <a:off x="311700" y="1722120"/>
              <a:ext cx="3673560" cy="233172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26413" y="1895601"/>
              <a:ext cx="3244134" cy="1984758"/>
              <a:chOff x="624840" y="1905000"/>
              <a:chExt cx="3244134" cy="1984758"/>
            </a:xfrm>
          </p:grpSpPr>
          <p:pic>
            <p:nvPicPr>
              <p:cNvPr id="72" name="Google Shape;72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73674" y="1917270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73;p15" descr="orange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4010" y="1917270"/>
                <a:ext cx="284767" cy="8011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15" descr="red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594716" y="1917270"/>
                <a:ext cx="327376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4840" y="1917270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00649" y="1917270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20495" y="1917270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5" descr="orange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55661" y="1905000"/>
                <a:ext cx="284767" cy="8011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15" descr="red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481341" y="1905000"/>
                <a:ext cx="327376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4681" y="3088601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43882" y="3088601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5" descr="orange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21301" y="3076511"/>
                <a:ext cx="284767" cy="8011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5" descr="red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66435" y="3088601"/>
                <a:ext cx="327376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5" descr="orange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05403" y="3088601"/>
                <a:ext cx="284767" cy="8011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56159" y="3088601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15" descr="blue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98879" y="3088601"/>
                <a:ext cx="294271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5" descr="red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541598" y="3088601"/>
                <a:ext cx="327376" cy="8011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Algorithmic Team Formation Tools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95" name="Google Shape;95;p16" descr="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34" y="4035567"/>
            <a:ext cx="10853741" cy="22836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6" descr="Screen Shot 2017-05-08 at 8.50.2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33" y="1988081"/>
            <a:ext cx="4948000" cy="139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t="3706" b="43271"/>
          <a:stretch/>
        </p:blipFill>
        <p:spPr>
          <a:xfrm>
            <a:off x="6779768" y="1536650"/>
            <a:ext cx="4743089" cy="230018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Drawback/Opportunity #1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Tools assume that the instructor should configure the inputs to the algorithm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Students have little input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Potential benefits of increased knowledge and control</a:t>
            </a:r>
            <a:endParaRPr dirty="0"/>
          </a:p>
          <a:p>
            <a:pPr lvl="1" indent="-457189">
              <a:spcBef>
                <a:spcPts val="1333"/>
              </a:spcBef>
              <a:buSzPts val="1800"/>
            </a:pPr>
            <a:r>
              <a:rPr lang="en" dirty="0"/>
              <a:t>Prevent viewing the algorithm as a “black box” (Blowers 2003)</a:t>
            </a:r>
            <a:endParaRPr dirty="0"/>
          </a:p>
          <a:p>
            <a:pPr lvl="1" indent="-457189">
              <a:spcBef>
                <a:spcPts val="1333"/>
              </a:spcBef>
              <a:buSzPts val="1800"/>
            </a:pPr>
            <a:r>
              <a:rPr lang="en" dirty="0"/>
              <a:t>Increased satisfaction and acceptance (Vaccaro et al. 2018, Cramer et al. 2008, Kizilcec 2016, Lee et al. 2015)</a:t>
            </a:r>
            <a:endParaRPr dirty="0"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dirty="0"/>
              <a:t>Greater ownership of group problems (Mello 1993)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Drawback/Opportunity 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133"/>
              </a:spcAft>
            </a:pPr>
            <a:r>
              <a:rPr lang="en-US" dirty="0"/>
              <a:t>Tools often rely on data self-reported by students</a:t>
            </a:r>
          </a:p>
          <a:p>
            <a:r>
              <a:rPr lang="en-US" dirty="0"/>
              <a:t>Concerns about accuracy</a:t>
            </a:r>
          </a:p>
          <a:p>
            <a:pPr lvl="1"/>
            <a:r>
              <a:rPr lang="en-US" dirty="0"/>
              <a:t>Interface can cause confusion (Jahanbakhsh 2017)</a:t>
            </a:r>
          </a:p>
          <a:p>
            <a:pPr lvl="1"/>
            <a:r>
              <a:rPr lang="en-US" dirty="0"/>
              <a:t>Difficulties with self-assessment (</a:t>
            </a:r>
            <a:r>
              <a:rPr lang="en-US" dirty="0" err="1"/>
              <a:t>Mabe</a:t>
            </a:r>
            <a:r>
              <a:rPr lang="en-US" dirty="0"/>
              <a:t> &amp; West 1982, </a:t>
            </a:r>
            <a:r>
              <a:rPr lang="en-US" dirty="0" err="1"/>
              <a:t>Falchikov</a:t>
            </a:r>
            <a:r>
              <a:rPr lang="en-US" dirty="0"/>
              <a:t> &amp; </a:t>
            </a:r>
            <a:r>
              <a:rPr lang="en-US" dirty="0" err="1"/>
              <a:t>Boud</a:t>
            </a:r>
            <a:r>
              <a:rPr lang="en-US" dirty="0"/>
              <a:t> 1989)</a:t>
            </a:r>
          </a:p>
          <a:p>
            <a:pPr lvl="1"/>
            <a:r>
              <a:rPr lang="en-US" dirty="0"/>
              <a:t>Possible gaming behavior (Jahanbakhsh 2017, Alamri 2018, Hastings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35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Drawback/Opportunity #3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Instructors lack support and may not be using tools effectively</a:t>
            </a:r>
          </a:p>
          <a:p>
            <a:pPr lvl="1"/>
            <a:r>
              <a:rPr lang="en-US" dirty="0"/>
              <a:t>May not be familiar with the most recent team composition literature (Jahanbakhsh 2017)</a:t>
            </a:r>
          </a:p>
          <a:p>
            <a:pPr lvl="1"/>
            <a:r>
              <a:rPr lang="en-US" dirty="0"/>
              <a:t>Desire more guidance (Jahanbakhsh 2017)</a:t>
            </a:r>
          </a:p>
          <a:p>
            <a:pPr lvl="1"/>
            <a:r>
              <a:rPr lang="en-US" dirty="0"/>
              <a:t>In practice, tend to select complex combinations of criteria that can be hard to satisfy and may not have the same benefits as more focused selections (Hastings 2018)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94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465513"/>
            <a:ext cx="11360800" cy="4555200"/>
          </a:xfrm>
        </p:spPr>
        <p:txBody>
          <a:bodyPr/>
          <a:lstStyle/>
          <a:p>
            <a:r>
              <a:rPr lang="en-US" dirty="0"/>
              <a:t>Opportunity #1: </a:t>
            </a:r>
            <a:r>
              <a:rPr lang="en-US" sz="2133" dirty="0"/>
              <a:t>LIFT Workflow</a:t>
            </a:r>
          </a:p>
          <a:p>
            <a:pPr lvl="1">
              <a:spcBef>
                <a:spcPts val="1600"/>
              </a:spcBef>
              <a:spcAft>
                <a:spcPts val="1600"/>
              </a:spcAft>
            </a:pPr>
            <a:r>
              <a:rPr lang="en-US" sz="2133" dirty="0"/>
              <a:t>“Learnersourcing” workflow delegating the configuration of the team formation algorithm to students in the course where teams are formed (CHI 2020)</a:t>
            </a:r>
          </a:p>
          <a:p>
            <a:r>
              <a:rPr lang="en-US" dirty="0"/>
              <a:t>Opportunity #2</a:t>
            </a:r>
          </a:p>
          <a:p>
            <a:pPr lvl="1">
              <a:spcBef>
                <a:spcPts val="1600"/>
              </a:spcBef>
            </a:pPr>
            <a:r>
              <a:rPr lang="en-US" sz="2133" dirty="0"/>
              <a:t>Survey of student experiences with self-assessment (in progress)</a:t>
            </a:r>
          </a:p>
          <a:p>
            <a:pPr lvl="1">
              <a:spcBef>
                <a:spcPts val="1600"/>
              </a:spcBef>
              <a:spcAft>
                <a:spcPts val="1600"/>
              </a:spcAft>
            </a:pPr>
            <a:r>
              <a:rPr lang="en-US" sz="2133" dirty="0"/>
              <a:t>Collaborative self-assessment interface (proposed)</a:t>
            </a:r>
          </a:p>
          <a:p>
            <a:r>
              <a:rPr lang="en-US" dirty="0"/>
              <a:t>Opportunity #3</a:t>
            </a:r>
          </a:p>
          <a:p>
            <a:pPr lvl="1">
              <a:spcBef>
                <a:spcPts val="1600"/>
              </a:spcBef>
            </a:pPr>
            <a:r>
              <a:rPr lang="en-US" sz="2133" dirty="0"/>
              <a:t>Survey of instructor practices configuring algorithms (in submission)</a:t>
            </a:r>
          </a:p>
          <a:p>
            <a:pPr lvl="1">
              <a:spcBef>
                <a:spcPts val="1600"/>
              </a:spcBef>
            </a:pPr>
            <a:r>
              <a:rPr lang="en-US" sz="2133" dirty="0"/>
              <a:t>Configuration interface augmented with student input (proposed)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146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5100"/>
              <a:t>LIFT: Integrating Stakeholder Voices into Algorithmic Team Formation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Emily M. Hastings, Albatool Alamri,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Andrew Kuznetsov, Christine Pisarczyk,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Karrie Karahalios, Darko Marinov, Brian P. Bailey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LIFT Workflow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2" y="1885784"/>
            <a:ext cx="11070297" cy="40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Experimental Design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618800" y="2970200"/>
            <a:ext cx="5333200" cy="3543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667">
                <a:solidFill>
                  <a:srgbClr val="000000"/>
                </a:solidFill>
              </a:rPr>
              <a:t>Condition 1: Learner (LIFT)</a:t>
            </a:r>
            <a:br>
              <a:rPr lang="en" sz="2933">
                <a:solidFill>
                  <a:srgbClr val="000000"/>
                </a:solidFill>
              </a:rPr>
            </a:br>
            <a:br>
              <a:rPr lang="en" sz="2933"/>
            </a:br>
            <a:br>
              <a:rPr lang="en" sz="2933"/>
            </a:br>
            <a:br>
              <a:rPr lang="en" sz="2933"/>
            </a:br>
            <a:endParaRPr sz="2933"/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sz="2933"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6051400" y="2970200"/>
            <a:ext cx="5521600" cy="3543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1333"/>
              </a:spcAft>
              <a:buNone/>
            </a:pPr>
            <a:r>
              <a:rPr lang="en" sz="2667">
                <a:solidFill>
                  <a:schemeClr val="dk1"/>
                </a:solidFill>
              </a:rPr>
              <a:t>Condition 2: Instructor (Control)</a:t>
            </a:r>
            <a:endParaRPr sz="2667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58" y="4122825"/>
            <a:ext cx="4840669" cy="175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034" y="3632201"/>
            <a:ext cx="2734332" cy="27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15600" y="1392167"/>
            <a:ext cx="11360800" cy="14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>
                <a:solidFill>
                  <a:schemeClr val="dk1"/>
                </a:solidFill>
              </a:rPr>
              <a:t>Mixed-methods between participants experiment (N=289)</a:t>
            </a:r>
            <a:endParaRPr sz="2400">
              <a:solidFill>
                <a:schemeClr val="dk1"/>
              </a:solidFill>
            </a:endParaRPr>
          </a:p>
          <a:p>
            <a:pPr lvl="1" indent="-457189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</a:pPr>
            <a:r>
              <a:rPr lang="en" sz="2400">
                <a:solidFill>
                  <a:schemeClr val="dk1"/>
                </a:solidFill>
              </a:rPr>
              <a:t>Interviews with 18 students and 6 instructors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Measures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517400" y="1536633"/>
            <a:ext cx="10779200" cy="43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buClr>
                <a:srgbClr val="000000"/>
              </a:buClr>
              <a:buSzPts val="1600"/>
            </a:pPr>
            <a:r>
              <a:rPr lang="en" sz="2133">
                <a:solidFill>
                  <a:srgbClr val="000000"/>
                </a:solidFill>
              </a:rPr>
              <a:t>Project Grades</a:t>
            </a:r>
            <a:endParaRPr sz="2133">
              <a:solidFill>
                <a:srgbClr val="000000"/>
              </a:solidFill>
            </a:endParaRPr>
          </a:p>
          <a:p>
            <a:pPr indent="-440256">
              <a:spcBef>
                <a:spcPts val="2133"/>
              </a:spcBef>
              <a:buClr>
                <a:schemeClr val="dk1"/>
              </a:buClr>
              <a:buSzPts val="1600"/>
            </a:pPr>
            <a:r>
              <a:rPr lang="en" sz="2133">
                <a:solidFill>
                  <a:schemeClr val="dk1"/>
                </a:solidFill>
              </a:rPr>
              <a:t>Perceived Performance</a:t>
            </a:r>
            <a:endParaRPr sz="2133">
              <a:solidFill>
                <a:schemeClr val="dk1"/>
              </a:solidFill>
            </a:endParaRPr>
          </a:p>
          <a:p>
            <a:pPr indent="-440256">
              <a:spcBef>
                <a:spcPts val="2133"/>
              </a:spcBef>
              <a:buClr>
                <a:schemeClr val="dk1"/>
              </a:buClr>
              <a:buSzPts val="1600"/>
            </a:pPr>
            <a:r>
              <a:rPr lang="en" sz="2133">
                <a:solidFill>
                  <a:schemeClr val="dk1"/>
                </a:solidFill>
              </a:rPr>
              <a:t>Satisfaction with Team Assignment</a:t>
            </a:r>
            <a:endParaRPr sz="2133">
              <a:solidFill>
                <a:schemeClr val="dk1"/>
              </a:solidFill>
            </a:endParaRPr>
          </a:p>
          <a:p>
            <a:pPr indent="-440256">
              <a:spcBef>
                <a:spcPts val="2133"/>
              </a:spcBef>
              <a:buClr>
                <a:schemeClr val="dk1"/>
              </a:buClr>
              <a:buSzPts val="1600"/>
            </a:pPr>
            <a:r>
              <a:rPr lang="en" sz="2133">
                <a:solidFill>
                  <a:schemeClr val="dk1"/>
                </a:solidFill>
              </a:rPr>
              <a:t>Satisfaction with Team Formation Process</a:t>
            </a:r>
            <a:endParaRPr sz="2133">
              <a:solidFill>
                <a:schemeClr val="dk1"/>
              </a:solidFill>
            </a:endParaRPr>
          </a:p>
          <a:p>
            <a:pPr indent="-440256">
              <a:spcBef>
                <a:spcPts val="2133"/>
              </a:spcBef>
              <a:buClr>
                <a:schemeClr val="dk1"/>
              </a:buClr>
              <a:buSzPts val="1600"/>
            </a:pPr>
            <a:r>
              <a:rPr lang="en" sz="2133">
                <a:solidFill>
                  <a:schemeClr val="dk1"/>
                </a:solidFill>
              </a:rPr>
              <a:t>Recommendation to Repeat Approach</a:t>
            </a:r>
            <a:endParaRPr sz="2133">
              <a:solidFill>
                <a:schemeClr val="dk1"/>
              </a:solidFill>
            </a:endParaRPr>
          </a:p>
          <a:p>
            <a:pPr indent="-440256">
              <a:spcBef>
                <a:spcPts val="2133"/>
              </a:spcBef>
              <a:buClr>
                <a:schemeClr val="dk1"/>
              </a:buClr>
              <a:buSzPts val="1600"/>
            </a:pPr>
            <a:r>
              <a:rPr lang="en" sz="2133">
                <a:solidFill>
                  <a:schemeClr val="dk1"/>
                </a:solidFill>
              </a:rPr>
              <a:t>Perceived Agency</a:t>
            </a:r>
            <a:endParaRPr sz="2133">
              <a:solidFill>
                <a:schemeClr val="dk1"/>
              </a:solidFill>
            </a:endParaRPr>
          </a:p>
          <a:p>
            <a:pPr indent="-440256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</a:pPr>
            <a:r>
              <a:rPr lang="en" sz="2133">
                <a:solidFill>
                  <a:schemeClr val="dk1"/>
                </a:solidFill>
              </a:rPr>
              <a:t>Importance of Input</a:t>
            </a:r>
            <a:endParaRPr sz="2133">
              <a:solidFill>
                <a:srgbClr val="000000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B94AC-1633-4DD3-A4B1-AB00DA2E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C53CC-07E7-404D-8228-D003EA27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EFD232-F1E8-4083-B656-C30740EFBBE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94386F-FE74-4E8B-A33A-727AF7931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4883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90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10467444" y="6356350"/>
            <a:ext cx="88635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1333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RQ1</a:t>
            </a: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What team formation criteria do students select when given the chance? How do student and instructor choices differ?</a:t>
            </a:r>
            <a:endParaRPr lang="en-US" sz="4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0489019" y="6356350"/>
            <a:ext cx="1268818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RQ1: Student Criteria Choices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75 criteria discussed in total, 48 (64%) newly-proposed</a:t>
            </a:r>
            <a:endParaRPr/>
          </a:p>
          <a:p>
            <a:pPr lvl="1">
              <a:spcBef>
                <a:spcPts val="1333"/>
              </a:spcBef>
            </a:pPr>
            <a:r>
              <a:rPr lang="en"/>
              <a:t>E.g., Organizational style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3 broad categories:</a:t>
            </a:r>
            <a:endParaRPr/>
          </a:p>
          <a:p>
            <a:pPr lvl="1">
              <a:spcBef>
                <a:spcPts val="1333"/>
              </a:spcBef>
            </a:pPr>
            <a:r>
              <a:rPr lang="en"/>
              <a:t>Team management (e.g., Leadership role, Teamwork experience)</a:t>
            </a:r>
            <a:endParaRPr/>
          </a:p>
          <a:p>
            <a:pPr lvl="1">
              <a:spcBef>
                <a:spcPts val="1333"/>
              </a:spcBef>
            </a:pPr>
            <a:r>
              <a:rPr lang="en"/>
              <a:t>Academics (e.g., GPA, Software skills)</a:t>
            </a:r>
            <a:endParaRPr/>
          </a:p>
          <a:p>
            <a:pPr lvl="1">
              <a:spcBef>
                <a:spcPts val="1333"/>
              </a:spcBef>
            </a:pPr>
            <a:r>
              <a:rPr lang="en"/>
              <a:t>Identity (e.g., Gender, Personality type)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Voting phase eliminated all less serious criteria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Most popular: scheduling, skills, work habits</a:t>
            </a:r>
            <a:endParaRPr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/>
              <a:t>Least popular: aspects of past and identity not under present control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Instructor Criteria Choices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All instructor criteria selected from tool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Prioritized learning and long-term success over minimizing present conflict</a:t>
            </a:r>
            <a:endParaRPr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i="1"/>
              <a:t>“High achievers may need to be in teams with other high achievers so that they have this sort of conflict...[and] can work through a disagreement with another student. I think it is a wonderful opportunity for growth.” </a:t>
            </a:r>
            <a:r>
              <a:rPr lang="en"/>
              <a:t>(I2)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609585">
              <a:spcBef>
                <a:spcPct val="0"/>
              </a:spcBef>
              <a:spcAft>
                <a:spcPts val="1333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RQ2: </a:t>
            </a: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students perceive their agency when they are allowed to have input into the team formation process?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10489019" y="6356350"/>
            <a:ext cx="1268818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RQ2: Student Perceptions of Agency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Students found it important to have a voice (median 6.0)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Median agency score in Learner condition was higher (median 5.0 vs 4.0), but not statistically significant (Wald χ2(1)=3.05, B= 0.77, p=0.08)</a:t>
            </a:r>
            <a:endParaRPr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 sz="2400"/>
              <a:t>Possible explanation: participation vs. choice</a:t>
            </a:r>
            <a:endParaRPr sz="240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RQ2: Student Perceptions of Agency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Strengths: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LIFT can provide insight to instructors who are disconnected from the student team experience (S=10)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LIFT contributed to increased sense of ownership (S=5)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Weaknesses: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Students are not experts on what makes a good team (S=6)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Instructors more familiar with the course and what skills will be necessary (S=8)</a:t>
            </a:r>
            <a:endParaRPr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/>
              <a:t>Concerns of gaming (S=5)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5" name="Freeform: Shape 1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7" name="Freeform: Shape 12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1333"/>
              </a:spcAft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RQ3:</a:t>
            </a: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How does allowing students to select criteria affect their team performance, satisfaction, and other course experiences compared to having instructors select criteria?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10489019" y="6356350"/>
            <a:ext cx="1268818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RQ3: Effects of Criteria Selector on Outcomes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High across conditions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No significant effect of criteria selector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Potential explanations: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Specifics of criteria configuration may not be most important factor in outcomes</a:t>
            </a:r>
            <a:endParaRPr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/>
              <a:t>Expectation effect (Hastings et al. 2018)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1333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RQ4: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instructors perceive transferring agency in the team formation process to students, and what do they learn about student preferences?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0489019" y="6356350"/>
            <a:ext cx="1268818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7B15-67B7-45F7-AE5F-029E83A9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DE8A5-6B25-45C3-B2E8-271218D4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71011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Galesburg native</a:t>
            </a:r>
          </a:p>
          <a:p>
            <a:pPr>
              <a:spcAft>
                <a:spcPts val="600"/>
              </a:spcAft>
            </a:pPr>
            <a:r>
              <a:rPr lang="en-US" dirty="0"/>
              <a:t>Graduated from Knox in 2016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Major: Computer Science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Minor: Renaissance/Medieval Studies (self-designed)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CS TA and research assistant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Costume Shop</a:t>
            </a:r>
          </a:p>
          <a:p>
            <a:pPr>
              <a:spcAft>
                <a:spcPts val="600"/>
              </a:spcAft>
            </a:pPr>
            <a:r>
              <a:rPr lang="en-US" dirty="0"/>
              <a:t>Currently 5</a:t>
            </a:r>
            <a:r>
              <a:rPr lang="en-US" baseline="30000" dirty="0"/>
              <a:t>th</a:t>
            </a:r>
            <a:r>
              <a:rPr lang="en-US" dirty="0"/>
              <a:t> year PhD student at University of Illinois</a:t>
            </a:r>
          </a:p>
          <a:p>
            <a:pPr lvl="1"/>
            <a:r>
              <a:rPr lang="en-US" dirty="0"/>
              <a:t>Human-computer interaction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22913-9564-48AB-A763-0231732A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7" y="0"/>
            <a:ext cx="4602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9704EB-4CDE-400C-826F-BA3971B4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RQ4: Instructor Perceptions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Found student choices reasonable overall, including confirming personal doubts:</a:t>
            </a:r>
            <a:endParaRPr/>
          </a:p>
          <a:p>
            <a:pPr lvl="1">
              <a:spcBef>
                <a:spcPts val="1333"/>
              </a:spcBef>
            </a:pPr>
            <a:r>
              <a:rPr lang="en" i="1"/>
              <a:t>“Was GPA on? See, GPA is not even on there! Gosh, see that! The students are smarter than me… See, I guess I wish [I had] heard or learned this earlier.”</a:t>
            </a:r>
            <a:r>
              <a:rPr lang="en"/>
              <a:t> (I2)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Some doubts about irrelevant criteria, gaming concerns, excluding important criteria:</a:t>
            </a:r>
            <a:endParaRPr/>
          </a:p>
          <a:p>
            <a:pPr lvl="1">
              <a:spcBef>
                <a:spcPts val="1333"/>
              </a:spcBef>
              <a:spcAft>
                <a:spcPts val="1333"/>
              </a:spcAft>
            </a:pPr>
            <a:r>
              <a:rPr lang="en" i="1"/>
              <a:t>“That's a hard question... there's a lot of literature on gender and achievements and race, like we should really pay attention to that, but then again I don't know. I'm not the students, and I don't know what their biases are, if they have biases... all I know is literature so... I don't know. I don't know if I trust that much that they know themselves so well.” </a:t>
            </a:r>
            <a:r>
              <a:rPr lang="en"/>
              <a:t>(I3)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RQ4: Instructor Perceptions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Three instructors would adopt LIFT as-is, a fourth would integrate student criteria into his own configuration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Responsibility, motivation, sense of ownership</a:t>
            </a:r>
            <a:endParaRPr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/>
              <a:t>Remaining two instructors were reluctant to adopt due to key exclusions or large course sizes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Implications for Instructors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Possible to incorporate student input into algorithmic team formation without adversely affecting grades or team experiences</a:t>
            </a:r>
          </a:p>
          <a:p>
            <a:pPr>
              <a:spcBef>
                <a:spcPts val="1333"/>
              </a:spcBef>
            </a:pPr>
            <a:r>
              <a:rPr lang="en" dirty="0"/>
              <a:t>Alternatives to full LIFT workflow:</a:t>
            </a:r>
            <a:endParaRPr dirty="0"/>
          </a:p>
          <a:p>
            <a:pPr lvl="1" indent="-457189">
              <a:spcBef>
                <a:spcPts val="1333"/>
              </a:spcBef>
              <a:buSzPts val="1800"/>
              <a:buChar char="●"/>
            </a:pPr>
            <a:r>
              <a:rPr lang="en" dirty="0"/>
              <a:t>Adopt simplified version of LIFT for convenience</a:t>
            </a:r>
            <a:endParaRPr dirty="0"/>
          </a:p>
          <a:p>
            <a:pPr lvl="2" indent="-457189">
              <a:spcBef>
                <a:spcPts val="1333"/>
              </a:spcBef>
              <a:buSzPts val="1800"/>
              <a:buChar char="○"/>
            </a:pPr>
            <a:r>
              <a:rPr lang="en" sz="2400" dirty="0"/>
              <a:t>E.g., vote only on weights</a:t>
            </a:r>
            <a:endParaRPr sz="2400" dirty="0"/>
          </a:p>
          <a:p>
            <a:pPr lvl="1" indent="-457189">
              <a:spcBef>
                <a:spcPts val="1333"/>
              </a:spcBef>
              <a:buSzPts val="1800"/>
              <a:buChar char="●"/>
            </a:pPr>
            <a:r>
              <a:rPr lang="en" dirty="0"/>
              <a:t>Integrate student- and instructor-chosen criteria in a single configuration</a:t>
            </a:r>
            <a:endParaRPr dirty="0"/>
          </a:p>
          <a:p>
            <a:pPr lvl="2" indent="-457189">
              <a:spcBef>
                <a:spcPts val="1333"/>
              </a:spcBef>
              <a:spcAft>
                <a:spcPts val="1333"/>
              </a:spcAft>
              <a:buSzPts val="1800"/>
              <a:buChar char="○"/>
            </a:pPr>
            <a:r>
              <a:rPr lang="en" sz="2400" dirty="0"/>
              <a:t>Protect voices of minority students</a:t>
            </a:r>
            <a:endParaRPr sz="2400"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Implications for Tool Designers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Incorporate features to delegate algorithmic control to students</a:t>
            </a:r>
            <a:endParaRPr dirty="0"/>
          </a:p>
          <a:p>
            <a:pPr lvl="1" indent="-457189">
              <a:spcBef>
                <a:spcPts val="1333"/>
              </a:spcBef>
              <a:buSzPts val="1800"/>
            </a:pPr>
            <a:r>
              <a:rPr lang="en" dirty="0"/>
              <a:t>E.g., surveys, discussion forums</a:t>
            </a:r>
          </a:p>
          <a:p>
            <a:pPr lvl="1" indent="-457189">
              <a:spcBef>
                <a:spcPts val="1333"/>
              </a:spcBef>
              <a:buSzPts val="1800"/>
            </a:pPr>
            <a:r>
              <a:rPr lang="en" dirty="0"/>
              <a:t>Include elements of LIFT workflow directly in the tool rather than relying on external platforms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Precautions against possible manipulative behavior</a:t>
            </a:r>
            <a:endParaRPr dirty="0"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dirty="0"/>
              <a:t>E.g., reduce reliance on self-reported data, collect survey responses before revealing weights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Contributions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657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Deeper empirical understanding of </a:t>
            </a:r>
            <a:r>
              <a:rPr lang="en" dirty="0">
                <a:solidFill>
                  <a:schemeClr val="dk1"/>
                </a:solidFill>
              </a:rPr>
              <a:t>the effectiveness of leveraging learners' collective choices to shape the algorithmic team formation process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2133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Learner-centered workflow instructors can deploy to tap into the criteria that matter most to students in their specific courses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2133"/>
              </a:spcBef>
            </a:pPr>
            <a:r>
              <a:rPr lang="en" dirty="0"/>
              <a:t>Practical implications for how designers of team formation tools can give stakeholders more control over the algorithmic team formation process</a:t>
            </a:r>
            <a:endParaRPr dirty="0"/>
          </a:p>
          <a:p>
            <a:pPr marL="0" indent="0" algn="ctr">
              <a:spcBef>
                <a:spcPts val="3200"/>
              </a:spcBef>
              <a:buNone/>
            </a:pPr>
            <a:r>
              <a:rPr lang="en-US" b="1" dirty="0"/>
              <a:t>Thank you to our participants!</a:t>
            </a:r>
          </a:p>
        </p:txBody>
      </p:sp>
      <p:sp>
        <p:nvSpPr>
          <p:cNvPr id="230" name="Google Shape;230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5ED34-3F3B-476E-9336-B85E774E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4FBCB-A6E5-454D-8B2F-087AF35D733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00F56715-09FF-4E9F-91D1-1BCB7B207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21161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86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81A5B-D198-49A0-B187-577B69B4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pic>
        <p:nvPicPr>
          <p:cNvPr id="6" name="Picture 5" descr="A picture containing text, scoreboard, watch&#10;&#10;Description automatically generated">
            <a:extLst>
              <a:ext uri="{FF2B5EF4-FFF2-40B4-BE49-F238E27FC236}">
                <a16:creationId xmlns:a16="http://schemas.microsoft.com/office/drawing/2014/main" id="{39F86432-B4F3-4CDB-835B-8DB862F5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831551"/>
            <a:ext cx="12089130" cy="51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23FBD-A972-4FF5-8A76-A276F455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AE72B34-289D-4DF7-85D0-10EB36981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6" y="470913"/>
            <a:ext cx="7786368" cy="59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6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3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741D-548A-433E-A461-F6125A6C4B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15031" y="1019504"/>
            <a:ext cx="5561938" cy="51271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“Human–computer interaction</a:t>
            </a:r>
            <a:r>
              <a:rPr 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3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HCI</a:t>
            </a:r>
            <a:r>
              <a:rPr 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studies the design and use of </a:t>
            </a:r>
            <a:r>
              <a:rPr lang="en-US" sz="3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ing"/>
              </a:rPr>
              <a:t>computer technology</a:t>
            </a:r>
            <a:r>
              <a:rPr 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focused on the </a:t>
            </a:r>
            <a:r>
              <a:rPr lang="en-US" sz="3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face (computing)"/>
              </a:rPr>
              <a:t>interfaces</a:t>
            </a:r>
            <a:r>
              <a:rPr 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 people (</a:t>
            </a:r>
            <a:r>
              <a:rPr lang="en-US" sz="3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ser (computing)"/>
              </a:rPr>
              <a:t>users</a:t>
            </a:r>
            <a:r>
              <a:rPr 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 </a:t>
            </a:r>
            <a:r>
              <a:rPr lang="en-US" sz="3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mputer"/>
              </a:rPr>
              <a:t>computers</a:t>
            </a:r>
            <a:r>
              <a:rPr 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Researchers in the field of HCI observe the ways in which humans interact with computers and design technologies that let humans interact with computers in novel ways.” </a:t>
            </a:r>
          </a:p>
          <a:p>
            <a:pPr marL="0" indent="0" algn="ctr">
              <a:buNone/>
            </a:pPr>
            <a:r>
              <a:rPr 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(Wikipedia)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Arc 3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3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2AAB-27D0-4E18-BABD-4DE8652C6B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892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11CCF-3ED9-4D18-8B33-D121F4B1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Multidisciplinary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Psychology</a:t>
            </a:r>
          </a:p>
          <a:p>
            <a:pPr lvl="1"/>
            <a:r>
              <a:rPr lang="en-US" dirty="0"/>
              <a:t>Cognitive Science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Human factors</a:t>
            </a:r>
          </a:p>
          <a:p>
            <a:r>
              <a:rPr lang="en-US" dirty="0"/>
              <a:t>Venues </a:t>
            </a:r>
          </a:p>
          <a:p>
            <a:pPr lvl="1"/>
            <a:r>
              <a:rPr lang="en-US" dirty="0"/>
              <a:t>ACM Conference on Human Factors in Computing Systems (CHI)</a:t>
            </a:r>
          </a:p>
          <a:p>
            <a:pPr lvl="1"/>
            <a:r>
              <a:rPr lang="en-US" dirty="0"/>
              <a:t>ACM Conference on Computer Supported Cooperative Work (CSCW)</a:t>
            </a:r>
          </a:p>
          <a:p>
            <a:pPr lvl="1"/>
            <a:r>
              <a:rPr lang="en-US" dirty="0"/>
              <a:t>Many others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10D730-880C-43C1-88BE-1E3679B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Human-Computer Interaction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D778-81F4-48A6-A262-7EA2021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EC010-86CF-4DB6-94C7-9D9EEC26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859" y="2681967"/>
            <a:ext cx="906575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Learner-Centered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Algorithmic Team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543C7-B79E-4D29-8610-07F98147BE2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EFD232-F1E8-4083-B656-C30740EFBBE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5602" y="1536633"/>
            <a:ext cx="11035317" cy="4555200"/>
          </a:xfrm>
        </p:spPr>
        <p:txBody>
          <a:bodyPr/>
          <a:lstStyle/>
          <a:p>
            <a:r>
              <a:rPr lang="en-US" dirty="0"/>
              <a:t>Every student can:</a:t>
            </a:r>
          </a:p>
          <a:p>
            <a:pPr lvl="1"/>
            <a:r>
              <a:rPr lang="en-US" dirty="0"/>
              <a:t>Have a positive team experience</a:t>
            </a:r>
          </a:p>
          <a:p>
            <a:pPr lvl="1"/>
            <a:r>
              <a:rPr lang="en-US" dirty="0"/>
              <a:t>Learn and contribute to a quality </a:t>
            </a:r>
            <a:br>
              <a:rPr lang="en-US" dirty="0"/>
            </a:br>
            <a:r>
              <a:rPr lang="en-US" dirty="0"/>
              <a:t>team outcome</a:t>
            </a:r>
          </a:p>
          <a:p>
            <a:pPr lvl="1">
              <a:spcAft>
                <a:spcPts val="2133"/>
              </a:spcAft>
            </a:pPr>
            <a:r>
              <a:rPr lang="en-US" dirty="0"/>
              <a:t>Work on a high-performing team</a:t>
            </a:r>
          </a:p>
          <a:p>
            <a:pPr>
              <a:lnSpc>
                <a:spcPct val="150000"/>
              </a:lnSpc>
            </a:pPr>
            <a:r>
              <a:rPr lang="en-US" dirty="0"/>
              <a:t>Bring together CS, the learning sciences, and other fields to design, deploy, and study a new genre of algorithmic team formation tool that more closely considers the needs and experiences of learners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94" y="449933"/>
            <a:ext cx="4080217" cy="40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315031" y="2086157"/>
            <a:ext cx="5561938" cy="2513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should instructors form teams in their courses?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0467444" y="6356350"/>
            <a:ext cx="88635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B1F22-3FE9-4B2B-AC89-2435643A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Possibilities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63BFD-7AD5-4A4F-8AA5-6CB37C89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Self-selection</a:t>
            </a:r>
          </a:p>
          <a:p>
            <a:pPr>
              <a:spcAft>
                <a:spcPts val="1200"/>
              </a:spcAft>
            </a:pPr>
            <a:r>
              <a:rPr lang="en-US" dirty="0"/>
              <a:t>Random assignment</a:t>
            </a:r>
          </a:p>
          <a:p>
            <a:r>
              <a:rPr lang="en-US" dirty="0"/>
              <a:t>Strengths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Easy to implement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Some students prefer to select their own team</a:t>
            </a:r>
          </a:p>
          <a:p>
            <a:r>
              <a:rPr lang="en-US" dirty="0"/>
              <a:t>Weaknesses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Students may struggle to find a team to join</a:t>
            </a:r>
          </a:p>
          <a:p>
            <a:pPr lvl="1"/>
            <a:r>
              <a:rPr lang="en-US" dirty="0"/>
              <a:t>Lack of skill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5AD4D-357D-4017-870B-25FDCB3A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232-F1E8-4083-B656-C30740EFB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11615</TotalTime>
  <Words>1990</Words>
  <Application>Microsoft Office PowerPoint</Application>
  <PresentationFormat>Widescreen</PresentationFormat>
  <Paragraphs>244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LIFT: Integrating Stakeholder Voices into Algorithmic Team Formation</vt:lpstr>
      <vt:lpstr>Overview</vt:lpstr>
      <vt:lpstr>Who Am I?</vt:lpstr>
      <vt:lpstr>PowerPoint Presentation</vt:lpstr>
      <vt:lpstr>Human-Computer Interaction</vt:lpstr>
      <vt:lpstr>Learner-Centered  Algorithmic Team Formation</vt:lpstr>
      <vt:lpstr>Vision</vt:lpstr>
      <vt:lpstr>How should instructors form teams in their courses?</vt:lpstr>
      <vt:lpstr>2 Possibilities</vt:lpstr>
      <vt:lpstr>Criteria-based Team Formation</vt:lpstr>
      <vt:lpstr>Algorithmic Team Formation Tools</vt:lpstr>
      <vt:lpstr>Drawback/Opportunity #1</vt:lpstr>
      <vt:lpstr>Drawback/Opportunity #2</vt:lpstr>
      <vt:lpstr>Drawback/Opportunity #3</vt:lpstr>
      <vt:lpstr>My Research</vt:lpstr>
      <vt:lpstr>LIFT: Integrating Stakeholder Voices into Algorithmic Team Formation</vt:lpstr>
      <vt:lpstr>The LIFT Workflow</vt:lpstr>
      <vt:lpstr>Experimental Design</vt:lpstr>
      <vt:lpstr>Measures</vt:lpstr>
      <vt:lpstr>Results</vt:lpstr>
      <vt:lpstr>RQ1: What team formation criteria do students select when given the chance? How do student and instructor choices differ?</vt:lpstr>
      <vt:lpstr>RQ1: Student Criteria Choices</vt:lpstr>
      <vt:lpstr>Instructor Criteria Choices</vt:lpstr>
      <vt:lpstr>RQ2: How do students perceive their agency when they are allowed to have input into the team formation process?</vt:lpstr>
      <vt:lpstr>RQ2: Student Perceptions of Agency</vt:lpstr>
      <vt:lpstr>RQ2: Student Perceptions of Agency</vt:lpstr>
      <vt:lpstr>RQ3: How does allowing students to select criteria affect their team performance, satisfaction, and other course experiences compared to having instructors select criteria?</vt:lpstr>
      <vt:lpstr>RQ3: Effects of Criteria Selector on Outcomes</vt:lpstr>
      <vt:lpstr>RQ4: How do instructors perceive transferring agency in the team formation process to students, and what do they learn about student preferences?</vt:lpstr>
      <vt:lpstr>RQ4: Instructor Perceptions</vt:lpstr>
      <vt:lpstr>RQ4: Instructor Perceptions</vt:lpstr>
      <vt:lpstr>Implications for Instructors</vt:lpstr>
      <vt:lpstr>Implications for Tool Designers</vt:lpstr>
      <vt:lpstr>Contributions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Hastings</dc:creator>
  <cp:lastModifiedBy>Emily Hastings</cp:lastModifiedBy>
  <cp:revision>24</cp:revision>
  <dcterms:created xsi:type="dcterms:W3CDTF">2021-02-23T21:52:57Z</dcterms:created>
  <dcterms:modified xsi:type="dcterms:W3CDTF">2021-03-03T23:28:52Z</dcterms:modified>
</cp:coreProperties>
</file>