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8" r:id="rId2"/>
  </p:sldMasterIdLst>
  <p:notesMasterIdLst>
    <p:notesMasterId r:id="rId30"/>
  </p:notesMasterIdLst>
  <p:sldIdLst>
    <p:sldId id="283" r:id="rId3"/>
    <p:sldId id="357" r:id="rId4"/>
    <p:sldId id="258" r:id="rId5"/>
    <p:sldId id="259" r:id="rId6"/>
    <p:sldId id="260" r:id="rId7"/>
    <p:sldId id="358" r:id="rId8"/>
    <p:sldId id="359" r:id="rId9"/>
    <p:sldId id="360" r:id="rId10"/>
    <p:sldId id="264" r:id="rId11"/>
    <p:sldId id="377" r:id="rId12"/>
    <p:sldId id="378" r:id="rId13"/>
    <p:sldId id="393" r:id="rId14"/>
    <p:sldId id="379" r:id="rId15"/>
    <p:sldId id="380" r:id="rId16"/>
    <p:sldId id="384" r:id="rId17"/>
    <p:sldId id="381" r:id="rId18"/>
    <p:sldId id="383" r:id="rId19"/>
    <p:sldId id="350" r:id="rId20"/>
    <p:sldId id="349" r:id="rId21"/>
    <p:sldId id="392" r:id="rId22"/>
    <p:sldId id="394" r:id="rId23"/>
    <p:sldId id="388" r:id="rId24"/>
    <p:sldId id="386" r:id="rId25"/>
    <p:sldId id="390" r:id="rId26"/>
    <p:sldId id="391" r:id="rId27"/>
    <p:sldId id="387" r:id="rId28"/>
    <p:sldId id="389"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72000" autoAdjust="0"/>
  </p:normalViewPr>
  <p:slideViewPr>
    <p:cSldViewPr snapToGrid="0">
      <p:cViewPr varScale="1">
        <p:scale>
          <a:sx n="57" d="100"/>
          <a:sy n="57" d="100"/>
        </p:scale>
        <p:origin x="1694" y="48"/>
      </p:cViewPr>
      <p:guideLst/>
    </p:cSldViewPr>
  </p:slideViewPr>
  <p:notesTextViewPr>
    <p:cViewPr>
      <p:scale>
        <a:sx n="125" d="100"/>
        <a:sy n="125"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32358-E05F-4C46-9074-BC5766CFA641}"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31AFD-9D08-4FD2-8989-55BF3A5595CB}" type="slidenum">
              <a:rPr lang="en-US" smtClean="0"/>
              <a:t>‹#›</a:t>
            </a:fld>
            <a:endParaRPr lang="en-US"/>
          </a:p>
        </p:txBody>
      </p:sp>
    </p:spTree>
    <p:extLst>
      <p:ext uri="{BB962C8B-B14F-4D97-AF65-F5344CB8AC3E}">
        <p14:creationId xmlns:p14="http://schemas.microsoft.com/office/powerpoint/2010/main" val="149990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ngplay.com/image/16133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Introduce self</a:t>
            </a:r>
            <a:br>
              <a:rPr lang="en-US" dirty="0"/>
            </a:br>
            <a:endParaRPr lang="en-US" dirty="0"/>
          </a:p>
          <a:p>
            <a:pPr marL="0" lvl="0" indent="0" algn="l" rtl="0">
              <a:spcBef>
                <a:spcPts val="0"/>
              </a:spcBef>
              <a:spcAft>
                <a:spcPts val="0"/>
              </a:spcAft>
              <a:buClr>
                <a:schemeClr val="dk1"/>
              </a:buClr>
              <a:buSzPts val="1100"/>
              <a:buFont typeface="Arial"/>
              <a:buNone/>
            </a:pPr>
            <a:r>
              <a:rPr lang="en-US" dirty="0"/>
              <a:t>Many of you have worked on a team project before.  For the instructors, many of you have probably done team-based activities in your courses, and you may have even used algorithmic team formation tools to help make this process more efficient or easier.  </a:t>
            </a:r>
          </a:p>
          <a:p>
            <a:pPr marL="0" lvl="0" indent="0" algn="l" rtl="0">
              <a:spcBef>
                <a:spcPts val="0"/>
              </a:spcBef>
              <a:spcAft>
                <a:spcPts val="0"/>
              </a:spcAft>
              <a:buClr>
                <a:schemeClr val="dk1"/>
              </a:buClr>
              <a:buSzPts val="1100"/>
              <a:buFont typeface="Arial"/>
              <a:buNone/>
            </a:pPr>
            <a:r>
              <a:rPr lang="en-US" dirty="0"/>
              <a:t>Provide insight on how others are using similar tools to help you make decisions, reassure you that others struggle to use them effectively</a:t>
            </a: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1</a:t>
            </a:fld>
            <a:endParaRPr lang="en-US"/>
          </a:p>
        </p:txBody>
      </p:sp>
    </p:spTree>
    <p:extLst>
      <p:ext uri="{BB962C8B-B14F-4D97-AF65-F5344CB8AC3E}">
        <p14:creationId xmlns:p14="http://schemas.microsoft.com/office/powerpoint/2010/main" val="348788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close this gap, we conducted a survey and interview study investigating instructors’ goals and decisions when using team formation tools. Specifically…</a:t>
            </a: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10</a:t>
            </a:fld>
            <a:endParaRPr lang="en-US"/>
          </a:p>
        </p:txBody>
      </p:sp>
    </p:spTree>
    <p:extLst>
      <p:ext uri="{BB962C8B-B14F-4D97-AF65-F5344CB8AC3E}">
        <p14:creationId xmlns:p14="http://schemas.microsoft.com/office/powerpoint/2010/main" val="2435727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Participants from a variety of departments but mostly Formal and Applied Sciences (50), </a:t>
            </a:r>
          </a:p>
          <a:p>
            <a:r>
              <a:rPr lang="en-US" dirty="0"/>
              <a:t>primarily US (68) but also UK, India, Australia, Canada, Ireland, Malaysia</a:t>
            </a: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11</a:t>
            </a:fld>
            <a:endParaRPr lang="en-US"/>
          </a:p>
        </p:txBody>
      </p:sp>
    </p:spTree>
    <p:extLst>
      <p:ext uri="{BB962C8B-B14F-4D97-AF65-F5344CB8AC3E}">
        <p14:creationId xmlns:p14="http://schemas.microsoft.com/office/powerpoint/2010/main" val="9747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talk briefly about some of the most interesting results most closely relating to the research questions, encourage you to check out the paper for more information and quotes from instructors, which were really enlightening.</a:t>
            </a:r>
          </a:p>
        </p:txBody>
      </p:sp>
      <p:sp>
        <p:nvSpPr>
          <p:cNvPr id="4" name="Slide Number Placeholder 3"/>
          <p:cNvSpPr>
            <a:spLocks noGrp="1"/>
          </p:cNvSpPr>
          <p:nvPr>
            <p:ph type="sldNum" sz="quarter" idx="5"/>
          </p:nvPr>
        </p:nvSpPr>
        <p:spPr/>
        <p:txBody>
          <a:bodyPr/>
          <a:lstStyle/>
          <a:p>
            <a:fld id="{F4B31AFD-9D08-4FD2-8989-55BF3A5595CB}" type="slidenum">
              <a:rPr lang="en-US" smtClean="0"/>
              <a:t>12</a:t>
            </a:fld>
            <a:endParaRPr lang="en-US"/>
          </a:p>
        </p:txBody>
      </p:sp>
    </p:spTree>
    <p:extLst>
      <p:ext uri="{BB962C8B-B14F-4D97-AF65-F5344CB8AC3E}">
        <p14:creationId xmlns:p14="http://schemas.microsoft.com/office/powerpoint/2010/main" val="184965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preparing for industry (interview N=14, survey N=16) and course content (interview N=10, survey N=21)</a:t>
            </a:r>
          </a:p>
        </p:txBody>
      </p:sp>
      <p:sp>
        <p:nvSpPr>
          <p:cNvPr id="4" name="Slide Number Placeholder 3"/>
          <p:cNvSpPr>
            <a:spLocks noGrp="1"/>
          </p:cNvSpPr>
          <p:nvPr>
            <p:ph type="sldNum" sz="quarter" idx="5"/>
          </p:nvPr>
        </p:nvSpPr>
        <p:spPr/>
        <p:txBody>
          <a:bodyPr/>
          <a:lstStyle/>
          <a:p>
            <a:fld id="{F4B31AFD-9D08-4FD2-8989-55BF3A5595CB}" type="slidenum">
              <a:rPr lang="en-US" smtClean="0"/>
              <a:t>13</a:t>
            </a:fld>
            <a:endParaRPr lang="en-US"/>
          </a:p>
        </p:txBody>
      </p:sp>
    </p:spTree>
    <p:extLst>
      <p:ext uri="{BB962C8B-B14F-4D97-AF65-F5344CB8AC3E}">
        <p14:creationId xmlns:p14="http://schemas.microsoft.com/office/powerpoint/2010/main" val="3012295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Factors: student makeup of the course (least– student opinions). Rated student preferences important (5 of 7)</a:t>
            </a:r>
          </a:p>
          <a:p>
            <a:r>
              <a:rPr lang="en-US" dirty="0"/>
              <a:t>Prior experience for people not using tool, makeup was 3</a:t>
            </a:r>
            <a:r>
              <a:rPr lang="en-US" baseline="30000" dirty="0"/>
              <a:t>rd</a:t>
            </a:r>
            <a:r>
              <a:rPr lang="en-US" dirty="0"/>
              <a:t>  (not significant, </a:t>
            </a:r>
            <a:r>
              <a:rPr lang="it-IT" dirty="0"/>
              <a:t>($\chi^2$(7)=13.36, $p$=0.06))</a:t>
            </a:r>
            <a:endParaRPr lang="en-US" dirty="0"/>
          </a:p>
          <a:p>
            <a:endParaRPr lang="en-US" dirty="0"/>
          </a:p>
          <a:p>
            <a:r>
              <a:rPr lang="en-US" dirty="0"/>
              <a:t>Learned over time– trial and error</a:t>
            </a:r>
          </a:p>
          <a:p>
            <a:endParaRPr lang="en-US" dirty="0"/>
          </a:p>
          <a:p>
            <a:r>
              <a:rPr lang="en-US" dirty="0"/>
              <a:t>Include how they know good?</a:t>
            </a:r>
          </a:p>
        </p:txBody>
      </p:sp>
      <p:sp>
        <p:nvSpPr>
          <p:cNvPr id="4" name="Slide Number Placeholder 3"/>
          <p:cNvSpPr>
            <a:spLocks noGrp="1"/>
          </p:cNvSpPr>
          <p:nvPr>
            <p:ph type="sldNum" sz="quarter" idx="5"/>
          </p:nvPr>
        </p:nvSpPr>
        <p:spPr/>
        <p:txBody>
          <a:bodyPr/>
          <a:lstStyle/>
          <a:p>
            <a:fld id="{F4B31AFD-9D08-4FD2-8989-55BF3A5595CB}" type="slidenum">
              <a:rPr lang="en-US" smtClean="0"/>
              <a:t>14</a:t>
            </a:fld>
            <a:endParaRPr lang="en-US"/>
          </a:p>
        </p:txBody>
      </p:sp>
    </p:spTree>
    <p:extLst>
      <p:ext uri="{BB962C8B-B14F-4D97-AF65-F5344CB8AC3E}">
        <p14:creationId xmlns:p14="http://schemas.microsoft.com/office/powerpoint/2010/main" val="1321083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a:t>
            </a:r>
          </a:p>
          <a:p>
            <a:endParaRPr lang="en-US" dirty="0"/>
          </a:p>
          <a:p>
            <a:r>
              <a:rPr lang="en-US" dirty="0"/>
              <a:t>Relevant to LIFT</a:t>
            </a:r>
          </a:p>
        </p:txBody>
      </p:sp>
      <p:sp>
        <p:nvSpPr>
          <p:cNvPr id="4" name="Slide Number Placeholder 3"/>
          <p:cNvSpPr>
            <a:spLocks noGrp="1"/>
          </p:cNvSpPr>
          <p:nvPr>
            <p:ph type="sldNum" sz="quarter" idx="5"/>
          </p:nvPr>
        </p:nvSpPr>
        <p:spPr/>
        <p:txBody>
          <a:bodyPr/>
          <a:lstStyle/>
          <a:p>
            <a:fld id="{F4B31AFD-9D08-4FD2-8989-55BF3A5595CB}" type="slidenum">
              <a:rPr lang="en-US" smtClean="0"/>
              <a:t>15</a:t>
            </a:fld>
            <a:endParaRPr lang="en-US"/>
          </a:p>
        </p:txBody>
      </p:sp>
    </p:spTree>
    <p:extLst>
      <p:ext uri="{BB962C8B-B14F-4D97-AF65-F5344CB8AC3E}">
        <p14:creationId xmlns:p14="http://schemas.microsoft.com/office/powerpoint/2010/main" val="1723392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tools won’t produce perfect teams (link to PS)</a:t>
            </a:r>
          </a:p>
          <a:p>
            <a:endParaRPr lang="en-US" dirty="0"/>
          </a:p>
          <a:p>
            <a:r>
              <a:rPr lang="en-US" dirty="0"/>
              <a:t>Interesting behaviors– extra criteria to obfuscate, defaults?</a:t>
            </a:r>
          </a:p>
        </p:txBody>
      </p:sp>
      <p:sp>
        <p:nvSpPr>
          <p:cNvPr id="4" name="Slide Number Placeholder 3"/>
          <p:cNvSpPr>
            <a:spLocks noGrp="1"/>
          </p:cNvSpPr>
          <p:nvPr>
            <p:ph type="sldNum" sz="quarter" idx="5"/>
          </p:nvPr>
        </p:nvSpPr>
        <p:spPr/>
        <p:txBody>
          <a:bodyPr/>
          <a:lstStyle/>
          <a:p>
            <a:fld id="{F4B31AFD-9D08-4FD2-8989-55BF3A5595CB}" type="slidenum">
              <a:rPr lang="en-US" smtClean="0"/>
              <a:t>16</a:t>
            </a:fld>
            <a:endParaRPr lang="en-US"/>
          </a:p>
        </p:txBody>
      </p:sp>
    </p:spTree>
    <p:extLst>
      <p:ext uri="{BB962C8B-B14F-4D97-AF65-F5344CB8AC3E}">
        <p14:creationId xmlns:p14="http://schemas.microsoft.com/office/powerpoint/2010/main" val="3263228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touch briefly on implications, Lends support to the need for LIFT, etc. </a:t>
            </a:r>
            <a:r>
              <a:rPr lang="en-US" dirty="0" err="1"/>
              <a:t>bc</a:t>
            </a:r>
            <a:r>
              <a:rPr lang="en-US" dirty="0"/>
              <a:t> instructors want more support, care about student opinions but don’t ask, want students to learn about teamwork skills/from each other</a:t>
            </a: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17</a:t>
            </a:fld>
            <a:endParaRPr lang="en-US"/>
          </a:p>
        </p:txBody>
      </p:sp>
    </p:spTree>
    <p:extLst>
      <p:ext uri="{BB962C8B-B14F-4D97-AF65-F5344CB8AC3E}">
        <p14:creationId xmlns:p14="http://schemas.microsoft.com/office/powerpoint/2010/main" val="423598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600"/>
              </a:spcAft>
            </a:pPr>
            <a:r>
              <a:rPr lang="en-US" sz="1200" dirty="0">
                <a:effectLst/>
                <a:latin typeface="Times" panose="02020603050405020304" pitchFamily="18" charset="0"/>
                <a:ea typeface="DengXian" panose="02010600030101010101" pitchFamily="2" charset="-122"/>
                <a:cs typeface="Arial" panose="020B0604020202020204" pitchFamily="34" charset="0"/>
              </a:rPr>
              <a:t>For example, we found that instructors were sometimes uncertain about whether the configurations they selected would be effective or accepted by students, and while they valued students' opinions on what criteria to prioritize, rarely solicited this information themselves. Tools might therefore provide built-in ways to gather student input and help instructors interpret it. Including more explicit recommendations from the literature, especially in relation to the mapping between instructors' goals and specific criteria, may also help clarify the configuration process. The inclusion of this additional support may in turn produce student teams that cooperate more effectively and have better learning experiences.</a:t>
            </a: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4B31AFD-9D08-4FD2-8989-55BF3A5595CB}" type="slidenum">
              <a:rPr lang="en-US" smtClean="0"/>
              <a:t>18</a:t>
            </a:fld>
            <a:endParaRPr lang="en-US"/>
          </a:p>
        </p:txBody>
      </p:sp>
    </p:spTree>
    <p:extLst>
      <p:ext uri="{BB962C8B-B14F-4D97-AF65-F5344CB8AC3E}">
        <p14:creationId xmlns:p14="http://schemas.microsoft.com/office/powerpoint/2010/main" val="2338780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slides for questions</a:t>
            </a:r>
          </a:p>
        </p:txBody>
      </p:sp>
      <p:sp>
        <p:nvSpPr>
          <p:cNvPr id="4" name="Slide Number Placeholder 3"/>
          <p:cNvSpPr>
            <a:spLocks noGrp="1"/>
          </p:cNvSpPr>
          <p:nvPr>
            <p:ph type="sldNum" sz="quarter" idx="5"/>
          </p:nvPr>
        </p:nvSpPr>
        <p:spPr/>
        <p:txBody>
          <a:bodyPr/>
          <a:lstStyle/>
          <a:p>
            <a:fld id="{F4B31AFD-9D08-4FD2-8989-55BF3A5595CB}" type="slidenum">
              <a:rPr lang="en-US" smtClean="0"/>
              <a:t>19</a:t>
            </a:fld>
            <a:endParaRPr lang="en-US"/>
          </a:p>
        </p:txBody>
      </p:sp>
    </p:spTree>
    <p:extLst>
      <p:ext uri="{BB962C8B-B14F-4D97-AF65-F5344CB8AC3E}">
        <p14:creationId xmlns:p14="http://schemas.microsoft.com/office/powerpoint/2010/main" val="10368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fcdc7b6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fcdc7b6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https://www.pngplay.com/image/161334</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Composition can have impact on team outcomes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In general, the team formation process described by looked something like this</a:t>
            </a:r>
          </a:p>
        </p:txBody>
      </p:sp>
      <p:sp>
        <p:nvSpPr>
          <p:cNvPr id="4" name="Slide Number Placeholder 3"/>
          <p:cNvSpPr>
            <a:spLocks noGrp="1"/>
          </p:cNvSpPr>
          <p:nvPr>
            <p:ph type="sldNum" sz="quarter" idx="5"/>
          </p:nvPr>
        </p:nvSpPr>
        <p:spPr/>
        <p:txBody>
          <a:bodyPr/>
          <a:lstStyle/>
          <a:p>
            <a:fld id="{F4B31AFD-9D08-4FD2-8989-55BF3A5595CB}" type="slidenum">
              <a:rPr lang="en-US" smtClean="0"/>
              <a:t>20</a:t>
            </a:fld>
            <a:endParaRPr lang="en-US"/>
          </a:p>
        </p:txBody>
      </p:sp>
    </p:spTree>
    <p:extLst>
      <p:ext uri="{BB962C8B-B14F-4D97-AF65-F5344CB8AC3E}">
        <p14:creationId xmlns:p14="http://schemas.microsoft.com/office/powerpoint/2010/main" val="3460589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Suggests need to reconsider inputs/outputs– struggle to sanity check</a:t>
            </a:r>
          </a:p>
          <a:p>
            <a:r>
              <a:rPr lang="en-US" dirty="0"/>
              <a:t>TODO need an image?</a:t>
            </a:r>
          </a:p>
        </p:txBody>
      </p:sp>
      <p:sp>
        <p:nvSpPr>
          <p:cNvPr id="4" name="Slide Number Placeholder 3"/>
          <p:cNvSpPr>
            <a:spLocks noGrp="1"/>
          </p:cNvSpPr>
          <p:nvPr>
            <p:ph type="sldNum" sz="quarter" idx="5"/>
          </p:nvPr>
        </p:nvSpPr>
        <p:spPr/>
        <p:txBody>
          <a:bodyPr/>
          <a:lstStyle/>
          <a:p>
            <a:fld id="{F4B31AFD-9D08-4FD2-8989-55BF3A5595CB}" type="slidenum">
              <a:rPr lang="en-US" smtClean="0"/>
              <a:t>21</a:t>
            </a:fld>
            <a:endParaRPr lang="en-US"/>
          </a:p>
        </p:txBody>
      </p:sp>
    </p:spTree>
    <p:extLst>
      <p:ext uri="{BB962C8B-B14F-4D97-AF65-F5344CB8AC3E}">
        <p14:creationId xmlns:p14="http://schemas.microsoft.com/office/powerpoint/2010/main" val="708075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fcdc7b6d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fcdc7b6d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Created by a tool according to user-defined criteria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I believe that many of the techniques and results I describe here will generalize to other teamwork contexts (project types, industry), additional research will be required to determine exactly to what extent they will transfer.</a:t>
            </a:r>
          </a:p>
        </p:txBody>
      </p:sp>
    </p:spTree>
    <p:extLst>
      <p:ext uri="{BB962C8B-B14F-4D97-AF65-F5344CB8AC3E}">
        <p14:creationId xmlns:p14="http://schemas.microsoft.com/office/powerpoint/2010/main" val="2138054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LinBiolinumTB"/>
              </a:rPr>
              <a:t>Trends According to Instructor or Course Characteristics</a:t>
            </a:r>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25</a:t>
            </a:fld>
            <a:endParaRPr lang="en-US"/>
          </a:p>
        </p:txBody>
      </p:sp>
    </p:spTree>
    <p:extLst>
      <p:ext uri="{BB962C8B-B14F-4D97-AF65-F5344CB8AC3E}">
        <p14:creationId xmlns:p14="http://schemas.microsoft.com/office/powerpoint/2010/main" val="3654946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a7b002767_7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a7b002767_7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Algorithmic team formation tools help implement this approach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fcdc7b6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fcdc7b6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Instructors select the criteria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fcdc7b6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fcdc7b6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fcdc7b6d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fcdc7b6d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fcdc7b6d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fcdc7b6d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fcdc7b6d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fcdc7b6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a7b002767_7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a7b002767_7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dirty="0">
                <a:solidFill>
                  <a:schemeClr val="dk1"/>
                </a:solidFill>
                <a:highlight>
                  <a:srgbClr val="FFFFFF"/>
                </a:highlight>
              </a:rPr>
              <a:t>However, although these tools can be very useful, they also raise significant new challenges.</a:t>
            </a:r>
          </a:p>
          <a:p>
            <a:pPr marL="0" lvl="0" indent="0" algn="l" rtl="0">
              <a:lnSpc>
                <a:spcPct val="115000"/>
              </a:lnSpc>
              <a:spcBef>
                <a:spcPts val="0"/>
              </a:spcBef>
              <a:spcAft>
                <a:spcPts val="0"/>
              </a:spcAft>
              <a:buNone/>
            </a:pPr>
            <a:r>
              <a:rPr lang="en" sz="800" dirty="0">
                <a:solidFill>
                  <a:schemeClr val="dk1"/>
                </a:solidFill>
                <a:highlight>
                  <a:srgbClr val="FFFFFF"/>
                </a:highlight>
              </a:rPr>
              <a:t>E.g., CATME has 27^11 possible configurations just for default criteria</a:t>
            </a:r>
            <a:endParaRPr sz="800" dirty="0">
              <a:solidFill>
                <a:schemeClr val="dk1"/>
              </a:solidFill>
              <a:highlight>
                <a:srgbClr val="FFFFFF"/>
              </a:highlight>
            </a:endParaRPr>
          </a:p>
          <a:p>
            <a:pPr marL="0" lvl="0" indent="0" algn="l" rtl="0">
              <a:lnSpc>
                <a:spcPct val="115000"/>
              </a:lnSpc>
              <a:spcBef>
                <a:spcPts val="1000"/>
              </a:spcBef>
              <a:spcAft>
                <a:spcPts val="0"/>
              </a:spcAft>
              <a:buNone/>
            </a:pPr>
            <a:r>
              <a:rPr lang="en" sz="800" dirty="0">
                <a:solidFill>
                  <a:schemeClr val="dk1"/>
                </a:solidFill>
                <a:highlight>
                  <a:srgbClr val="FFFFFF"/>
                </a:highlight>
              </a:rPr>
              <a:t>Easy to make a mistake that could negatively impact the students</a:t>
            </a:r>
            <a:endParaRPr sz="800" dirty="0">
              <a:solidFill>
                <a:schemeClr val="dk1"/>
              </a:solidFill>
              <a:highlight>
                <a:srgbClr val="FFFFFF"/>
              </a:highlight>
            </a:endParaRPr>
          </a:p>
          <a:p>
            <a:pPr marL="0" lvl="0" indent="0" algn="l" rtl="0">
              <a:lnSpc>
                <a:spcPct val="115000"/>
              </a:lnSpc>
              <a:spcBef>
                <a:spcPts val="1000"/>
              </a:spcBef>
              <a:spcAft>
                <a:spcPts val="0"/>
              </a:spcAft>
              <a:buNone/>
            </a:pPr>
            <a:r>
              <a:rPr lang="en" sz="800" dirty="0">
                <a:solidFill>
                  <a:schemeClr val="dk1"/>
                </a:solidFill>
                <a:highlight>
                  <a:srgbClr val="FFFFFF"/>
                </a:highlight>
              </a:rPr>
              <a:t>those with the most at stake in the process</a:t>
            </a:r>
            <a:endParaRPr sz="800" dirty="0">
              <a:solidFill>
                <a:schemeClr val="dk1"/>
              </a:solidFill>
              <a:highlight>
                <a:srgbClr val="FFFFFF"/>
              </a:highlight>
            </a:endParaRPr>
          </a:p>
          <a:p>
            <a:pPr marL="0" lvl="0" indent="0" algn="l" rtl="0">
              <a:lnSpc>
                <a:spcPct val="115000"/>
              </a:lnSpc>
              <a:spcBef>
                <a:spcPts val="1000"/>
              </a:spcBef>
              <a:spcAft>
                <a:spcPts val="1000"/>
              </a:spcAft>
              <a:buNone/>
            </a:pPr>
            <a:r>
              <a:rPr lang="en-US" sz="800" dirty="0"/>
              <a:t>However, the relative novelty of team formation tools means that there is currently little knowledge of how instructors choose which of these sources to utilize, how they relate different criteria to their goals for the planned teamwork, or how they determine if their configuration or the generated teams are successful. </a:t>
            </a:r>
            <a:endParaRPr sz="800" dirty="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280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1865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33708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68315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702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77194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6732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990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46201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73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0" name="Google Shape;4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1" name="Google Shape;4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05143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7200" b="0">
                <a:solidFill>
                  <a:schemeClr val="dk2"/>
                </a:solidFill>
              </a:defRPr>
            </a:lvl1pPr>
            <a:lvl2pPr lvl="1">
              <a:spcBef>
                <a:spcPts val="0"/>
              </a:spcBef>
              <a:spcAft>
                <a:spcPts val="0"/>
              </a:spcAft>
              <a:buClr>
                <a:schemeClr val="dk2"/>
              </a:buClr>
              <a:buSzPts val="5400"/>
              <a:buNone/>
              <a:defRPr sz="7200" b="0">
                <a:solidFill>
                  <a:schemeClr val="dk2"/>
                </a:solidFill>
              </a:defRPr>
            </a:lvl2pPr>
            <a:lvl3pPr lvl="2">
              <a:spcBef>
                <a:spcPts val="0"/>
              </a:spcBef>
              <a:spcAft>
                <a:spcPts val="0"/>
              </a:spcAft>
              <a:buClr>
                <a:schemeClr val="dk2"/>
              </a:buClr>
              <a:buSzPts val="5400"/>
              <a:buNone/>
              <a:defRPr sz="7200" b="0">
                <a:solidFill>
                  <a:schemeClr val="dk2"/>
                </a:solidFill>
              </a:defRPr>
            </a:lvl3pPr>
            <a:lvl4pPr lvl="3">
              <a:spcBef>
                <a:spcPts val="0"/>
              </a:spcBef>
              <a:spcAft>
                <a:spcPts val="0"/>
              </a:spcAft>
              <a:buClr>
                <a:schemeClr val="dk2"/>
              </a:buClr>
              <a:buSzPts val="5400"/>
              <a:buNone/>
              <a:defRPr sz="7200" b="0">
                <a:solidFill>
                  <a:schemeClr val="dk2"/>
                </a:solidFill>
              </a:defRPr>
            </a:lvl4pPr>
            <a:lvl5pPr lvl="4">
              <a:spcBef>
                <a:spcPts val="0"/>
              </a:spcBef>
              <a:spcAft>
                <a:spcPts val="0"/>
              </a:spcAft>
              <a:buClr>
                <a:schemeClr val="dk2"/>
              </a:buClr>
              <a:buSzPts val="5400"/>
              <a:buNone/>
              <a:defRPr sz="7200" b="0">
                <a:solidFill>
                  <a:schemeClr val="dk2"/>
                </a:solidFill>
              </a:defRPr>
            </a:lvl5pPr>
            <a:lvl6pPr lvl="5">
              <a:spcBef>
                <a:spcPts val="0"/>
              </a:spcBef>
              <a:spcAft>
                <a:spcPts val="0"/>
              </a:spcAft>
              <a:buClr>
                <a:schemeClr val="dk2"/>
              </a:buClr>
              <a:buSzPts val="5400"/>
              <a:buNone/>
              <a:defRPr sz="7200" b="0">
                <a:solidFill>
                  <a:schemeClr val="dk2"/>
                </a:solidFill>
              </a:defRPr>
            </a:lvl6pPr>
            <a:lvl7pPr lvl="6">
              <a:spcBef>
                <a:spcPts val="0"/>
              </a:spcBef>
              <a:spcAft>
                <a:spcPts val="0"/>
              </a:spcAft>
              <a:buClr>
                <a:schemeClr val="dk2"/>
              </a:buClr>
              <a:buSzPts val="5400"/>
              <a:buNone/>
              <a:defRPr sz="7200" b="0">
                <a:solidFill>
                  <a:schemeClr val="dk2"/>
                </a:solidFill>
              </a:defRPr>
            </a:lvl7pPr>
            <a:lvl8pPr lvl="7">
              <a:spcBef>
                <a:spcPts val="0"/>
              </a:spcBef>
              <a:spcAft>
                <a:spcPts val="0"/>
              </a:spcAft>
              <a:buClr>
                <a:schemeClr val="dk2"/>
              </a:buClr>
              <a:buSzPts val="5400"/>
              <a:buNone/>
              <a:defRPr sz="7200" b="0">
                <a:solidFill>
                  <a:schemeClr val="dk2"/>
                </a:solidFill>
              </a:defRPr>
            </a:lvl8pPr>
            <a:lvl9pPr lvl="8">
              <a:spcBef>
                <a:spcPts val="0"/>
              </a:spcBef>
              <a:spcAft>
                <a:spcPts val="0"/>
              </a:spcAft>
              <a:buClr>
                <a:schemeClr val="dk2"/>
              </a:buClr>
              <a:buSzPts val="5400"/>
              <a:buNone/>
              <a:defRPr sz="7200" b="0">
                <a:solidFill>
                  <a:schemeClr val="dk2"/>
                </a:solidFill>
              </a:defRPr>
            </a:lvl9pPr>
          </a:lstStyle>
          <a:p>
            <a:r>
              <a:rPr lang="en-US"/>
              <a:t>Click to edit Master title style</a:t>
            </a:r>
            <a:endParaRPr/>
          </a:p>
        </p:txBody>
      </p:sp>
      <p:sp>
        <p:nvSpPr>
          <p:cNvPr id="44" name="Google Shape;4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07637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7" name="Google Shape;47;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600" cy="2234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9" name="Google Shape;49;p9"/>
          <p:cNvSpPr txBox="1">
            <a:spLocks noGrp="1"/>
          </p:cNvSpPr>
          <p:nvPr>
            <p:ph type="subTitle" idx="1"/>
          </p:nvPr>
        </p:nvSpPr>
        <p:spPr>
          <a:xfrm>
            <a:off x="354000" y="36358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51" name="Google Shape;5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35161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2400"/>
              <a:buFont typeface="PT Sans Narrow"/>
              <a:buNone/>
              <a:defRPr sz="3200">
                <a:latin typeface="PT Sans Narrow"/>
                <a:ea typeface="PT Sans Narrow"/>
                <a:cs typeface="PT Sans Narrow"/>
                <a:sym typeface="PT Sans Narrow"/>
              </a:defRPr>
            </a:lvl1pPr>
          </a:lstStyle>
          <a:p>
            <a:pPr lvl="0"/>
            <a:r>
              <a:rPr lang="en-US"/>
              <a:t>Click to edit Master text styles</a:t>
            </a:r>
          </a:p>
        </p:txBody>
      </p:sp>
      <p:sp>
        <p:nvSpPr>
          <p:cNvPr id="54" name="Google Shape;5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72131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1"/>
          <p:cNvSpPr txBox="1">
            <a:spLocks noGrp="1"/>
          </p:cNvSpPr>
          <p:nvPr>
            <p:ph type="title" hasCustomPrompt="1"/>
          </p:nvPr>
        </p:nvSpPr>
        <p:spPr>
          <a:xfrm>
            <a:off x="415600" y="1739800"/>
            <a:ext cx="11360800" cy="2051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7333">
                <a:solidFill>
                  <a:schemeClr val="accent3"/>
                </a:solidFill>
              </a:defRPr>
            </a:lvl1pPr>
            <a:lvl2pPr lvl="1" algn="ctr">
              <a:spcBef>
                <a:spcPts val="0"/>
              </a:spcBef>
              <a:spcAft>
                <a:spcPts val="0"/>
              </a:spcAft>
              <a:buClr>
                <a:schemeClr val="accent3"/>
              </a:buClr>
              <a:buSzPts val="13000"/>
              <a:buNone/>
              <a:defRPr sz="17333">
                <a:solidFill>
                  <a:schemeClr val="accent3"/>
                </a:solidFill>
              </a:defRPr>
            </a:lvl2pPr>
            <a:lvl3pPr lvl="2" algn="ctr">
              <a:spcBef>
                <a:spcPts val="0"/>
              </a:spcBef>
              <a:spcAft>
                <a:spcPts val="0"/>
              </a:spcAft>
              <a:buClr>
                <a:schemeClr val="accent3"/>
              </a:buClr>
              <a:buSzPts val="13000"/>
              <a:buNone/>
              <a:defRPr sz="17333">
                <a:solidFill>
                  <a:schemeClr val="accent3"/>
                </a:solidFill>
              </a:defRPr>
            </a:lvl3pPr>
            <a:lvl4pPr lvl="3" algn="ctr">
              <a:spcBef>
                <a:spcPts val="0"/>
              </a:spcBef>
              <a:spcAft>
                <a:spcPts val="0"/>
              </a:spcAft>
              <a:buClr>
                <a:schemeClr val="accent3"/>
              </a:buClr>
              <a:buSzPts val="13000"/>
              <a:buNone/>
              <a:defRPr sz="17333">
                <a:solidFill>
                  <a:schemeClr val="accent3"/>
                </a:solidFill>
              </a:defRPr>
            </a:lvl4pPr>
            <a:lvl5pPr lvl="4" algn="ctr">
              <a:spcBef>
                <a:spcPts val="0"/>
              </a:spcBef>
              <a:spcAft>
                <a:spcPts val="0"/>
              </a:spcAft>
              <a:buClr>
                <a:schemeClr val="accent3"/>
              </a:buClr>
              <a:buSzPts val="13000"/>
              <a:buNone/>
              <a:defRPr sz="17333">
                <a:solidFill>
                  <a:schemeClr val="accent3"/>
                </a:solidFill>
              </a:defRPr>
            </a:lvl5pPr>
            <a:lvl6pPr lvl="5" algn="ctr">
              <a:spcBef>
                <a:spcPts val="0"/>
              </a:spcBef>
              <a:spcAft>
                <a:spcPts val="0"/>
              </a:spcAft>
              <a:buClr>
                <a:schemeClr val="accent3"/>
              </a:buClr>
              <a:buSzPts val="13000"/>
              <a:buNone/>
              <a:defRPr sz="17333">
                <a:solidFill>
                  <a:schemeClr val="accent3"/>
                </a:solidFill>
              </a:defRPr>
            </a:lvl6pPr>
            <a:lvl7pPr lvl="6" algn="ctr">
              <a:spcBef>
                <a:spcPts val="0"/>
              </a:spcBef>
              <a:spcAft>
                <a:spcPts val="0"/>
              </a:spcAft>
              <a:buClr>
                <a:schemeClr val="accent3"/>
              </a:buClr>
              <a:buSzPts val="13000"/>
              <a:buNone/>
              <a:defRPr sz="17333">
                <a:solidFill>
                  <a:schemeClr val="accent3"/>
                </a:solidFill>
              </a:defRPr>
            </a:lvl7pPr>
            <a:lvl8pPr lvl="7" algn="ctr">
              <a:spcBef>
                <a:spcPts val="0"/>
              </a:spcBef>
              <a:spcAft>
                <a:spcPts val="0"/>
              </a:spcAft>
              <a:buClr>
                <a:schemeClr val="accent3"/>
              </a:buClr>
              <a:buSzPts val="13000"/>
              <a:buNone/>
              <a:defRPr sz="17333">
                <a:solidFill>
                  <a:schemeClr val="accent3"/>
                </a:solidFill>
              </a:defRPr>
            </a:lvl8pPr>
            <a:lvl9pPr lvl="8" algn="ctr">
              <a:spcBef>
                <a:spcPts val="0"/>
              </a:spcBef>
              <a:spcAft>
                <a:spcPts val="0"/>
              </a:spcAft>
              <a:buClr>
                <a:schemeClr val="accent3"/>
              </a:buClr>
              <a:buSzPts val="13000"/>
              <a:buNone/>
              <a:defRPr sz="17333">
                <a:solidFill>
                  <a:schemeClr val="accent3"/>
                </a:solidFill>
              </a:defRPr>
            </a:lvl9pPr>
          </a:lstStyle>
          <a:p>
            <a:r>
              <a:t>xx%</a:t>
            </a:r>
          </a:p>
        </p:txBody>
      </p:sp>
      <p:sp>
        <p:nvSpPr>
          <p:cNvPr id="58" name="Google Shape;58;p11"/>
          <p:cNvSpPr txBox="1">
            <a:spLocks noGrp="1"/>
          </p:cNvSpPr>
          <p:nvPr>
            <p:ph type="body" idx="1"/>
          </p:nvPr>
        </p:nvSpPr>
        <p:spPr>
          <a:xfrm>
            <a:off x="415600" y="3994200"/>
            <a:ext cx="113608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59" name="Google Shape;59;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67783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08106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3"/>
          <p:cNvSpPr txBox="1">
            <a:spLocks noGrp="1"/>
          </p:cNvSpPr>
          <p:nvPr>
            <p:ph type="title"/>
          </p:nvPr>
        </p:nvSpPr>
        <p:spPr>
          <a:xfrm>
            <a:off x="415600" y="1086400"/>
            <a:ext cx="11428400" cy="1256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8125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2405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latin typeface="Open Sans"/>
                <a:ea typeface="Open Sans"/>
                <a:cs typeface="Open Sans"/>
                <a:sym typeface="Open Sans"/>
              </a:defRPr>
            </a:lvl1pPr>
            <a:lvl2pPr lvl="1" algn="r">
              <a:buNone/>
              <a:defRPr sz="1333">
                <a:solidFill>
                  <a:schemeClr val="dk2"/>
                </a:solidFill>
                <a:latin typeface="Open Sans"/>
                <a:ea typeface="Open Sans"/>
                <a:cs typeface="Open Sans"/>
                <a:sym typeface="Open Sans"/>
              </a:defRPr>
            </a:lvl2pPr>
            <a:lvl3pPr lvl="2" algn="r">
              <a:buNone/>
              <a:defRPr sz="1333">
                <a:solidFill>
                  <a:schemeClr val="dk2"/>
                </a:solidFill>
                <a:latin typeface="Open Sans"/>
                <a:ea typeface="Open Sans"/>
                <a:cs typeface="Open Sans"/>
                <a:sym typeface="Open Sans"/>
              </a:defRPr>
            </a:lvl3pPr>
            <a:lvl4pPr lvl="3" algn="r">
              <a:buNone/>
              <a:defRPr sz="1333">
                <a:solidFill>
                  <a:schemeClr val="dk2"/>
                </a:solidFill>
                <a:latin typeface="Open Sans"/>
                <a:ea typeface="Open Sans"/>
                <a:cs typeface="Open Sans"/>
                <a:sym typeface="Open Sans"/>
              </a:defRPr>
            </a:lvl4pPr>
            <a:lvl5pPr lvl="4" algn="r">
              <a:buNone/>
              <a:defRPr sz="1333">
                <a:solidFill>
                  <a:schemeClr val="dk2"/>
                </a:solidFill>
                <a:latin typeface="Open Sans"/>
                <a:ea typeface="Open Sans"/>
                <a:cs typeface="Open Sans"/>
                <a:sym typeface="Open Sans"/>
              </a:defRPr>
            </a:lvl5pPr>
            <a:lvl6pPr lvl="5" algn="r">
              <a:buNone/>
              <a:defRPr sz="1333">
                <a:solidFill>
                  <a:schemeClr val="dk2"/>
                </a:solidFill>
                <a:latin typeface="Open Sans"/>
                <a:ea typeface="Open Sans"/>
                <a:cs typeface="Open Sans"/>
                <a:sym typeface="Open Sans"/>
              </a:defRPr>
            </a:lvl6pPr>
            <a:lvl7pPr lvl="6" algn="r">
              <a:buNone/>
              <a:defRPr sz="1333">
                <a:solidFill>
                  <a:schemeClr val="dk2"/>
                </a:solidFill>
                <a:latin typeface="Open Sans"/>
                <a:ea typeface="Open Sans"/>
                <a:cs typeface="Open Sans"/>
                <a:sym typeface="Open Sans"/>
              </a:defRPr>
            </a:lvl7pPr>
            <a:lvl8pPr lvl="7" algn="r">
              <a:buNone/>
              <a:defRPr sz="1333">
                <a:solidFill>
                  <a:schemeClr val="dk2"/>
                </a:solidFill>
                <a:latin typeface="Open Sans"/>
                <a:ea typeface="Open Sans"/>
                <a:cs typeface="Open Sans"/>
                <a:sym typeface="Open Sans"/>
              </a:defRPr>
            </a:lvl8pPr>
            <a:lvl9pPr lvl="8" algn="r">
              <a:buNone/>
              <a:defRPr sz="1333">
                <a:solidFill>
                  <a:schemeClr val="dk2"/>
                </a:solidFill>
                <a:latin typeface="Open Sans"/>
                <a:ea typeface="Open Sans"/>
                <a:cs typeface="Open Sans"/>
                <a:sym typeface="Open Sans"/>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539710351"/>
      </p:ext>
    </p:extLst>
  </p:cSld>
  <p:clrMap bg1="lt1" tx1="dk1" bg2="dk2" tx2="lt2" accent1="accent1" accent2="accent2" accent3="accent3" accent4="accent4" accent5="accent5" accent6="accent6" hlink="hlink" folHlink="folHlink"/>
  <p:sldLayoutIdLst>
    <p:sldLayoutId id="2147483666" r:id="rId1"/>
    <p:sldLayoutId id="2147483669" r:id="rId2"/>
    <p:sldLayoutId id="2147483670" r:id="rId3"/>
    <p:sldLayoutId id="2147483671" r:id="rId4"/>
    <p:sldLayoutId id="2147483672" r:id="rId5"/>
    <p:sldLayoutId id="2147483673" r:id="rId6"/>
    <p:sldLayoutId id="2147483674" r:id="rId7"/>
    <p:sldLayoutId id="2147483677"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1907153"/>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rive.google.com/file/d/17sXE-QXUWt9PwRNwiUQQa1UTfvWHx0EX/view?usp=sharing"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5;p7">
            <a:extLst>
              <a:ext uri="{FF2B5EF4-FFF2-40B4-BE49-F238E27FC236}">
                <a16:creationId xmlns:a16="http://schemas.microsoft.com/office/drawing/2014/main" id="{C1FA7C40-A5CF-024C-8FE8-5396C6906587}"/>
              </a:ext>
            </a:extLst>
          </p:cNvPr>
          <p:cNvSpPr/>
          <p:nvPr/>
        </p:nvSpPr>
        <p:spPr>
          <a:xfrm rot="10800000" flipH="1">
            <a:off x="-1" y="8163"/>
            <a:ext cx="12192000" cy="6858000"/>
          </a:xfrm>
          <a:prstGeom prst="rect">
            <a:avLst/>
          </a:prstGeom>
          <a:gradFill flip="none" rotWithShape="1">
            <a:gsLst>
              <a:gs pos="0">
                <a:srgbClr val="1B4284"/>
              </a:gs>
              <a:gs pos="100000">
                <a:srgbClr val="13294B"/>
              </a:gs>
            </a:gsLst>
            <a:lin ang="18900000" scaled="1"/>
            <a:tileRect/>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13294B"/>
              </a:solidFill>
              <a:effectLst/>
              <a:uLnTx/>
              <a:uFillTx/>
              <a:latin typeface="Calibri"/>
              <a:ea typeface="Calibri"/>
              <a:cs typeface="Calibri"/>
              <a:sym typeface="Calibri"/>
            </a:endParaRPr>
          </a:p>
        </p:txBody>
      </p:sp>
      <p:pic>
        <p:nvPicPr>
          <p:cNvPr id="3" name="Picture 2" descr="A close up of a newspaper&#10;&#10;Description automatically generated">
            <a:extLst>
              <a:ext uri="{FF2B5EF4-FFF2-40B4-BE49-F238E27FC236}">
                <a16:creationId xmlns:a16="http://schemas.microsoft.com/office/drawing/2014/main" id="{249122D5-F0B6-6948-B395-9DF02DCB4E94}"/>
              </a:ext>
            </a:extLst>
          </p:cNvPr>
          <p:cNvPicPr>
            <a:picLocks noChangeAspect="1"/>
          </p:cNvPicPr>
          <p:nvPr/>
        </p:nvPicPr>
        <p:blipFill>
          <a:blip r:embed="rId3">
            <a:alphaModFix amt="30000"/>
          </a:blip>
          <a:stretch>
            <a:fillRect/>
          </a:stretch>
        </p:blipFill>
        <p:spPr>
          <a:xfrm>
            <a:off x="0" y="8164"/>
            <a:ext cx="12192000" cy="6858000"/>
          </a:xfrm>
          <a:prstGeom prst="rect">
            <a:avLst/>
          </a:prstGeom>
        </p:spPr>
      </p:pic>
      <p:sp>
        <p:nvSpPr>
          <p:cNvPr id="4" name="Google Shape;97;p1">
            <a:extLst>
              <a:ext uri="{FF2B5EF4-FFF2-40B4-BE49-F238E27FC236}">
                <a16:creationId xmlns:a16="http://schemas.microsoft.com/office/drawing/2014/main" id="{6EE6B1E5-9B9E-FD48-9F48-627803FDB7F5}"/>
              </a:ext>
            </a:extLst>
          </p:cNvPr>
          <p:cNvSpPr txBox="1"/>
          <p:nvPr/>
        </p:nvSpPr>
        <p:spPr>
          <a:xfrm>
            <a:off x="685800" y="2165344"/>
            <a:ext cx="10789919" cy="39395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4000" b="1" i="0" u="none" strike="noStrike" kern="0" cap="none" spc="0" normalizeH="0" baseline="0" noProof="0" dirty="0">
                <a:ln>
                  <a:noFill/>
                </a:ln>
                <a:solidFill>
                  <a:srgbClr val="FFFFFF"/>
                </a:solidFill>
                <a:effectLst/>
                <a:uLnTx/>
                <a:uFillTx/>
                <a:latin typeface="Arial"/>
                <a:ea typeface="Helvetica Neue"/>
                <a:cs typeface="Helvetica Neue"/>
                <a:sym typeface="Helvetica Neue"/>
              </a:rPr>
              <a:t>Composing Team Compositions: An Examination of Instructors' Current Algorithmic Team Formation Practices </a:t>
            </a:r>
          </a:p>
          <a:p>
            <a:pPr marL="0" marR="0" lvl="0" indent="0" algn="ctr" defTabSz="914400" rtl="0" eaLnBrk="1" fontAlgn="auto" latinLnBrk="0" hangingPunct="1">
              <a:lnSpc>
                <a:spcPct val="100000"/>
              </a:lnSpc>
              <a:spcBef>
                <a:spcPts val="600"/>
              </a:spcBef>
              <a:spcAft>
                <a:spcPts val="0"/>
              </a:spcAft>
              <a:buClr>
                <a:srgbClr val="000000"/>
              </a:buClr>
              <a:buSzTx/>
              <a:buFont typeface="Arial"/>
              <a:buNone/>
              <a:tabLst/>
              <a:defRPr/>
            </a:pPr>
            <a:endParaRPr kumimoji="0" lang="en-US" sz="1600" b="1" i="0" u="none" strike="noStrike" kern="0" cap="none" spc="0" normalizeH="0" baseline="0" noProof="0" dirty="0">
              <a:ln>
                <a:noFill/>
              </a:ln>
              <a:solidFill>
                <a:srgbClr val="FFFFFF"/>
              </a:solidFill>
              <a:effectLst/>
              <a:uLnTx/>
              <a:uFillTx/>
              <a:latin typeface="Arial"/>
              <a:ea typeface="Helvetica Neue"/>
              <a:cs typeface="Helvetica Neue"/>
              <a:sym typeface="Helvetica Neue"/>
            </a:endParaRPr>
          </a:p>
          <a:p>
            <a:pPr algn="ctr">
              <a:spcBef>
                <a:spcPts val="600"/>
              </a:spcBef>
              <a:defRPr/>
            </a:pPr>
            <a:r>
              <a:rPr lang="en-US" sz="3200" u="sng" dirty="0">
                <a:solidFill>
                  <a:schemeClr val="bg1"/>
                </a:solidFill>
                <a:sym typeface="Helvetica Neue"/>
              </a:rPr>
              <a:t>Emily M. Hastings</a:t>
            </a:r>
            <a:r>
              <a:rPr lang="en-US" sz="3200" dirty="0">
                <a:solidFill>
                  <a:schemeClr val="bg1"/>
                </a:solidFill>
                <a:sym typeface="Helvetica Neue"/>
              </a:rPr>
              <a:t>, Vidushi Ojha, Benedict V. Austriaco, Karrie Karahalios, Brian P. Bailey</a:t>
            </a:r>
          </a:p>
          <a:p>
            <a:pPr marL="0" marR="0" lvl="0" indent="0" algn="ctr" defTabSz="914400" rtl="0" eaLnBrk="1" fontAlgn="auto" latinLnBrk="0" hangingPunct="1">
              <a:lnSpc>
                <a:spcPct val="100000"/>
              </a:lnSpc>
              <a:spcBef>
                <a:spcPts val="600"/>
              </a:spcBef>
              <a:spcAft>
                <a:spcPts val="600"/>
              </a:spcAft>
              <a:buClr>
                <a:srgbClr val="000000"/>
              </a:buClr>
              <a:buSzTx/>
              <a:buFont typeface="Arial"/>
              <a:buNone/>
              <a:tabLst/>
              <a:defRPr/>
            </a:pPr>
            <a:r>
              <a:rPr kumimoji="0" lang="en-US" sz="2500" b="0" i="0" u="none" strike="noStrike" kern="0" cap="none" spc="0" normalizeH="0" baseline="0" noProof="0" dirty="0">
                <a:ln>
                  <a:noFill/>
                </a:ln>
                <a:solidFill>
                  <a:srgbClr val="FFFFFF"/>
                </a:solidFill>
                <a:effectLst/>
                <a:uLnTx/>
                <a:uFillTx/>
                <a:latin typeface="Arial"/>
                <a:ea typeface="Helvetica Neue"/>
                <a:cs typeface="Helvetica Neue"/>
                <a:sym typeface="Helvetica Neue"/>
              </a:rPr>
              <a:t>CSCW 2023</a:t>
            </a:r>
          </a:p>
        </p:txBody>
      </p:sp>
      <p:pic>
        <p:nvPicPr>
          <p:cNvPr id="5" name="Picture 4" descr="A picture containing drawing&#10;&#10;Description automatically generated">
            <a:extLst>
              <a:ext uri="{FF2B5EF4-FFF2-40B4-BE49-F238E27FC236}">
                <a16:creationId xmlns:a16="http://schemas.microsoft.com/office/drawing/2014/main" id="{8FBAA0E1-3AE3-CC42-A2EA-C66D0BE988E2}"/>
              </a:ext>
            </a:extLst>
          </p:cNvPr>
          <p:cNvPicPr>
            <a:picLocks noChangeAspect="1"/>
          </p:cNvPicPr>
          <p:nvPr/>
        </p:nvPicPr>
        <p:blipFill>
          <a:blip r:embed="rId4"/>
          <a:stretch>
            <a:fillRect/>
          </a:stretch>
        </p:blipFill>
        <p:spPr>
          <a:xfrm>
            <a:off x="4625768" y="852965"/>
            <a:ext cx="2909982" cy="754082"/>
          </a:xfrm>
          <a:prstGeom prst="rect">
            <a:avLst/>
          </a:prstGeom>
        </p:spPr>
      </p:pic>
    </p:spTree>
    <p:extLst>
      <p:ext uri="{BB962C8B-B14F-4D97-AF65-F5344CB8AC3E}">
        <p14:creationId xmlns:p14="http://schemas.microsoft.com/office/powerpoint/2010/main" val="29816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5CABB1-94E1-5FBD-9B6C-B527C68309AD}"/>
              </a:ext>
            </a:extLst>
          </p:cNvPr>
          <p:cNvSpPr>
            <a:spLocks noGrp="1"/>
          </p:cNvSpPr>
          <p:nvPr>
            <p:ph type="title"/>
          </p:nvPr>
        </p:nvSpPr>
        <p:spPr/>
        <p:txBody>
          <a:bodyPr/>
          <a:lstStyle/>
          <a:p>
            <a:r>
              <a:rPr lang="en-US" sz="4000" dirty="0"/>
              <a:t>Research Questions</a:t>
            </a:r>
          </a:p>
        </p:txBody>
      </p:sp>
      <p:sp>
        <p:nvSpPr>
          <p:cNvPr id="7" name="Text Placeholder 6">
            <a:extLst>
              <a:ext uri="{FF2B5EF4-FFF2-40B4-BE49-F238E27FC236}">
                <a16:creationId xmlns:a16="http://schemas.microsoft.com/office/drawing/2014/main" id="{9FA48D8E-9682-4235-6BC1-C1C27DBBDE48}"/>
              </a:ext>
            </a:extLst>
          </p:cNvPr>
          <p:cNvSpPr>
            <a:spLocks noGrp="1"/>
          </p:cNvSpPr>
          <p:nvPr>
            <p:ph type="body" idx="1"/>
          </p:nvPr>
        </p:nvSpPr>
        <p:spPr/>
        <p:txBody>
          <a:bodyPr>
            <a:normAutofit lnSpcReduction="10000"/>
          </a:bodyPr>
          <a:lstStyle/>
          <a:p>
            <a:pPr marL="609585" marR="0" lvl="0" indent="-474121" algn="l" defTabSz="914400" rtl="0" eaLnBrk="1" fontAlgn="auto" latinLnBrk="0" hangingPunct="1">
              <a:lnSpc>
                <a:spcPct val="115000"/>
              </a:lnSpc>
              <a:spcBef>
                <a:spcPts val="0"/>
              </a:spcBef>
              <a:spcAft>
                <a:spcPts val="1800"/>
              </a:spcAft>
              <a:buClr>
                <a:srgbClr val="695D46"/>
              </a:buClr>
              <a:buSzPts val="2000"/>
              <a:buFont typeface="Open Sans"/>
              <a:buChar char="●"/>
              <a:tabLst/>
              <a:defRPr/>
            </a:pPr>
            <a:r>
              <a:rPr kumimoji="0" lang="en-US" sz="2667" b="0" i="0" u="none" strike="noStrike" kern="0" cap="none" spc="0" normalizeH="0" baseline="0" noProof="0" dirty="0">
                <a:ln>
                  <a:noFill/>
                </a:ln>
                <a:solidFill>
                  <a:srgbClr val="695D46"/>
                </a:solidFill>
                <a:effectLst/>
                <a:uLnTx/>
                <a:uFillTx/>
                <a:latin typeface="Open Sans"/>
                <a:ea typeface="Open Sans"/>
                <a:cs typeface="Open Sans"/>
                <a:sym typeface="Open Sans"/>
              </a:rPr>
              <a:t>RQ1: What goals do instructors have for the teamwork in their courses and how are the goals reflected in their team formation process?</a:t>
            </a:r>
          </a:p>
          <a:p>
            <a:pPr marL="609585" marR="0" lvl="0" indent="-474121" algn="l" defTabSz="914400" rtl="0" eaLnBrk="1" fontAlgn="auto" latinLnBrk="0" hangingPunct="1">
              <a:lnSpc>
                <a:spcPct val="115000"/>
              </a:lnSpc>
              <a:spcBef>
                <a:spcPts val="0"/>
              </a:spcBef>
              <a:spcAft>
                <a:spcPts val="1800"/>
              </a:spcAft>
              <a:buClr>
                <a:srgbClr val="695D46"/>
              </a:buClr>
              <a:buSzPts val="2000"/>
              <a:buFont typeface="Open Sans"/>
              <a:buChar char="●"/>
              <a:tabLst/>
              <a:defRPr/>
            </a:pPr>
            <a:r>
              <a:rPr kumimoji="0" lang="en-US" sz="2667" b="0" i="0" u="none" strike="noStrike" kern="0" cap="none" spc="0" normalizeH="0" baseline="0" noProof="0" dirty="0">
                <a:ln>
                  <a:noFill/>
                </a:ln>
                <a:solidFill>
                  <a:srgbClr val="695D46"/>
                </a:solidFill>
                <a:effectLst/>
                <a:uLnTx/>
                <a:uFillTx/>
                <a:latin typeface="Open Sans"/>
                <a:ea typeface="Open Sans"/>
                <a:cs typeface="Open Sans"/>
                <a:sym typeface="Open Sans"/>
              </a:rPr>
              <a:t>RQ2: Which and how many criteria do instructors use to form teams in their courses, and how do they select these configurations?</a:t>
            </a:r>
          </a:p>
          <a:p>
            <a:pPr marL="609585" marR="0" lvl="0" indent="-474121" algn="l" defTabSz="914400" rtl="0" eaLnBrk="1" fontAlgn="auto" latinLnBrk="0" hangingPunct="1">
              <a:lnSpc>
                <a:spcPct val="115000"/>
              </a:lnSpc>
              <a:spcBef>
                <a:spcPts val="0"/>
              </a:spcBef>
              <a:spcAft>
                <a:spcPts val="1800"/>
              </a:spcAft>
              <a:buClr>
                <a:srgbClr val="695D46"/>
              </a:buClr>
              <a:buSzPts val="2000"/>
              <a:buFont typeface="Open Sans"/>
              <a:buChar char="●"/>
              <a:tabLst/>
              <a:defRPr/>
            </a:pPr>
            <a:r>
              <a:rPr kumimoji="0" lang="en-US" sz="2667" b="0" i="0" u="none" strike="noStrike" kern="0" cap="none" spc="0" normalizeH="0" baseline="0" noProof="0" dirty="0">
                <a:ln>
                  <a:noFill/>
                </a:ln>
                <a:solidFill>
                  <a:srgbClr val="695D46"/>
                </a:solidFill>
                <a:effectLst/>
                <a:uLnTx/>
                <a:uFillTx/>
                <a:latin typeface="Open Sans"/>
                <a:ea typeface="Open Sans"/>
                <a:cs typeface="Open Sans"/>
                <a:sym typeface="Open Sans"/>
              </a:rPr>
              <a:t>RQ3: How do instructors understand the use of team formation tools, and how does this understanding affect their configurations?</a:t>
            </a:r>
          </a:p>
        </p:txBody>
      </p:sp>
      <p:sp>
        <p:nvSpPr>
          <p:cNvPr id="8" name="Slide Number Placeholder 7">
            <a:extLst>
              <a:ext uri="{FF2B5EF4-FFF2-40B4-BE49-F238E27FC236}">
                <a16:creationId xmlns:a16="http://schemas.microsoft.com/office/drawing/2014/main" id="{C256BCC9-4B75-09CF-307E-A2C04CC622D2}"/>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139801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D49097-1D22-37AE-920C-2EBB6EB065DA}"/>
              </a:ext>
            </a:extLst>
          </p:cNvPr>
          <p:cNvSpPr>
            <a:spLocks noGrp="1"/>
          </p:cNvSpPr>
          <p:nvPr>
            <p:ph type="title"/>
          </p:nvPr>
        </p:nvSpPr>
        <p:spPr/>
        <p:txBody>
          <a:bodyPr/>
          <a:lstStyle/>
          <a:p>
            <a:r>
              <a:rPr lang="en-US" sz="4000" dirty="0"/>
              <a:t>Methodology</a:t>
            </a:r>
          </a:p>
        </p:txBody>
      </p:sp>
      <p:sp>
        <p:nvSpPr>
          <p:cNvPr id="7" name="Text Placeholder 6">
            <a:extLst>
              <a:ext uri="{FF2B5EF4-FFF2-40B4-BE49-F238E27FC236}">
                <a16:creationId xmlns:a16="http://schemas.microsoft.com/office/drawing/2014/main" id="{98CD2450-F5DA-D7CA-099C-0667E6D0F910}"/>
              </a:ext>
            </a:extLst>
          </p:cNvPr>
          <p:cNvSpPr>
            <a:spLocks noGrp="1"/>
          </p:cNvSpPr>
          <p:nvPr>
            <p:ph type="body" idx="1"/>
          </p:nvPr>
        </p:nvSpPr>
        <p:spPr/>
        <p:txBody>
          <a:bodyPr>
            <a:normAutofit/>
          </a:bodyPr>
          <a:lstStyle/>
          <a:p>
            <a:pPr>
              <a:spcAft>
                <a:spcPts val="1200"/>
              </a:spcAft>
            </a:pPr>
            <a:r>
              <a:rPr lang="en-US" sz="2400" dirty="0"/>
              <a:t>Survey with 2 version: CATME Team-Maker and other methods</a:t>
            </a:r>
          </a:p>
          <a:p>
            <a:pPr lvl="1">
              <a:spcAft>
                <a:spcPts val="1200"/>
              </a:spcAft>
            </a:pPr>
            <a:r>
              <a:rPr lang="en-US" sz="2000" dirty="0"/>
              <a:t>Criteria used, details about course, demographics</a:t>
            </a:r>
          </a:p>
          <a:p>
            <a:pPr>
              <a:spcAft>
                <a:spcPts val="1200"/>
              </a:spcAft>
            </a:pPr>
            <a:r>
              <a:rPr lang="en-US" sz="2400" dirty="0"/>
              <a:t>Interviews and follow-up survey</a:t>
            </a:r>
          </a:p>
          <a:p>
            <a:pPr lvl="1">
              <a:spcAft>
                <a:spcPts val="1200"/>
              </a:spcAft>
            </a:pPr>
            <a:r>
              <a:rPr lang="en-US" sz="2000" dirty="0"/>
              <a:t>Goals, understanding of tool</a:t>
            </a:r>
          </a:p>
          <a:p>
            <a:pPr>
              <a:spcAft>
                <a:spcPts val="1200"/>
              </a:spcAft>
            </a:pPr>
            <a:r>
              <a:rPr lang="en-US" sz="2400" dirty="0"/>
              <a:t>Participants recruited through email and message board posts</a:t>
            </a:r>
          </a:p>
          <a:p>
            <a:pPr lvl="1">
              <a:spcAft>
                <a:spcPts val="1200"/>
              </a:spcAft>
            </a:pPr>
            <a:r>
              <a:rPr lang="en-US" sz="2000" dirty="0"/>
              <a:t>Survey: 77 responses (46 CATME, 31 other)</a:t>
            </a:r>
          </a:p>
          <a:p>
            <a:pPr lvl="1">
              <a:spcAft>
                <a:spcPts val="1200"/>
              </a:spcAft>
            </a:pPr>
            <a:r>
              <a:rPr lang="en-US" sz="2000" dirty="0"/>
              <a:t>Interview: 21 participants (10 CATME, 11 other)</a:t>
            </a:r>
          </a:p>
        </p:txBody>
      </p:sp>
      <p:sp>
        <p:nvSpPr>
          <p:cNvPr id="8" name="Slide Number Placeholder 7">
            <a:extLst>
              <a:ext uri="{FF2B5EF4-FFF2-40B4-BE49-F238E27FC236}">
                <a16:creationId xmlns:a16="http://schemas.microsoft.com/office/drawing/2014/main" id="{33542798-77CC-7070-E3ED-FBE5F06FA06F}"/>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186532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27B77D-F6C9-1BA6-6167-9EF423E7D71A}"/>
              </a:ext>
            </a:extLst>
          </p:cNvPr>
          <p:cNvSpPr>
            <a:spLocks noGrp="1"/>
          </p:cNvSpPr>
          <p:nvPr>
            <p:ph type="title"/>
          </p:nvPr>
        </p:nvSpPr>
        <p:spPr/>
        <p:txBody>
          <a:bodyPr>
            <a:normAutofit/>
          </a:bodyPr>
          <a:lstStyle/>
          <a:p>
            <a:r>
              <a:rPr lang="en-US" sz="6600" dirty="0"/>
              <a:t>Results</a:t>
            </a:r>
          </a:p>
        </p:txBody>
      </p:sp>
      <p:sp>
        <p:nvSpPr>
          <p:cNvPr id="4" name="Slide Number Placeholder 3">
            <a:extLst>
              <a:ext uri="{FF2B5EF4-FFF2-40B4-BE49-F238E27FC236}">
                <a16:creationId xmlns:a16="http://schemas.microsoft.com/office/drawing/2014/main" id="{D628C3D5-7AE2-1AA3-4846-DDA124036A64}"/>
              </a:ext>
            </a:extLst>
          </p:cNvPr>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95034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2F70-CBE9-71E4-40D8-BBB026237090}"/>
              </a:ext>
            </a:extLst>
          </p:cNvPr>
          <p:cNvSpPr>
            <a:spLocks noGrp="1"/>
          </p:cNvSpPr>
          <p:nvPr>
            <p:ph type="title"/>
          </p:nvPr>
        </p:nvSpPr>
        <p:spPr/>
        <p:txBody>
          <a:bodyPr/>
          <a:lstStyle/>
          <a:p>
            <a:r>
              <a:rPr lang="en-US" sz="4000" dirty="0"/>
              <a:t>RQ1: Instructor Goals</a:t>
            </a:r>
          </a:p>
        </p:txBody>
      </p:sp>
      <p:sp>
        <p:nvSpPr>
          <p:cNvPr id="3" name="Text Placeholder 2">
            <a:extLst>
              <a:ext uri="{FF2B5EF4-FFF2-40B4-BE49-F238E27FC236}">
                <a16:creationId xmlns:a16="http://schemas.microsoft.com/office/drawing/2014/main" id="{5E9DF3D7-D040-9674-E913-F29F0A6B3119}"/>
              </a:ext>
            </a:extLst>
          </p:cNvPr>
          <p:cNvSpPr>
            <a:spLocks noGrp="1"/>
          </p:cNvSpPr>
          <p:nvPr>
            <p:ph type="body" idx="1"/>
          </p:nvPr>
        </p:nvSpPr>
        <p:spPr/>
        <p:txBody>
          <a:bodyPr>
            <a:normAutofit/>
          </a:bodyPr>
          <a:lstStyle/>
          <a:p>
            <a:pPr>
              <a:spcAft>
                <a:spcPts val="1200"/>
              </a:spcAft>
            </a:pPr>
            <a:r>
              <a:rPr lang="en-US" sz="2800" dirty="0"/>
              <a:t>Most prioritized learning teamwork skills (interview N=15, survey N=19) and facilitating peer-based learning (interview N=14, survey N=21)</a:t>
            </a:r>
          </a:p>
          <a:p>
            <a:pPr>
              <a:spcAft>
                <a:spcPts val="1200"/>
              </a:spcAft>
            </a:pPr>
            <a:r>
              <a:rPr lang="en-US" sz="2800" dirty="0"/>
              <a:t>Goals led instructors to prioritize diverse teams (interview N=13)</a:t>
            </a:r>
          </a:p>
          <a:p>
            <a:pPr lvl="1">
              <a:spcAft>
                <a:spcPts val="1200"/>
              </a:spcAft>
            </a:pPr>
            <a:endParaRPr lang="en-US" sz="2867" dirty="0"/>
          </a:p>
        </p:txBody>
      </p:sp>
      <p:sp>
        <p:nvSpPr>
          <p:cNvPr id="4" name="Slide Number Placeholder 3">
            <a:extLst>
              <a:ext uri="{FF2B5EF4-FFF2-40B4-BE49-F238E27FC236}">
                <a16:creationId xmlns:a16="http://schemas.microsoft.com/office/drawing/2014/main" id="{559A2BCD-ED9C-33A0-3537-00AC58FC9863}"/>
              </a:ext>
            </a:extLst>
          </p:cNvPr>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p14="http://schemas.microsoft.com/office/powerpoint/2010/main" val="27145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8843D7-A0A6-6E31-389F-2A9B1E0D5FA7}"/>
              </a:ext>
            </a:extLst>
          </p:cNvPr>
          <p:cNvSpPr>
            <a:spLocks noGrp="1"/>
          </p:cNvSpPr>
          <p:nvPr>
            <p:ph type="title"/>
          </p:nvPr>
        </p:nvSpPr>
        <p:spPr/>
        <p:txBody>
          <a:bodyPr/>
          <a:lstStyle/>
          <a:p>
            <a:r>
              <a:rPr lang="en-US" sz="4000" dirty="0"/>
              <a:t>RQ2: Selecting Criteria Configurations</a:t>
            </a:r>
          </a:p>
        </p:txBody>
      </p:sp>
      <p:sp>
        <p:nvSpPr>
          <p:cNvPr id="7" name="Text Placeholder 6">
            <a:extLst>
              <a:ext uri="{FF2B5EF4-FFF2-40B4-BE49-F238E27FC236}">
                <a16:creationId xmlns:a16="http://schemas.microsoft.com/office/drawing/2014/main" id="{1ABE660B-9F0C-4259-6505-03E3333FF2AD}"/>
              </a:ext>
            </a:extLst>
          </p:cNvPr>
          <p:cNvSpPr>
            <a:spLocks noGrp="1"/>
          </p:cNvSpPr>
          <p:nvPr>
            <p:ph type="body" idx="1"/>
          </p:nvPr>
        </p:nvSpPr>
        <p:spPr>
          <a:xfrm>
            <a:off x="415600" y="1688433"/>
            <a:ext cx="11360800" cy="5053990"/>
          </a:xfrm>
        </p:spPr>
        <p:txBody>
          <a:bodyPr>
            <a:normAutofit fontScale="85000" lnSpcReduction="20000"/>
          </a:bodyPr>
          <a:lstStyle/>
          <a:p>
            <a:pPr>
              <a:spcAft>
                <a:spcPts val="1200"/>
              </a:spcAft>
            </a:pPr>
            <a:r>
              <a:rPr lang="en-US" sz="3100" dirty="0"/>
              <a:t>Survey participants reported using 87 distinct criteria </a:t>
            </a:r>
          </a:p>
          <a:p>
            <a:pPr lvl="1">
              <a:spcAft>
                <a:spcPts val="1200"/>
              </a:spcAft>
            </a:pPr>
            <a:r>
              <a:rPr lang="en-US" sz="2400" dirty="0"/>
              <a:t>Mostly defaults in the tool (Schedule, Gender, etc.)</a:t>
            </a:r>
          </a:p>
          <a:p>
            <a:pPr lvl="1">
              <a:spcAft>
                <a:spcPts val="1200"/>
              </a:spcAft>
            </a:pPr>
            <a:r>
              <a:rPr lang="en-US" sz="2400" dirty="0"/>
              <a:t>Various weights</a:t>
            </a:r>
          </a:p>
          <a:p>
            <a:pPr>
              <a:spcAft>
                <a:spcPts val="1200"/>
              </a:spcAft>
            </a:pPr>
            <a:r>
              <a:rPr lang="en-US" sz="2900" dirty="0"/>
              <a:t>Participants using tool selected significantly more criteria (10 vs. 3; Mann-Whitney-Wilcoxon W=765.5, p=0.00)</a:t>
            </a:r>
          </a:p>
          <a:p>
            <a:pPr lvl="1">
              <a:spcAft>
                <a:spcPts val="1200"/>
              </a:spcAft>
            </a:pPr>
            <a:r>
              <a:rPr lang="en-US" sz="2400" dirty="0"/>
              <a:t>Included more scheduling constraints</a:t>
            </a:r>
          </a:p>
          <a:p>
            <a:pPr>
              <a:spcAft>
                <a:spcPts val="1200"/>
              </a:spcAft>
            </a:pPr>
            <a:r>
              <a:rPr lang="en-US" sz="2900" dirty="0"/>
              <a:t>Factors considered: </a:t>
            </a:r>
          </a:p>
          <a:p>
            <a:pPr lvl="1">
              <a:spcAft>
                <a:spcPts val="1200"/>
              </a:spcAft>
            </a:pPr>
            <a:r>
              <a:rPr lang="en-US" sz="2400" dirty="0"/>
              <a:t>Student makeup of the course (CATME), prior experience (other)</a:t>
            </a:r>
          </a:p>
          <a:p>
            <a:pPr lvl="1">
              <a:spcAft>
                <a:spcPts val="1200"/>
              </a:spcAft>
            </a:pPr>
            <a:r>
              <a:rPr lang="en-US" sz="2400" dirty="0"/>
              <a:t>Considered student input least often, but rated as important (median 5 out of 7)</a:t>
            </a:r>
          </a:p>
          <a:p>
            <a:pPr>
              <a:spcAft>
                <a:spcPts val="1200"/>
              </a:spcAft>
            </a:pPr>
            <a:r>
              <a:rPr lang="en-US" sz="2900" dirty="0"/>
              <a:t>Trial and error</a:t>
            </a:r>
          </a:p>
        </p:txBody>
      </p:sp>
      <p:sp>
        <p:nvSpPr>
          <p:cNvPr id="8" name="Slide Number Placeholder 7">
            <a:extLst>
              <a:ext uri="{FF2B5EF4-FFF2-40B4-BE49-F238E27FC236}">
                <a16:creationId xmlns:a16="http://schemas.microsoft.com/office/drawing/2014/main" id="{0F201E20-39A0-8AE5-2799-0F743D1F8BBD}"/>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272835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D8B4-E9B7-CA67-F3E0-56687033D7AB}"/>
              </a:ext>
            </a:extLst>
          </p:cNvPr>
          <p:cNvSpPr>
            <a:spLocks noGrp="1"/>
          </p:cNvSpPr>
          <p:nvPr>
            <p:ph type="title"/>
          </p:nvPr>
        </p:nvSpPr>
        <p:spPr/>
        <p:txBody>
          <a:bodyPr>
            <a:normAutofit/>
          </a:bodyPr>
          <a:lstStyle/>
          <a:p>
            <a:r>
              <a:rPr lang="en-US" sz="4000"/>
              <a:t>Transparency Issues</a:t>
            </a:r>
            <a:endParaRPr lang="en-US" sz="4000" dirty="0"/>
          </a:p>
        </p:txBody>
      </p:sp>
      <p:sp>
        <p:nvSpPr>
          <p:cNvPr id="3" name="Text Placeholder 2">
            <a:extLst>
              <a:ext uri="{FF2B5EF4-FFF2-40B4-BE49-F238E27FC236}">
                <a16:creationId xmlns:a16="http://schemas.microsoft.com/office/drawing/2014/main" id="{CBE63BB9-26AB-E34B-F9AA-AEBF01DA1AA3}"/>
              </a:ext>
            </a:extLst>
          </p:cNvPr>
          <p:cNvSpPr>
            <a:spLocks noGrp="1"/>
          </p:cNvSpPr>
          <p:nvPr>
            <p:ph type="body" idx="1"/>
          </p:nvPr>
        </p:nvSpPr>
        <p:spPr/>
        <p:txBody>
          <a:bodyPr>
            <a:normAutofit fontScale="92500"/>
          </a:bodyPr>
          <a:lstStyle/>
          <a:p>
            <a:pPr>
              <a:spcAft>
                <a:spcPts val="1200"/>
              </a:spcAft>
            </a:pPr>
            <a:r>
              <a:rPr lang="en-US" sz="2600" dirty="0"/>
              <a:t>Some instructors unsure how choices would be perceived:</a:t>
            </a:r>
          </a:p>
          <a:p>
            <a:pPr lvl="1">
              <a:spcAft>
                <a:spcPts val="1200"/>
              </a:spcAft>
            </a:pPr>
            <a:r>
              <a:rPr lang="en-US" sz="2467" i="1" dirty="0"/>
              <a:t>“I just have an uneasiness about it. That's just related to, `Wait, are we [being] profiled?'... I don't know how that's going to be. Whereas with women being at least 25-ish percent [of the students in the course], it's like, that's conceivable that I got paired with another woman. That's not unreasonable, versus there's four Black students in... a class of 400. And I got paired with one. I could see that not going as well. I just don't know.”</a:t>
            </a:r>
          </a:p>
          <a:p>
            <a:pPr>
              <a:spcAft>
                <a:spcPts val="1200"/>
              </a:spcAft>
            </a:pPr>
            <a:r>
              <a:rPr lang="en-US" sz="2600" dirty="0"/>
              <a:t>12 interviewed instructors mentioned issues of transparency with students</a:t>
            </a:r>
          </a:p>
        </p:txBody>
      </p:sp>
      <p:sp>
        <p:nvSpPr>
          <p:cNvPr id="4" name="Slide Number Placeholder 3">
            <a:extLst>
              <a:ext uri="{FF2B5EF4-FFF2-40B4-BE49-F238E27FC236}">
                <a16:creationId xmlns:a16="http://schemas.microsoft.com/office/drawing/2014/main" id="{BA66239A-A563-34CC-93D7-8B1621135202}"/>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271169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CCBA-4A23-21FD-6605-7D77399CC810}"/>
              </a:ext>
            </a:extLst>
          </p:cNvPr>
          <p:cNvSpPr>
            <a:spLocks noGrp="1"/>
          </p:cNvSpPr>
          <p:nvPr>
            <p:ph type="title"/>
          </p:nvPr>
        </p:nvSpPr>
        <p:spPr/>
        <p:txBody>
          <a:bodyPr/>
          <a:lstStyle/>
          <a:p>
            <a:r>
              <a:rPr lang="en-US" sz="4000" dirty="0"/>
              <a:t>RQ3: Understanding the Tool</a:t>
            </a:r>
          </a:p>
        </p:txBody>
      </p:sp>
      <p:sp>
        <p:nvSpPr>
          <p:cNvPr id="3" name="Text Placeholder 2">
            <a:extLst>
              <a:ext uri="{FF2B5EF4-FFF2-40B4-BE49-F238E27FC236}">
                <a16:creationId xmlns:a16="http://schemas.microsoft.com/office/drawing/2014/main" id="{D8D8A1EA-7E80-FD2C-5A60-CEEBA101500B}"/>
              </a:ext>
            </a:extLst>
          </p:cNvPr>
          <p:cNvSpPr>
            <a:spLocks noGrp="1"/>
          </p:cNvSpPr>
          <p:nvPr>
            <p:ph type="body" idx="1"/>
          </p:nvPr>
        </p:nvSpPr>
        <p:spPr>
          <a:xfrm>
            <a:off x="415600" y="1536567"/>
            <a:ext cx="11360800" cy="5205856"/>
          </a:xfrm>
        </p:spPr>
        <p:txBody>
          <a:bodyPr>
            <a:normAutofit lnSpcReduction="10000"/>
          </a:bodyPr>
          <a:lstStyle/>
          <a:p>
            <a:pPr>
              <a:spcAft>
                <a:spcPts val="1200"/>
              </a:spcAft>
            </a:pPr>
            <a:r>
              <a:rPr lang="en-US" sz="2200" dirty="0"/>
              <a:t>Instructors expressed confusion about how the tool’s algorithm worked but offered their own interpretations</a:t>
            </a:r>
          </a:p>
          <a:p>
            <a:pPr lvl="1">
              <a:spcAft>
                <a:spcPts val="1200"/>
              </a:spcAft>
            </a:pPr>
            <a:r>
              <a:rPr lang="en-US" sz="1800" dirty="0"/>
              <a:t>E.g., a limit exists for how many criteria are useful to include at one time (N=6)</a:t>
            </a:r>
          </a:p>
          <a:p>
            <a:pPr lvl="1">
              <a:spcAft>
                <a:spcPts val="1200"/>
              </a:spcAft>
            </a:pPr>
            <a:r>
              <a:rPr lang="en-US" sz="1800" i="1" dirty="0"/>
              <a:t>“And so, I do believe if you put too many variables in, you may start to variable yourself right out of teams that function at all.”</a:t>
            </a:r>
          </a:p>
          <a:p>
            <a:pPr>
              <a:spcAft>
                <a:spcPts val="1200"/>
              </a:spcAft>
            </a:pPr>
            <a:r>
              <a:rPr lang="en-US" sz="2200" dirty="0"/>
              <a:t>Did not accept the tool’s output without question but performed sanity checks (CATME N=9, other N=9)</a:t>
            </a:r>
          </a:p>
          <a:p>
            <a:pPr lvl="1">
              <a:spcAft>
                <a:spcPts val="1200"/>
              </a:spcAft>
            </a:pPr>
            <a:r>
              <a:rPr lang="en-US" sz="1800" dirty="0"/>
              <a:t>Understand the tool will not produce perfect teams</a:t>
            </a:r>
          </a:p>
          <a:p>
            <a:pPr>
              <a:spcAft>
                <a:spcPts val="1200"/>
              </a:spcAft>
            </a:pPr>
            <a:r>
              <a:rPr lang="en-US" sz="2200" dirty="0"/>
              <a:t>Interesting behaviors</a:t>
            </a:r>
          </a:p>
          <a:p>
            <a:pPr lvl="1">
              <a:spcAft>
                <a:spcPts val="1200"/>
              </a:spcAft>
            </a:pPr>
            <a:r>
              <a:rPr lang="en-US" sz="1800" dirty="0"/>
              <a:t>Extra criteria</a:t>
            </a:r>
          </a:p>
          <a:p>
            <a:pPr lvl="1">
              <a:spcAft>
                <a:spcPts val="1200"/>
              </a:spcAft>
            </a:pPr>
            <a:r>
              <a:rPr lang="en-US" sz="1800" dirty="0"/>
              <a:t>Relying on defaults</a:t>
            </a:r>
          </a:p>
        </p:txBody>
      </p:sp>
      <p:sp>
        <p:nvSpPr>
          <p:cNvPr id="4" name="Slide Number Placeholder 3">
            <a:extLst>
              <a:ext uri="{FF2B5EF4-FFF2-40B4-BE49-F238E27FC236}">
                <a16:creationId xmlns:a16="http://schemas.microsoft.com/office/drawing/2014/main" id="{B8F0DF39-A448-2F52-1E66-4ACE0D821E94}"/>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235051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ADB6-11A1-76F8-96A6-0B1F53B8232C}"/>
              </a:ext>
            </a:extLst>
          </p:cNvPr>
          <p:cNvSpPr>
            <a:spLocks noGrp="1"/>
          </p:cNvSpPr>
          <p:nvPr>
            <p:ph type="title"/>
          </p:nvPr>
        </p:nvSpPr>
        <p:spPr/>
        <p:txBody>
          <a:bodyPr/>
          <a:lstStyle/>
          <a:p>
            <a:r>
              <a:rPr lang="en-US" sz="4000" dirty="0"/>
              <a:t>Discussion</a:t>
            </a:r>
          </a:p>
        </p:txBody>
      </p:sp>
      <p:sp>
        <p:nvSpPr>
          <p:cNvPr id="3" name="Text Placeholder 2">
            <a:extLst>
              <a:ext uri="{FF2B5EF4-FFF2-40B4-BE49-F238E27FC236}">
                <a16:creationId xmlns:a16="http://schemas.microsoft.com/office/drawing/2014/main" id="{9440137A-8357-2564-1D91-D0535FC79926}"/>
              </a:ext>
            </a:extLst>
          </p:cNvPr>
          <p:cNvSpPr>
            <a:spLocks noGrp="1"/>
          </p:cNvSpPr>
          <p:nvPr>
            <p:ph type="body" idx="1"/>
          </p:nvPr>
        </p:nvSpPr>
        <p:spPr/>
        <p:txBody>
          <a:bodyPr>
            <a:normAutofit/>
          </a:bodyPr>
          <a:lstStyle/>
          <a:p>
            <a:pPr>
              <a:spcAft>
                <a:spcPts val="1200"/>
              </a:spcAft>
            </a:pPr>
            <a:r>
              <a:rPr lang="en-US" sz="2400" dirty="0"/>
              <a:t>Supports need for learner-centered workflows, e.g., LIFT (CHI 2020)</a:t>
            </a:r>
          </a:p>
          <a:p>
            <a:pPr lvl="1">
              <a:spcAft>
                <a:spcPts val="1200"/>
              </a:spcAft>
            </a:pPr>
            <a:r>
              <a:rPr lang="en-US" sz="2400" dirty="0"/>
              <a:t>Instructors want more support and value student input but no mechanism currently exists</a:t>
            </a:r>
          </a:p>
          <a:p>
            <a:pPr lvl="1">
              <a:spcAft>
                <a:spcPts val="1200"/>
              </a:spcAft>
            </a:pPr>
            <a:r>
              <a:rPr lang="en-US" sz="2400" dirty="0"/>
              <a:t>Aligns with goal of supporting peer-based learning and learning of teamwork skills</a:t>
            </a:r>
          </a:p>
          <a:p>
            <a:pPr lvl="1">
              <a:spcAft>
                <a:spcPts val="1200"/>
              </a:spcAft>
            </a:pPr>
            <a:r>
              <a:rPr lang="en-US" sz="2400" dirty="0"/>
              <a:t>Tool designers could consider including built-in ways to gather student input and help instructors interpret it</a:t>
            </a:r>
          </a:p>
        </p:txBody>
      </p:sp>
      <p:sp>
        <p:nvSpPr>
          <p:cNvPr id="4" name="Slide Number Placeholder 3">
            <a:extLst>
              <a:ext uri="{FF2B5EF4-FFF2-40B4-BE49-F238E27FC236}">
                <a16:creationId xmlns:a16="http://schemas.microsoft.com/office/drawing/2014/main" id="{1A65C01D-476C-CA45-F4DD-D8F1791974C3}"/>
              </a:ext>
            </a:extLst>
          </p:cNvPr>
          <p:cNvSpPr>
            <a:spLocks noGrp="1"/>
          </p:cNvSpPr>
          <p:nvPr>
            <p:ph type="sldNum" idx="12"/>
          </p:nvPr>
        </p:nvSpPr>
        <p:spPr/>
        <p:txBody>
          <a:bodyPr/>
          <a:lstStyle/>
          <a:p>
            <a:fld id="{00000000-1234-1234-1234-123412341234}" type="slidenum">
              <a:rPr lang="en" smtClean="0"/>
              <a:pPr/>
              <a:t>17</a:t>
            </a:fld>
            <a:endParaRPr lang="en"/>
          </a:p>
        </p:txBody>
      </p:sp>
    </p:spTree>
    <p:extLst>
      <p:ext uri="{BB962C8B-B14F-4D97-AF65-F5344CB8AC3E}">
        <p14:creationId xmlns:p14="http://schemas.microsoft.com/office/powerpoint/2010/main" val="170268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spcBef>
                <a:spcPct val="0"/>
              </a:spcBef>
            </a:pPr>
            <a:r>
              <a:rPr lang="en-US" sz="4000" kern="1200" dirty="0">
                <a:latin typeface="PT Sans Narrow" panose="020B0506020203020204" pitchFamily="34" charset="0"/>
                <a:ea typeface="+mj-ea"/>
                <a:cs typeface="+mj-cs"/>
              </a:rPr>
              <a:t>Contributions</a:t>
            </a:r>
          </a:p>
        </p:txBody>
      </p:sp>
      <p:sp>
        <p:nvSpPr>
          <p:cNvPr id="5" name="Text Placeholder 4">
            <a:extLst>
              <a:ext uri="{FF2B5EF4-FFF2-40B4-BE49-F238E27FC236}">
                <a16:creationId xmlns:a16="http://schemas.microsoft.com/office/drawing/2014/main" id="{73B2B36E-D606-495F-3815-12E32F1348CC}"/>
              </a:ext>
            </a:extLst>
          </p:cNvPr>
          <p:cNvSpPr>
            <a:spLocks noGrp="1"/>
          </p:cNvSpPr>
          <p:nvPr>
            <p:ph type="body" idx="1"/>
          </p:nvPr>
        </p:nvSpPr>
        <p:spPr>
          <a:xfrm>
            <a:off x="415600" y="1667434"/>
            <a:ext cx="11360800" cy="4898257"/>
          </a:xfrm>
        </p:spPr>
        <p:txBody>
          <a:bodyPr>
            <a:normAutofit/>
          </a:bodyPr>
          <a:lstStyle/>
          <a:p>
            <a:pPr marL="457200" indent="-336550">
              <a:spcBef>
                <a:spcPts val="1000"/>
              </a:spcBef>
              <a:spcAft>
                <a:spcPts val="1200"/>
              </a:spcAft>
              <a:buSzPts val="1700"/>
            </a:pPr>
            <a:r>
              <a:rPr lang="en-US" sz="2400" dirty="0"/>
              <a:t>Greater knowledge of instructors' goals with respect to algorithmic team formation and how they make decisions with tools in practice</a:t>
            </a:r>
          </a:p>
          <a:p>
            <a:pPr marL="457200" indent="-336550">
              <a:spcBef>
                <a:spcPts val="1000"/>
              </a:spcBef>
              <a:spcAft>
                <a:spcPts val="1200"/>
              </a:spcAft>
              <a:buSzPts val="1700"/>
            </a:pPr>
            <a:r>
              <a:rPr lang="en-US" sz="2400" dirty="0"/>
              <a:t>Practical implications for how designers of algorithmic team formation tools can create interfaces that are responsive to instructors' actual processes and provide more guidance in areas where they are unsure</a:t>
            </a:r>
          </a:p>
        </p:txBody>
      </p:sp>
      <p:sp>
        <p:nvSpPr>
          <p:cNvPr id="3" name="Slide Number Placeholder 2">
            <a:extLst>
              <a:ext uri="{FF2B5EF4-FFF2-40B4-BE49-F238E27FC236}">
                <a16:creationId xmlns:a16="http://schemas.microsoft.com/office/drawing/2014/main" id="{9AB75D68-D7C7-A64D-4162-D7295F89CBE3}"/>
              </a:ext>
            </a:extLst>
          </p:cNvPr>
          <p:cNvSpPr>
            <a:spLocks noGrp="1"/>
          </p:cNvSpPr>
          <p:nvPr>
            <p:ph type="sldNum" idx="12"/>
          </p:nvPr>
        </p:nvSpPr>
        <p:spPr/>
        <p:txBody>
          <a:bodyPr/>
          <a:lstStyle/>
          <a:p>
            <a:fld id="{00000000-1234-1234-1234-123412341234}" type="slidenum">
              <a:rPr lang="en" smtClean="0"/>
              <a:pPr/>
              <a:t>18</a:t>
            </a:fld>
            <a:endParaRPr lang="en"/>
          </a:p>
        </p:txBody>
      </p:sp>
      <p:sp>
        <p:nvSpPr>
          <p:cNvPr id="6" name="TextBox 5">
            <a:extLst>
              <a:ext uri="{FF2B5EF4-FFF2-40B4-BE49-F238E27FC236}">
                <a16:creationId xmlns:a16="http://schemas.microsoft.com/office/drawing/2014/main" id="{CF741C9C-2837-7DE3-8C46-7B99E735879E}"/>
              </a:ext>
            </a:extLst>
          </p:cNvPr>
          <p:cNvSpPr txBox="1"/>
          <p:nvPr/>
        </p:nvSpPr>
        <p:spPr>
          <a:xfrm>
            <a:off x="3046880" y="4799538"/>
            <a:ext cx="6098240" cy="1569660"/>
          </a:xfrm>
          <a:prstGeom prst="rect">
            <a:avLst/>
          </a:prstGeom>
          <a:noFill/>
        </p:spPr>
        <p:txBody>
          <a:bodyPr wrap="square">
            <a:spAutoFit/>
          </a:bodyPr>
          <a:lstStyle/>
          <a:p>
            <a:pPr marL="0" lvl="0" indent="0" algn="ctr" rtl="0">
              <a:spcBef>
                <a:spcPts val="2400"/>
              </a:spcBef>
              <a:spcAft>
                <a:spcPts val="0"/>
              </a:spcAft>
              <a:buNone/>
            </a:pPr>
            <a:r>
              <a:rPr lang="en-US" sz="2400" b="1" dirty="0"/>
              <a:t>Thank you to our participants!</a:t>
            </a:r>
          </a:p>
          <a:p>
            <a:pPr marL="0" lvl="0" indent="0" algn="ctr" rtl="0">
              <a:spcAft>
                <a:spcPts val="0"/>
              </a:spcAft>
              <a:buNone/>
            </a:pPr>
            <a:endParaRPr lang="en-US" sz="2400" dirty="0"/>
          </a:p>
          <a:p>
            <a:pPr marL="0" lvl="0" indent="0" algn="ctr" rtl="0">
              <a:spcBef>
                <a:spcPts val="0"/>
              </a:spcBef>
              <a:spcAft>
                <a:spcPts val="0"/>
              </a:spcAft>
              <a:buNone/>
            </a:pPr>
            <a:r>
              <a:rPr lang="en-US" sz="2400" dirty="0"/>
              <a:t>Contact info:</a:t>
            </a:r>
          </a:p>
          <a:p>
            <a:pPr marL="0" lvl="0" indent="0" algn="ctr" rtl="0">
              <a:spcBef>
                <a:spcPts val="0"/>
              </a:spcBef>
              <a:spcAft>
                <a:spcPts val="0"/>
              </a:spcAft>
              <a:buNone/>
            </a:pPr>
            <a:r>
              <a:rPr lang="en-US" sz="2400" dirty="0"/>
              <a:t>Emily Hastings (</a:t>
            </a:r>
            <a:r>
              <a:rPr lang="en-US" sz="2400" u="sng" dirty="0">
                <a:solidFill>
                  <a:schemeClr val="hlink"/>
                </a:solidFill>
              </a:rPr>
              <a:t>hastinem@uwec.edu</a:t>
            </a:r>
            <a:r>
              <a:rPr lang="en-US" sz="2400" dirty="0"/>
              <a:t>)</a:t>
            </a:r>
          </a:p>
        </p:txBody>
      </p:sp>
    </p:spTree>
    <p:extLst>
      <p:ext uri="{BB962C8B-B14F-4D97-AF65-F5344CB8AC3E}">
        <p14:creationId xmlns:p14="http://schemas.microsoft.com/office/powerpoint/2010/main" val="254295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pPr algn="ctr">
              <a:spcBef>
                <a:spcPct val="0"/>
              </a:spcBef>
            </a:pPr>
            <a:r>
              <a:rPr lang="en-US" sz="6000" kern="1200" dirty="0">
                <a:latin typeface="PT Sans Narrow" panose="020B0506020203020204" pitchFamily="34" charset="0"/>
                <a:ea typeface="+mj-ea"/>
                <a:cs typeface="+mj-cs"/>
              </a:rPr>
              <a:t>Extra Slides</a:t>
            </a:r>
          </a:p>
        </p:txBody>
      </p:sp>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rgbClr val="FFFFFF"/>
                </a:solidFill>
              </a:rPr>
              <a:pPr>
                <a:spcAft>
                  <a:spcPts val="600"/>
                </a:spcAft>
              </a:pPr>
              <a:t>19</a:t>
            </a:fld>
            <a:endParaRPr lang="en-US">
              <a:solidFill>
                <a:srgbClr val="FFFFFF"/>
              </a:solidFill>
            </a:endParaRPr>
          </a:p>
        </p:txBody>
      </p:sp>
    </p:spTree>
    <p:extLst>
      <p:ext uri="{BB962C8B-B14F-4D97-AF65-F5344CB8AC3E}">
        <p14:creationId xmlns:p14="http://schemas.microsoft.com/office/powerpoint/2010/main" val="24912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Team Formation Matters</a:t>
            </a:r>
            <a:endParaRPr sz="4000" dirty="0"/>
          </a:p>
        </p:txBody>
      </p:sp>
      <p:sp>
        <p:nvSpPr>
          <p:cNvPr id="74" name="Google Shape;74;p14"/>
          <p:cNvSpPr txBox="1">
            <a:spLocks noGrp="1"/>
          </p:cNvSpPr>
          <p:nvPr>
            <p:ph type="body" idx="1"/>
          </p:nvPr>
        </p:nvSpPr>
        <p:spPr>
          <a:xfrm>
            <a:off x="415600" y="1688433"/>
            <a:ext cx="5202800" cy="4403600"/>
          </a:xfrm>
          <a:prstGeom prst="rect">
            <a:avLst/>
          </a:prstGeom>
        </p:spPr>
        <p:txBody>
          <a:bodyPr spcFirstLastPara="1" wrap="square" lIns="121900" tIns="121900" rIns="121900" bIns="121900" anchor="t" anchorCtr="0">
            <a:normAutofit fontScale="92500" lnSpcReduction="20000"/>
          </a:bodyPr>
          <a:lstStyle/>
          <a:p>
            <a:pPr indent="-474121">
              <a:buSzPts val="2000"/>
            </a:pPr>
            <a:r>
              <a:rPr lang="en" sz="2667" dirty="0"/>
              <a:t>Teamwork is a foundational skill and integral in computing courses </a:t>
            </a:r>
            <a:r>
              <a:rPr lang="en" sz="2667" i="1" dirty="0"/>
              <a:t>(e.g., Coleman &amp; Lang 2012; Latulipe, Long, &amp; Seminario 2015)</a:t>
            </a:r>
            <a:endParaRPr sz="2667" i="1" dirty="0"/>
          </a:p>
          <a:p>
            <a:pPr indent="-474121">
              <a:spcBef>
                <a:spcPts val="1333"/>
              </a:spcBef>
              <a:spcAft>
                <a:spcPts val="1333"/>
              </a:spcAft>
              <a:buSzPts val="2000"/>
            </a:pPr>
            <a:r>
              <a:rPr lang="en" sz="2667" dirty="0"/>
              <a:t>Instructors must determine how to best form teams from increasingly large and diverse pool of students</a:t>
            </a:r>
            <a:endParaRPr sz="2667" dirty="0"/>
          </a:p>
        </p:txBody>
      </p:sp>
      <p:pic>
        <p:nvPicPr>
          <p:cNvPr id="76" name="Google Shape;76;p14"/>
          <p:cNvPicPr preferRelativeResize="0"/>
          <p:nvPr/>
        </p:nvPicPr>
        <p:blipFill>
          <a:blip r:embed="rId3">
            <a:alphaModFix/>
          </a:blip>
          <a:stretch>
            <a:fillRect/>
          </a:stretch>
        </p:blipFill>
        <p:spPr>
          <a:xfrm>
            <a:off x="5848768" y="2219117"/>
            <a:ext cx="6036801" cy="2779640"/>
          </a:xfrm>
          <a:prstGeom prst="rect">
            <a:avLst/>
          </a:prstGeom>
          <a:noFill/>
          <a:ln>
            <a:noFill/>
          </a:ln>
        </p:spPr>
      </p:pic>
      <p:sp>
        <p:nvSpPr>
          <p:cNvPr id="2" name="Slide Number Placeholder 1">
            <a:extLst>
              <a:ext uri="{FF2B5EF4-FFF2-40B4-BE49-F238E27FC236}">
                <a16:creationId xmlns:a16="http://schemas.microsoft.com/office/drawing/2014/main" id="{6FD24386-FBF6-87D0-E249-D40EC91C9E16}"/>
              </a:ext>
            </a:extLst>
          </p:cNvPr>
          <p:cNvSpPr>
            <a:spLocks noGrp="1"/>
          </p:cNvSpPr>
          <p:nvPr>
            <p:ph type="sldNum" idx="12"/>
          </p:nvPr>
        </p:nvSpPr>
        <p:spPr/>
        <p:txBody>
          <a:bodyPr/>
          <a:lstStyle/>
          <a:p>
            <a:fld id="{00000000-1234-1234-1234-123412341234}" type="slidenum">
              <a:rPr lang="en" smtClean="0"/>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9B06DF-E887-3020-B043-AFE9398720BE}"/>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6" name="Picture 5" descr="A screen shot of a diagram&#10;&#10;Description automatically generated">
            <a:extLst>
              <a:ext uri="{FF2B5EF4-FFF2-40B4-BE49-F238E27FC236}">
                <a16:creationId xmlns:a16="http://schemas.microsoft.com/office/drawing/2014/main" id="{B08D73B7-D923-BE3F-EEA4-DCBA522F5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41" y="216099"/>
            <a:ext cx="10590517" cy="6425801"/>
          </a:xfrm>
          <a:prstGeom prst="rect">
            <a:avLst/>
          </a:prstGeom>
        </p:spPr>
      </p:pic>
    </p:spTree>
    <p:extLst>
      <p:ext uri="{BB962C8B-B14F-4D97-AF65-F5344CB8AC3E}">
        <p14:creationId xmlns:p14="http://schemas.microsoft.com/office/powerpoint/2010/main" val="412618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ADB6-11A1-76F8-96A6-0B1F53B8232C}"/>
              </a:ext>
            </a:extLst>
          </p:cNvPr>
          <p:cNvSpPr>
            <a:spLocks noGrp="1"/>
          </p:cNvSpPr>
          <p:nvPr>
            <p:ph type="title"/>
          </p:nvPr>
        </p:nvSpPr>
        <p:spPr/>
        <p:txBody>
          <a:bodyPr/>
          <a:lstStyle/>
          <a:p>
            <a:r>
              <a:rPr lang="en-US" sz="4000" dirty="0"/>
              <a:t>Implications, cont’d</a:t>
            </a:r>
          </a:p>
        </p:txBody>
      </p:sp>
      <p:sp>
        <p:nvSpPr>
          <p:cNvPr id="3" name="Text Placeholder 2">
            <a:extLst>
              <a:ext uri="{FF2B5EF4-FFF2-40B4-BE49-F238E27FC236}">
                <a16:creationId xmlns:a16="http://schemas.microsoft.com/office/drawing/2014/main" id="{9440137A-8357-2564-1D91-D0535FC79926}"/>
              </a:ext>
            </a:extLst>
          </p:cNvPr>
          <p:cNvSpPr>
            <a:spLocks noGrp="1"/>
          </p:cNvSpPr>
          <p:nvPr>
            <p:ph type="body" idx="1"/>
          </p:nvPr>
        </p:nvSpPr>
        <p:spPr/>
        <p:txBody>
          <a:bodyPr>
            <a:normAutofit/>
          </a:bodyPr>
          <a:lstStyle/>
          <a:p>
            <a:pPr>
              <a:spcAft>
                <a:spcPts val="1200"/>
              </a:spcAft>
            </a:pPr>
            <a:r>
              <a:rPr lang="en-US" sz="2400" dirty="0"/>
              <a:t>Consider alternative algorithmic inputs and outputs</a:t>
            </a:r>
          </a:p>
          <a:p>
            <a:pPr lvl="1">
              <a:spcAft>
                <a:spcPts val="1200"/>
              </a:spcAft>
            </a:pPr>
            <a:r>
              <a:rPr lang="en-US" sz="2400" dirty="0"/>
              <a:t>Numerical representations may not align with mental models</a:t>
            </a:r>
          </a:p>
          <a:p>
            <a:pPr lvl="1">
              <a:spcAft>
                <a:spcPts val="1200"/>
              </a:spcAft>
            </a:pPr>
            <a:r>
              <a:rPr lang="en-US" sz="2400" dirty="0"/>
              <a:t>Might instead specify “gold standard” team and compare</a:t>
            </a:r>
          </a:p>
        </p:txBody>
      </p:sp>
      <p:sp>
        <p:nvSpPr>
          <p:cNvPr id="4" name="Slide Number Placeholder 3">
            <a:extLst>
              <a:ext uri="{FF2B5EF4-FFF2-40B4-BE49-F238E27FC236}">
                <a16:creationId xmlns:a16="http://schemas.microsoft.com/office/drawing/2014/main" id="{1A65C01D-476C-CA45-F4DD-D8F1791974C3}"/>
              </a:ext>
            </a:extLst>
          </p:cNvPr>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134611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Scope</a:t>
            </a:r>
            <a:endParaRPr sz="4000" dirty="0"/>
          </a:p>
        </p:txBody>
      </p:sp>
      <p:sp>
        <p:nvSpPr>
          <p:cNvPr id="156" name="Google Shape;156;p22"/>
          <p:cNvSpPr txBox="1">
            <a:spLocks noGrp="1"/>
          </p:cNvSpPr>
          <p:nvPr>
            <p:ph type="body" idx="1"/>
          </p:nvPr>
        </p:nvSpPr>
        <p:spPr>
          <a:xfrm>
            <a:off x="415600" y="1688433"/>
            <a:ext cx="11360800" cy="4576200"/>
          </a:xfrm>
          <a:prstGeom prst="rect">
            <a:avLst/>
          </a:prstGeom>
        </p:spPr>
        <p:txBody>
          <a:bodyPr spcFirstLastPara="1" wrap="square" lIns="121900" tIns="121900" rIns="121900" bIns="121900" anchor="t" anchorCtr="0">
            <a:normAutofit/>
          </a:bodyPr>
          <a:lstStyle/>
          <a:p>
            <a:pPr indent="-474121">
              <a:lnSpc>
                <a:spcPct val="105000"/>
              </a:lnSpc>
              <a:spcAft>
                <a:spcPts val="1200"/>
              </a:spcAft>
              <a:buSzPts val="2000"/>
            </a:pPr>
            <a:r>
              <a:rPr lang="en-US" sz="2500" dirty="0"/>
              <a:t>“Staffed teams” (</a:t>
            </a:r>
            <a:r>
              <a:rPr lang="en-US" sz="2500" i="1" dirty="0"/>
              <a:t>Gómez-</a:t>
            </a:r>
            <a:r>
              <a:rPr lang="en-US" sz="2500" i="1" dirty="0" err="1"/>
              <a:t>Zará</a:t>
            </a:r>
            <a:r>
              <a:rPr lang="en-US" sz="2500" i="1" dirty="0"/>
              <a:t> et al. 2020</a:t>
            </a:r>
            <a:r>
              <a:rPr lang="en-US" sz="2500" dirty="0"/>
              <a:t>)</a:t>
            </a:r>
          </a:p>
          <a:p>
            <a:pPr lvl="1" indent="-474121">
              <a:lnSpc>
                <a:spcPct val="105000"/>
              </a:lnSpc>
              <a:spcAft>
                <a:spcPts val="1200"/>
              </a:spcAft>
              <a:buSzPts val="2000"/>
            </a:pPr>
            <a:r>
              <a:rPr lang="en-US" sz="2500" dirty="0"/>
              <a:t>CATME Team-Maker</a:t>
            </a:r>
          </a:p>
          <a:p>
            <a:pPr indent="-474121">
              <a:lnSpc>
                <a:spcPct val="105000"/>
              </a:lnSpc>
              <a:spcAft>
                <a:spcPts val="1200"/>
              </a:spcAft>
              <a:buSzPts val="2000"/>
            </a:pPr>
            <a:r>
              <a:rPr lang="en-US" sz="2500" dirty="0"/>
              <a:t>Students completing course projects lasting at most one semester</a:t>
            </a:r>
          </a:p>
          <a:p>
            <a:pPr indent="-474121">
              <a:lnSpc>
                <a:spcPct val="105000"/>
              </a:lnSpc>
              <a:spcAft>
                <a:spcPts val="1200"/>
              </a:spcAft>
              <a:buSzPts val="2000"/>
            </a:pPr>
            <a:r>
              <a:rPr lang="en-US" sz="2500" dirty="0"/>
              <a:t>Team size of 4-8</a:t>
            </a:r>
          </a:p>
          <a:p>
            <a:pPr indent="-474121">
              <a:buSzPts val="2000"/>
            </a:pPr>
            <a:r>
              <a:rPr lang="en-US" sz="2500" dirty="0"/>
              <a:t>Results may generalize to other contexts</a:t>
            </a:r>
          </a:p>
        </p:txBody>
      </p:sp>
      <p:sp>
        <p:nvSpPr>
          <p:cNvPr id="2" name="Slide Number Placeholder 1">
            <a:extLst>
              <a:ext uri="{FF2B5EF4-FFF2-40B4-BE49-F238E27FC236}">
                <a16:creationId xmlns:a16="http://schemas.microsoft.com/office/drawing/2014/main" id="{F1CB6485-94FD-EA2E-E57E-C7B5AB2BC3ED}"/>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155217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FD6B-848B-4487-7DCC-BB082DC6ABFB}"/>
              </a:ext>
            </a:extLst>
          </p:cNvPr>
          <p:cNvSpPr>
            <a:spLocks noGrp="1"/>
          </p:cNvSpPr>
          <p:nvPr>
            <p:ph type="title"/>
          </p:nvPr>
        </p:nvSpPr>
        <p:spPr/>
        <p:txBody>
          <a:bodyPr/>
          <a:lstStyle/>
          <a:p>
            <a:r>
              <a:rPr lang="en-US" dirty="0"/>
              <a:t>Survey Participants</a:t>
            </a:r>
          </a:p>
        </p:txBody>
      </p:sp>
      <p:pic>
        <p:nvPicPr>
          <p:cNvPr id="5" name="Picture 4">
            <a:extLst>
              <a:ext uri="{FF2B5EF4-FFF2-40B4-BE49-F238E27FC236}">
                <a16:creationId xmlns:a16="http://schemas.microsoft.com/office/drawing/2014/main" id="{13C615A5-2709-C662-C4F3-A13FBFB34D59}"/>
              </a:ext>
            </a:extLst>
          </p:cNvPr>
          <p:cNvPicPr>
            <a:picLocks noChangeAspect="1"/>
          </p:cNvPicPr>
          <p:nvPr/>
        </p:nvPicPr>
        <p:blipFill>
          <a:blip r:embed="rId2"/>
          <a:stretch>
            <a:fillRect/>
          </a:stretch>
        </p:blipFill>
        <p:spPr>
          <a:xfrm>
            <a:off x="703405" y="1960897"/>
            <a:ext cx="10785190" cy="3377408"/>
          </a:xfrm>
          <a:prstGeom prst="rect">
            <a:avLst/>
          </a:prstGeom>
        </p:spPr>
      </p:pic>
      <p:sp>
        <p:nvSpPr>
          <p:cNvPr id="6" name="Slide Number Placeholder 5">
            <a:extLst>
              <a:ext uri="{FF2B5EF4-FFF2-40B4-BE49-F238E27FC236}">
                <a16:creationId xmlns:a16="http://schemas.microsoft.com/office/drawing/2014/main" id="{B4DA538E-84BD-5967-F338-D7E4C205D242}"/>
              </a:ext>
            </a:extLst>
          </p:cNvPr>
          <p:cNvSpPr>
            <a:spLocks noGrp="1"/>
          </p:cNvSpPr>
          <p:nvPr>
            <p:ph type="sldNum" idx="12"/>
          </p:nvPr>
        </p:nvSpPr>
        <p:spPr/>
        <p:txBody>
          <a:bodyPr/>
          <a:lstStyle/>
          <a:p>
            <a:fld id="{00000000-1234-1234-1234-123412341234}" type="slidenum">
              <a:rPr lang="en" smtClean="0"/>
              <a:pPr/>
              <a:t>23</a:t>
            </a:fld>
            <a:endParaRPr lang="en"/>
          </a:p>
        </p:txBody>
      </p:sp>
    </p:spTree>
    <p:extLst>
      <p:ext uri="{BB962C8B-B14F-4D97-AF65-F5344CB8AC3E}">
        <p14:creationId xmlns:p14="http://schemas.microsoft.com/office/powerpoint/2010/main" val="183194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5018F5-1162-C3C4-D50E-90D03B7CFBDA}"/>
              </a:ext>
            </a:extLst>
          </p:cNvPr>
          <p:cNvSpPr>
            <a:spLocks noGrp="1"/>
          </p:cNvSpPr>
          <p:nvPr>
            <p:ph type="sldNum" idx="12"/>
          </p:nvPr>
        </p:nvSpPr>
        <p:spPr/>
        <p:txBody>
          <a:bodyPr/>
          <a:lstStyle/>
          <a:p>
            <a:fld id="{E5EFD232-F1E8-4083-B656-C30740EFBBE1}" type="slidenum">
              <a:rPr lang="en-US" smtClean="0"/>
              <a:t>24</a:t>
            </a:fld>
            <a:endParaRPr lang="en-US"/>
          </a:p>
        </p:txBody>
      </p:sp>
      <p:pic>
        <p:nvPicPr>
          <p:cNvPr id="4" name="Picture 3" descr="Diagram&#10;&#10;Description automatically generated">
            <a:extLst>
              <a:ext uri="{FF2B5EF4-FFF2-40B4-BE49-F238E27FC236}">
                <a16:creationId xmlns:a16="http://schemas.microsoft.com/office/drawing/2014/main" id="{44E2BB38-AE86-36F9-99CF-8286F1C2E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53" y="0"/>
            <a:ext cx="10985293" cy="6858000"/>
          </a:xfrm>
          <a:prstGeom prst="rect">
            <a:avLst/>
          </a:prstGeom>
        </p:spPr>
      </p:pic>
    </p:spTree>
    <p:extLst>
      <p:ext uri="{BB962C8B-B14F-4D97-AF65-F5344CB8AC3E}">
        <p14:creationId xmlns:p14="http://schemas.microsoft.com/office/powerpoint/2010/main" val="7063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85C4B1-D2BD-6030-1DFF-97F9E4B63E07}"/>
              </a:ext>
            </a:extLst>
          </p:cNvPr>
          <p:cNvSpPr>
            <a:spLocks noGrp="1"/>
          </p:cNvSpPr>
          <p:nvPr>
            <p:ph type="sldNum" idx="12"/>
          </p:nvPr>
        </p:nvSpPr>
        <p:spPr/>
        <p:txBody>
          <a:bodyPr/>
          <a:lstStyle/>
          <a:p>
            <a:fld id="{E5EFD232-F1E8-4083-B656-C30740EFBBE1}" type="slidenum">
              <a:rPr lang="en-US" smtClean="0"/>
              <a:t>25</a:t>
            </a:fld>
            <a:endParaRPr lang="en-US"/>
          </a:p>
        </p:txBody>
      </p:sp>
      <p:pic>
        <p:nvPicPr>
          <p:cNvPr id="4" name="Picture 3">
            <a:extLst>
              <a:ext uri="{FF2B5EF4-FFF2-40B4-BE49-F238E27FC236}">
                <a16:creationId xmlns:a16="http://schemas.microsoft.com/office/drawing/2014/main" id="{70CCE521-4BA5-4436-A03D-2AEF1D68C018}"/>
              </a:ext>
            </a:extLst>
          </p:cNvPr>
          <p:cNvPicPr>
            <a:picLocks noChangeAspect="1"/>
          </p:cNvPicPr>
          <p:nvPr/>
        </p:nvPicPr>
        <p:blipFill>
          <a:blip r:embed="rId3"/>
          <a:stretch>
            <a:fillRect/>
          </a:stretch>
        </p:blipFill>
        <p:spPr>
          <a:xfrm>
            <a:off x="3114675" y="123825"/>
            <a:ext cx="5962650" cy="6610350"/>
          </a:xfrm>
          <a:prstGeom prst="rect">
            <a:avLst/>
          </a:prstGeom>
        </p:spPr>
      </p:pic>
    </p:spTree>
    <p:extLst>
      <p:ext uri="{BB962C8B-B14F-4D97-AF65-F5344CB8AC3E}">
        <p14:creationId xmlns:p14="http://schemas.microsoft.com/office/powerpoint/2010/main" val="325082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6C0436-2134-1554-F524-4CAEE493B702}"/>
              </a:ext>
            </a:extLst>
          </p:cNvPr>
          <p:cNvSpPr>
            <a:spLocks noGrp="1"/>
          </p:cNvSpPr>
          <p:nvPr>
            <p:ph type="title"/>
          </p:nvPr>
        </p:nvSpPr>
        <p:spPr/>
        <p:txBody>
          <a:bodyPr/>
          <a:lstStyle/>
          <a:p>
            <a:r>
              <a:rPr lang="en-US" dirty="0"/>
              <a:t>Software Engineering Case Study</a:t>
            </a:r>
          </a:p>
        </p:txBody>
      </p:sp>
      <p:sp>
        <p:nvSpPr>
          <p:cNvPr id="7" name="Text Placeholder 6">
            <a:extLst>
              <a:ext uri="{FF2B5EF4-FFF2-40B4-BE49-F238E27FC236}">
                <a16:creationId xmlns:a16="http://schemas.microsoft.com/office/drawing/2014/main" id="{A61454FA-3B74-31E2-7249-585D7162C939}"/>
              </a:ext>
            </a:extLst>
          </p:cNvPr>
          <p:cNvSpPr>
            <a:spLocks noGrp="1"/>
          </p:cNvSpPr>
          <p:nvPr>
            <p:ph type="body" idx="1"/>
          </p:nvPr>
        </p:nvSpPr>
        <p:spPr/>
        <p:txBody>
          <a:bodyPr/>
          <a:lstStyle/>
          <a:p>
            <a:r>
              <a:rPr lang="en-US" dirty="0">
                <a:hlinkClick r:id="rId2"/>
              </a:rPr>
              <a:t>https://drive.google.com/file/d/17sXE-QXUWt9PwRNwiUQQa1UTfvWHx0EX/view?usp=sharing</a:t>
            </a:r>
            <a:r>
              <a:rPr lang="en-US" dirty="0"/>
              <a:t> </a:t>
            </a:r>
          </a:p>
        </p:txBody>
      </p:sp>
      <p:sp>
        <p:nvSpPr>
          <p:cNvPr id="8" name="Slide Number Placeholder 7">
            <a:extLst>
              <a:ext uri="{FF2B5EF4-FFF2-40B4-BE49-F238E27FC236}">
                <a16:creationId xmlns:a16="http://schemas.microsoft.com/office/drawing/2014/main" id="{D038104D-910E-C775-00D9-9FE07EE0BB71}"/>
              </a:ext>
            </a:extLst>
          </p:cNvPr>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1435554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89FC-12DC-6C66-F11B-56A955B17C11}"/>
              </a:ext>
            </a:extLst>
          </p:cNvPr>
          <p:cNvSpPr>
            <a:spLocks noGrp="1"/>
          </p:cNvSpPr>
          <p:nvPr>
            <p:ph type="title"/>
          </p:nvPr>
        </p:nvSpPr>
        <p:spPr/>
        <p:txBody>
          <a:bodyPr/>
          <a:lstStyle/>
          <a:p>
            <a:r>
              <a:rPr lang="en-US" dirty="0"/>
              <a:t>Coding Process</a:t>
            </a:r>
          </a:p>
        </p:txBody>
      </p:sp>
      <p:sp>
        <p:nvSpPr>
          <p:cNvPr id="3" name="Text Placeholder 2">
            <a:extLst>
              <a:ext uri="{FF2B5EF4-FFF2-40B4-BE49-F238E27FC236}">
                <a16:creationId xmlns:a16="http://schemas.microsoft.com/office/drawing/2014/main" id="{5475BF16-3620-B4C7-5ACB-84968BAB716A}"/>
              </a:ext>
            </a:extLst>
          </p:cNvPr>
          <p:cNvSpPr>
            <a:spLocks noGrp="1"/>
          </p:cNvSpPr>
          <p:nvPr>
            <p:ph type="body" idx="1"/>
          </p:nvPr>
        </p:nvSpPr>
        <p:spPr/>
        <p:txBody>
          <a:bodyPr>
            <a:normAutofit lnSpcReduction="10000"/>
          </a:bodyPr>
          <a:lstStyle/>
          <a:p>
            <a:pPr>
              <a:spcAft>
                <a:spcPts val="1200"/>
              </a:spcAft>
            </a:pPr>
            <a:r>
              <a:rPr lang="en-US" sz="2400" dirty="0"/>
              <a:t>First, developed a tentative coding scheme based on the survey and an initial reading of all the interviews, and further refined it while coding a sample of 20% of the interviews</a:t>
            </a:r>
          </a:p>
          <a:p>
            <a:pPr>
              <a:spcAft>
                <a:spcPts val="1200"/>
              </a:spcAft>
            </a:pPr>
            <a:r>
              <a:rPr lang="en-US" sz="2400" dirty="0"/>
              <a:t>Both coders then independently applied the scheme to a further 25% of the interviews, iterating on the scheme and revising until satisfactory agreement was reached (median Cohen's kappa over all codes was 0.66)</a:t>
            </a:r>
          </a:p>
          <a:p>
            <a:pPr>
              <a:spcAft>
                <a:spcPts val="1200"/>
              </a:spcAft>
            </a:pPr>
            <a:r>
              <a:rPr lang="en-US" sz="2400" dirty="0"/>
              <a:t>Divided the remaining interviews (including the initial sample) and coded them using the final scheme, discussing as necessary to resolve uncertainties</a:t>
            </a:r>
          </a:p>
        </p:txBody>
      </p:sp>
      <p:sp>
        <p:nvSpPr>
          <p:cNvPr id="4" name="Slide Number Placeholder 3">
            <a:extLst>
              <a:ext uri="{FF2B5EF4-FFF2-40B4-BE49-F238E27FC236}">
                <a16:creationId xmlns:a16="http://schemas.microsoft.com/office/drawing/2014/main" id="{30E17E00-8995-F341-7B0D-F6E4C19CAF94}"/>
              </a:ext>
            </a:extLst>
          </p:cNvPr>
          <p:cNvSpPr>
            <a:spLocks noGrp="1"/>
          </p:cNvSpPr>
          <p:nvPr>
            <p:ph type="sldNum"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232931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pPr>
              <a:spcAft>
                <a:spcPts val="1333"/>
              </a:spcAft>
            </a:pPr>
            <a:r>
              <a:rPr lang="en" sz="4000" dirty="0"/>
              <a:t>Criteria-based Team Formation</a:t>
            </a:r>
            <a:endParaRPr sz="4000" dirty="0"/>
          </a:p>
        </p:txBody>
      </p:sp>
      <p:sp>
        <p:nvSpPr>
          <p:cNvPr id="82" name="Google Shape;82;p15"/>
          <p:cNvSpPr txBox="1">
            <a:spLocks noGrp="1"/>
          </p:cNvSpPr>
          <p:nvPr>
            <p:ph type="body" idx="1"/>
          </p:nvPr>
        </p:nvSpPr>
        <p:spPr>
          <a:xfrm>
            <a:off x="5445200" y="1536633"/>
            <a:ext cx="6331200" cy="4555200"/>
          </a:xfrm>
          <a:prstGeom prst="rect">
            <a:avLst/>
          </a:prstGeom>
        </p:spPr>
        <p:txBody>
          <a:bodyPr spcFirstLastPara="1" wrap="square" lIns="121900" tIns="121900" rIns="121900" bIns="121900" anchor="t" anchorCtr="0">
            <a:normAutofit fontScale="92500" lnSpcReduction="10000"/>
          </a:bodyPr>
          <a:lstStyle/>
          <a:p>
            <a:pPr marL="0" indent="0">
              <a:buNone/>
            </a:pPr>
            <a:r>
              <a:rPr lang="en" sz="2667"/>
              <a:t>Strategically select team members to achieve certain compositions</a:t>
            </a:r>
            <a:endParaRPr sz="2667"/>
          </a:p>
          <a:p>
            <a:pPr>
              <a:spcBef>
                <a:spcPts val="1333"/>
              </a:spcBef>
            </a:pPr>
            <a:r>
              <a:rPr lang="en" sz="2400"/>
              <a:t>Skill diversity </a:t>
            </a:r>
            <a:r>
              <a:rPr lang="en" sz="2400" i="1"/>
              <a:t>(e.g., Brickell et al. 1994, Horwitz and Horwitz 2007)</a:t>
            </a:r>
            <a:r>
              <a:rPr lang="en" sz="2400"/>
              <a:t> </a:t>
            </a:r>
            <a:endParaRPr sz="2400"/>
          </a:p>
          <a:p>
            <a:pPr>
              <a:spcBef>
                <a:spcPts val="1333"/>
              </a:spcBef>
            </a:pPr>
            <a:r>
              <a:rPr lang="en" sz="2400"/>
              <a:t>Balanced personality types </a:t>
            </a:r>
            <a:r>
              <a:rPr lang="en" sz="2400" i="1"/>
              <a:t>(e.g., Lykourentzou et al. 2016)</a:t>
            </a:r>
            <a:endParaRPr sz="2400" i="1"/>
          </a:p>
          <a:p>
            <a:pPr>
              <a:spcBef>
                <a:spcPts val="1333"/>
              </a:spcBef>
            </a:pPr>
            <a:r>
              <a:rPr lang="en" sz="2400"/>
              <a:t>Balanced genders </a:t>
            </a:r>
            <a:r>
              <a:rPr lang="en" sz="2400" i="1"/>
              <a:t>(e.g., Jehn, Northcraft, and Neale 1999)</a:t>
            </a:r>
            <a:endParaRPr sz="2400" i="1"/>
          </a:p>
          <a:p>
            <a:pPr>
              <a:spcBef>
                <a:spcPts val="1333"/>
              </a:spcBef>
              <a:spcAft>
                <a:spcPts val="1333"/>
              </a:spcAft>
            </a:pPr>
            <a:r>
              <a:rPr lang="en" sz="2400"/>
              <a:t>Many more</a:t>
            </a:r>
            <a:endParaRPr sz="2400"/>
          </a:p>
        </p:txBody>
      </p:sp>
      <p:grpSp>
        <p:nvGrpSpPr>
          <p:cNvPr id="84" name="Google Shape;84;p15"/>
          <p:cNvGrpSpPr/>
          <p:nvPr/>
        </p:nvGrpSpPr>
        <p:grpSpPr>
          <a:xfrm>
            <a:off x="428822" y="2072577"/>
            <a:ext cx="4713244" cy="3829715"/>
            <a:chOff x="6267625" y="1328525"/>
            <a:chExt cx="2763610" cy="2220725"/>
          </a:xfrm>
        </p:grpSpPr>
        <p:pic>
          <p:nvPicPr>
            <p:cNvPr id="85" name="Google Shape;85;p15" descr="laptop.png"/>
            <p:cNvPicPr preferRelativeResize="0"/>
            <p:nvPr/>
          </p:nvPicPr>
          <p:blipFill rotWithShape="1">
            <a:blip r:embed="rId3">
              <a:alphaModFix/>
            </a:blip>
            <a:srcRect l="27045" r="15264"/>
            <a:stretch/>
          </p:blipFill>
          <p:spPr>
            <a:xfrm>
              <a:off x="6267625" y="1328525"/>
              <a:ext cx="2763610" cy="2220725"/>
            </a:xfrm>
            <a:prstGeom prst="rect">
              <a:avLst/>
            </a:prstGeom>
            <a:noFill/>
            <a:ln>
              <a:noFill/>
            </a:ln>
          </p:spPr>
        </p:pic>
        <p:pic>
          <p:nvPicPr>
            <p:cNvPr id="86" name="Google Shape;86;p15" descr="blue.png"/>
            <p:cNvPicPr preferRelativeResize="0"/>
            <p:nvPr/>
          </p:nvPicPr>
          <p:blipFill>
            <a:blip r:embed="rId4">
              <a:alphaModFix/>
            </a:blip>
            <a:stretch>
              <a:fillRect/>
            </a:stretch>
          </p:blipFill>
          <p:spPr>
            <a:xfrm>
              <a:off x="7040975" y="1667625"/>
              <a:ext cx="160178" cy="444000"/>
            </a:xfrm>
            <a:prstGeom prst="rect">
              <a:avLst/>
            </a:prstGeom>
            <a:noFill/>
            <a:ln>
              <a:noFill/>
            </a:ln>
          </p:spPr>
        </p:pic>
        <p:pic>
          <p:nvPicPr>
            <p:cNvPr id="87" name="Google Shape;87;p15" descr="orange.png"/>
            <p:cNvPicPr preferRelativeResize="0"/>
            <p:nvPr/>
          </p:nvPicPr>
          <p:blipFill>
            <a:blip r:embed="rId5">
              <a:alphaModFix/>
            </a:blip>
            <a:stretch>
              <a:fillRect/>
            </a:stretch>
          </p:blipFill>
          <p:spPr>
            <a:xfrm>
              <a:off x="6866975" y="1667625"/>
              <a:ext cx="155005" cy="443999"/>
            </a:xfrm>
            <a:prstGeom prst="rect">
              <a:avLst/>
            </a:prstGeom>
            <a:noFill/>
            <a:ln>
              <a:noFill/>
            </a:ln>
          </p:spPr>
        </p:pic>
        <p:pic>
          <p:nvPicPr>
            <p:cNvPr id="88" name="Google Shape;88;p15" descr="red.png"/>
            <p:cNvPicPr preferRelativeResize="0"/>
            <p:nvPr/>
          </p:nvPicPr>
          <p:blipFill>
            <a:blip r:embed="rId6">
              <a:alphaModFix/>
            </a:blip>
            <a:stretch>
              <a:fillRect/>
            </a:stretch>
          </p:blipFill>
          <p:spPr>
            <a:xfrm>
              <a:off x="7215725" y="1667625"/>
              <a:ext cx="178198" cy="444000"/>
            </a:xfrm>
            <a:prstGeom prst="rect">
              <a:avLst/>
            </a:prstGeom>
            <a:noFill/>
            <a:ln>
              <a:noFill/>
            </a:ln>
          </p:spPr>
        </p:pic>
        <p:pic>
          <p:nvPicPr>
            <p:cNvPr id="89" name="Google Shape;89;p15" descr="blue.png"/>
            <p:cNvPicPr preferRelativeResize="0"/>
            <p:nvPr/>
          </p:nvPicPr>
          <p:blipFill>
            <a:blip r:embed="rId4">
              <a:alphaModFix/>
            </a:blip>
            <a:stretch>
              <a:fillRect/>
            </a:stretch>
          </p:blipFill>
          <p:spPr>
            <a:xfrm>
              <a:off x="6687800" y="1667625"/>
              <a:ext cx="160178" cy="444000"/>
            </a:xfrm>
            <a:prstGeom prst="rect">
              <a:avLst/>
            </a:prstGeom>
            <a:noFill/>
            <a:ln>
              <a:noFill/>
            </a:ln>
          </p:spPr>
        </p:pic>
        <p:pic>
          <p:nvPicPr>
            <p:cNvPr id="90" name="Google Shape;90;p15" descr="blue.png"/>
            <p:cNvPicPr preferRelativeResize="0"/>
            <p:nvPr/>
          </p:nvPicPr>
          <p:blipFill>
            <a:blip r:embed="rId4">
              <a:alphaModFix/>
            </a:blip>
            <a:stretch>
              <a:fillRect/>
            </a:stretch>
          </p:blipFill>
          <p:spPr>
            <a:xfrm>
              <a:off x="7837425" y="1667625"/>
              <a:ext cx="160178" cy="444000"/>
            </a:xfrm>
            <a:prstGeom prst="rect">
              <a:avLst/>
            </a:prstGeom>
            <a:noFill/>
            <a:ln>
              <a:noFill/>
            </a:ln>
          </p:spPr>
        </p:pic>
        <p:pic>
          <p:nvPicPr>
            <p:cNvPr id="91" name="Google Shape;91;p15" descr="blue.png"/>
            <p:cNvPicPr preferRelativeResize="0"/>
            <p:nvPr/>
          </p:nvPicPr>
          <p:blipFill>
            <a:blip r:embed="rId4">
              <a:alphaModFix/>
            </a:blip>
            <a:stretch>
              <a:fillRect/>
            </a:stretch>
          </p:blipFill>
          <p:spPr>
            <a:xfrm>
              <a:off x="8011525" y="1667625"/>
              <a:ext cx="160178" cy="444000"/>
            </a:xfrm>
            <a:prstGeom prst="rect">
              <a:avLst/>
            </a:prstGeom>
            <a:noFill/>
            <a:ln>
              <a:noFill/>
            </a:ln>
          </p:spPr>
        </p:pic>
        <p:pic>
          <p:nvPicPr>
            <p:cNvPr id="92" name="Google Shape;92;p15" descr="orange.png"/>
            <p:cNvPicPr preferRelativeResize="0"/>
            <p:nvPr/>
          </p:nvPicPr>
          <p:blipFill>
            <a:blip r:embed="rId5">
              <a:alphaModFix/>
            </a:blip>
            <a:stretch>
              <a:fillRect/>
            </a:stretch>
          </p:blipFill>
          <p:spPr>
            <a:xfrm>
              <a:off x="8193963" y="1660825"/>
              <a:ext cx="155005" cy="443999"/>
            </a:xfrm>
            <a:prstGeom prst="rect">
              <a:avLst/>
            </a:prstGeom>
            <a:noFill/>
            <a:ln>
              <a:noFill/>
            </a:ln>
          </p:spPr>
        </p:pic>
        <p:pic>
          <p:nvPicPr>
            <p:cNvPr id="93" name="Google Shape;93;p15" descr="red.png"/>
            <p:cNvPicPr preferRelativeResize="0"/>
            <p:nvPr/>
          </p:nvPicPr>
          <p:blipFill>
            <a:blip r:embed="rId6">
              <a:alphaModFix/>
            </a:blip>
            <a:stretch>
              <a:fillRect/>
            </a:stretch>
          </p:blipFill>
          <p:spPr>
            <a:xfrm>
              <a:off x="8371238" y="1660825"/>
              <a:ext cx="178198" cy="444000"/>
            </a:xfrm>
            <a:prstGeom prst="rect">
              <a:avLst/>
            </a:prstGeom>
            <a:noFill/>
            <a:ln>
              <a:noFill/>
            </a:ln>
          </p:spPr>
        </p:pic>
        <p:pic>
          <p:nvPicPr>
            <p:cNvPr id="94" name="Google Shape;94;p15" descr="blue.png"/>
            <p:cNvPicPr preferRelativeResize="0"/>
            <p:nvPr/>
          </p:nvPicPr>
          <p:blipFill>
            <a:blip r:embed="rId4">
              <a:alphaModFix/>
            </a:blip>
            <a:stretch>
              <a:fillRect/>
            </a:stretch>
          </p:blipFill>
          <p:spPr>
            <a:xfrm>
              <a:off x="6698600" y="2316775"/>
              <a:ext cx="160178" cy="444000"/>
            </a:xfrm>
            <a:prstGeom prst="rect">
              <a:avLst/>
            </a:prstGeom>
            <a:noFill/>
            <a:ln>
              <a:noFill/>
            </a:ln>
          </p:spPr>
        </p:pic>
        <p:pic>
          <p:nvPicPr>
            <p:cNvPr id="95" name="Google Shape;95;p15" descr="blue.png"/>
            <p:cNvPicPr preferRelativeResize="0"/>
            <p:nvPr/>
          </p:nvPicPr>
          <p:blipFill>
            <a:blip r:embed="rId4">
              <a:alphaModFix/>
            </a:blip>
            <a:stretch>
              <a:fillRect/>
            </a:stretch>
          </p:blipFill>
          <p:spPr>
            <a:xfrm>
              <a:off x="7242488" y="2316775"/>
              <a:ext cx="160178" cy="444000"/>
            </a:xfrm>
            <a:prstGeom prst="rect">
              <a:avLst/>
            </a:prstGeom>
            <a:noFill/>
            <a:ln>
              <a:noFill/>
            </a:ln>
          </p:spPr>
        </p:pic>
        <p:pic>
          <p:nvPicPr>
            <p:cNvPr id="96" name="Google Shape;96;p15" descr="orange.png"/>
            <p:cNvPicPr preferRelativeResize="0"/>
            <p:nvPr/>
          </p:nvPicPr>
          <p:blipFill>
            <a:blip r:embed="rId5">
              <a:alphaModFix/>
            </a:blip>
            <a:stretch>
              <a:fillRect/>
            </a:stretch>
          </p:blipFill>
          <p:spPr>
            <a:xfrm>
              <a:off x="7066900" y="2310075"/>
              <a:ext cx="155005" cy="443999"/>
            </a:xfrm>
            <a:prstGeom prst="rect">
              <a:avLst/>
            </a:prstGeom>
            <a:noFill/>
            <a:ln>
              <a:noFill/>
            </a:ln>
          </p:spPr>
        </p:pic>
        <p:pic>
          <p:nvPicPr>
            <p:cNvPr id="97" name="Google Shape;97;p15" descr="red.png"/>
            <p:cNvPicPr preferRelativeResize="0"/>
            <p:nvPr/>
          </p:nvPicPr>
          <p:blipFill>
            <a:blip r:embed="rId6">
              <a:alphaModFix/>
            </a:blip>
            <a:stretch>
              <a:fillRect/>
            </a:stretch>
          </p:blipFill>
          <p:spPr>
            <a:xfrm>
              <a:off x="6873738" y="2316775"/>
              <a:ext cx="178198" cy="444000"/>
            </a:xfrm>
            <a:prstGeom prst="rect">
              <a:avLst/>
            </a:prstGeom>
            <a:noFill/>
            <a:ln>
              <a:noFill/>
            </a:ln>
          </p:spPr>
        </p:pic>
        <p:pic>
          <p:nvPicPr>
            <p:cNvPr id="98" name="Google Shape;98;p15" descr="orange.png"/>
            <p:cNvPicPr preferRelativeResize="0"/>
            <p:nvPr/>
          </p:nvPicPr>
          <p:blipFill>
            <a:blip r:embed="rId5">
              <a:alphaModFix/>
            </a:blip>
            <a:stretch>
              <a:fillRect/>
            </a:stretch>
          </p:blipFill>
          <p:spPr>
            <a:xfrm>
              <a:off x="7840013" y="2316775"/>
              <a:ext cx="155005" cy="443999"/>
            </a:xfrm>
            <a:prstGeom prst="rect">
              <a:avLst/>
            </a:prstGeom>
            <a:noFill/>
            <a:ln>
              <a:noFill/>
            </a:ln>
          </p:spPr>
        </p:pic>
        <p:pic>
          <p:nvPicPr>
            <p:cNvPr id="99" name="Google Shape;99;p15" descr="blue.png"/>
            <p:cNvPicPr preferRelativeResize="0"/>
            <p:nvPr/>
          </p:nvPicPr>
          <p:blipFill>
            <a:blip r:embed="rId4">
              <a:alphaModFix/>
            </a:blip>
            <a:stretch>
              <a:fillRect/>
            </a:stretch>
          </p:blipFill>
          <p:spPr>
            <a:xfrm>
              <a:off x="8030938" y="2316775"/>
              <a:ext cx="160178" cy="444000"/>
            </a:xfrm>
            <a:prstGeom prst="rect">
              <a:avLst/>
            </a:prstGeom>
            <a:noFill/>
            <a:ln>
              <a:noFill/>
            </a:ln>
          </p:spPr>
        </p:pic>
        <p:pic>
          <p:nvPicPr>
            <p:cNvPr id="100" name="Google Shape;100;p15" descr="blue.png"/>
            <p:cNvPicPr preferRelativeResize="0"/>
            <p:nvPr/>
          </p:nvPicPr>
          <p:blipFill>
            <a:blip r:embed="rId4">
              <a:alphaModFix/>
            </a:blip>
            <a:stretch>
              <a:fillRect/>
            </a:stretch>
          </p:blipFill>
          <p:spPr>
            <a:xfrm>
              <a:off x="8217488" y="2316775"/>
              <a:ext cx="160178" cy="444000"/>
            </a:xfrm>
            <a:prstGeom prst="rect">
              <a:avLst/>
            </a:prstGeom>
            <a:noFill/>
            <a:ln>
              <a:noFill/>
            </a:ln>
          </p:spPr>
        </p:pic>
        <p:pic>
          <p:nvPicPr>
            <p:cNvPr id="101" name="Google Shape;101;p15" descr="red.png"/>
            <p:cNvPicPr preferRelativeResize="0"/>
            <p:nvPr/>
          </p:nvPicPr>
          <p:blipFill>
            <a:blip r:embed="rId6">
              <a:alphaModFix/>
            </a:blip>
            <a:stretch>
              <a:fillRect/>
            </a:stretch>
          </p:blipFill>
          <p:spPr>
            <a:xfrm>
              <a:off x="8404038" y="2316775"/>
              <a:ext cx="178198" cy="444000"/>
            </a:xfrm>
            <a:prstGeom prst="rect">
              <a:avLst/>
            </a:prstGeom>
            <a:noFill/>
            <a:ln>
              <a:noFill/>
            </a:ln>
          </p:spPr>
        </p:pic>
      </p:grpSp>
      <p:sp>
        <p:nvSpPr>
          <p:cNvPr id="2" name="Slide Number Placeholder 1">
            <a:extLst>
              <a:ext uri="{FF2B5EF4-FFF2-40B4-BE49-F238E27FC236}">
                <a16:creationId xmlns:a16="http://schemas.microsoft.com/office/drawing/2014/main" id="{01584354-8A21-C5EB-1BF8-A046CFBA446D}"/>
              </a:ext>
            </a:extLst>
          </p:cNvPr>
          <p:cNvSpPr>
            <a:spLocks noGrp="1"/>
          </p:cNvSpPr>
          <p:nvPr>
            <p:ph type="sldNum" idx="12"/>
          </p:nvPr>
        </p:nvSpPr>
        <p:spPr/>
        <p:txBody>
          <a:bodyPr/>
          <a:lstStyle/>
          <a:p>
            <a:fld id="{00000000-1234-1234-1234-123412341234}" type="slidenum">
              <a:rPr lang="en" smtClean="0"/>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07" name="Google Shape;107;p16"/>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p:txBody>
      </p:sp>
      <p:pic>
        <p:nvPicPr>
          <p:cNvPr id="108" name="Google Shape;108;p16"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2" name="Slide Number Placeholder 1">
            <a:extLst>
              <a:ext uri="{FF2B5EF4-FFF2-40B4-BE49-F238E27FC236}">
                <a16:creationId xmlns:a16="http://schemas.microsoft.com/office/drawing/2014/main" id="{60883490-F5AE-8FEB-C82A-A2B30C214BFF}"/>
              </a:ext>
            </a:extLst>
          </p:cNvPr>
          <p:cNvSpPr>
            <a:spLocks noGrp="1"/>
          </p:cNvSpPr>
          <p:nvPr>
            <p:ph type="sldNum" idx="12"/>
          </p:nvPr>
        </p:nvSpPr>
        <p:spPr/>
        <p:txBody>
          <a:bodyPr/>
          <a:lstStyle/>
          <a:p>
            <a:fld id="{00000000-1234-1234-1234-123412341234}" type="slidenum">
              <a:rPr lang="en" smtClean="0"/>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15" name="Google Shape;115;p17"/>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p:txBody>
      </p:sp>
      <p:pic>
        <p:nvPicPr>
          <p:cNvPr id="116" name="Google Shape;116;p17"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pic>
        <p:nvPicPr>
          <p:cNvPr id="117" name="Google Shape;117;p17" descr="12.png"/>
          <p:cNvPicPr preferRelativeResize="0"/>
          <p:nvPr/>
        </p:nvPicPr>
        <p:blipFill>
          <a:blip r:embed="rId4">
            <a:alphaModFix/>
          </a:blip>
          <a:stretch>
            <a:fillRect/>
          </a:stretch>
        </p:blipFill>
        <p:spPr>
          <a:xfrm>
            <a:off x="669134" y="3021133"/>
            <a:ext cx="10853741" cy="2283667"/>
          </a:xfrm>
          <a:prstGeom prst="rect">
            <a:avLst/>
          </a:prstGeom>
          <a:noFill/>
          <a:ln w="9525" cap="flat" cmpd="sng">
            <a:solidFill>
              <a:srgbClr val="000000"/>
            </a:solidFill>
            <a:prstDash val="solid"/>
            <a:round/>
            <a:headEnd type="none" w="sm" len="sm"/>
            <a:tailEnd type="none" w="sm" len="sm"/>
          </a:ln>
        </p:spPr>
      </p:pic>
      <p:sp>
        <p:nvSpPr>
          <p:cNvPr id="2" name="Slide Number Placeholder 1">
            <a:extLst>
              <a:ext uri="{FF2B5EF4-FFF2-40B4-BE49-F238E27FC236}">
                <a16:creationId xmlns:a16="http://schemas.microsoft.com/office/drawing/2014/main" id="{FDF36E85-DF8F-A5A8-15B6-5863D0F48748}"/>
              </a:ext>
            </a:extLst>
          </p:cNvPr>
          <p:cNvSpPr>
            <a:spLocks noGrp="1"/>
          </p:cNvSpPr>
          <p:nvPr>
            <p:ph type="sldNum" idx="12"/>
          </p:nvPr>
        </p:nvSpPr>
        <p:spPr/>
        <p:txBody>
          <a:bodyPr/>
          <a:lstStyle/>
          <a:p>
            <a:fld id="{00000000-1234-1234-1234-123412341234}" type="slidenum">
              <a:rPr lang="en" smtClean="0"/>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24" name="Google Shape;124;p18"/>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a:p>
            <a:pPr indent="-474121">
              <a:buSzPts val="2000"/>
              <a:buAutoNum type="arabicPeriod"/>
            </a:pPr>
            <a:r>
              <a:rPr lang="en" sz="2667"/>
              <a:t>Configure weights</a:t>
            </a:r>
            <a:endParaRPr sz="2667"/>
          </a:p>
        </p:txBody>
      </p:sp>
      <p:pic>
        <p:nvPicPr>
          <p:cNvPr id="125" name="Google Shape;125;p18"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pic>
        <p:nvPicPr>
          <p:cNvPr id="126" name="Google Shape;126;p18"/>
          <p:cNvPicPr preferRelativeResize="0"/>
          <p:nvPr/>
        </p:nvPicPr>
        <p:blipFill rotWithShape="1">
          <a:blip r:embed="rId4">
            <a:alphaModFix/>
          </a:blip>
          <a:srcRect t="3706" b="43271"/>
          <a:stretch/>
        </p:blipFill>
        <p:spPr>
          <a:xfrm>
            <a:off x="2927918" y="3345434"/>
            <a:ext cx="6336167" cy="3072767"/>
          </a:xfrm>
          <a:prstGeom prst="rect">
            <a:avLst/>
          </a:prstGeom>
          <a:noFill/>
          <a:ln w="9525" cap="flat" cmpd="sng">
            <a:solidFill>
              <a:srgbClr val="000000"/>
            </a:solidFill>
            <a:prstDash val="solid"/>
            <a:round/>
            <a:headEnd type="none" w="sm" len="sm"/>
            <a:tailEnd type="none" w="sm" len="sm"/>
          </a:ln>
        </p:spPr>
      </p:pic>
      <p:sp>
        <p:nvSpPr>
          <p:cNvPr id="2" name="Slide Number Placeholder 1">
            <a:extLst>
              <a:ext uri="{FF2B5EF4-FFF2-40B4-BE49-F238E27FC236}">
                <a16:creationId xmlns:a16="http://schemas.microsoft.com/office/drawing/2014/main" id="{08442CC2-C4D5-B7CB-1691-F8297A74F753}"/>
              </a:ext>
            </a:extLst>
          </p:cNvPr>
          <p:cNvSpPr>
            <a:spLocks noGrp="1"/>
          </p:cNvSpPr>
          <p:nvPr>
            <p:ph type="sldNum" idx="12"/>
          </p:nvPr>
        </p:nvSpPr>
        <p:spPr/>
        <p:txBody>
          <a:bodyPr/>
          <a:lstStyle/>
          <a:p>
            <a:fld id="{00000000-1234-1234-1234-123412341234}" type="slidenum">
              <a:rPr lang="en" smtClean="0"/>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33" name="Google Shape;133;p19"/>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dirty="0"/>
              <a:t>Select criteria</a:t>
            </a:r>
            <a:endParaRPr sz="2667" dirty="0"/>
          </a:p>
          <a:p>
            <a:pPr indent="-474121">
              <a:buSzPts val="2000"/>
              <a:buAutoNum type="arabicPeriod"/>
            </a:pPr>
            <a:r>
              <a:rPr lang="en" sz="2667" dirty="0"/>
              <a:t>Gather information from students</a:t>
            </a:r>
            <a:endParaRPr sz="2667" dirty="0"/>
          </a:p>
          <a:p>
            <a:pPr indent="-474121">
              <a:buSzPts val="2000"/>
              <a:buAutoNum type="arabicPeriod"/>
            </a:pPr>
            <a:r>
              <a:rPr lang="en" sz="2667" dirty="0"/>
              <a:t>Configure weights</a:t>
            </a:r>
            <a:endParaRPr sz="2667" dirty="0"/>
          </a:p>
          <a:p>
            <a:pPr indent="-474121">
              <a:buSzPts val="2000"/>
              <a:buAutoNum type="arabicPeriod"/>
            </a:pPr>
            <a:r>
              <a:rPr lang="en" sz="2667" dirty="0"/>
              <a:t>Form teams</a:t>
            </a:r>
            <a:endParaRPr sz="2667" dirty="0"/>
          </a:p>
        </p:txBody>
      </p:sp>
      <p:pic>
        <p:nvPicPr>
          <p:cNvPr id="134" name="Google Shape;134;p19"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2" name="Slide Number Placeholder 1">
            <a:extLst>
              <a:ext uri="{FF2B5EF4-FFF2-40B4-BE49-F238E27FC236}">
                <a16:creationId xmlns:a16="http://schemas.microsoft.com/office/drawing/2014/main" id="{2AF4F22A-19C4-20A5-A96B-274BBB4200EC}"/>
              </a:ext>
            </a:extLst>
          </p:cNvPr>
          <p:cNvSpPr>
            <a:spLocks noGrp="1"/>
          </p:cNvSpPr>
          <p:nvPr>
            <p:ph type="sldNum" idx="12"/>
          </p:nvPr>
        </p:nvSpPr>
        <p:spPr/>
        <p:txBody>
          <a:bodyPr/>
          <a:lstStyle/>
          <a:p>
            <a:fld id="{00000000-1234-1234-1234-123412341234}" type="slidenum">
              <a:rPr lang="en" smtClean="0"/>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41" name="Google Shape;141;p20"/>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a:p>
            <a:pPr indent="-474121">
              <a:buSzPts val="2000"/>
              <a:buAutoNum type="arabicPeriod"/>
            </a:pPr>
            <a:r>
              <a:rPr lang="en" sz="2667"/>
              <a:t>Configure weights</a:t>
            </a:r>
            <a:endParaRPr sz="2667"/>
          </a:p>
          <a:p>
            <a:pPr indent="-474121">
              <a:buSzPts val="2000"/>
              <a:buAutoNum type="arabicPeriod"/>
            </a:pPr>
            <a:r>
              <a:rPr lang="en" sz="2667"/>
              <a:t>Form teams</a:t>
            </a:r>
            <a:endParaRPr sz="2667"/>
          </a:p>
          <a:p>
            <a:pPr indent="-474121">
              <a:buSzPts val="2000"/>
              <a:buAutoNum type="arabicPeriod"/>
            </a:pPr>
            <a:r>
              <a:rPr lang="en" sz="2667"/>
              <a:t>Notify students</a:t>
            </a:r>
            <a:endParaRPr sz="2667"/>
          </a:p>
        </p:txBody>
      </p:sp>
      <p:pic>
        <p:nvPicPr>
          <p:cNvPr id="142" name="Google Shape;142;p20"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2" name="Slide Number Placeholder 1">
            <a:extLst>
              <a:ext uri="{FF2B5EF4-FFF2-40B4-BE49-F238E27FC236}">
                <a16:creationId xmlns:a16="http://schemas.microsoft.com/office/drawing/2014/main" id="{DB22014F-D4DF-DE83-23E7-4A83290F37BB}"/>
              </a:ext>
            </a:extLst>
          </p:cNvPr>
          <p:cNvSpPr>
            <a:spLocks noGrp="1"/>
          </p:cNvSpPr>
          <p:nvPr>
            <p:ph type="sldNum" idx="12"/>
          </p:nvPr>
        </p:nvSpPr>
        <p:spPr/>
        <p:txBody>
          <a:bodyPr/>
          <a:lstStyle/>
          <a:p>
            <a:fld id="{00000000-1234-1234-1234-123412341234}" type="slidenum">
              <a:rPr lang="en" smtClean="0"/>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The Problem</a:t>
            </a:r>
            <a:endParaRPr sz="4000" dirty="0"/>
          </a:p>
        </p:txBody>
      </p:sp>
      <p:sp>
        <p:nvSpPr>
          <p:cNvPr id="149" name="Google Shape;149;p21"/>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pPr>
            <a:r>
              <a:rPr lang="en" sz="2667" dirty="0"/>
              <a:t>Instructor must prioritize large collection of criteria available in the tool with little guidance </a:t>
            </a:r>
            <a:r>
              <a:rPr lang="en" sz="2667" i="1" dirty="0"/>
              <a:t>(Jahanbakhsh et al. 2017)</a:t>
            </a:r>
            <a:endParaRPr sz="2667" i="1" dirty="0"/>
          </a:p>
          <a:p>
            <a:pPr indent="-474121">
              <a:spcBef>
                <a:spcPts val="1333"/>
              </a:spcBef>
              <a:buSzPts val="2000"/>
            </a:pPr>
            <a:r>
              <a:rPr lang="en" sz="2667" dirty="0"/>
              <a:t>Could consult literature</a:t>
            </a:r>
            <a:endParaRPr sz="2667" dirty="0"/>
          </a:p>
          <a:p>
            <a:pPr lvl="1" indent="-440256">
              <a:spcBef>
                <a:spcPts val="1333"/>
              </a:spcBef>
              <a:buSzPts val="1600"/>
            </a:pPr>
            <a:r>
              <a:rPr lang="en" sz="2133" dirty="0"/>
              <a:t>Does not cover all possible combinations</a:t>
            </a:r>
            <a:endParaRPr sz="2133" dirty="0"/>
          </a:p>
          <a:p>
            <a:pPr lvl="1" indent="-440256">
              <a:spcBef>
                <a:spcPts val="1333"/>
              </a:spcBef>
              <a:spcAft>
                <a:spcPts val="1333"/>
              </a:spcAft>
              <a:buSzPts val="1600"/>
            </a:pPr>
            <a:r>
              <a:rPr lang="en" sz="2133" dirty="0"/>
              <a:t>May not align with preferences of learners</a:t>
            </a:r>
          </a:p>
          <a:p>
            <a:pPr indent="-474121">
              <a:lnSpc>
                <a:spcPct val="125000"/>
              </a:lnSpc>
              <a:spcBef>
                <a:spcPts val="1333"/>
              </a:spcBef>
              <a:buSzPts val="2000"/>
            </a:pPr>
            <a:r>
              <a:rPr lang="en" sz="2667" dirty="0"/>
              <a:t>Not clear how instructors are selecting configurations</a:t>
            </a:r>
            <a:endParaRPr sz="2667" dirty="0"/>
          </a:p>
        </p:txBody>
      </p:sp>
      <p:sp>
        <p:nvSpPr>
          <p:cNvPr id="2" name="Slide Number Placeholder 1">
            <a:extLst>
              <a:ext uri="{FF2B5EF4-FFF2-40B4-BE49-F238E27FC236}">
                <a16:creationId xmlns:a16="http://schemas.microsoft.com/office/drawing/2014/main" id="{C1705990-5A6E-89E5-B1B7-BC15BAE73354}"/>
              </a:ext>
            </a:extLst>
          </p:cNvPr>
          <p:cNvSpPr>
            <a:spLocks noGrp="1"/>
          </p:cNvSpPr>
          <p:nvPr>
            <p:ph type="sldNum" idx="12"/>
          </p:nvPr>
        </p:nvSpPr>
        <p:spPr/>
        <p:txBody>
          <a:bodyPr/>
          <a:lstStyle/>
          <a:p>
            <a:fld id="{00000000-1234-1234-1234-123412341234}" type="slidenum">
              <a:rPr lang="en" smtClean="0"/>
              <a:pPr/>
              <a:t>9</a:t>
            </a:fld>
            <a:endParaRPr lang="en"/>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1C4587"/>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ropic" id="{6380607C-92FB-45E7-9387-A20145E2B916}" vid="{8F475AF2-FA5E-4A8E-8B63-0D69592EB4E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Tropic</Template>
  <TotalTime>36726</TotalTime>
  <Words>1760</Words>
  <Application>Microsoft Office PowerPoint</Application>
  <PresentationFormat>Widescreen</PresentationFormat>
  <Paragraphs>188</Paragraphs>
  <Slides>27</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LinBiolinumTB</vt:lpstr>
      <vt:lpstr>Open Sans</vt:lpstr>
      <vt:lpstr>PT Sans Narrow</vt:lpstr>
      <vt:lpstr>Times</vt:lpstr>
      <vt:lpstr>Times New Roman</vt:lpstr>
      <vt:lpstr>Tropic</vt:lpstr>
      <vt:lpstr>Office Theme</vt:lpstr>
      <vt:lpstr>PowerPoint Presentation</vt:lpstr>
      <vt:lpstr>Team Formation Matters</vt:lpstr>
      <vt:lpstr>Criteria-based Team Formation</vt:lpstr>
      <vt:lpstr>Example Algorithmic Workflow</vt:lpstr>
      <vt:lpstr>Example Algorithmic Workflow</vt:lpstr>
      <vt:lpstr>Example Algorithmic Workflow</vt:lpstr>
      <vt:lpstr>Example Algorithmic Workflow</vt:lpstr>
      <vt:lpstr>Example Algorithmic Workflow</vt:lpstr>
      <vt:lpstr>The Problem</vt:lpstr>
      <vt:lpstr>Research Questions</vt:lpstr>
      <vt:lpstr>Methodology</vt:lpstr>
      <vt:lpstr>Results</vt:lpstr>
      <vt:lpstr>RQ1: Instructor Goals</vt:lpstr>
      <vt:lpstr>RQ2: Selecting Criteria Configurations</vt:lpstr>
      <vt:lpstr>Transparency Issues</vt:lpstr>
      <vt:lpstr>RQ3: Understanding the Tool</vt:lpstr>
      <vt:lpstr>Discussion</vt:lpstr>
      <vt:lpstr>Contributions</vt:lpstr>
      <vt:lpstr>Extra Slides</vt:lpstr>
      <vt:lpstr>PowerPoint Presentation</vt:lpstr>
      <vt:lpstr>Implications, cont’d</vt:lpstr>
      <vt:lpstr>Scope</vt:lpstr>
      <vt:lpstr>Survey Participants</vt:lpstr>
      <vt:lpstr>PowerPoint Presentation</vt:lpstr>
      <vt:lpstr>PowerPoint Presentation</vt:lpstr>
      <vt:lpstr>Software Engineering Case Study</vt:lpstr>
      <vt:lpstr>Coding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Hastings</dc:creator>
  <cp:lastModifiedBy>Hastings, Emily Marie</cp:lastModifiedBy>
  <cp:revision>249</cp:revision>
  <dcterms:created xsi:type="dcterms:W3CDTF">2021-02-23T21:52:57Z</dcterms:created>
  <dcterms:modified xsi:type="dcterms:W3CDTF">2023-10-16T19:18:37Z</dcterms:modified>
</cp:coreProperties>
</file>