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69"/>
  </p:notesMasterIdLst>
  <p:sldIdLst>
    <p:sldId id="257" r:id="rId2"/>
    <p:sldId id="279" r:id="rId3"/>
    <p:sldId id="357" r:id="rId4"/>
    <p:sldId id="296" r:id="rId5"/>
    <p:sldId id="258" r:id="rId6"/>
    <p:sldId id="259" r:id="rId7"/>
    <p:sldId id="260" r:id="rId8"/>
    <p:sldId id="358" r:id="rId9"/>
    <p:sldId id="359" r:id="rId10"/>
    <p:sldId id="360" r:id="rId11"/>
    <p:sldId id="264" r:id="rId12"/>
    <p:sldId id="265" r:id="rId13"/>
    <p:sldId id="339" r:id="rId14"/>
    <p:sldId id="370" r:id="rId15"/>
    <p:sldId id="300" r:id="rId16"/>
    <p:sldId id="301" r:id="rId17"/>
    <p:sldId id="302" r:id="rId18"/>
    <p:sldId id="303" r:id="rId19"/>
    <p:sldId id="304" r:id="rId20"/>
    <p:sldId id="305" r:id="rId21"/>
    <p:sldId id="306" r:id="rId22"/>
    <p:sldId id="308" r:id="rId23"/>
    <p:sldId id="310" r:id="rId24"/>
    <p:sldId id="312" r:id="rId25"/>
    <p:sldId id="372" r:id="rId26"/>
    <p:sldId id="371" r:id="rId27"/>
    <p:sldId id="261" r:id="rId28"/>
    <p:sldId id="346" r:id="rId29"/>
    <p:sldId id="262" r:id="rId30"/>
    <p:sldId id="263" r:id="rId31"/>
    <p:sldId id="266" r:id="rId32"/>
    <p:sldId id="267" r:id="rId33"/>
    <p:sldId id="269" r:id="rId34"/>
    <p:sldId id="270" r:id="rId35"/>
    <p:sldId id="272" r:id="rId36"/>
    <p:sldId id="274" r:id="rId37"/>
    <p:sldId id="373" r:id="rId38"/>
    <p:sldId id="347" r:id="rId39"/>
    <p:sldId id="374" r:id="rId40"/>
    <p:sldId id="362" r:id="rId41"/>
    <p:sldId id="268" r:id="rId42"/>
    <p:sldId id="363" r:id="rId43"/>
    <p:sldId id="271" r:id="rId44"/>
    <p:sldId id="365" r:id="rId45"/>
    <p:sldId id="273" r:id="rId46"/>
    <p:sldId id="366" r:id="rId47"/>
    <p:sldId id="275" r:id="rId48"/>
    <p:sldId id="277" r:id="rId49"/>
    <p:sldId id="278" r:id="rId50"/>
    <p:sldId id="367" r:id="rId51"/>
    <p:sldId id="375" r:id="rId52"/>
    <p:sldId id="368" r:id="rId53"/>
    <p:sldId id="369" r:id="rId54"/>
    <p:sldId id="351" r:id="rId55"/>
    <p:sldId id="349" r:id="rId56"/>
    <p:sldId id="350" r:id="rId57"/>
    <p:sldId id="352" r:id="rId58"/>
    <p:sldId id="354" r:id="rId59"/>
    <p:sldId id="355" r:id="rId60"/>
    <p:sldId id="318" r:id="rId61"/>
    <p:sldId id="317" r:id="rId62"/>
    <p:sldId id="319" r:id="rId63"/>
    <p:sldId id="280" r:id="rId64"/>
    <p:sldId id="353" r:id="rId65"/>
    <p:sldId id="356" r:id="rId66"/>
    <p:sldId id="298" r:id="rId67"/>
    <p:sldId id="299" r:id="rId6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65548" autoAdjust="0"/>
  </p:normalViewPr>
  <p:slideViewPr>
    <p:cSldViewPr snapToGrid="0">
      <p:cViewPr varScale="1">
        <p:scale>
          <a:sx n="51" d="100"/>
          <a:sy n="51" d="100"/>
        </p:scale>
        <p:origin x="1920" y="48"/>
      </p:cViewPr>
      <p:guideLst/>
    </p:cSldViewPr>
  </p:slideViewPr>
  <p:notesTextViewPr>
    <p:cViewPr>
      <p:scale>
        <a:sx n="125" d="100"/>
        <a:sy n="125"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58CE4-27DF-489C-8581-23A49300FD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C81E4F2-6E72-4A0D-A106-343E0DCB9710}">
      <dgm:prSet custT="1"/>
      <dgm:spPr/>
      <dgm:t>
        <a:bodyPr/>
        <a:lstStyle/>
        <a:p>
          <a:r>
            <a:rPr lang="en-US" sz="2667" b="0" i="0" u="none" strike="noStrike" cap="none" dirty="0">
              <a:solidFill>
                <a:schemeClr val="bg1"/>
              </a:solidFill>
              <a:latin typeface="Open Sans"/>
              <a:ea typeface="Open Sans"/>
              <a:cs typeface="Open Sans"/>
              <a:sym typeface="Open Sans"/>
            </a:rPr>
            <a:t>Effects of team-building and composition</a:t>
          </a:r>
        </a:p>
        <a:p>
          <a:r>
            <a:rPr lang="en-US" sz="2667" b="0" i="0" u="none" strike="noStrike" cap="none" dirty="0">
              <a:solidFill>
                <a:schemeClr val="bg1"/>
              </a:solidFill>
              <a:latin typeface="Open Sans"/>
              <a:ea typeface="Open Sans"/>
              <a:cs typeface="Open Sans"/>
              <a:sym typeface="Open Sans"/>
            </a:rPr>
            <a:t> (CSCW 2018)</a:t>
          </a:r>
        </a:p>
      </dgm:t>
    </dgm:pt>
    <dgm:pt modelId="{5222EA8F-641B-453C-8B6C-0CC11BA13F9B}" type="parTrans" cxnId="{7B733746-C042-402A-86BE-0EA9722784A8}">
      <dgm:prSet/>
      <dgm:spPr/>
      <dgm:t>
        <a:bodyPr/>
        <a:lstStyle/>
        <a:p>
          <a:endParaRPr lang="en-US"/>
        </a:p>
      </dgm:t>
    </dgm:pt>
    <dgm:pt modelId="{EA6D8FC1-6939-4BD9-BD5A-879CFA941221}" type="sibTrans" cxnId="{7B733746-C042-402A-86BE-0EA9722784A8}">
      <dgm:prSet/>
      <dgm:spPr/>
      <dgm:t>
        <a:bodyPr/>
        <a:lstStyle/>
        <a:p>
          <a:endParaRPr lang="en-US"/>
        </a:p>
      </dgm:t>
    </dgm:pt>
    <dgm:pt modelId="{A28FB318-3F95-49C7-B944-7F93C31139AB}">
      <dgm:prSet custT="1"/>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gm:t>
    </dgm:pt>
    <dgm:pt modelId="{8C743BB9-C6CB-4296-A9EA-A34AAD6FD794}" type="parTrans" cxnId="{7D797ADE-ECEF-4FDA-B035-6B5107C98659}">
      <dgm:prSet/>
      <dgm:spPr/>
      <dgm:t>
        <a:bodyPr/>
        <a:lstStyle/>
        <a:p>
          <a:endParaRPr lang="en-US"/>
        </a:p>
      </dgm:t>
    </dgm:pt>
    <dgm:pt modelId="{B45CEE52-8760-433C-97B2-831C4F573762}" type="sibTrans" cxnId="{7D797ADE-ECEF-4FDA-B035-6B5107C98659}">
      <dgm:prSet/>
      <dgm:spPr/>
      <dgm:t>
        <a:bodyPr/>
        <a:lstStyle/>
        <a:p>
          <a:endParaRPr lang="en-US"/>
        </a:p>
      </dgm:t>
    </dgm:pt>
    <dgm:pt modelId="{4D6FC0E7-8FE6-4CFD-81F5-B43C95F515D9}">
      <dgm:prSet custT="1"/>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gm:t>
    </dgm:pt>
    <dgm:pt modelId="{E0ACE059-76F4-45EC-934D-7327CDA624B9}" type="parTrans" cxnId="{7A0D90EE-8CB0-47D0-A1B7-75633F477CFF}">
      <dgm:prSet/>
      <dgm:spPr/>
      <dgm:t>
        <a:bodyPr/>
        <a:lstStyle/>
        <a:p>
          <a:endParaRPr lang="en-US"/>
        </a:p>
      </dgm:t>
    </dgm:pt>
    <dgm:pt modelId="{C8E357D0-E013-4F6D-BD68-AA125BB2FE8E}" type="sibTrans" cxnId="{7A0D90EE-8CB0-47D0-A1B7-75633F477CFF}">
      <dgm:prSet/>
      <dgm:spPr/>
      <dgm:t>
        <a:bodyPr/>
        <a:lstStyle/>
        <a:p>
          <a:endParaRPr lang="en-US"/>
        </a:p>
      </dgm:t>
    </dgm:pt>
    <dgm:pt modelId="{2C875977-0CF1-401B-951A-73CC924D1299}" type="pres">
      <dgm:prSet presAssocID="{C8958CE4-27DF-489C-8581-23A49300FD27}" presName="linearFlow" presStyleCnt="0">
        <dgm:presLayoutVars>
          <dgm:dir/>
          <dgm:resizeHandles val="exact"/>
        </dgm:presLayoutVars>
      </dgm:prSet>
      <dgm:spPr/>
    </dgm:pt>
    <dgm:pt modelId="{46FC866A-78CF-48B9-AFA3-EB449D6ED489}" type="pres">
      <dgm:prSet presAssocID="{CC81E4F2-6E72-4A0D-A106-343E0DCB9710}" presName="composite" presStyleCnt="0"/>
      <dgm:spPr/>
    </dgm:pt>
    <dgm:pt modelId="{CBAE7FC1-3768-4702-AD4B-60635D3FAB1E}" type="pres">
      <dgm:prSet presAssocID="{CC81E4F2-6E72-4A0D-A106-343E0DCB9710}" presName="imgShp" presStyleLbl="fgImgPlace1" presStyleIdx="0" presStyleCnt="3" custLinFactNeighborX="-51682" custLinFactNeighborY="20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eeting with solid fill"/>
        </a:ext>
      </dgm:extLst>
    </dgm:pt>
    <dgm:pt modelId="{0C83BC26-69E9-4E68-B32A-A8C7F59965A7}" type="pres">
      <dgm:prSet presAssocID="{CC81E4F2-6E72-4A0D-A106-343E0DCB9710}" presName="txShp" presStyleLbl="node1" presStyleIdx="0" presStyleCnt="3">
        <dgm:presLayoutVars>
          <dgm:bulletEnabled val="1"/>
        </dgm:presLayoutVars>
      </dgm:prSet>
      <dgm:spPr/>
    </dgm:pt>
    <dgm:pt modelId="{2C5A7BC1-DE96-41B0-881C-FC5C34CD1CC9}" type="pres">
      <dgm:prSet presAssocID="{EA6D8FC1-6939-4BD9-BD5A-879CFA941221}" presName="spacing" presStyleCnt="0"/>
      <dgm:spPr/>
    </dgm:pt>
    <dgm:pt modelId="{80D88F06-660C-413F-98FC-11C2532781E0}" type="pres">
      <dgm:prSet presAssocID="{A28FB318-3F95-49C7-B944-7F93C31139AB}" presName="composite" presStyleCnt="0"/>
      <dgm:spPr/>
    </dgm:pt>
    <dgm:pt modelId="{87A2DE6F-9A9E-48D1-B65B-A4A86214DC41}" type="pres">
      <dgm:prSet presAssocID="{A28FB318-3F95-49C7-B944-7F93C31139AB}" presName="imgShp" presStyleLbl="fgImgPlace1" presStyleIdx="1" presStyleCnt="3" custLinFactNeighborX="-52332" custLinFactNeighborY="356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ustomer review with solid fill"/>
        </a:ext>
      </dgm:extLst>
    </dgm:pt>
    <dgm:pt modelId="{54CE716F-F08C-47E3-9664-6683D4FEBF55}" type="pres">
      <dgm:prSet presAssocID="{A28FB318-3F95-49C7-B944-7F93C31139AB}" presName="txShp" presStyleLbl="node1" presStyleIdx="1" presStyleCnt="3">
        <dgm:presLayoutVars>
          <dgm:bulletEnabled val="1"/>
        </dgm:presLayoutVars>
      </dgm:prSet>
      <dgm:spPr/>
    </dgm:pt>
    <dgm:pt modelId="{10ABDAC5-B564-4768-AA24-60BF8A579F55}" type="pres">
      <dgm:prSet presAssocID="{B45CEE52-8760-433C-97B2-831C4F573762}" presName="spacing" presStyleCnt="0"/>
      <dgm:spPr/>
    </dgm:pt>
    <dgm:pt modelId="{2157B7AA-6F69-4B12-8E9E-34091F642880}" type="pres">
      <dgm:prSet presAssocID="{4D6FC0E7-8FE6-4CFD-81F5-B43C95F515D9}" presName="composite" presStyleCnt="0"/>
      <dgm:spPr/>
    </dgm:pt>
    <dgm:pt modelId="{2902BD18-F656-4A77-BC17-B40C2B9574DB}" type="pres">
      <dgm:prSet presAssocID="{4D6FC0E7-8FE6-4CFD-81F5-B43C95F515D9}" presName="imgShp" presStyleLbl="fgImgPlace1" presStyleIdx="2" presStyleCnt="3" custLinFactNeighborX="-52237" custLinFactNeighborY="-44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ture with solid fill"/>
        </a:ext>
      </dgm:extLst>
    </dgm:pt>
    <dgm:pt modelId="{31CF767A-500E-4DC8-B34F-09A37F8056BF}" type="pres">
      <dgm:prSet presAssocID="{4D6FC0E7-8FE6-4CFD-81F5-B43C95F515D9}" presName="txShp" presStyleLbl="node1" presStyleIdx="2" presStyleCnt="3">
        <dgm:presLayoutVars>
          <dgm:bulletEnabled val="1"/>
        </dgm:presLayoutVars>
      </dgm:prSet>
      <dgm:spPr/>
    </dgm:pt>
  </dgm:ptLst>
  <dgm:cxnLst>
    <dgm:cxn modelId="{22F67106-F38A-4810-B37B-4D90E8661344}" type="presOf" srcId="{CC81E4F2-6E72-4A0D-A106-343E0DCB9710}" destId="{0C83BC26-69E9-4E68-B32A-A8C7F59965A7}" srcOrd="0" destOrd="0" presId="urn:microsoft.com/office/officeart/2005/8/layout/vList3"/>
    <dgm:cxn modelId="{01441D08-103D-49F5-BAF3-E23AB13B3EC6}" type="presOf" srcId="{C8958CE4-27DF-489C-8581-23A49300FD27}" destId="{2C875977-0CF1-401B-951A-73CC924D1299}" srcOrd="0" destOrd="0" presId="urn:microsoft.com/office/officeart/2005/8/layout/vList3"/>
    <dgm:cxn modelId="{EE1A805B-B8EB-4D7D-8EB2-36D8DEEE40C5}" type="presOf" srcId="{A28FB318-3F95-49C7-B944-7F93C31139AB}" destId="{54CE716F-F08C-47E3-9664-6683D4FEBF55}" srcOrd="0" destOrd="0" presId="urn:microsoft.com/office/officeart/2005/8/layout/vList3"/>
    <dgm:cxn modelId="{7B733746-C042-402A-86BE-0EA9722784A8}" srcId="{C8958CE4-27DF-489C-8581-23A49300FD27}" destId="{CC81E4F2-6E72-4A0D-A106-343E0DCB9710}" srcOrd="0" destOrd="0" parTransId="{5222EA8F-641B-453C-8B6C-0CC11BA13F9B}" sibTransId="{EA6D8FC1-6939-4BD9-BD5A-879CFA941221}"/>
    <dgm:cxn modelId="{784F42BE-82C0-4AE2-88AD-21F9583C2457}" type="presOf" srcId="{4D6FC0E7-8FE6-4CFD-81F5-B43C95F515D9}" destId="{31CF767A-500E-4DC8-B34F-09A37F8056BF}" srcOrd="0" destOrd="0" presId="urn:microsoft.com/office/officeart/2005/8/layout/vList3"/>
    <dgm:cxn modelId="{7D797ADE-ECEF-4FDA-B035-6B5107C98659}" srcId="{C8958CE4-27DF-489C-8581-23A49300FD27}" destId="{A28FB318-3F95-49C7-B944-7F93C31139AB}" srcOrd="1" destOrd="0" parTransId="{8C743BB9-C6CB-4296-A9EA-A34AAD6FD794}" sibTransId="{B45CEE52-8760-433C-97B2-831C4F573762}"/>
    <dgm:cxn modelId="{7A0D90EE-8CB0-47D0-A1B7-75633F477CFF}" srcId="{C8958CE4-27DF-489C-8581-23A49300FD27}" destId="{4D6FC0E7-8FE6-4CFD-81F5-B43C95F515D9}" srcOrd="2" destOrd="0" parTransId="{E0ACE059-76F4-45EC-934D-7327CDA624B9}" sibTransId="{C8E357D0-E013-4F6D-BD68-AA125BB2FE8E}"/>
    <dgm:cxn modelId="{182438FC-EA60-4CE1-ACC7-5AD1EF8AD81D}" type="presParOf" srcId="{2C875977-0CF1-401B-951A-73CC924D1299}" destId="{46FC866A-78CF-48B9-AFA3-EB449D6ED489}" srcOrd="0" destOrd="0" presId="urn:microsoft.com/office/officeart/2005/8/layout/vList3"/>
    <dgm:cxn modelId="{A7D49064-9994-4F5E-8E1C-CDB63914924F}" type="presParOf" srcId="{46FC866A-78CF-48B9-AFA3-EB449D6ED489}" destId="{CBAE7FC1-3768-4702-AD4B-60635D3FAB1E}" srcOrd="0" destOrd="0" presId="urn:microsoft.com/office/officeart/2005/8/layout/vList3"/>
    <dgm:cxn modelId="{5636D869-090D-4F43-8989-2D3F9FBD2016}" type="presParOf" srcId="{46FC866A-78CF-48B9-AFA3-EB449D6ED489}" destId="{0C83BC26-69E9-4E68-B32A-A8C7F59965A7}" srcOrd="1" destOrd="0" presId="urn:microsoft.com/office/officeart/2005/8/layout/vList3"/>
    <dgm:cxn modelId="{AB01698A-5F54-4515-8D4B-FD2A8BC61BFC}" type="presParOf" srcId="{2C875977-0CF1-401B-951A-73CC924D1299}" destId="{2C5A7BC1-DE96-41B0-881C-FC5C34CD1CC9}" srcOrd="1" destOrd="0" presId="urn:microsoft.com/office/officeart/2005/8/layout/vList3"/>
    <dgm:cxn modelId="{7906C38A-9D76-4F93-9806-A33EF3D74378}" type="presParOf" srcId="{2C875977-0CF1-401B-951A-73CC924D1299}" destId="{80D88F06-660C-413F-98FC-11C2532781E0}" srcOrd="2" destOrd="0" presId="urn:microsoft.com/office/officeart/2005/8/layout/vList3"/>
    <dgm:cxn modelId="{C3A0743A-CE60-4F48-8A73-F776278E8619}" type="presParOf" srcId="{80D88F06-660C-413F-98FC-11C2532781E0}" destId="{87A2DE6F-9A9E-48D1-B65B-A4A86214DC41}" srcOrd="0" destOrd="0" presId="urn:microsoft.com/office/officeart/2005/8/layout/vList3"/>
    <dgm:cxn modelId="{D0AE2E9D-8438-4AB6-A681-30FDA144AF6E}" type="presParOf" srcId="{80D88F06-660C-413F-98FC-11C2532781E0}" destId="{54CE716F-F08C-47E3-9664-6683D4FEBF55}" srcOrd="1" destOrd="0" presId="urn:microsoft.com/office/officeart/2005/8/layout/vList3"/>
    <dgm:cxn modelId="{08386371-DD10-4D23-BE76-810DEA6823CC}" type="presParOf" srcId="{2C875977-0CF1-401B-951A-73CC924D1299}" destId="{10ABDAC5-B564-4768-AA24-60BF8A579F55}" srcOrd="3" destOrd="0" presId="urn:microsoft.com/office/officeart/2005/8/layout/vList3"/>
    <dgm:cxn modelId="{519E1D4A-D0CC-49F5-B68B-538F2C333F12}" type="presParOf" srcId="{2C875977-0CF1-401B-951A-73CC924D1299}" destId="{2157B7AA-6F69-4B12-8E9E-34091F642880}" srcOrd="4" destOrd="0" presId="urn:microsoft.com/office/officeart/2005/8/layout/vList3"/>
    <dgm:cxn modelId="{5C88700F-93F1-4550-A0FC-C7595DC63BE1}" type="presParOf" srcId="{2157B7AA-6F69-4B12-8E9E-34091F642880}" destId="{2902BD18-F656-4A77-BC17-B40C2B9574DB}" srcOrd="0" destOrd="0" presId="urn:microsoft.com/office/officeart/2005/8/layout/vList3"/>
    <dgm:cxn modelId="{6D6B0B7D-7098-43FC-8318-883AC3BD5493}" type="presParOf" srcId="{2157B7AA-6F69-4B12-8E9E-34091F642880}" destId="{31CF767A-500E-4DC8-B34F-09A37F8056B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58CE4-27DF-489C-8581-23A49300FD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C81E4F2-6E72-4A0D-A106-343E0DCB9710}">
      <dgm:prSet custT="1"/>
      <dgm:spPr>
        <a:ln w="76200">
          <a:solidFill>
            <a:schemeClr val="accent3"/>
          </a:solidFill>
        </a:ln>
      </dgm:spPr>
      <dgm:t>
        <a:bodyPr/>
        <a:lstStyle/>
        <a:p>
          <a:r>
            <a:rPr lang="en-US" sz="2667" b="0" i="0" u="none" strike="noStrike" cap="none" dirty="0">
              <a:solidFill>
                <a:schemeClr val="bg1"/>
              </a:solidFill>
              <a:latin typeface="Open Sans"/>
              <a:ea typeface="Open Sans"/>
              <a:cs typeface="Open Sans"/>
              <a:sym typeface="Open Sans"/>
            </a:rPr>
            <a:t>Effects of team-building and composition</a:t>
          </a:r>
        </a:p>
        <a:p>
          <a:r>
            <a:rPr lang="en-US" sz="2667" b="0" i="0" u="none" strike="noStrike" cap="none" dirty="0">
              <a:solidFill>
                <a:schemeClr val="bg1"/>
              </a:solidFill>
              <a:latin typeface="Open Sans"/>
              <a:ea typeface="Open Sans"/>
              <a:cs typeface="Open Sans"/>
              <a:sym typeface="Open Sans"/>
            </a:rPr>
            <a:t> (CSCW 2018)</a:t>
          </a:r>
        </a:p>
      </dgm:t>
    </dgm:pt>
    <dgm:pt modelId="{5222EA8F-641B-453C-8B6C-0CC11BA13F9B}" type="parTrans" cxnId="{7B733746-C042-402A-86BE-0EA9722784A8}">
      <dgm:prSet/>
      <dgm:spPr/>
      <dgm:t>
        <a:bodyPr/>
        <a:lstStyle/>
        <a:p>
          <a:endParaRPr lang="en-US"/>
        </a:p>
      </dgm:t>
    </dgm:pt>
    <dgm:pt modelId="{EA6D8FC1-6939-4BD9-BD5A-879CFA941221}" type="sibTrans" cxnId="{7B733746-C042-402A-86BE-0EA9722784A8}">
      <dgm:prSet/>
      <dgm:spPr/>
      <dgm:t>
        <a:bodyPr/>
        <a:lstStyle/>
        <a:p>
          <a:endParaRPr lang="en-US"/>
        </a:p>
      </dgm:t>
    </dgm:pt>
    <dgm:pt modelId="{A28FB318-3F95-49C7-B944-7F93C31139AB}">
      <dgm:prSet custT="1"/>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gm:t>
    </dgm:pt>
    <dgm:pt modelId="{8C743BB9-C6CB-4296-A9EA-A34AAD6FD794}" type="parTrans" cxnId="{7D797ADE-ECEF-4FDA-B035-6B5107C98659}">
      <dgm:prSet/>
      <dgm:spPr/>
      <dgm:t>
        <a:bodyPr/>
        <a:lstStyle/>
        <a:p>
          <a:endParaRPr lang="en-US"/>
        </a:p>
      </dgm:t>
    </dgm:pt>
    <dgm:pt modelId="{B45CEE52-8760-433C-97B2-831C4F573762}" type="sibTrans" cxnId="{7D797ADE-ECEF-4FDA-B035-6B5107C98659}">
      <dgm:prSet/>
      <dgm:spPr/>
      <dgm:t>
        <a:bodyPr/>
        <a:lstStyle/>
        <a:p>
          <a:endParaRPr lang="en-US"/>
        </a:p>
      </dgm:t>
    </dgm:pt>
    <dgm:pt modelId="{4D6FC0E7-8FE6-4CFD-81F5-B43C95F515D9}">
      <dgm:prSet custT="1"/>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gm:t>
    </dgm:pt>
    <dgm:pt modelId="{E0ACE059-76F4-45EC-934D-7327CDA624B9}" type="parTrans" cxnId="{7A0D90EE-8CB0-47D0-A1B7-75633F477CFF}">
      <dgm:prSet/>
      <dgm:spPr/>
      <dgm:t>
        <a:bodyPr/>
        <a:lstStyle/>
        <a:p>
          <a:endParaRPr lang="en-US"/>
        </a:p>
      </dgm:t>
    </dgm:pt>
    <dgm:pt modelId="{C8E357D0-E013-4F6D-BD68-AA125BB2FE8E}" type="sibTrans" cxnId="{7A0D90EE-8CB0-47D0-A1B7-75633F477CFF}">
      <dgm:prSet/>
      <dgm:spPr/>
      <dgm:t>
        <a:bodyPr/>
        <a:lstStyle/>
        <a:p>
          <a:endParaRPr lang="en-US"/>
        </a:p>
      </dgm:t>
    </dgm:pt>
    <dgm:pt modelId="{2C875977-0CF1-401B-951A-73CC924D1299}" type="pres">
      <dgm:prSet presAssocID="{C8958CE4-27DF-489C-8581-23A49300FD27}" presName="linearFlow" presStyleCnt="0">
        <dgm:presLayoutVars>
          <dgm:dir/>
          <dgm:resizeHandles val="exact"/>
        </dgm:presLayoutVars>
      </dgm:prSet>
      <dgm:spPr/>
    </dgm:pt>
    <dgm:pt modelId="{46FC866A-78CF-48B9-AFA3-EB449D6ED489}" type="pres">
      <dgm:prSet presAssocID="{CC81E4F2-6E72-4A0D-A106-343E0DCB9710}" presName="composite" presStyleCnt="0"/>
      <dgm:spPr/>
    </dgm:pt>
    <dgm:pt modelId="{CBAE7FC1-3768-4702-AD4B-60635D3FAB1E}" type="pres">
      <dgm:prSet presAssocID="{CC81E4F2-6E72-4A0D-A106-343E0DCB9710}" presName="imgShp" presStyleLbl="fgImgPlace1" presStyleIdx="0" presStyleCnt="3" custLinFactNeighborX="-51682" custLinFactNeighborY="20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eeting with solid fill"/>
        </a:ext>
      </dgm:extLst>
    </dgm:pt>
    <dgm:pt modelId="{0C83BC26-69E9-4E68-B32A-A8C7F59965A7}" type="pres">
      <dgm:prSet presAssocID="{CC81E4F2-6E72-4A0D-A106-343E0DCB9710}" presName="txShp" presStyleLbl="node1" presStyleIdx="0" presStyleCnt="3">
        <dgm:presLayoutVars>
          <dgm:bulletEnabled val="1"/>
        </dgm:presLayoutVars>
      </dgm:prSet>
      <dgm:spPr/>
    </dgm:pt>
    <dgm:pt modelId="{2C5A7BC1-DE96-41B0-881C-FC5C34CD1CC9}" type="pres">
      <dgm:prSet presAssocID="{EA6D8FC1-6939-4BD9-BD5A-879CFA941221}" presName="spacing" presStyleCnt="0"/>
      <dgm:spPr/>
    </dgm:pt>
    <dgm:pt modelId="{80D88F06-660C-413F-98FC-11C2532781E0}" type="pres">
      <dgm:prSet presAssocID="{A28FB318-3F95-49C7-B944-7F93C31139AB}" presName="composite" presStyleCnt="0"/>
      <dgm:spPr/>
    </dgm:pt>
    <dgm:pt modelId="{87A2DE6F-9A9E-48D1-B65B-A4A86214DC41}" type="pres">
      <dgm:prSet presAssocID="{A28FB318-3F95-49C7-B944-7F93C31139AB}" presName="imgShp" presStyleLbl="fgImgPlace1" presStyleIdx="1" presStyleCnt="3" custLinFactNeighborX="-52332" custLinFactNeighborY="356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ustomer review with solid fill"/>
        </a:ext>
      </dgm:extLst>
    </dgm:pt>
    <dgm:pt modelId="{54CE716F-F08C-47E3-9664-6683D4FEBF55}" type="pres">
      <dgm:prSet presAssocID="{A28FB318-3F95-49C7-B944-7F93C31139AB}" presName="txShp" presStyleLbl="node1" presStyleIdx="1" presStyleCnt="3">
        <dgm:presLayoutVars>
          <dgm:bulletEnabled val="1"/>
        </dgm:presLayoutVars>
      </dgm:prSet>
      <dgm:spPr/>
    </dgm:pt>
    <dgm:pt modelId="{10ABDAC5-B564-4768-AA24-60BF8A579F55}" type="pres">
      <dgm:prSet presAssocID="{B45CEE52-8760-433C-97B2-831C4F573762}" presName="spacing" presStyleCnt="0"/>
      <dgm:spPr/>
    </dgm:pt>
    <dgm:pt modelId="{2157B7AA-6F69-4B12-8E9E-34091F642880}" type="pres">
      <dgm:prSet presAssocID="{4D6FC0E7-8FE6-4CFD-81F5-B43C95F515D9}" presName="composite" presStyleCnt="0"/>
      <dgm:spPr/>
    </dgm:pt>
    <dgm:pt modelId="{2902BD18-F656-4A77-BC17-B40C2B9574DB}" type="pres">
      <dgm:prSet presAssocID="{4D6FC0E7-8FE6-4CFD-81F5-B43C95F515D9}" presName="imgShp" presStyleLbl="fgImgPlace1" presStyleIdx="2" presStyleCnt="3" custLinFactNeighborX="-52237" custLinFactNeighborY="-44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ture with solid fill"/>
        </a:ext>
      </dgm:extLst>
    </dgm:pt>
    <dgm:pt modelId="{31CF767A-500E-4DC8-B34F-09A37F8056BF}" type="pres">
      <dgm:prSet presAssocID="{4D6FC0E7-8FE6-4CFD-81F5-B43C95F515D9}" presName="txShp" presStyleLbl="node1" presStyleIdx="2" presStyleCnt="3">
        <dgm:presLayoutVars>
          <dgm:bulletEnabled val="1"/>
        </dgm:presLayoutVars>
      </dgm:prSet>
      <dgm:spPr/>
    </dgm:pt>
  </dgm:ptLst>
  <dgm:cxnLst>
    <dgm:cxn modelId="{22F67106-F38A-4810-B37B-4D90E8661344}" type="presOf" srcId="{CC81E4F2-6E72-4A0D-A106-343E0DCB9710}" destId="{0C83BC26-69E9-4E68-B32A-A8C7F59965A7}" srcOrd="0" destOrd="0" presId="urn:microsoft.com/office/officeart/2005/8/layout/vList3"/>
    <dgm:cxn modelId="{01441D08-103D-49F5-BAF3-E23AB13B3EC6}" type="presOf" srcId="{C8958CE4-27DF-489C-8581-23A49300FD27}" destId="{2C875977-0CF1-401B-951A-73CC924D1299}" srcOrd="0" destOrd="0" presId="urn:microsoft.com/office/officeart/2005/8/layout/vList3"/>
    <dgm:cxn modelId="{EE1A805B-B8EB-4D7D-8EB2-36D8DEEE40C5}" type="presOf" srcId="{A28FB318-3F95-49C7-B944-7F93C31139AB}" destId="{54CE716F-F08C-47E3-9664-6683D4FEBF55}" srcOrd="0" destOrd="0" presId="urn:microsoft.com/office/officeart/2005/8/layout/vList3"/>
    <dgm:cxn modelId="{7B733746-C042-402A-86BE-0EA9722784A8}" srcId="{C8958CE4-27DF-489C-8581-23A49300FD27}" destId="{CC81E4F2-6E72-4A0D-A106-343E0DCB9710}" srcOrd="0" destOrd="0" parTransId="{5222EA8F-641B-453C-8B6C-0CC11BA13F9B}" sibTransId="{EA6D8FC1-6939-4BD9-BD5A-879CFA941221}"/>
    <dgm:cxn modelId="{784F42BE-82C0-4AE2-88AD-21F9583C2457}" type="presOf" srcId="{4D6FC0E7-8FE6-4CFD-81F5-B43C95F515D9}" destId="{31CF767A-500E-4DC8-B34F-09A37F8056BF}" srcOrd="0" destOrd="0" presId="urn:microsoft.com/office/officeart/2005/8/layout/vList3"/>
    <dgm:cxn modelId="{7D797ADE-ECEF-4FDA-B035-6B5107C98659}" srcId="{C8958CE4-27DF-489C-8581-23A49300FD27}" destId="{A28FB318-3F95-49C7-B944-7F93C31139AB}" srcOrd="1" destOrd="0" parTransId="{8C743BB9-C6CB-4296-A9EA-A34AAD6FD794}" sibTransId="{B45CEE52-8760-433C-97B2-831C4F573762}"/>
    <dgm:cxn modelId="{7A0D90EE-8CB0-47D0-A1B7-75633F477CFF}" srcId="{C8958CE4-27DF-489C-8581-23A49300FD27}" destId="{4D6FC0E7-8FE6-4CFD-81F5-B43C95F515D9}" srcOrd="2" destOrd="0" parTransId="{E0ACE059-76F4-45EC-934D-7327CDA624B9}" sibTransId="{C8E357D0-E013-4F6D-BD68-AA125BB2FE8E}"/>
    <dgm:cxn modelId="{182438FC-EA60-4CE1-ACC7-5AD1EF8AD81D}" type="presParOf" srcId="{2C875977-0CF1-401B-951A-73CC924D1299}" destId="{46FC866A-78CF-48B9-AFA3-EB449D6ED489}" srcOrd="0" destOrd="0" presId="urn:microsoft.com/office/officeart/2005/8/layout/vList3"/>
    <dgm:cxn modelId="{A7D49064-9994-4F5E-8E1C-CDB63914924F}" type="presParOf" srcId="{46FC866A-78CF-48B9-AFA3-EB449D6ED489}" destId="{CBAE7FC1-3768-4702-AD4B-60635D3FAB1E}" srcOrd="0" destOrd="0" presId="urn:microsoft.com/office/officeart/2005/8/layout/vList3"/>
    <dgm:cxn modelId="{5636D869-090D-4F43-8989-2D3F9FBD2016}" type="presParOf" srcId="{46FC866A-78CF-48B9-AFA3-EB449D6ED489}" destId="{0C83BC26-69E9-4E68-B32A-A8C7F59965A7}" srcOrd="1" destOrd="0" presId="urn:microsoft.com/office/officeart/2005/8/layout/vList3"/>
    <dgm:cxn modelId="{AB01698A-5F54-4515-8D4B-FD2A8BC61BFC}" type="presParOf" srcId="{2C875977-0CF1-401B-951A-73CC924D1299}" destId="{2C5A7BC1-DE96-41B0-881C-FC5C34CD1CC9}" srcOrd="1" destOrd="0" presId="urn:microsoft.com/office/officeart/2005/8/layout/vList3"/>
    <dgm:cxn modelId="{7906C38A-9D76-4F93-9806-A33EF3D74378}" type="presParOf" srcId="{2C875977-0CF1-401B-951A-73CC924D1299}" destId="{80D88F06-660C-413F-98FC-11C2532781E0}" srcOrd="2" destOrd="0" presId="urn:microsoft.com/office/officeart/2005/8/layout/vList3"/>
    <dgm:cxn modelId="{C3A0743A-CE60-4F48-8A73-F776278E8619}" type="presParOf" srcId="{80D88F06-660C-413F-98FC-11C2532781E0}" destId="{87A2DE6F-9A9E-48D1-B65B-A4A86214DC41}" srcOrd="0" destOrd="0" presId="urn:microsoft.com/office/officeart/2005/8/layout/vList3"/>
    <dgm:cxn modelId="{D0AE2E9D-8438-4AB6-A681-30FDA144AF6E}" type="presParOf" srcId="{80D88F06-660C-413F-98FC-11C2532781E0}" destId="{54CE716F-F08C-47E3-9664-6683D4FEBF55}" srcOrd="1" destOrd="0" presId="urn:microsoft.com/office/officeart/2005/8/layout/vList3"/>
    <dgm:cxn modelId="{08386371-DD10-4D23-BE76-810DEA6823CC}" type="presParOf" srcId="{2C875977-0CF1-401B-951A-73CC924D1299}" destId="{10ABDAC5-B564-4768-AA24-60BF8A579F55}" srcOrd="3" destOrd="0" presId="urn:microsoft.com/office/officeart/2005/8/layout/vList3"/>
    <dgm:cxn modelId="{519E1D4A-D0CC-49F5-B68B-538F2C333F12}" type="presParOf" srcId="{2C875977-0CF1-401B-951A-73CC924D1299}" destId="{2157B7AA-6F69-4B12-8E9E-34091F642880}" srcOrd="4" destOrd="0" presId="urn:microsoft.com/office/officeart/2005/8/layout/vList3"/>
    <dgm:cxn modelId="{5C88700F-93F1-4550-A0FC-C7595DC63BE1}" type="presParOf" srcId="{2157B7AA-6F69-4B12-8E9E-34091F642880}" destId="{2902BD18-F656-4A77-BC17-B40C2B9574DB}" srcOrd="0" destOrd="0" presId="urn:microsoft.com/office/officeart/2005/8/layout/vList3"/>
    <dgm:cxn modelId="{6D6B0B7D-7098-43FC-8318-883AC3BD5493}" type="presParOf" srcId="{2157B7AA-6F69-4B12-8E9E-34091F642880}" destId="{31CF767A-500E-4DC8-B34F-09A37F8056B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958CE4-27DF-489C-8581-23A49300FD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C81E4F2-6E72-4A0D-A106-343E0DCB9710}">
      <dgm:prSet custT="1"/>
      <dgm:spPr/>
      <dgm:t>
        <a:bodyPr/>
        <a:lstStyle/>
        <a:p>
          <a:r>
            <a:rPr lang="en-US" sz="2667" b="0" i="0" u="none" strike="noStrike" cap="none" dirty="0">
              <a:solidFill>
                <a:schemeClr val="bg1"/>
              </a:solidFill>
              <a:latin typeface="Open Sans"/>
              <a:ea typeface="Open Sans"/>
              <a:cs typeface="Open Sans"/>
              <a:sym typeface="Open Sans"/>
            </a:rPr>
            <a:t>Effects of team-building and composition</a:t>
          </a:r>
        </a:p>
        <a:p>
          <a:r>
            <a:rPr lang="en-US" sz="2667" b="0" i="0" u="none" strike="noStrike" cap="none" dirty="0">
              <a:solidFill>
                <a:schemeClr val="bg1"/>
              </a:solidFill>
              <a:latin typeface="Open Sans"/>
              <a:ea typeface="Open Sans"/>
              <a:cs typeface="Open Sans"/>
              <a:sym typeface="Open Sans"/>
            </a:rPr>
            <a:t> (CSCW 2018)</a:t>
          </a:r>
        </a:p>
      </dgm:t>
    </dgm:pt>
    <dgm:pt modelId="{5222EA8F-641B-453C-8B6C-0CC11BA13F9B}" type="parTrans" cxnId="{7B733746-C042-402A-86BE-0EA9722784A8}">
      <dgm:prSet/>
      <dgm:spPr/>
      <dgm:t>
        <a:bodyPr/>
        <a:lstStyle/>
        <a:p>
          <a:endParaRPr lang="en-US"/>
        </a:p>
      </dgm:t>
    </dgm:pt>
    <dgm:pt modelId="{EA6D8FC1-6939-4BD9-BD5A-879CFA941221}" type="sibTrans" cxnId="{7B733746-C042-402A-86BE-0EA9722784A8}">
      <dgm:prSet/>
      <dgm:spPr/>
      <dgm:t>
        <a:bodyPr/>
        <a:lstStyle/>
        <a:p>
          <a:endParaRPr lang="en-US"/>
        </a:p>
      </dgm:t>
    </dgm:pt>
    <dgm:pt modelId="{A28FB318-3F95-49C7-B944-7F93C31139AB}">
      <dgm:prSet custT="1"/>
      <dgm:spPr>
        <a:ln w="76200">
          <a:solidFill>
            <a:schemeClr val="accent3"/>
          </a:solidFill>
        </a:ln>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gm:t>
    </dgm:pt>
    <dgm:pt modelId="{8C743BB9-C6CB-4296-A9EA-A34AAD6FD794}" type="parTrans" cxnId="{7D797ADE-ECEF-4FDA-B035-6B5107C98659}">
      <dgm:prSet/>
      <dgm:spPr/>
      <dgm:t>
        <a:bodyPr/>
        <a:lstStyle/>
        <a:p>
          <a:endParaRPr lang="en-US"/>
        </a:p>
      </dgm:t>
    </dgm:pt>
    <dgm:pt modelId="{B45CEE52-8760-433C-97B2-831C4F573762}" type="sibTrans" cxnId="{7D797ADE-ECEF-4FDA-B035-6B5107C98659}">
      <dgm:prSet/>
      <dgm:spPr/>
      <dgm:t>
        <a:bodyPr/>
        <a:lstStyle/>
        <a:p>
          <a:endParaRPr lang="en-US"/>
        </a:p>
      </dgm:t>
    </dgm:pt>
    <dgm:pt modelId="{4D6FC0E7-8FE6-4CFD-81F5-B43C95F515D9}">
      <dgm:prSet custT="1"/>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gm:t>
    </dgm:pt>
    <dgm:pt modelId="{E0ACE059-76F4-45EC-934D-7327CDA624B9}" type="parTrans" cxnId="{7A0D90EE-8CB0-47D0-A1B7-75633F477CFF}">
      <dgm:prSet/>
      <dgm:spPr/>
      <dgm:t>
        <a:bodyPr/>
        <a:lstStyle/>
        <a:p>
          <a:endParaRPr lang="en-US"/>
        </a:p>
      </dgm:t>
    </dgm:pt>
    <dgm:pt modelId="{C8E357D0-E013-4F6D-BD68-AA125BB2FE8E}" type="sibTrans" cxnId="{7A0D90EE-8CB0-47D0-A1B7-75633F477CFF}">
      <dgm:prSet/>
      <dgm:spPr/>
      <dgm:t>
        <a:bodyPr/>
        <a:lstStyle/>
        <a:p>
          <a:endParaRPr lang="en-US"/>
        </a:p>
      </dgm:t>
    </dgm:pt>
    <dgm:pt modelId="{2C875977-0CF1-401B-951A-73CC924D1299}" type="pres">
      <dgm:prSet presAssocID="{C8958CE4-27DF-489C-8581-23A49300FD27}" presName="linearFlow" presStyleCnt="0">
        <dgm:presLayoutVars>
          <dgm:dir/>
          <dgm:resizeHandles val="exact"/>
        </dgm:presLayoutVars>
      </dgm:prSet>
      <dgm:spPr/>
    </dgm:pt>
    <dgm:pt modelId="{46FC866A-78CF-48B9-AFA3-EB449D6ED489}" type="pres">
      <dgm:prSet presAssocID="{CC81E4F2-6E72-4A0D-A106-343E0DCB9710}" presName="composite" presStyleCnt="0"/>
      <dgm:spPr/>
    </dgm:pt>
    <dgm:pt modelId="{CBAE7FC1-3768-4702-AD4B-60635D3FAB1E}" type="pres">
      <dgm:prSet presAssocID="{CC81E4F2-6E72-4A0D-A106-343E0DCB9710}" presName="imgShp" presStyleLbl="fgImgPlace1" presStyleIdx="0" presStyleCnt="3" custLinFactNeighborX="-51682" custLinFactNeighborY="20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eeting with solid fill"/>
        </a:ext>
      </dgm:extLst>
    </dgm:pt>
    <dgm:pt modelId="{0C83BC26-69E9-4E68-B32A-A8C7F59965A7}" type="pres">
      <dgm:prSet presAssocID="{CC81E4F2-6E72-4A0D-A106-343E0DCB9710}" presName="txShp" presStyleLbl="node1" presStyleIdx="0" presStyleCnt="3">
        <dgm:presLayoutVars>
          <dgm:bulletEnabled val="1"/>
        </dgm:presLayoutVars>
      </dgm:prSet>
      <dgm:spPr/>
    </dgm:pt>
    <dgm:pt modelId="{2C5A7BC1-DE96-41B0-881C-FC5C34CD1CC9}" type="pres">
      <dgm:prSet presAssocID="{EA6D8FC1-6939-4BD9-BD5A-879CFA941221}" presName="spacing" presStyleCnt="0"/>
      <dgm:spPr/>
    </dgm:pt>
    <dgm:pt modelId="{80D88F06-660C-413F-98FC-11C2532781E0}" type="pres">
      <dgm:prSet presAssocID="{A28FB318-3F95-49C7-B944-7F93C31139AB}" presName="composite" presStyleCnt="0"/>
      <dgm:spPr/>
    </dgm:pt>
    <dgm:pt modelId="{87A2DE6F-9A9E-48D1-B65B-A4A86214DC41}" type="pres">
      <dgm:prSet presAssocID="{A28FB318-3F95-49C7-B944-7F93C31139AB}" presName="imgShp" presStyleLbl="fgImgPlace1" presStyleIdx="1" presStyleCnt="3" custLinFactNeighborX="-52332" custLinFactNeighborY="356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ustomer review with solid fill"/>
        </a:ext>
      </dgm:extLst>
    </dgm:pt>
    <dgm:pt modelId="{54CE716F-F08C-47E3-9664-6683D4FEBF55}" type="pres">
      <dgm:prSet presAssocID="{A28FB318-3F95-49C7-B944-7F93C31139AB}" presName="txShp" presStyleLbl="node1" presStyleIdx="1" presStyleCnt="3">
        <dgm:presLayoutVars>
          <dgm:bulletEnabled val="1"/>
        </dgm:presLayoutVars>
      </dgm:prSet>
      <dgm:spPr/>
    </dgm:pt>
    <dgm:pt modelId="{10ABDAC5-B564-4768-AA24-60BF8A579F55}" type="pres">
      <dgm:prSet presAssocID="{B45CEE52-8760-433C-97B2-831C4F573762}" presName="spacing" presStyleCnt="0"/>
      <dgm:spPr/>
    </dgm:pt>
    <dgm:pt modelId="{2157B7AA-6F69-4B12-8E9E-34091F642880}" type="pres">
      <dgm:prSet presAssocID="{4D6FC0E7-8FE6-4CFD-81F5-B43C95F515D9}" presName="composite" presStyleCnt="0"/>
      <dgm:spPr/>
    </dgm:pt>
    <dgm:pt modelId="{2902BD18-F656-4A77-BC17-B40C2B9574DB}" type="pres">
      <dgm:prSet presAssocID="{4D6FC0E7-8FE6-4CFD-81F5-B43C95F515D9}" presName="imgShp" presStyleLbl="fgImgPlace1" presStyleIdx="2" presStyleCnt="3" custLinFactNeighborX="-52237" custLinFactNeighborY="-44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ture with solid fill"/>
        </a:ext>
      </dgm:extLst>
    </dgm:pt>
    <dgm:pt modelId="{31CF767A-500E-4DC8-B34F-09A37F8056BF}" type="pres">
      <dgm:prSet presAssocID="{4D6FC0E7-8FE6-4CFD-81F5-B43C95F515D9}" presName="txShp" presStyleLbl="node1" presStyleIdx="2" presStyleCnt="3">
        <dgm:presLayoutVars>
          <dgm:bulletEnabled val="1"/>
        </dgm:presLayoutVars>
      </dgm:prSet>
      <dgm:spPr/>
    </dgm:pt>
  </dgm:ptLst>
  <dgm:cxnLst>
    <dgm:cxn modelId="{22F67106-F38A-4810-B37B-4D90E8661344}" type="presOf" srcId="{CC81E4F2-6E72-4A0D-A106-343E0DCB9710}" destId="{0C83BC26-69E9-4E68-B32A-A8C7F59965A7}" srcOrd="0" destOrd="0" presId="urn:microsoft.com/office/officeart/2005/8/layout/vList3"/>
    <dgm:cxn modelId="{01441D08-103D-49F5-BAF3-E23AB13B3EC6}" type="presOf" srcId="{C8958CE4-27DF-489C-8581-23A49300FD27}" destId="{2C875977-0CF1-401B-951A-73CC924D1299}" srcOrd="0" destOrd="0" presId="urn:microsoft.com/office/officeart/2005/8/layout/vList3"/>
    <dgm:cxn modelId="{EE1A805B-B8EB-4D7D-8EB2-36D8DEEE40C5}" type="presOf" srcId="{A28FB318-3F95-49C7-B944-7F93C31139AB}" destId="{54CE716F-F08C-47E3-9664-6683D4FEBF55}" srcOrd="0" destOrd="0" presId="urn:microsoft.com/office/officeart/2005/8/layout/vList3"/>
    <dgm:cxn modelId="{7B733746-C042-402A-86BE-0EA9722784A8}" srcId="{C8958CE4-27DF-489C-8581-23A49300FD27}" destId="{CC81E4F2-6E72-4A0D-A106-343E0DCB9710}" srcOrd="0" destOrd="0" parTransId="{5222EA8F-641B-453C-8B6C-0CC11BA13F9B}" sibTransId="{EA6D8FC1-6939-4BD9-BD5A-879CFA941221}"/>
    <dgm:cxn modelId="{784F42BE-82C0-4AE2-88AD-21F9583C2457}" type="presOf" srcId="{4D6FC0E7-8FE6-4CFD-81F5-B43C95F515D9}" destId="{31CF767A-500E-4DC8-B34F-09A37F8056BF}" srcOrd="0" destOrd="0" presId="urn:microsoft.com/office/officeart/2005/8/layout/vList3"/>
    <dgm:cxn modelId="{7D797ADE-ECEF-4FDA-B035-6B5107C98659}" srcId="{C8958CE4-27DF-489C-8581-23A49300FD27}" destId="{A28FB318-3F95-49C7-B944-7F93C31139AB}" srcOrd="1" destOrd="0" parTransId="{8C743BB9-C6CB-4296-A9EA-A34AAD6FD794}" sibTransId="{B45CEE52-8760-433C-97B2-831C4F573762}"/>
    <dgm:cxn modelId="{7A0D90EE-8CB0-47D0-A1B7-75633F477CFF}" srcId="{C8958CE4-27DF-489C-8581-23A49300FD27}" destId="{4D6FC0E7-8FE6-4CFD-81F5-B43C95F515D9}" srcOrd="2" destOrd="0" parTransId="{E0ACE059-76F4-45EC-934D-7327CDA624B9}" sibTransId="{C8E357D0-E013-4F6D-BD68-AA125BB2FE8E}"/>
    <dgm:cxn modelId="{182438FC-EA60-4CE1-ACC7-5AD1EF8AD81D}" type="presParOf" srcId="{2C875977-0CF1-401B-951A-73CC924D1299}" destId="{46FC866A-78CF-48B9-AFA3-EB449D6ED489}" srcOrd="0" destOrd="0" presId="urn:microsoft.com/office/officeart/2005/8/layout/vList3"/>
    <dgm:cxn modelId="{A7D49064-9994-4F5E-8E1C-CDB63914924F}" type="presParOf" srcId="{46FC866A-78CF-48B9-AFA3-EB449D6ED489}" destId="{CBAE7FC1-3768-4702-AD4B-60635D3FAB1E}" srcOrd="0" destOrd="0" presId="urn:microsoft.com/office/officeart/2005/8/layout/vList3"/>
    <dgm:cxn modelId="{5636D869-090D-4F43-8989-2D3F9FBD2016}" type="presParOf" srcId="{46FC866A-78CF-48B9-AFA3-EB449D6ED489}" destId="{0C83BC26-69E9-4E68-B32A-A8C7F59965A7}" srcOrd="1" destOrd="0" presId="urn:microsoft.com/office/officeart/2005/8/layout/vList3"/>
    <dgm:cxn modelId="{AB01698A-5F54-4515-8D4B-FD2A8BC61BFC}" type="presParOf" srcId="{2C875977-0CF1-401B-951A-73CC924D1299}" destId="{2C5A7BC1-DE96-41B0-881C-FC5C34CD1CC9}" srcOrd="1" destOrd="0" presId="urn:microsoft.com/office/officeart/2005/8/layout/vList3"/>
    <dgm:cxn modelId="{7906C38A-9D76-4F93-9806-A33EF3D74378}" type="presParOf" srcId="{2C875977-0CF1-401B-951A-73CC924D1299}" destId="{80D88F06-660C-413F-98FC-11C2532781E0}" srcOrd="2" destOrd="0" presId="urn:microsoft.com/office/officeart/2005/8/layout/vList3"/>
    <dgm:cxn modelId="{C3A0743A-CE60-4F48-8A73-F776278E8619}" type="presParOf" srcId="{80D88F06-660C-413F-98FC-11C2532781E0}" destId="{87A2DE6F-9A9E-48D1-B65B-A4A86214DC41}" srcOrd="0" destOrd="0" presId="urn:microsoft.com/office/officeart/2005/8/layout/vList3"/>
    <dgm:cxn modelId="{D0AE2E9D-8438-4AB6-A681-30FDA144AF6E}" type="presParOf" srcId="{80D88F06-660C-413F-98FC-11C2532781E0}" destId="{54CE716F-F08C-47E3-9664-6683D4FEBF55}" srcOrd="1" destOrd="0" presId="urn:microsoft.com/office/officeart/2005/8/layout/vList3"/>
    <dgm:cxn modelId="{08386371-DD10-4D23-BE76-810DEA6823CC}" type="presParOf" srcId="{2C875977-0CF1-401B-951A-73CC924D1299}" destId="{10ABDAC5-B564-4768-AA24-60BF8A579F55}" srcOrd="3" destOrd="0" presId="urn:microsoft.com/office/officeart/2005/8/layout/vList3"/>
    <dgm:cxn modelId="{519E1D4A-D0CC-49F5-B68B-538F2C333F12}" type="presParOf" srcId="{2C875977-0CF1-401B-951A-73CC924D1299}" destId="{2157B7AA-6F69-4B12-8E9E-34091F642880}" srcOrd="4" destOrd="0" presId="urn:microsoft.com/office/officeart/2005/8/layout/vList3"/>
    <dgm:cxn modelId="{5C88700F-93F1-4550-A0FC-C7595DC63BE1}" type="presParOf" srcId="{2157B7AA-6F69-4B12-8E9E-34091F642880}" destId="{2902BD18-F656-4A77-BC17-B40C2B9574DB}" srcOrd="0" destOrd="0" presId="urn:microsoft.com/office/officeart/2005/8/layout/vList3"/>
    <dgm:cxn modelId="{6D6B0B7D-7098-43FC-8318-883AC3BD5493}" type="presParOf" srcId="{2157B7AA-6F69-4B12-8E9E-34091F642880}" destId="{31CF767A-500E-4DC8-B34F-09A37F8056B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958CE4-27DF-489C-8581-23A49300FD2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C81E4F2-6E72-4A0D-A106-343E0DCB9710}">
      <dgm:prSet custT="1"/>
      <dgm:spPr/>
      <dgm:t>
        <a:bodyPr/>
        <a:lstStyle/>
        <a:p>
          <a:r>
            <a:rPr lang="en-US" sz="2667" b="0" i="0" u="none" strike="noStrike" cap="none" dirty="0">
              <a:solidFill>
                <a:schemeClr val="bg1"/>
              </a:solidFill>
              <a:latin typeface="Open Sans"/>
              <a:ea typeface="Open Sans"/>
              <a:cs typeface="Open Sans"/>
              <a:sym typeface="Open Sans"/>
            </a:rPr>
            <a:t>Effects of team-building and composition</a:t>
          </a:r>
        </a:p>
        <a:p>
          <a:r>
            <a:rPr lang="en-US" sz="2667" b="0" i="0" u="none" strike="noStrike" cap="none" dirty="0">
              <a:solidFill>
                <a:schemeClr val="bg1"/>
              </a:solidFill>
              <a:latin typeface="Open Sans"/>
              <a:ea typeface="Open Sans"/>
              <a:cs typeface="Open Sans"/>
              <a:sym typeface="Open Sans"/>
            </a:rPr>
            <a:t> (CSCW 2018)</a:t>
          </a:r>
        </a:p>
      </dgm:t>
    </dgm:pt>
    <dgm:pt modelId="{5222EA8F-641B-453C-8B6C-0CC11BA13F9B}" type="parTrans" cxnId="{7B733746-C042-402A-86BE-0EA9722784A8}">
      <dgm:prSet/>
      <dgm:spPr/>
      <dgm:t>
        <a:bodyPr/>
        <a:lstStyle/>
        <a:p>
          <a:endParaRPr lang="en-US"/>
        </a:p>
      </dgm:t>
    </dgm:pt>
    <dgm:pt modelId="{EA6D8FC1-6939-4BD9-BD5A-879CFA941221}" type="sibTrans" cxnId="{7B733746-C042-402A-86BE-0EA9722784A8}">
      <dgm:prSet/>
      <dgm:spPr/>
      <dgm:t>
        <a:bodyPr/>
        <a:lstStyle/>
        <a:p>
          <a:endParaRPr lang="en-US"/>
        </a:p>
      </dgm:t>
    </dgm:pt>
    <dgm:pt modelId="{A28FB318-3F95-49C7-B944-7F93C31139AB}">
      <dgm:prSet custT="1"/>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gm:t>
    </dgm:pt>
    <dgm:pt modelId="{8C743BB9-C6CB-4296-A9EA-A34AAD6FD794}" type="parTrans" cxnId="{7D797ADE-ECEF-4FDA-B035-6B5107C98659}">
      <dgm:prSet/>
      <dgm:spPr/>
      <dgm:t>
        <a:bodyPr/>
        <a:lstStyle/>
        <a:p>
          <a:endParaRPr lang="en-US"/>
        </a:p>
      </dgm:t>
    </dgm:pt>
    <dgm:pt modelId="{B45CEE52-8760-433C-97B2-831C4F573762}" type="sibTrans" cxnId="{7D797ADE-ECEF-4FDA-B035-6B5107C98659}">
      <dgm:prSet/>
      <dgm:spPr/>
      <dgm:t>
        <a:bodyPr/>
        <a:lstStyle/>
        <a:p>
          <a:endParaRPr lang="en-US"/>
        </a:p>
      </dgm:t>
    </dgm:pt>
    <dgm:pt modelId="{4D6FC0E7-8FE6-4CFD-81F5-B43C95F515D9}">
      <dgm:prSet custT="1"/>
      <dgm:spPr>
        <a:ln w="76200">
          <a:solidFill>
            <a:schemeClr val="accent3"/>
          </a:solidFill>
        </a:ln>
      </dgm:spPr>
      <dgm: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gm:t>
    </dgm:pt>
    <dgm:pt modelId="{E0ACE059-76F4-45EC-934D-7327CDA624B9}" type="parTrans" cxnId="{7A0D90EE-8CB0-47D0-A1B7-75633F477CFF}">
      <dgm:prSet/>
      <dgm:spPr/>
      <dgm:t>
        <a:bodyPr/>
        <a:lstStyle/>
        <a:p>
          <a:endParaRPr lang="en-US"/>
        </a:p>
      </dgm:t>
    </dgm:pt>
    <dgm:pt modelId="{C8E357D0-E013-4F6D-BD68-AA125BB2FE8E}" type="sibTrans" cxnId="{7A0D90EE-8CB0-47D0-A1B7-75633F477CFF}">
      <dgm:prSet/>
      <dgm:spPr/>
      <dgm:t>
        <a:bodyPr/>
        <a:lstStyle/>
        <a:p>
          <a:endParaRPr lang="en-US"/>
        </a:p>
      </dgm:t>
    </dgm:pt>
    <dgm:pt modelId="{2C875977-0CF1-401B-951A-73CC924D1299}" type="pres">
      <dgm:prSet presAssocID="{C8958CE4-27DF-489C-8581-23A49300FD27}" presName="linearFlow" presStyleCnt="0">
        <dgm:presLayoutVars>
          <dgm:dir/>
          <dgm:resizeHandles val="exact"/>
        </dgm:presLayoutVars>
      </dgm:prSet>
      <dgm:spPr/>
    </dgm:pt>
    <dgm:pt modelId="{46FC866A-78CF-48B9-AFA3-EB449D6ED489}" type="pres">
      <dgm:prSet presAssocID="{CC81E4F2-6E72-4A0D-A106-343E0DCB9710}" presName="composite" presStyleCnt="0"/>
      <dgm:spPr/>
    </dgm:pt>
    <dgm:pt modelId="{CBAE7FC1-3768-4702-AD4B-60635D3FAB1E}" type="pres">
      <dgm:prSet presAssocID="{CC81E4F2-6E72-4A0D-A106-343E0DCB9710}" presName="imgShp" presStyleLbl="fgImgPlace1" presStyleIdx="0" presStyleCnt="3" custLinFactNeighborX="-51682" custLinFactNeighborY="20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eeting with solid fill"/>
        </a:ext>
      </dgm:extLst>
    </dgm:pt>
    <dgm:pt modelId="{0C83BC26-69E9-4E68-B32A-A8C7F59965A7}" type="pres">
      <dgm:prSet presAssocID="{CC81E4F2-6E72-4A0D-A106-343E0DCB9710}" presName="txShp" presStyleLbl="node1" presStyleIdx="0" presStyleCnt="3">
        <dgm:presLayoutVars>
          <dgm:bulletEnabled val="1"/>
        </dgm:presLayoutVars>
      </dgm:prSet>
      <dgm:spPr/>
    </dgm:pt>
    <dgm:pt modelId="{2C5A7BC1-DE96-41B0-881C-FC5C34CD1CC9}" type="pres">
      <dgm:prSet presAssocID="{EA6D8FC1-6939-4BD9-BD5A-879CFA941221}" presName="spacing" presStyleCnt="0"/>
      <dgm:spPr/>
    </dgm:pt>
    <dgm:pt modelId="{80D88F06-660C-413F-98FC-11C2532781E0}" type="pres">
      <dgm:prSet presAssocID="{A28FB318-3F95-49C7-B944-7F93C31139AB}" presName="composite" presStyleCnt="0"/>
      <dgm:spPr/>
    </dgm:pt>
    <dgm:pt modelId="{87A2DE6F-9A9E-48D1-B65B-A4A86214DC41}" type="pres">
      <dgm:prSet presAssocID="{A28FB318-3F95-49C7-B944-7F93C31139AB}" presName="imgShp" presStyleLbl="fgImgPlace1" presStyleIdx="1" presStyleCnt="3" custLinFactNeighborX="-52332" custLinFactNeighborY="356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ustomer review with solid fill"/>
        </a:ext>
      </dgm:extLst>
    </dgm:pt>
    <dgm:pt modelId="{54CE716F-F08C-47E3-9664-6683D4FEBF55}" type="pres">
      <dgm:prSet presAssocID="{A28FB318-3F95-49C7-B944-7F93C31139AB}" presName="txShp" presStyleLbl="node1" presStyleIdx="1" presStyleCnt="3">
        <dgm:presLayoutVars>
          <dgm:bulletEnabled val="1"/>
        </dgm:presLayoutVars>
      </dgm:prSet>
      <dgm:spPr/>
    </dgm:pt>
    <dgm:pt modelId="{10ABDAC5-B564-4768-AA24-60BF8A579F55}" type="pres">
      <dgm:prSet presAssocID="{B45CEE52-8760-433C-97B2-831C4F573762}" presName="spacing" presStyleCnt="0"/>
      <dgm:spPr/>
    </dgm:pt>
    <dgm:pt modelId="{2157B7AA-6F69-4B12-8E9E-34091F642880}" type="pres">
      <dgm:prSet presAssocID="{4D6FC0E7-8FE6-4CFD-81F5-B43C95F515D9}" presName="composite" presStyleCnt="0"/>
      <dgm:spPr/>
    </dgm:pt>
    <dgm:pt modelId="{2902BD18-F656-4A77-BC17-B40C2B9574DB}" type="pres">
      <dgm:prSet presAssocID="{4D6FC0E7-8FE6-4CFD-81F5-B43C95F515D9}" presName="imgShp" presStyleLbl="fgImgPlace1" presStyleIdx="2" presStyleCnt="3" custLinFactNeighborX="-52237" custLinFactNeighborY="-447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ture with solid fill"/>
        </a:ext>
      </dgm:extLst>
    </dgm:pt>
    <dgm:pt modelId="{31CF767A-500E-4DC8-B34F-09A37F8056BF}" type="pres">
      <dgm:prSet presAssocID="{4D6FC0E7-8FE6-4CFD-81F5-B43C95F515D9}" presName="txShp" presStyleLbl="node1" presStyleIdx="2" presStyleCnt="3">
        <dgm:presLayoutVars>
          <dgm:bulletEnabled val="1"/>
        </dgm:presLayoutVars>
      </dgm:prSet>
      <dgm:spPr/>
    </dgm:pt>
  </dgm:ptLst>
  <dgm:cxnLst>
    <dgm:cxn modelId="{22F67106-F38A-4810-B37B-4D90E8661344}" type="presOf" srcId="{CC81E4F2-6E72-4A0D-A106-343E0DCB9710}" destId="{0C83BC26-69E9-4E68-B32A-A8C7F59965A7}" srcOrd="0" destOrd="0" presId="urn:microsoft.com/office/officeart/2005/8/layout/vList3"/>
    <dgm:cxn modelId="{01441D08-103D-49F5-BAF3-E23AB13B3EC6}" type="presOf" srcId="{C8958CE4-27DF-489C-8581-23A49300FD27}" destId="{2C875977-0CF1-401B-951A-73CC924D1299}" srcOrd="0" destOrd="0" presId="urn:microsoft.com/office/officeart/2005/8/layout/vList3"/>
    <dgm:cxn modelId="{EE1A805B-B8EB-4D7D-8EB2-36D8DEEE40C5}" type="presOf" srcId="{A28FB318-3F95-49C7-B944-7F93C31139AB}" destId="{54CE716F-F08C-47E3-9664-6683D4FEBF55}" srcOrd="0" destOrd="0" presId="urn:microsoft.com/office/officeart/2005/8/layout/vList3"/>
    <dgm:cxn modelId="{7B733746-C042-402A-86BE-0EA9722784A8}" srcId="{C8958CE4-27DF-489C-8581-23A49300FD27}" destId="{CC81E4F2-6E72-4A0D-A106-343E0DCB9710}" srcOrd="0" destOrd="0" parTransId="{5222EA8F-641B-453C-8B6C-0CC11BA13F9B}" sibTransId="{EA6D8FC1-6939-4BD9-BD5A-879CFA941221}"/>
    <dgm:cxn modelId="{784F42BE-82C0-4AE2-88AD-21F9583C2457}" type="presOf" srcId="{4D6FC0E7-8FE6-4CFD-81F5-B43C95F515D9}" destId="{31CF767A-500E-4DC8-B34F-09A37F8056BF}" srcOrd="0" destOrd="0" presId="urn:microsoft.com/office/officeart/2005/8/layout/vList3"/>
    <dgm:cxn modelId="{7D797ADE-ECEF-4FDA-B035-6B5107C98659}" srcId="{C8958CE4-27DF-489C-8581-23A49300FD27}" destId="{A28FB318-3F95-49C7-B944-7F93C31139AB}" srcOrd="1" destOrd="0" parTransId="{8C743BB9-C6CB-4296-A9EA-A34AAD6FD794}" sibTransId="{B45CEE52-8760-433C-97B2-831C4F573762}"/>
    <dgm:cxn modelId="{7A0D90EE-8CB0-47D0-A1B7-75633F477CFF}" srcId="{C8958CE4-27DF-489C-8581-23A49300FD27}" destId="{4D6FC0E7-8FE6-4CFD-81F5-B43C95F515D9}" srcOrd="2" destOrd="0" parTransId="{E0ACE059-76F4-45EC-934D-7327CDA624B9}" sibTransId="{C8E357D0-E013-4F6D-BD68-AA125BB2FE8E}"/>
    <dgm:cxn modelId="{182438FC-EA60-4CE1-ACC7-5AD1EF8AD81D}" type="presParOf" srcId="{2C875977-0CF1-401B-951A-73CC924D1299}" destId="{46FC866A-78CF-48B9-AFA3-EB449D6ED489}" srcOrd="0" destOrd="0" presId="urn:microsoft.com/office/officeart/2005/8/layout/vList3"/>
    <dgm:cxn modelId="{A7D49064-9994-4F5E-8E1C-CDB63914924F}" type="presParOf" srcId="{46FC866A-78CF-48B9-AFA3-EB449D6ED489}" destId="{CBAE7FC1-3768-4702-AD4B-60635D3FAB1E}" srcOrd="0" destOrd="0" presId="urn:microsoft.com/office/officeart/2005/8/layout/vList3"/>
    <dgm:cxn modelId="{5636D869-090D-4F43-8989-2D3F9FBD2016}" type="presParOf" srcId="{46FC866A-78CF-48B9-AFA3-EB449D6ED489}" destId="{0C83BC26-69E9-4E68-B32A-A8C7F59965A7}" srcOrd="1" destOrd="0" presId="urn:microsoft.com/office/officeart/2005/8/layout/vList3"/>
    <dgm:cxn modelId="{AB01698A-5F54-4515-8D4B-FD2A8BC61BFC}" type="presParOf" srcId="{2C875977-0CF1-401B-951A-73CC924D1299}" destId="{2C5A7BC1-DE96-41B0-881C-FC5C34CD1CC9}" srcOrd="1" destOrd="0" presId="urn:microsoft.com/office/officeart/2005/8/layout/vList3"/>
    <dgm:cxn modelId="{7906C38A-9D76-4F93-9806-A33EF3D74378}" type="presParOf" srcId="{2C875977-0CF1-401B-951A-73CC924D1299}" destId="{80D88F06-660C-413F-98FC-11C2532781E0}" srcOrd="2" destOrd="0" presId="urn:microsoft.com/office/officeart/2005/8/layout/vList3"/>
    <dgm:cxn modelId="{C3A0743A-CE60-4F48-8A73-F776278E8619}" type="presParOf" srcId="{80D88F06-660C-413F-98FC-11C2532781E0}" destId="{87A2DE6F-9A9E-48D1-B65B-A4A86214DC41}" srcOrd="0" destOrd="0" presId="urn:microsoft.com/office/officeart/2005/8/layout/vList3"/>
    <dgm:cxn modelId="{D0AE2E9D-8438-4AB6-A681-30FDA144AF6E}" type="presParOf" srcId="{80D88F06-660C-413F-98FC-11C2532781E0}" destId="{54CE716F-F08C-47E3-9664-6683D4FEBF55}" srcOrd="1" destOrd="0" presId="urn:microsoft.com/office/officeart/2005/8/layout/vList3"/>
    <dgm:cxn modelId="{08386371-DD10-4D23-BE76-810DEA6823CC}" type="presParOf" srcId="{2C875977-0CF1-401B-951A-73CC924D1299}" destId="{10ABDAC5-B564-4768-AA24-60BF8A579F55}" srcOrd="3" destOrd="0" presId="urn:microsoft.com/office/officeart/2005/8/layout/vList3"/>
    <dgm:cxn modelId="{519E1D4A-D0CC-49F5-B68B-538F2C333F12}" type="presParOf" srcId="{2C875977-0CF1-401B-951A-73CC924D1299}" destId="{2157B7AA-6F69-4B12-8E9E-34091F642880}" srcOrd="4" destOrd="0" presId="urn:microsoft.com/office/officeart/2005/8/layout/vList3"/>
    <dgm:cxn modelId="{5C88700F-93F1-4550-A0FC-C7595DC63BE1}" type="presParOf" srcId="{2157B7AA-6F69-4B12-8E9E-34091F642880}" destId="{2902BD18-F656-4A77-BC17-B40C2B9574DB}" srcOrd="0" destOrd="0" presId="urn:microsoft.com/office/officeart/2005/8/layout/vList3"/>
    <dgm:cxn modelId="{6D6B0B7D-7098-43FC-8318-883AC3BD5493}" type="presParOf" srcId="{2157B7AA-6F69-4B12-8E9E-34091F642880}" destId="{31CF767A-500E-4DC8-B34F-09A37F8056B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3BC26-69E9-4E68-B32A-A8C7F59965A7}">
      <dsp:nvSpPr>
        <dsp:cNvPr id="0" name=""/>
        <dsp:cNvSpPr/>
      </dsp:nvSpPr>
      <dsp:spPr>
        <a:xfrm rot="10800000">
          <a:off x="2210488" y="617"/>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Effects of team-building and composition</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 (CSCW 2018)</a:t>
          </a:r>
        </a:p>
      </dsp:txBody>
      <dsp:txXfrm rot="10800000">
        <a:off x="2518042" y="617"/>
        <a:ext cx="7247378" cy="1230217"/>
      </dsp:txXfrm>
    </dsp:sp>
    <dsp:sp modelId="{CBAE7FC1-3768-4702-AD4B-60635D3FAB1E}">
      <dsp:nvSpPr>
        <dsp:cNvPr id="0" name=""/>
        <dsp:cNvSpPr/>
      </dsp:nvSpPr>
      <dsp:spPr>
        <a:xfrm>
          <a:off x="959578" y="26131"/>
          <a:ext cx="1230217" cy="123021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E716F-F08C-47E3-9664-6683D4FEBF55}">
      <dsp:nvSpPr>
        <dsp:cNvPr id="0" name=""/>
        <dsp:cNvSpPr/>
      </dsp:nvSpPr>
      <dsp:spPr>
        <a:xfrm rot="10800000">
          <a:off x="2210488" y="1586691"/>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sp:txBody>
      <dsp:txXfrm rot="10800000">
        <a:off x="2518042" y="1586691"/>
        <a:ext cx="7247378" cy="1230217"/>
      </dsp:txXfrm>
    </dsp:sp>
    <dsp:sp modelId="{87A2DE6F-9A9E-48D1-B65B-A4A86214DC41}">
      <dsp:nvSpPr>
        <dsp:cNvPr id="0" name=""/>
        <dsp:cNvSpPr/>
      </dsp:nvSpPr>
      <dsp:spPr>
        <a:xfrm>
          <a:off x="951582" y="1630560"/>
          <a:ext cx="1230217" cy="123021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CF767A-500E-4DC8-B34F-09A37F8056BF}">
      <dsp:nvSpPr>
        <dsp:cNvPr id="0" name=""/>
        <dsp:cNvSpPr/>
      </dsp:nvSpPr>
      <dsp:spPr>
        <a:xfrm rot="10800000">
          <a:off x="2210488" y="3172765"/>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sp:txBody>
      <dsp:txXfrm rot="10800000">
        <a:off x="2518042" y="3172765"/>
        <a:ext cx="7247378" cy="1230217"/>
      </dsp:txXfrm>
    </dsp:sp>
    <dsp:sp modelId="{2902BD18-F656-4A77-BC17-B40C2B9574DB}">
      <dsp:nvSpPr>
        <dsp:cNvPr id="0" name=""/>
        <dsp:cNvSpPr/>
      </dsp:nvSpPr>
      <dsp:spPr>
        <a:xfrm>
          <a:off x="952751" y="3117676"/>
          <a:ext cx="1230217" cy="123021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3BC26-69E9-4E68-B32A-A8C7F59965A7}">
      <dsp:nvSpPr>
        <dsp:cNvPr id="0" name=""/>
        <dsp:cNvSpPr/>
      </dsp:nvSpPr>
      <dsp:spPr>
        <a:xfrm rot="10800000">
          <a:off x="2210488" y="617"/>
          <a:ext cx="7554932" cy="1230217"/>
        </a:xfrm>
        <a:prstGeom prst="homePlate">
          <a:avLst/>
        </a:prstGeom>
        <a:solidFill>
          <a:schemeClr val="accent1">
            <a:hueOff val="0"/>
            <a:satOff val="0"/>
            <a:lumOff val="0"/>
            <a:alphaOff val="0"/>
          </a:schemeClr>
        </a:solidFill>
        <a:ln w="762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Effects of team-building and composition</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 (CSCW 2018)</a:t>
          </a:r>
        </a:p>
      </dsp:txBody>
      <dsp:txXfrm rot="10800000">
        <a:off x="2518042" y="617"/>
        <a:ext cx="7247378" cy="1230217"/>
      </dsp:txXfrm>
    </dsp:sp>
    <dsp:sp modelId="{CBAE7FC1-3768-4702-AD4B-60635D3FAB1E}">
      <dsp:nvSpPr>
        <dsp:cNvPr id="0" name=""/>
        <dsp:cNvSpPr/>
      </dsp:nvSpPr>
      <dsp:spPr>
        <a:xfrm>
          <a:off x="959578" y="26131"/>
          <a:ext cx="1230217" cy="123021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E716F-F08C-47E3-9664-6683D4FEBF55}">
      <dsp:nvSpPr>
        <dsp:cNvPr id="0" name=""/>
        <dsp:cNvSpPr/>
      </dsp:nvSpPr>
      <dsp:spPr>
        <a:xfrm rot="10800000">
          <a:off x="2210488" y="1586691"/>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sp:txBody>
      <dsp:txXfrm rot="10800000">
        <a:off x="2518042" y="1586691"/>
        <a:ext cx="7247378" cy="1230217"/>
      </dsp:txXfrm>
    </dsp:sp>
    <dsp:sp modelId="{87A2DE6F-9A9E-48D1-B65B-A4A86214DC41}">
      <dsp:nvSpPr>
        <dsp:cNvPr id="0" name=""/>
        <dsp:cNvSpPr/>
      </dsp:nvSpPr>
      <dsp:spPr>
        <a:xfrm>
          <a:off x="951582" y="1630560"/>
          <a:ext cx="1230217" cy="123021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CF767A-500E-4DC8-B34F-09A37F8056BF}">
      <dsp:nvSpPr>
        <dsp:cNvPr id="0" name=""/>
        <dsp:cNvSpPr/>
      </dsp:nvSpPr>
      <dsp:spPr>
        <a:xfrm rot="10800000">
          <a:off x="2210488" y="3172765"/>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sp:txBody>
      <dsp:txXfrm rot="10800000">
        <a:off x="2518042" y="3172765"/>
        <a:ext cx="7247378" cy="1230217"/>
      </dsp:txXfrm>
    </dsp:sp>
    <dsp:sp modelId="{2902BD18-F656-4A77-BC17-B40C2B9574DB}">
      <dsp:nvSpPr>
        <dsp:cNvPr id="0" name=""/>
        <dsp:cNvSpPr/>
      </dsp:nvSpPr>
      <dsp:spPr>
        <a:xfrm>
          <a:off x="952751" y="3117676"/>
          <a:ext cx="1230217" cy="123021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3BC26-69E9-4E68-B32A-A8C7F59965A7}">
      <dsp:nvSpPr>
        <dsp:cNvPr id="0" name=""/>
        <dsp:cNvSpPr/>
      </dsp:nvSpPr>
      <dsp:spPr>
        <a:xfrm rot="10800000">
          <a:off x="2210488" y="617"/>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Effects of team-building and composition</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 (CSCW 2018)</a:t>
          </a:r>
        </a:p>
      </dsp:txBody>
      <dsp:txXfrm rot="10800000">
        <a:off x="2518042" y="617"/>
        <a:ext cx="7247378" cy="1230217"/>
      </dsp:txXfrm>
    </dsp:sp>
    <dsp:sp modelId="{CBAE7FC1-3768-4702-AD4B-60635D3FAB1E}">
      <dsp:nvSpPr>
        <dsp:cNvPr id="0" name=""/>
        <dsp:cNvSpPr/>
      </dsp:nvSpPr>
      <dsp:spPr>
        <a:xfrm>
          <a:off x="959578" y="26131"/>
          <a:ext cx="1230217" cy="123021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E716F-F08C-47E3-9664-6683D4FEBF55}">
      <dsp:nvSpPr>
        <dsp:cNvPr id="0" name=""/>
        <dsp:cNvSpPr/>
      </dsp:nvSpPr>
      <dsp:spPr>
        <a:xfrm rot="10800000">
          <a:off x="2210488" y="1586691"/>
          <a:ext cx="7554932" cy="1230217"/>
        </a:xfrm>
        <a:prstGeom prst="homePlate">
          <a:avLst/>
        </a:prstGeom>
        <a:solidFill>
          <a:schemeClr val="accent1">
            <a:hueOff val="0"/>
            <a:satOff val="0"/>
            <a:lumOff val="0"/>
            <a:alphaOff val="0"/>
          </a:schemeClr>
        </a:solidFill>
        <a:ln w="762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sp:txBody>
      <dsp:txXfrm rot="10800000">
        <a:off x="2518042" y="1586691"/>
        <a:ext cx="7247378" cy="1230217"/>
      </dsp:txXfrm>
    </dsp:sp>
    <dsp:sp modelId="{87A2DE6F-9A9E-48D1-B65B-A4A86214DC41}">
      <dsp:nvSpPr>
        <dsp:cNvPr id="0" name=""/>
        <dsp:cNvSpPr/>
      </dsp:nvSpPr>
      <dsp:spPr>
        <a:xfrm>
          <a:off x="951582" y="1630560"/>
          <a:ext cx="1230217" cy="123021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CF767A-500E-4DC8-B34F-09A37F8056BF}">
      <dsp:nvSpPr>
        <dsp:cNvPr id="0" name=""/>
        <dsp:cNvSpPr/>
      </dsp:nvSpPr>
      <dsp:spPr>
        <a:xfrm rot="10800000">
          <a:off x="2210488" y="3172765"/>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sp:txBody>
      <dsp:txXfrm rot="10800000">
        <a:off x="2518042" y="3172765"/>
        <a:ext cx="7247378" cy="1230217"/>
      </dsp:txXfrm>
    </dsp:sp>
    <dsp:sp modelId="{2902BD18-F656-4A77-BC17-B40C2B9574DB}">
      <dsp:nvSpPr>
        <dsp:cNvPr id="0" name=""/>
        <dsp:cNvSpPr/>
      </dsp:nvSpPr>
      <dsp:spPr>
        <a:xfrm>
          <a:off x="952751" y="3117676"/>
          <a:ext cx="1230217" cy="123021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3BC26-69E9-4E68-B32A-A8C7F59965A7}">
      <dsp:nvSpPr>
        <dsp:cNvPr id="0" name=""/>
        <dsp:cNvSpPr/>
      </dsp:nvSpPr>
      <dsp:spPr>
        <a:xfrm rot="10800000">
          <a:off x="2210488" y="617"/>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Effects of team-building and composition</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sym typeface="Open Sans"/>
            </a:rPr>
            <a:t> (CSCW 2018)</a:t>
          </a:r>
        </a:p>
      </dsp:txBody>
      <dsp:txXfrm rot="10800000">
        <a:off x="2518042" y="617"/>
        <a:ext cx="7247378" cy="1230217"/>
      </dsp:txXfrm>
    </dsp:sp>
    <dsp:sp modelId="{CBAE7FC1-3768-4702-AD4B-60635D3FAB1E}">
      <dsp:nvSpPr>
        <dsp:cNvPr id="0" name=""/>
        <dsp:cNvSpPr/>
      </dsp:nvSpPr>
      <dsp:spPr>
        <a:xfrm>
          <a:off x="959578" y="26131"/>
          <a:ext cx="1230217" cy="123021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E716F-F08C-47E3-9664-6683D4FEBF55}">
      <dsp:nvSpPr>
        <dsp:cNvPr id="0" name=""/>
        <dsp:cNvSpPr/>
      </dsp:nvSpPr>
      <dsp:spPr>
        <a:xfrm rot="10800000">
          <a:off x="2210488" y="1586691"/>
          <a:ext cx="7554932" cy="123021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LIFT workflow and extensions </a:t>
          </a:r>
        </a:p>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(CHI 2020, IJPHM 2021, SIGCSE 2022)</a:t>
          </a:r>
        </a:p>
      </dsp:txBody>
      <dsp:txXfrm rot="10800000">
        <a:off x="2518042" y="1586691"/>
        <a:ext cx="7247378" cy="1230217"/>
      </dsp:txXfrm>
    </dsp:sp>
    <dsp:sp modelId="{87A2DE6F-9A9E-48D1-B65B-A4A86214DC41}">
      <dsp:nvSpPr>
        <dsp:cNvPr id="0" name=""/>
        <dsp:cNvSpPr/>
      </dsp:nvSpPr>
      <dsp:spPr>
        <a:xfrm>
          <a:off x="951582" y="1630560"/>
          <a:ext cx="1230217" cy="123021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CF767A-500E-4DC8-B34F-09A37F8056BF}">
      <dsp:nvSpPr>
        <dsp:cNvPr id="0" name=""/>
        <dsp:cNvSpPr/>
      </dsp:nvSpPr>
      <dsp:spPr>
        <a:xfrm rot="10800000">
          <a:off x="2210488" y="3172765"/>
          <a:ext cx="7554932" cy="1230217"/>
        </a:xfrm>
        <a:prstGeom prst="homePlate">
          <a:avLst/>
        </a:prstGeom>
        <a:solidFill>
          <a:schemeClr val="accent1">
            <a:hueOff val="0"/>
            <a:satOff val="0"/>
            <a:lumOff val="0"/>
            <a:alphaOff val="0"/>
          </a:schemeClr>
        </a:solidFill>
        <a:ln w="762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492" tIns="102870" rIns="192024" bIns="102870" numCol="1" spcCol="1270" anchor="ctr" anchorCtr="0">
          <a:noAutofit/>
        </a:bodyPr>
        <a:lstStyle/>
        <a:p>
          <a:pPr marL="0" lvl="0" indent="0" algn="ctr" defTabSz="1185481">
            <a:lnSpc>
              <a:spcPct val="90000"/>
            </a:lnSpc>
            <a:spcBef>
              <a:spcPct val="0"/>
            </a:spcBef>
            <a:spcAft>
              <a:spcPct val="35000"/>
            </a:spcAft>
            <a:buNone/>
          </a:pPr>
          <a:r>
            <a:rPr lang="en-US" sz="2667" b="0" i="0" u="none" strike="noStrike" kern="1200" cap="none" dirty="0">
              <a:solidFill>
                <a:schemeClr val="bg1"/>
              </a:solidFill>
              <a:latin typeface="Open Sans"/>
              <a:ea typeface="Open Sans"/>
              <a:cs typeface="Open Sans"/>
            </a:rPr>
            <a:t>Ongoing and future work</a:t>
          </a:r>
        </a:p>
      </dsp:txBody>
      <dsp:txXfrm rot="10800000">
        <a:off x="2518042" y="3172765"/>
        <a:ext cx="7247378" cy="1230217"/>
      </dsp:txXfrm>
    </dsp:sp>
    <dsp:sp modelId="{2902BD18-F656-4A77-BC17-B40C2B9574DB}">
      <dsp:nvSpPr>
        <dsp:cNvPr id="0" name=""/>
        <dsp:cNvSpPr/>
      </dsp:nvSpPr>
      <dsp:spPr>
        <a:xfrm>
          <a:off x="952751" y="3117676"/>
          <a:ext cx="1230217" cy="123021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32358-E05F-4C46-9074-BC5766CFA641}"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31AFD-9D08-4FD2-8989-55BF3A5595CB}" type="slidenum">
              <a:rPr lang="en-US" smtClean="0"/>
              <a:t>‹#›</a:t>
            </a:fld>
            <a:endParaRPr lang="en-US"/>
          </a:p>
        </p:txBody>
      </p:sp>
    </p:spTree>
    <p:extLst>
      <p:ext uri="{BB962C8B-B14F-4D97-AF65-F5344CB8AC3E}">
        <p14:creationId xmlns:p14="http://schemas.microsoft.com/office/powerpoint/2010/main" val="1499905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clipartmax.com/middle/m2i8K9b1G6K9Z5Z5_why-social-media-is-important-for-your-business-social-media-marketing-cli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needpix.com/photo/download/667974/professor-class-free-pictures-free-photos-free-images-royalty-free-free-illustration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ngplay.com/image/161334"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Introduce self</a:t>
            </a:r>
            <a:br>
              <a:rPr lang="en-US" dirty="0"/>
            </a:br>
            <a:endParaRPr lang="en" dirty="0"/>
          </a:p>
          <a:p>
            <a:pPr marL="0" lvl="0" indent="0" algn="l" rtl="0">
              <a:spcBef>
                <a:spcPts val="0"/>
              </a:spcBef>
              <a:spcAft>
                <a:spcPts val="0"/>
              </a:spcAft>
              <a:buClr>
                <a:schemeClr val="dk1"/>
              </a:buClr>
              <a:buSzPts val="1100"/>
              <a:buFont typeface="Arial"/>
              <a:buNone/>
            </a:pPr>
            <a:r>
              <a:rPr lang="en" dirty="0"/>
              <a:t>Many of you have worked on a team project before.  For the instructors, many of you have probably done team-based activities in your courses, and you may have even used algorithmic team formation tools to help make this process more efficient or easier.  </a:t>
            </a:r>
            <a:endParaRPr dirty="0"/>
          </a:p>
          <a:p>
            <a:pPr marL="0" lvl="0" indent="0" algn="l" rtl="0">
              <a:spcBef>
                <a:spcPts val="0"/>
              </a:spcBef>
              <a:spcAft>
                <a:spcPts val="0"/>
              </a:spcAft>
              <a:buClr>
                <a:schemeClr val="dk1"/>
              </a:buClr>
              <a:buSzPts val="1100"/>
              <a:buFont typeface="Arial"/>
              <a:buNone/>
            </a:pPr>
            <a:r>
              <a:rPr lang="en" dirty="0"/>
              <a:t>Provide insight on how you could give students more of a voice when using algorithmic team formation tools in your courses</a:t>
            </a: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fcdc7b6d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fcdc7b6d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a7b002767_7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a7b002767_7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chemeClr val="dk1"/>
                </a:solidFill>
                <a:highlight>
                  <a:srgbClr val="FFFFFF"/>
                </a:highlight>
              </a:rPr>
              <a:t>E.g., CATME has 27^11 possible configurations just for default criteria</a:t>
            </a:r>
            <a:endParaRPr sz="800">
              <a:solidFill>
                <a:schemeClr val="dk1"/>
              </a:solidFill>
              <a:highlight>
                <a:srgbClr val="FFFFFF"/>
              </a:highlight>
            </a:endParaRPr>
          </a:p>
          <a:p>
            <a:pPr marL="0" lvl="0" indent="0" algn="l" rtl="0">
              <a:lnSpc>
                <a:spcPct val="115000"/>
              </a:lnSpc>
              <a:spcBef>
                <a:spcPts val="1000"/>
              </a:spcBef>
              <a:spcAft>
                <a:spcPts val="0"/>
              </a:spcAft>
              <a:buNone/>
            </a:pPr>
            <a:r>
              <a:rPr lang="en" sz="800">
                <a:solidFill>
                  <a:schemeClr val="dk1"/>
                </a:solidFill>
                <a:highlight>
                  <a:srgbClr val="FFFFFF"/>
                </a:highlight>
              </a:rPr>
              <a:t>Easy to make a mistake that could negatively impact the students</a:t>
            </a:r>
            <a:endParaRPr sz="800">
              <a:solidFill>
                <a:schemeClr val="dk1"/>
              </a:solidFill>
              <a:highlight>
                <a:srgbClr val="FFFFFF"/>
              </a:highlight>
            </a:endParaRPr>
          </a:p>
          <a:p>
            <a:pPr marL="0" lvl="0" indent="0" algn="l" rtl="0">
              <a:lnSpc>
                <a:spcPct val="115000"/>
              </a:lnSpc>
              <a:spcBef>
                <a:spcPts val="1000"/>
              </a:spcBef>
              <a:spcAft>
                <a:spcPts val="0"/>
              </a:spcAft>
              <a:buNone/>
            </a:pPr>
            <a:r>
              <a:rPr lang="en" sz="800">
                <a:solidFill>
                  <a:schemeClr val="dk1"/>
                </a:solidFill>
                <a:highlight>
                  <a:srgbClr val="FFFFFF"/>
                </a:highlight>
              </a:rPr>
              <a:t>those with the most at stake in the process</a:t>
            </a:r>
            <a:endParaRPr sz="800">
              <a:solidFill>
                <a:schemeClr val="dk1"/>
              </a:solidFill>
              <a:highlight>
                <a:srgbClr val="FFFFFF"/>
              </a:highlight>
            </a:endParaRPr>
          </a:p>
          <a:p>
            <a:pPr marL="0" lvl="0" indent="0" algn="l" rtl="0">
              <a:lnSpc>
                <a:spcPct val="115000"/>
              </a:lnSpc>
              <a:spcBef>
                <a:spcPts val="1000"/>
              </a:spcBef>
              <a:spcAft>
                <a:spcPts val="1000"/>
              </a:spcAft>
              <a:buNone/>
            </a:pPr>
            <a:endParaRPr sz="8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fcdc7b6d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fcdc7b6d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to address these issues in my work</a:t>
            </a:r>
          </a:p>
          <a:p>
            <a:endParaRPr lang="en-US" dirty="0"/>
          </a:p>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13</a:t>
            </a:fld>
            <a:endParaRPr lang="en-US"/>
          </a:p>
        </p:txBody>
      </p:sp>
    </p:spTree>
    <p:extLst>
      <p:ext uri="{BB962C8B-B14F-4D97-AF65-F5344CB8AC3E}">
        <p14:creationId xmlns:p14="http://schemas.microsoft.com/office/powerpoint/2010/main" val="2230434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by taking a step back and looking at effectiveness of tools vs other methods. Lots of potential, but do they currently work?  Also how can we support student teams formed using tools?</a:t>
            </a:r>
          </a:p>
        </p:txBody>
      </p:sp>
      <p:sp>
        <p:nvSpPr>
          <p:cNvPr id="4" name="Slide Number Placeholder 3"/>
          <p:cNvSpPr>
            <a:spLocks noGrp="1"/>
          </p:cNvSpPr>
          <p:nvPr>
            <p:ph type="sldNum" sz="quarter" idx="5"/>
          </p:nvPr>
        </p:nvSpPr>
        <p:spPr/>
        <p:txBody>
          <a:bodyPr/>
          <a:lstStyle/>
          <a:p>
            <a:fld id="{F4B31AFD-9D08-4FD2-8989-55BF3A5595CB}" type="slidenum">
              <a:rPr lang="en-US" smtClean="0"/>
              <a:t>14</a:t>
            </a:fld>
            <a:endParaRPr lang="en-US"/>
          </a:p>
        </p:txBody>
      </p:sp>
    </p:spTree>
    <p:extLst>
      <p:ext uri="{BB962C8B-B14F-4D97-AF65-F5344CB8AC3E}">
        <p14:creationId xmlns:p14="http://schemas.microsoft.com/office/powerpoint/2010/main" val="3576124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32e438b2f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32e438b2f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2nd approach focuses on nurturing team after has been formed. One attribute that can supported is PS…</a:t>
            </a:r>
            <a:endParaRPr/>
          </a:p>
          <a:p>
            <a:pPr marL="0" lvl="0" indent="0" algn="l" rtl="0">
              <a:spcBef>
                <a:spcPts val="0"/>
              </a:spcBef>
              <a:spcAft>
                <a:spcPts val="0"/>
              </a:spcAft>
              <a:buNone/>
            </a:pPr>
            <a:endParaRPr/>
          </a:p>
          <a:p>
            <a:pPr marL="0" lvl="0" indent="0" algn="l" rtl="0">
              <a:spcBef>
                <a:spcPts val="0"/>
              </a:spcBef>
              <a:spcAft>
                <a:spcPts val="0"/>
              </a:spcAft>
              <a:buNone/>
            </a:pPr>
            <a:r>
              <a:rPr lang="en"/>
              <a:t>An open question is do the results generalize to educational context? How best to allocate time/effort?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32e438b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32e438b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work, we combine these strands of research</a:t>
            </a:r>
            <a:endParaRPr dirty="0"/>
          </a:p>
          <a:p>
            <a:pPr marL="0" lvl="0" indent="0" algn="l" rtl="0">
              <a:spcBef>
                <a:spcPts val="0"/>
              </a:spcBef>
              <a:spcAft>
                <a:spcPts val="0"/>
              </a:spcAft>
              <a:buNone/>
            </a:pPr>
            <a:r>
              <a:rPr lang="en" dirty="0"/>
              <a:t>Compare effects on outcomes, give better idea of how to allocate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measure performance using team project grades, and team experience using surveys capturing perceived performance, satisfaction with team assignment, peer evaluations, cohesiveness, and conflict. )</a:t>
            </a:r>
            <a:endParaRPr dirty="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32e438b2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32e438b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2x2 factorial design in two courses.  Two factors were formation approach and activity focus.  Will describe these in more detail in the next slides.</a:t>
            </a:r>
            <a:endParaRPr/>
          </a:p>
          <a:p>
            <a:pPr marL="0" lvl="0" indent="0" algn="l" rtl="0">
              <a:spcBef>
                <a:spcPts val="0"/>
              </a:spcBef>
              <a:spcAft>
                <a:spcPts val="0"/>
              </a:spcAft>
              <a:buNone/>
            </a:pPr>
            <a:endParaRPr/>
          </a:p>
          <a:p>
            <a:pPr marL="0" lvl="0" indent="0" algn="l" rtl="0">
              <a:spcBef>
                <a:spcPts val="0"/>
              </a:spcBef>
              <a:spcAft>
                <a:spcPts val="0"/>
              </a:spcAft>
              <a:buNone/>
            </a:pPr>
            <a:r>
              <a:rPr lang="en"/>
              <a:t>Repeated in 2 courses (UI Design and Software Engineering), n=304 students in total that incorporated semester long projects and had project deliverables throughout the course of the semester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32e438b2f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32e438b2f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criteria used were gender, gpa, course skills.</a:t>
            </a:r>
            <a:endParaRPr dirty="0"/>
          </a:p>
          <a:p>
            <a:pPr marL="0" lvl="0" indent="0" algn="l" rtl="0">
              <a:spcBef>
                <a:spcPts val="0"/>
              </a:spcBef>
              <a:spcAft>
                <a:spcPts val="0"/>
              </a:spcAft>
              <a:buNone/>
            </a:pPr>
            <a:r>
              <a:rPr lang="en" dirty="0"/>
              <a:t>For complete list, see paper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order to keep students blind to condition,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https://encrypted-tbn0.gstatic.com/images?q=tbn:ANd9GcRCsrgW3HWEdsyKcPXAKERUSdGJUTj8ry61tV7WB-tHsuVW4flj</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32e438b2f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32e438b2f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Activity I (beginning of teamwork): Sharing “About Me” page on social media and three recently posted photos with teammates</a:t>
            </a:r>
            <a:endParaRPr dirty="0"/>
          </a:p>
          <a:p>
            <a:pPr marL="914400" lvl="1" indent="-298450" algn="l" rtl="0">
              <a:spcBef>
                <a:spcPts val="0"/>
              </a:spcBef>
              <a:spcAft>
                <a:spcPts val="0"/>
              </a:spcAft>
              <a:buSzPts val="1100"/>
              <a:buChar char="○"/>
            </a:pPr>
            <a:r>
              <a:rPr lang="en" dirty="0">
                <a:solidFill>
                  <a:schemeClr val="dk1"/>
                </a:solidFill>
              </a:rPr>
              <a:t>The purpose of this activity was to nurture interpersonal relationships, as improved relations have been shown to correlate with feelings of psychological safety within teams. By fostering an initial knowing of teammates and directing one’s focus towards others, we also wanted team members to begin to differentiate their respective behaviors, cognitions, and emotions and build connections with each other</a:t>
            </a:r>
            <a:endParaRPr dirty="0">
              <a:solidFill>
                <a:schemeClr val="dk1"/>
              </a:solidFill>
            </a:endParaRPr>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Activity II (midpoint of project): Individual essay describing a few strengths of each of their teammates and a few of their own weaknesses</a:t>
            </a:r>
            <a:endParaRPr dirty="0">
              <a:solidFill>
                <a:schemeClr val="dk1"/>
              </a:solidFill>
            </a:endParaRPr>
          </a:p>
          <a:p>
            <a:pPr marL="914400" lvl="1" indent="-298450" algn="l" rtl="0">
              <a:spcBef>
                <a:spcPts val="0"/>
              </a:spcBef>
              <a:spcAft>
                <a:spcPts val="0"/>
              </a:spcAft>
              <a:buSzPts val="1100"/>
              <a:buChar char="○"/>
            </a:pPr>
            <a:r>
              <a:rPr lang="en" dirty="0">
                <a:solidFill>
                  <a:schemeClr val="dk1"/>
                </a:solidFill>
              </a:rPr>
              <a:t>The purpose was to further nurture interpersonal relations and to foster respectful engagement. This activity is similar to the teamwork intervention in [45], in which teams were asked to discuss how to work well together.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u="sng" dirty="0">
                <a:solidFill>
                  <a:schemeClr val="hlink"/>
                </a:solidFill>
                <a:hlinkClick r:id="rId3"/>
              </a:rPr>
              <a:t>https://www.clipartmax.com/middle/m2i8K9b1G6K9Z5Z5_why-social-media-is-important-for-your-business-social-media-marketing-clip/</a:t>
            </a:r>
            <a:endParaRPr dirty="0"/>
          </a:p>
          <a:p>
            <a:pPr marL="0" lvl="0" indent="0" algn="l" rtl="0">
              <a:spcBef>
                <a:spcPts val="0"/>
              </a:spcBef>
              <a:spcAft>
                <a:spcPts val="0"/>
              </a:spcAft>
              <a:buNone/>
            </a:pPr>
            <a:r>
              <a:rPr lang="en" dirty="0"/>
              <a:t>http://clipart-library.com/clipart/488681.htm</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https://pixabay.com/vectors/people-human-group-person-symbol-3245739/</a:t>
            </a:r>
          </a:p>
        </p:txBody>
      </p:sp>
    </p:spTree>
    <p:extLst>
      <p:ext uri="{BB962C8B-B14F-4D97-AF65-F5344CB8AC3E}">
        <p14:creationId xmlns:p14="http://schemas.microsoft.com/office/powerpoint/2010/main" val="2834035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657f0d8a4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657f0d8a4_2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t>Activity I (beginning of teamwork): Brainstorming team names following principles of brainstorming</a:t>
            </a:r>
            <a:endParaRPr dirty="0"/>
          </a:p>
          <a:p>
            <a:pPr marL="457200" lvl="0" indent="-298450" algn="l" rtl="0">
              <a:spcBef>
                <a:spcPts val="0"/>
              </a:spcBef>
              <a:spcAft>
                <a:spcPts val="0"/>
              </a:spcAft>
              <a:buSzPts val="1100"/>
              <a:buChar char="●"/>
            </a:pPr>
            <a:r>
              <a:rPr lang="en" dirty="0"/>
              <a:t>Activity II (midpoint of project): Individual essay describing how the project could be improved </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 dirty="0"/>
              <a:t>The task-focused activities were designed to evoke mechanics of collaboration and communication (e.g., generating ideas, defining group processes, and reaching consensus), and emphasized producing an outcome (e.g., team name). In contrast, the team-focused activities were designed to evoke inter-personal communication between the members of a team rather than the mechanics of collaboration. For example, the kinds of interaction between members prompted by brainstorming a team name are much shallower and narrower than those experienced when sharing personal photos and mementos. These interactions are therefore likely to be less effective at building positive regard, and consequently psychological safety [9, 38]</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https://mbtskoudsalg.com/images/whiteboard-clipart-4.jpg</a:t>
            </a:r>
            <a:endParaRPr dirty="0"/>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4c657e29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4c657e29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Validated instruments incorporated into CATME’s peer evaluation that students were required to fill out</a:t>
            </a:r>
            <a:endParaRPr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32e438b2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32e438b2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Grades, satisfaction, and perceived performance were high</a:t>
            </a:r>
            <a:endParaRPr dirty="0"/>
          </a:p>
          <a:p>
            <a:pPr marL="0" lvl="0" indent="0" algn="l" rtl="0">
              <a:spcBef>
                <a:spcPts val="0"/>
              </a:spcBef>
              <a:spcAft>
                <a:spcPts val="0"/>
              </a:spcAft>
              <a:buNone/>
            </a:pPr>
            <a:r>
              <a:rPr lang="en" dirty="0"/>
              <a:t>However, there were no differences by condition and no interaction effects</a:t>
            </a:r>
            <a:endParaRPr dirty="0"/>
          </a:p>
          <a:p>
            <a:pPr marL="0" lvl="0" indent="0" algn="l" rtl="0">
              <a:spcBef>
                <a:spcPts val="0"/>
              </a:spcBef>
              <a:spcAft>
                <a:spcPts val="0"/>
              </a:spcAft>
              <a:buNone/>
            </a:pPr>
            <a:r>
              <a:rPr lang="en" dirty="0"/>
              <a:t>Which means random teams performed as well as criteria-based teams, which is “</a:t>
            </a:r>
            <a:r>
              <a:rPr lang="en" u="sng" dirty="0"/>
              <a:t>not supposed to happen</a:t>
            </a:r>
            <a:r>
              <a:rPr lang="en" dirty="0"/>
              <a:t>”</a:t>
            </a:r>
            <a:endParaRPr dirty="0"/>
          </a:p>
          <a:p>
            <a:pPr marL="0" lvl="0" indent="0" algn="l" rtl="0">
              <a:spcBef>
                <a:spcPts val="0"/>
              </a:spcBef>
              <a:spcAft>
                <a:spcPts val="0"/>
              </a:spcAft>
              <a:buNone/>
            </a:pPr>
            <a:endParaRPr dirty="0">
              <a:highlight>
                <a:srgbClr val="FFFF00"/>
              </a:highlight>
            </a:endParaRPr>
          </a:p>
          <a:p>
            <a:pPr marL="0" lvl="0" indent="0" algn="l" rtl="0">
              <a:spcBef>
                <a:spcPts val="0"/>
              </a:spcBef>
              <a:spcAft>
                <a:spcPts val="0"/>
              </a:spcAft>
              <a:buNone/>
            </a:pPr>
            <a:r>
              <a:rPr lang="en-US" dirty="0"/>
              <a:t>Context– authentic course settings</a:t>
            </a:r>
          </a:p>
          <a:p>
            <a:pPr marL="0" lvl="0" indent="0" algn="l" rtl="0">
              <a:spcBef>
                <a:spcPts val="0"/>
              </a:spcBef>
              <a:spcAft>
                <a:spcPts val="0"/>
              </a:spcAft>
              <a:buNone/>
            </a:pPr>
            <a:r>
              <a:rPr lang="en-US" dirty="0"/>
              <a:t>Stacking– </a:t>
            </a:r>
            <a:r>
              <a:rPr lang="en-US" dirty="0" err="1"/>
              <a:t>alg</a:t>
            </a:r>
            <a:r>
              <a:rPr lang="en-US" dirty="0"/>
              <a:t> prioritized some criteria at the expense of others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32e438b2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32e438b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Similarly high but no differences</a:t>
            </a:r>
          </a:p>
          <a:p>
            <a:pPr marL="0" lvl="0" indent="0" algn="l" rtl="0">
              <a:spcBef>
                <a:spcPts val="0"/>
              </a:spcBef>
              <a:spcAft>
                <a:spcPts val="0"/>
              </a:spcAft>
              <a:buNone/>
            </a:pPr>
            <a:endParaRPr lang="en-US" dirty="0">
              <a:highlight>
                <a:srgbClr val="FFFF00"/>
              </a:highlight>
            </a:endParaRPr>
          </a:p>
          <a:p>
            <a:pPr marL="0" lvl="0" indent="0" algn="l" rtl="0">
              <a:spcBef>
                <a:spcPts val="0"/>
              </a:spcBef>
              <a:spcAft>
                <a:spcPts val="0"/>
              </a:spcAft>
              <a:buNone/>
            </a:pPr>
            <a:r>
              <a:rPr lang="en-US" dirty="0">
                <a:highlight>
                  <a:srgbClr val="FFFF00"/>
                </a:highlight>
              </a:rPr>
              <a:t>Organically--- equally unfamiliar with topic, comfortable asking questions. Also met/interacted frequently</a:t>
            </a:r>
          </a:p>
          <a:p>
            <a:pPr marL="0" lvl="0" indent="0" algn="l" rtl="0">
              <a:spcBef>
                <a:spcPts val="0"/>
              </a:spcBef>
              <a:spcAft>
                <a:spcPts val="0"/>
              </a:spcAft>
              <a:buNone/>
            </a:pPr>
            <a:endParaRPr dirty="0">
              <a:highlight>
                <a:srgbClr val="FFFF00"/>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32e438b2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32e438b2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RQ3</a:t>
            </a:r>
            <a:endParaRPr dirty="0"/>
          </a:p>
          <a:p>
            <a:pPr marL="0" lvl="0" indent="0" algn="l" rtl="0">
              <a:spcBef>
                <a:spcPts val="0"/>
              </a:spcBef>
              <a:spcAft>
                <a:spcPts val="0"/>
              </a:spcAft>
              <a:buClr>
                <a:schemeClr val="dk1"/>
              </a:buClr>
              <a:buSzPts val="1100"/>
              <a:buFont typeface="Arial"/>
              <a:buNone/>
            </a:pPr>
            <a:r>
              <a:rPr lang="en" dirty="0">
                <a:solidFill>
                  <a:schemeClr val="dk1"/>
                </a:solidFill>
              </a:rPr>
              <a:t>Almost all-- (satisfaction, perceived perf, cohesiveness, conflict)  (not peer evals p=0.02, threshold .01 after correction)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But no relation to grades-- finding contradicts results from Google article</a:t>
            </a:r>
            <a:endParaRPr dirty="0"/>
          </a:p>
          <a:p>
            <a:pPr marL="0" lvl="0" indent="0" algn="l" rtl="0">
              <a:spcBef>
                <a:spcPts val="0"/>
              </a:spcBef>
              <a:spcAft>
                <a:spcPts val="0"/>
              </a:spcAft>
              <a:buNone/>
            </a:pPr>
            <a:r>
              <a:rPr lang="en" dirty="0">
                <a:solidFill>
                  <a:schemeClr val="dk1"/>
                </a:solidFill>
                <a:highlight>
                  <a:srgbClr val="FFFF00"/>
                </a:highlight>
              </a:rPr>
              <a:t>Say nobody did PS on grades?</a:t>
            </a:r>
            <a:endParaRPr dirty="0">
              <a:solidFill>
                <a:schemeClr val="dk1"/>
              </a:solidFill>
              <a:highlight>
                <a:srgbClr val="FFFF00"/>
              </a:highlight>
            </a:endParaRPr>
          </a:p>
          <a:p>
            <a:pPr marL="0" lvl="0" indent="0" algn="l" rtl="0">
              <a:spcBef>
                <a:spcPts val="0"/>
              </a:spcBef>
              <a:spcAft>
                <a:spcPts val="0"/>
              </a:spcAft>
              <a:buClr>
                <a:schemeClr val="dk1"/>
              </a:buClr>
              <a:buSzPts val="1100"/>
              <a:buFont typeface="Arial"/>
              <a:buNone/>
            </a:pPr>
            <a:endParaRPr dirty="0">
              <a:solidFill>
                <a:schemeClr val="dk1"/>
              </a:solidFill>
              <a:highlight>
                <a:srgbClr val="FFFF00"/>
              </a:highlight>
            </a:endParaRPr>
          </a:p>
          <a:p>
            <a:pPr marL="0" lvl="0" indent="0" algn="l" rtl="0">
              <a:spcBef>
                <a:spcPts val="0"/>
              </a:spcBef>
              <a:spcAft>
                <a:spcPts val="0"/>
              </a:spcAft>
              <a:buNone/>
            </a:pPr>
            <a:r>
              <a:rPr lang="en" dirty="0"/>
              <a:t>This difference in results could be due to the difference in context.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solidFill>
                  <a:schemeClr val="dk1"/>
                </a:solidFill>
              </a:rPr>
              <a:t>Risks: </a:t>
            </a:r>
            <a:r>
              <a:rPr lang="en" sz="1000" dirty="0">
                <a:solidFill>
                  <a:schemeClr val="dk1"/>
                </a:solidFill>
              </a:rPr>
              <a:t>the consequences of risk-taking in student teams are generally less grave than in work teams, where members could be demoted or dismissed if they are perceived as not possessing the required competencies</a:t>
            </a: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dirty="0">
                <a:solidFill>
                  <a:schemeClr val="dk1"/>
                </a:solidFill>
              </a:rPr>
              <a:t>Negative Behaviors: psych safety</a:t>
            </a:r>
            <a:r>
              <a:rPr lang="en" dirty="0">
                <a:solidFill>
                  <a:schemeClr val="dk1"/>
                </a:solidFill>
              </a:rPr>
              <a:t> </a:t>
            </a:r>
            <a:r>
              <a:rPr lang="en" sz="1000" dirty="0">
                <a:solidFill>
                  <a:schemeClr val="dk1"/>
                </a:solidFill>
              </a:rPr>
              <a:t>may conceivably put team members at ease to display certain behaviors that negatively influence their performance. For instance, team members can choose to perform less than their share of work if they do not fear retribution from teammates. </a:t>
            </a:r>
            <a:r>
              <a:rPr lang="en" dirty="0">
                <a:solidFill>
                  <a:schemeClr val="dk1"/>
                </a:solidFill>
              </a:rPr>
              <a:t>	</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Prior work has suggested psych safety has the potential to promote negative behaviors.	 	</a:t>
            </a:r>
            <a:endParaRPr dirty="0">
              <a:solidFill>
                <a:schemeClr val="dk1"/>
              </a:solidFill>
            </a:endParaRPr>
          </a:p>
          <a:p>
            <a:pPr marL="0" lvl="0" indent="0" algn="l" rtl="0">
              <a:spcBef>
                <a:spcPts val="0"/>
              </a:spcBef>
              <a:spcAft>
                <a:spcPts val="0"/>
              </a:spcAft>
              <a:buClr>
                <a:schemeClr val="dk1"/>
              </a:buClr>
              <a:buSzPts val="1100"/>
              <a:buFont typeface="Arial"/>
              <a:buNone/>
            </a:pPr>
            <a:r>
              <a:rPr lang="en" sz="1000" dirty="0">
                <a:solidFill>
                  <a:schemeClr val="dk1"/>
                </a:solidFill>
              </a:rPr>
              <a:t>We identified multiple students who reported high psychological safety but received low peer evaluation scores from their teammates, who cited a lack of contribution and a disregard for the norms of the group.</a:t>
            </a:r>
            <a:endParaRPr sz="10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So the main takeaway message from this study is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Other benefits of team formation tools: </a:t>
            </a:r>
            <a:r>
              <a:rPr lang="en-US" sz="1800" b="0" i="0" u="none" strike="noStrike" dirty="0">
                <a:solidFill>
                  <a:srgbClr val="158158"/>
                </a:solidFill>
                <a:effectLst/>
                <a:latin typeface="Arial" panose="020B0604020202020204" pitchFamily="34" charset="0"/>
              </a:rPr>
              <a:t>efficient, fair, and consistent team formation experiences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Initial unfamiliarity </a:t>
            </a:r>
            <a:r>
              <a:rPr lang="en-US" sz="1800" b="0" i="0" u="none" strike="noStrike" dirty="0" err="1">
                <a:solidFill>
                  <a:srgbClr val="000000"/>
                </a:solidFill>
                <a:effectLst/>
                <a:latin typeface="Arial" panose="020B0604020202020204" pitchFamily="34" charset="0"/>
              </a:rPr>
              <a:t>esp</a:t>
            </a:r>
            <a:r>
              <a:rPr lang="en-US" sz="1800" b="0" i="0" u="none" strike="noStrike" dirty="0">
                <a:solidFill>
                  <a:srgbClr val="000000"/>
                </a:solidFill>
                <a:effectLst/>
                <a:latin typeface="Arial" panose="020B0604020202020204" pitchFamily="34" charset="0"/>
              </a:rPr>
              <a:t> when teams are formed algorithmically</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results raise the question of how might tools be improved to possibly be more effective? Motivates rest of work</a:t>
            </a:r>
            <a:endParaRPr lang="en-US" b="0" dirty="0">
              <a:effectLst/>
            </a:endParaRPr>
          </a:p>
          <a:p>
            <a:br>
              <a:rPr lang="en-US" b="0" dirty="0">
                <a:effectLst/>
              </a:rPr>
            </a:br>
            <a:br>
              <a:rPr lang="en-US" b="0" dirty="0">
                <a:effectLst/>
              </a:rPr>
            </a:br>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25</a:t>
            </a:fld>
            <a:endParaRPr lang="en-US"/>
          </a:p>
        </p:txBody>
      </p:sp>
    </p:spTree>
    <p:extLst>
      <p:ext uri="{BB962C8B-B14F-4D97-AF65-F5344CB8AC3E}">
        <p14:creationId xmlns:p14="http://schemas.microsoft.com/office/powerpoint/2010/main" val="3615838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26</a:t>
            </a:fld>
            <a:endParaRPr lang="en-US"/>
          </a:p>
        </p:txBody>
      </p:sp>
    </p:spTree>
    <p:extLst>
      <p:ext uri="{BB962C8B-B14F-4D97-AF65-F5344CB8AC3E}">
        <p14:creationId xmlns:p14="http://schemas.microsoft.com/office/powerpoint/2010/main" val="3724446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40c45ce18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40c45ce1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Because of these potential benefits, developed LIFT-- learner involvement in forming teams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Explain</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t>This approach is grounded in theories of crowdsourcing and collective intelligence, and inspired by prior successes of the use of crowdsourcing techniques in learning environments</a:t>
            </a:r>
            <a:endParaRPr sz="850" dirty="0">
              <a:solidFill>
                <a:schemeClr val="dk1"/>
              </a:solidFill>
              <a:highlight>
                <a:srgbClr val="E4E8EE"/>
              </a:highlight>
            </a:endParaRPr>
          </a:p>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Study aims to answer the following questions </a:t>
            </a:r>
          </a:p>
        </p:txBody>
      </p:sp>
      <p:sp>
        <p:nvSpPr>
          <p:cNvPr id="4" name="Slide Number Placeholder 3"/>
          <p:cNvSpPr>
            <a:spLocks noGrp="1"/>
          </p:cNvSpPr>
          <p:nvPr>
            <p:ph type="sldNum" sz="quarter" idx="5"/>
          </p:nvPr>
        </p:nvSpPr>
        <p:spPr/>
        <p:txBody>
          <a:bodyPr/>
          <a:lstStyle/>
          <a:p>
            <a:fld id="{F4B31AFD-9D08-4FD2-8989-55BF3A5595CB}" type="slidenum">
              <a:rPr lang="en-US" smtClean="0"/>
              <a:t>28</a:t>
            </a:fld>
            <a:endParaRPr lang="en-US"/>
          </a:p>
        </p:txBody>
      </p:sp>
    </p:spTree>
    <p:extLst>
      <p:ext uri="{BB962C8B-B14F-4D97-AF65-F5344CB8AC3E}">
        <p14:creationId xmlns:p14="http://schemas.microsoft.com/office/powerpoint/2010/main" val="448617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534d4a55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534d4a55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https://www.needpix.com/photo/download/667974/professor-class-free-pictures-free-photos-free-images-royalty-free-free-illustrations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fcdc7b6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fcdc7b6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https://www.pngplay.com/image/161334</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Composition can have impact on team outcomes</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40c45ce1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40c45ce1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had a number of dependent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Wanted to measure effects on these variables/outcomes</a:t>
            </a:r>
            <a:endParaRPr/>
          </a:p>
          <a:p>
            <a:pPr marL="0" lvl="0" indent="0" algn="l" rtl="0">
              <a:spcBef>
                <a:spcPts val="0"/>
              </a:spcBef>
              <a:spcAft>
                <a:spcPts val="0"/>
              </a:spcAft>
              <a:buNone/>
            </a:pPr>
            <a:endParaRPr/>
          </a:p>
          <a:p>
            <a:pPr marL="0" lvl="0" indent="0" algn="l" rtl="0">
              <a:spcBef>
                <a:spcPts val="0"/>
              </a:spcBef>
              <a:spcAft>
                <a:spcPts val="0"/>
              </a:spcAft>
              <a:buNone/>
            </a:pPr>
            <a:r>
              <a:rPr lang="en"/>
              <a:t>Collected via post-survey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02fef1e2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02fef1e2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Invite to see the paper for more detail on the criteria and votes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Distribute skills, easier meetings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Favored criteria related to immediate topics that could help complete the project more conveniently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Voted against or disregarded gender, gpa, etc</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02fef1e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02fef1e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02fef1e2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02fef1e2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students in the Instructor condition participated in the process via the survey but did not have a choice in which criteria were on the survey, or how the criteria would be weighed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02fef1e2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02fef1e2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02fef1e2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02fef1e2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02fef1e2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02fef1e2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interviews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Did a few extensions of this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This work was published at CHI 2020 and as my Master’s thesis, and a paper exploring how the LIFT workflow might be applied in other contexts (e.g., manufacturing) was published in IJPHM 2021. I am currently conducting a follow-up study investigating an extension of the LIFT workflow inspired by the Delphi method, where students discuss and vote on the weights to be used for the team formation criteria. A paper reporting initial results from this study (including a dataset showing 4 semesters of student preferences) was accepted at SIGCSE 2022.</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38</a:t>
            </a:fld>
            <a:endParaRPr lang="en-US"/>
          </a:p>
        </p:txBody>
      </p:sp>
    </p:spTree>
    <p:extLst>
      <p:ext uri="{BB962C8B-B14F-4D97-AF65-F5344CB8AC3E}">
        <p14:creationId xmlns:p14="http://schemas.microsoft.com/office/powerpoint/2010/main" val="633257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c30131e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c30131e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Had a series of research questions similar to the original LIFT study, basically want to investigate effectiveness of the lighter-weight approach where students vote on list of candidate criteria rather than proposing own, and look at trends over time since we have data from multiple semesters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534967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fcdc7b6d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0fcdc7b6d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answer these questions, we followed a learner-centered workflow in 4 semesters of the same project-based UI design course, where…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Candidate criteria and how weights work was explained in a lecture, participation earned course credit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cut?)</a:t>
            </a:r>
          </a:p>
        </p:txBody>
      </p:sp>
      <p:sp>
        <p:nvSpPr>
          <p:cNvPr id="4" name="Slide Number Placeholder 3"/>
          <p:cNvSpPr>
            <a:spLocks noGrp="1"/>
          </p:cNvSpPr>
          <p:nvPr>
            <p:ph type="sldNum" sz="quarter" idx="5"/>
          </p:nvPr>
        </p:nvSpPr>
        <p:spPr/>
        <p:txBody>
          <a:bodyPr/>
          <a:lstStyle/>
          <a:p>
            <a:fld id="{F4B31AFD-9D08-4FD2-8989-55BF3A5595CB}" type="slidenum">
              <a:rPr lang="en-US" smtClean="0"/>
              <a:t>4</a:t>
            </a:fld>
            <a:endParaRPr lang="en-US"/>
          </a:p>
        </p:txBody>
      </p:sp>
    </p:spTree>
    <p:extLst>
      <p:ext uri="{BB962C8B-B14F-4D97-AF65-F5344CB8AC3E}">
        <p14:creationId xmlns:p14="http://schemas.microsoft.com/office/powerpoint/2010/main" val="2483419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fcdc7b6d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10fcdc7b6d2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
              <a:t>Additionally, in the most recent semester, students took part in an online discussion with their peers about their rationales for their weight selections, and had the opportunity over the course of the week-long activity to revise their selections based on what they learned from the discussion.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a7b002767_7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a7b002767_7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\item \textbf{Criteria weights}: We collected criteria weights from four semesters of the UI Design class. For the most recent instance, we also summarize the rationales for the criteria weight provided by students in the discussion activity.</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dirty="0"/>
              <a:t>%     \item \textbf{Learning about Team Formation}: Likert question and the open ended coding</a:t>
            </a:r>
            <a:endParaRPr dirty="0"/>
          </a:p>
          <a:p>
            <a:pPr marL="0" lvl="0" indent="0" algn="l" rtl="0">
              <a:spcBef>
                <a:spcPts val="0"/>
              </a:spcBef>
              <a:spcAft>
                <a:spcPts val="0"/>
              </a:spcAft>
              <a:buClr>
                <a:schemeClr val="dk1"/>
              </a:buClr>
              <a:buSzPts val="1100"/>
              <a:buFont typeface="Arial"/>
              <a:buNone/>
            </a:pPr>
            <a:r>
              <a:rPr lang="en" dirty="0"/>
              <a:t>%     \item \textbf{Impact of Discussion}: changing weights survey likert and open coding questions. Count of student votes (how many times they changed, etc). </a:t>
            </a:r>
            <a:endParaRPr dirty="0"/>
          </a:p>
          <a:p>
            <a:pPr marL="0" lvl="0" indent="0" algn="l" rtl="0">
              <a:spcBef>
                <a:spcPts val="0"/>
              </a:spcBef>
              <a:spcAft>
                <a:spcPts val="0"/>
              </a:spcAft>
              <a:buClr>
                <a:schemeClr val="dk1"/>
              </a:buClr>
              <a:buSzPts val="1100"/>
              <a:buFont typeface="Arial"/>
              <a:buNone/>
            </a:pPr>
            <a:r>
              <a:rPr lang="en" dirty="0"/>
              <a:t>    </a:t>
            </a:r>
            <a:endParaRPr dirty="0"/>
          </a:p>
          <a:p>
            <a:pPr marL="0" lvl="0" indent="0" algn="l" rtl="0">
              <a:spcBef>
                <a:spcPts val="0"/>
              </a:spcBef>
              <a:spcAft>
                <a:spcPts val="0"/>
              </a:spcAft>
              <a:buClr>
                <a:schemeClr val="dk1"/>
              </a:buClr>
              <a:buSzPts val="1100"/>
              <a:buFont typeface="Arial"/>
              <a:buNone/>
            </a:pPr>
            <a:r>
              <a:rPr lang="en" dirty="0"/>
              <a:t>%     \item Overall perceptions about the activity: weights represent their own preferences, weights will result in good team, able to effect weights, prefer instructor configure weights, tool will produce good teams given any weight, tool will produce good teams only with student approval, students were able to agree on weight</a:t>
            </a:r>
            <a:endParaRPr dirty="0"/>
          </a:p>
          <a:p>
            <a:pPr marL="0" lvl="0" indent="0" algn="l" rtl="0">
              <a:spcBef>
                <a:spcPts val="0"/>
              </a:spcBef>
              <a:spcAft>
                <a:spcPts val="0"/>
              </a:spcAft>
              <a:buNone/>
            </a:pPr>
            <a:endParaRPr dirty="0"/>
          </a:p>
          <a:p>
            <a:pPr marL="0" lvl="0" indent="0" algn="l" rtl="0">
              <a:lnSpc>
                <a:spcPct val="115000"/>
              </a:lnSpc>
              <a:spcBef>
                <a:spcPts val="0"/>
              </a:spcBef>
              <a:spcAft>
                <a:spcPts val="0"/>
              </a:spcAft>
              <a:buNone/>
            </a:pPr>
            <a:r>
              <a:rPr lang="en" sz="1600" dirty="0">
                <a:solidFill>
                  <a:schemeClr val="dk1"/>
                </a:solidFill>
              </a:rPr>
              <a:t>The first two authors of the paper performed open-coding on the student discussions and the open-ended responses from the Team Formation Experience Survey to identify major themes.</a:t>
            </a:r>
            <a:endParaRPr sz="1600" dirty="0">
              <a:solidFill>
                <a:schemeClr val="dk1"/>
              </a:solidFill>
            </a:endParaRPr>
          </a:p>
          <a:p>
            <a:pPr marL="0" lvl="0" indent="0" algn="l" rtl="0">
              <a:spcBef>
                <a:spcPts val="160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c30131e8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c30131e8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look, explain the weights/notation, categories (roughly highest magnitude to least). </a:t>
            </a:r>
            <a:endParaRPr/>
          </a:p>
          <a:p>
            <a:pPr marL="0" lvl="0" indent="0" algn="l" rtl="0">
              <a:spcBef>
                <a:spcPts val="0"/>
              </a:spcBef>
              <a:spcAft>
                <a:spcPts val="0"/>
              </a:spcAft>
              <a:buNone/>
            </a:pPr>
            <a:r>
              <a:rPr lang="en"/>
              <a:t>Table 1 in paper, invite to look there if interested. Will briefly explain most interesting takeaways.</a:t>
            </a:r>
            <a:endParaRPr/>
          </a:p>
          <a:p>
            <a:pPr marL="0" lvl="0" indent="0" algn="l" rtl="0">
              <a:lnSpc>
                <a:spcPct val="115000"/>
              </a:lnSpc>
              <a:spcBef>
                <a:spcPts val="0"/>
              </a:spcBef>
              <a:spcAft>
                <a:spcPts val="100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1d479278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1d479278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Consistent– schedule, commitment at the top</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Interesting because not much research to our knowledge on commitment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“One of the hardest parts of working on a team project is finding a time that works for all group members … if we are in a group with similar availabilities/schedule, it will be easier to coordinate” (P38, Schedule)</a:t>
            </a:r>
            <a:endParaRPr sz="1800">
              <a:solidFill>
                <a:srgbClr val="11111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1d479278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1d479278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c30131e8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c30131e8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a:t>These were the criteria with most disagreement. Talk more in the paper about potential reasons why, but:</a:t>
            </a:r>
            <a:endParaRPr/>
          </a:p>
          <a:p>
            <a:pPr marL="457200" lvl="0" indent="-298450" algn="l" rtl="0">
              <a:lnSpc>
                <a:spcPct val="115000"/>
              </a:lnSpc>
              <a:spcBef>
                <a:spcPts val="1000"/>
              </a:spcBef>
              <a:spcAft>
                <a:spcPts val="0"/>
              </a:spcAft>
              <a:buSzPts val="1100"/>
              <a:buChar char="●"/>
            </a:pPr>
            <a:r>
              <a:rPr lang="en"/>
              <a:t>Concerns about work distribution, relation to other criteria (might be redundant)</a:t>
            </a:r>
            <a:endParaRPr/>
          </a:p>
          <a:p>
            <a:pPr marL="0" lvl="0" indent="0" algn="l" rtl="0">
              <a:lnSpc>
                <a:spcPct val="115000"/>
              </a:lnSpc>
              <a:spcBef>
                <a:spcPts val="1000"/>
              </a:spcBef>
              <a:spcAft>
                <a:spcPts val="0"/>
              </a:spcAft>
              <a:buNone/>
            </a:pPr>
            <a:r>
              <a:rPr lang="en"/>
              <a:t>May benefit from more discussion (GPA and Area of study decreased in SP21)</a:t>
            </a:r>
            <a:endParaRPr/>
          </a:p>
          <a:p>
            <a:pPr marL="0" lvl="0" indent="0" algn="l" rtl="0">
              <a:lnSpc>
                <a:spcPct val="115000"/>
              </a:lnSpc>
              <a:spcBef>
                <a:spcPts val="100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1000"/>
              </a:spcBef>
              <a:spcAft>
                <a:spcPts val="0"/>
              </a:spcAft>
              <a:buNone/>
            </a:pPr>
            <a:r>
              <a:rPr lang="en" sz="1200">
                <a:solidFill>
                  <a:srgbClr val="111111"/>
                </a:solidFill>
                <a:latin typeface="Georgia"/>
                <a:ea typeface="Georgia"/>
                <a:cs typeface="Georgia"/>
                <a:sym typeface="Georgia"/>
              </a:rPr>
              <a:t>I would have agreed with you, except that if students with severely dissimilar levels of experience get grouped together there ends up an uneven split of task delegation. As an example: imagine you and one other member are the only people on your team that can code well and everyone else can write perfect essays and can code a small amount. All coding parts of the project will therefore fall unto you and your partner. 1. How are you supposed to take criticize from your teammates when you know they are unable to see the inner workings of the app? 2. If all the coding tasks are assigned to a few individuals what will happen if they go MIA? 3. Does the distribution of writing all of the code or writing all of the papers seem equal to you? ( I know some of us to hate writing one or the other but how are you going to improve those skills if you hoist it on someone else?) Overall what I am trying to say is that you should imagine BOTH extremes and perhaps the median won't seem that bad. Having a team with an overall average similarity in skill would allow for fluid feedback, even distribution of tasks, and group growth in new skills. Recommended weight: 4-6</a:t>
            </a:r>
            <a:endParaRPr sz="120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endParaRPr sz="120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r>
              <a:rPr lang="en" sz="1200">
                <a:solidFill>
                  <a:srgbClr val="111111"/>
                </a:solidFill>
                <a:latin typeface="Georgia"/>
                <a:ea typeface="Georgia"/>
                <a:cs typeface="Georgia"/>
                <a:sym typeface="Georgia"/>
              </a:rPr>
              <a:t>I actually think student should be assigned by similar programming experience. People with similar ability would work more harmoniously so the whole group would benefit. I am also worried that if a student who excels at writing code is distributed to a group where most students don't have experience with writing codes, then the student who is good at this would end up doing all the coding works and not getting a chance to do other things.</a:t>
            </a:r>
            <a:endParaRPr sz="120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endParaRPr sz="120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r>
              <a:rPr lang="en" sz="1200">
                <a:solidFill>
                  <a:srgbClr val="111111"/>
                </a:solidFill>
                <a:latin typeface="Georgia"/>
                <a:ea typeface="Georgia"/>
                <a:cs typeface="Georgia"/>
                <a:sym typeface="Georgia"/>
              </a:rPr>
              <a:t>I agree that people with dissimilar programming experience should be grouped together to make the team more well-rounded. A weight of 3 sounds reasonable.</a:t>
            </a:r>
            <a:endParaRPr sz="1200">
              <a:solidFill>
                <a:srgbClr val="111111"/>
              </a:solidFill>
              <a:latin typeface="Georgia"/>
              <a:ea typeface="Georgia"/>
              <a:cs typeface="Georgia"/>
              <a:sym typeface="Georgia"/>
            </a:endParaRPr>
          </a:p>
          <a:p>
            <a:pPr marL="0" lvl="0" indent="0" algn="l" rtl="0">
              <a:lnSpc>
                <a:spcPct val="115000"/>
              </a:lnSpc>
              <a:spcBef>
                <a:spcPts val="1000"/>
              </a:spcBef>
              <a:spcAft>
                <a:spcPts val="1000"/>
              </a:spcAft>
              <a:buNone/>
            </a:pPr>
            <a:endParaRPr sz="1200">
              <a:solidFill>
                <a:srgbClr val="111111"/>
              </a:solidFill>
              <a:latin typeface="Georgia"/>
              <a:ea typeface="Georgia"/>
              <a:cs typeface="Georgia"/>
              <a:sym typeface="Georgi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164b3151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164b3151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dirty="0"/>
              <a:t>These were the criteria with most disagreement. Talk more in the paper about potential reasons why, but:</a:t>
            </a:r>
            <a:endParaRPr dirty="0"/>
          </a:p>
          <a:p>
            <a:pPr marL="457200" lvl="0" indent="-298450" algn="l" rtl="0">
              <a:lnSpc>
                <a:spcPct val="115000"/>
              </a:lnSpc>
              <a:spcBef>
                <a:spcPts val="1000"/>
              </a:spcBef>
              <a:spcAft>
                <a:spcPts val="0"/>
              </a:spcAft>
              <a:buSzPts val="1100"/>
              <a:buChar char="●"/>
            </a:pPr>
            <a:r>
              <a:rPr lang="en" dirty="0"/>
              <a:t>Concerns about work distribution, relation to other criteria (might be redundant)</a:t>
            </a:r>
            <a:endParaRPr dirty="0"/>
          </a:p>
          <a:p>
            <a:pPr marL="0" lvl="0" indent="0" algn="l" rtl="0">
              <a:lnSpc>
                <a:spcPct val="115000"/>
              </a:lnSpc>
              <a:spcBef>
                <a:spcPts val="1000"/>
              </a:spcBef>
              <a:spcAft>
                <a:spcPts val="0"/>
              </a:spcAft>
              <a:buNone/>
            </a:pPr>
            <a:r>
              <a:rPr lang="en" dirty="0"/>
              <a:t>May benefit from more discussion (GPA and Area of study decreased in SP21)</a:t>
            </a:r>
            <a:endParaRPr dirty="0"/>
          </a:p>
          <a:p>
            <a:pPr marL="0" lvl="0" indent="0" algn="l" rtl="0">
              <a:lnSpc>
                <a:spcPct val="115000"/>
              </a:lnSpc>
              <a:spcBef>
                <a:spcPts val="1000"/>
              </a:spcBef>
              <a:spcAft>
                <a:spcPts val="0"/>
              </a:spcAft>
              <a:buNone/>
            </a:pPr>
            <a:endParaRPr dirty="0"/>
          </a:p>
          <a:p>
            <a:pPr marL="0" lvl="0" indent="0" algn="l" rtl="0">
              <a:lnSpc>
                <a:spcPct val="115000"/>
              </a:lnSpc>
              <a:spcBef>
                <a:spcPts val="1000"/>
              </a:spcBef>
              <a:spcAft>
                <a:spcPts val="0"/>
              </a:spcAft>
              <a:buNone/>
            </a:pPr>
            <a:endParaRPr dirty="0"/>
          </a:p>
          <a:p>
            <a:pPr marL="0" lvl="0" indent="0" algn="l" rtl="0">
              <a:lnSpc>
                <a:spcPct val="115000"/>
              </a:lnSpc>
              <a:spcBef>
                <a:spcPts val="1000"/>
              </a:spcBef>
              <a:spcAft>
                <a:spcPts val="0"/>
              </a:spcAft>
              <a:buNone/>
            </a:pPr>
            <a:r>
              <a:rPr lang="en" sz="1200" dirty="0">
                <a:solidFill>
                  <a:srgbClr val="111111"/>
                </a:solidFill>
                <a:latin typeface="Georgia"/>
                <a:ea typeface="Georgia"/>
                <a:cs typeface="Georgia"/>
                <a:sym typeface="Georgia"/>
              </a:rPr>
              <a:t>I would have agreed with you, except that if students with severely dissimilar levels of experience get grouped together there ends up an uneven split of task delegation. As an example: imagine you and one other member are the only people on your team that can code well and everyone else can write perfect essays and can code a small amount. All coding parts of the project will therefore fall unto you and your partner. 1. How are you supposed to take criticize from your teammates when you know they are unable to see the inner workings of the app? 2. If all the coding tasks are assigned to a few individuals what will happen if they go MIA? 3. Does the distribution of writing all of the code or writing all of the papers seem equal to you? ( I know some of us to hate writing one or the other but how are you going to improve those skills if you hoist it on someone else?) Overall what I am trying to say is that you should imagine BOTH extremes and perhaps the median won't seem that bad. Having a team with an overall average similarity in skill would allow for fluid feedback, even distribution of tasks, and group growth in new skills. Recommended weight: 4-6</a:t>
            </a:r>
            <a:endParaRPr sz="1200" dirty="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endParaRPr sz="1200" dirty="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r>
              <a:rPr lang="en" sz="1200" dirty="0">
                <a:solidFill>
                  <a:srgbClr val="111111"/>
                </a:solidFill>
                <a:latin typeface="Georgia"/>
                <a:ea typeface="Georgia"/>
                <a:cs typeface="Georgia"/>
                <a:sym typeface="Georgia"/>
              </a:rPr>
              <a:t>I actually think student should be assigned by similar programming experience. People with similar ability would work more harmoniously so the whole group would benefit. I am also worried that if a student who excels at writing code is distributed to a group where most students don't have experience with writing codes, then the student who is good at this would end up doing all the coding works and not getting a chance to do other things.</a:t>
            </a:r>
            <a:endParaRPr sz="1200" dirty="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endParaRPr sz="1200" dirty="0">
              <a:solidFill>
                <a:srgbClr val="111111"/>
              </a:solidFill>
              <a:latin typeface="Georgia"/>
              <a:ea typeface="Georgia"/>
              <a:cs typeface="Georgia"/>
              <a:sym typeface="Georgia"/>
            </a:endParaRPr>
          </a:p>
          <a:p>
            <a:pPr marL="0" lvl="0" indent="0" algn="l" rtl="0">
              <a:lnSpc>
                <a:spcPct val="115000"/>
              </a:lnSpc>
              <a:spcBef>
                <a:spcPts val="1000"/>
              </a:spcBef>
              <a:spcAft>
                <a:spcPts val="0"/>
              </a:spcAft>
              <a:buNone/>
            </a:pPr>
            <a:r>
              <a:rPr lang="en" sz="1200" dirty="0">
                <a:solidFill>
                  <a:srgbClr val="111111"/>
                </a:solidFill>
                <a:latin typeface="Georgia"/>
                <a:ea typeface="Georgia"/>
                <a:cs typeface="Georgia"/>
                <a:sym typeface="Georgia"/>
              </a:rPr>
              <a:t>I agree that people with dissimilar programming experience should be grouped together to make the team more well-rounded. A weight of 3 sounds reasonable.</a:t>
            </a:r>
            <a:endParaRPr sz="1200" dirty="0">
              <a:solidFill>
                <a:srgbClr val="111111"/>
              </a:solidFill>
              <a:latin typeface="Georgia"/>
              <a:ea typeface="Georgia"/>
              <a:cs typeface="Georgia"/>
              <a:sym typeface="Georgia"/>
            </a:endParaRPr>
          </a:p>
          <a:p>
            <a:pPr marL="0" lvl="0" indent="0" algn="l" rtl="0">
              <a:lnSpc>
                <a:spcPct val="115000"/>
              </a:lnSpc>
              <a:spcBef>
                <a:spcPts val="1000"/>
              </a:spcBef>
              <a:spcAft>
                <a:spcPts val="1000"/>
              </a:spcAft>
              <a:buNone/>
            </a:pPr>
            <a:endParaRPr sz="1200" dirty="0">
              <a:solidFill>
                <a:srgbClr val="111111"/>
              </a:solidFill>
              <a:latin typeface="Georgia"/>
              <a:ea typeface="Georgia"/>
              <a:cs typeface="Georgia"/>
              <a:sym typeface="Georgi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107c458fb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107c458fb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more specifically at how the discussion impacted selections…</a:t>
            </a:r>
            <a:endParaRPr/>
          </a:p>
          <a:p>
            <a:pPr marL="0" lvl="0" indent="0" algn="l" rtl="0">
              <a:spcBef>
                <a:spcPts val="0"/>
              </a:spcBef>
              <a:spcAft>
                <a:spcPts val="0"/>
              </a:spcAft>
              <a:buNone/>
            </a:pPr>
            <a:r>
              <a:rPr lang="en"/>
              <a:t>2 members of research team performed open coding on survey items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a7b002767_7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a7b002767_7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Likert item</a:t>
            </a:r>
            <a:endParaRPr/>
          </a:p>
          <a:p>
            <a:pPr marL="0" lvl="0" indent="0" algn="l" rtl="0">
              <a:spcBef>
                <a:spcPts val="0"/>
              </a:spcBef>
              <a:spcAft>
                <a:spcPts val="0"/>
              </a:spcAft>
              <a:buNone/>
            </a:pPr>
            <a:r>
              <a:rPr lang="en"/>
              <a:t>Again open coding Survey item– what they thought about or learned from participating in the activity</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a7b002767_7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0a7b002767_7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Consistent over time, so instructors can use our data as a starting point for their configurations for project-based design course or employ workflow in own. </a:t>
            </a:r>
            <a:endParaRPr dirty="0"/>
          </a:p>
          <a:p>
            <a:pPr marL="0" lvl="0" indent="0" algn="l" rtl="0">
              <a:spcBef>
                <a:spcPts val="0"/>
              </a:spcBef>
              <a:spcAft>
                <a:spcPts val="0"/>
              </a:spcAft>
              <a:buNone/>
            </a:pPr>
            <a:r>
              <a:rPr lang="en" dirty="0"/>
              <a:t>Regardless, recommend including a discussion because students benefit and in some cases, improved consensus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However, also suggest to actively review the aggregated student votes based on their knowledge/experience. Students may not always know what’s best/most applicable for the course, may conflict with literature. </a:t>
            </a:r>
            <a:endParaRPr dirty="0"/>
          </a:p>
          <a:p>
            <a:pPr marL="0" lvl="0" indent="0" algn="l" rtl="0">
              <a:spcBef>
                <a:spcPts val="0"/>
              </a:spcBef>
              <a:spcAft>
                <a:spcPts val="0"/>
              </a:spcAft>
              <a:buNone/>
            </a:pPr>
            <a:r>
              <a:rPr lang="en" dirty="0"/>
              <a:t>Especially important</a:t>
            </a:r>
            <a:r>
              <a:rPr lang="en" dirty="0">
                <a:solidFill>
                  <a:schemeClr val="dk1"/>
                </a:solidFill>
              </a:rPr>
              <a:t> for the criteria that will mostly affect the students typically under-represented in computing courses (e.g., the impact of Gender on women and the impact of Ethnicity / Race on students of color). In these cases, the instructor may need to revise the configuration to reflect the opinions of these students or discuss with these students directly which types of teams they might be most compatible with and then tweak the tool's output.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students, bring to instructor attention, advocate</a:t>
            </a:r>
            <a:endParaRPr dirty="0"/>
          </a:p>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a7b002767_7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a7b002767_7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Algorithmic team formation tools help implement this approach</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close to the end of my time, so I want to talk briefly about a few ongoing and upcoming projects</a:t>
            </a:r>
          </a:p>
        </p:txBody>
      </p:sp>
      <p:sp>
        <p:nvSpPr>
          <p:cNvPr id="4" name="Slide Number Placeholder 3"/>
          <p:cNvSpPr>
            <a:spLocks noGrp="1"/>
          </p:cNvSpPr>
          <p:nvPr>
            <p:ph type="sldNum" sz="quarter" idx="5"/>
          </p:nvPr>
        </p:nvSpPr>
        <p:spPr/>
        <p:txBody>
          <a:bodyPr/>
          <a:lstStyle/>
          <a:p>
            <a:fld id="{F4B31AFD-9D08-4FD2-8989-55BF3A5595CB}" type="slidenum">
              <a:rPr lang="en-US" smtClean="0"/>
              <a:t>51</a:t>
            </a:fld>
            <a:endParaRPr lang="en-US"/>
          </a:p>
        </p:txBody>
      </p:sp>
    </p:spTree>
    <p:extLst>
      <p:ext uri="{BB962C8B-B14F-4D97-AF65-F5344CB8AC3E}">
        <p14:creationId xmlns:p14="http://schemas.microsoft.com/office/powerpoint/2010/main" val="18833160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52</a:t>
            </a:fld>
            <a:endParaRPr lang="en-US"/>
          </a:p>
        </p:txBody>
      </p:sp>
    </p:spTree>
    <p:extLst>
      <p:ext uri="{BB962C8B-B14F-4D97-AF65-F5344CB8AC3E}">
        <p14:creationId xmlns:p14="http://schemas.microsoft.com/office/powerpoint/2010/main" val="2663156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See opportunities for undergrad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Current tools often rely on self-reported data of uncertain quality, which leaves opportunities for gaming behavior if potential team members do not accurately describe their skills or other characteristics. Even for those intending to answer truthfully, self-assessments are notoriously difficult and subject to bias</a:t>
            </a:r>
            <a:r>
              <a:rPr lang="en-US" dirty="0">
                <a:effectLst/>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Alamri, A. A., &amp; Bailey, B. P. (2018). Examination of the effectiveness of a criteria-based team formation tool.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2018 IEEE Frontiers in Education Conference (FIE)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53</a:t>
            </a:fld>
            <a:endParaRPr lang="en-US"/>
          </a:p>
        </p:txBody>
      </p:sp>
    </p:spTree>
    <p:extLst>
      <p:ext uri="{BB962C8B-B14F-4D97-AF65-F5344CB8AC3E}">
        <p14:creationId xmlns:p14="http://schemas.microsoft.com/office/powerpoint/2010/main" val="15736723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close with a short discussion of overall implications</a:t>
            </a:r>
          </a:p>
        </p:txBody>
      </p:sp>
      <p:sp>
        <p:nvSpPr>
          <p:cNvPr id="4" name="Slide Number Placeholder 3"/>
          <p:cNvSpPr>
            <a:spLocks noGrp="1"/>
          </p:cNvSpPr>
          <p:nvPr>
            <p:ph type="sldNum" sz="quarter" idx="5"/>
          </p:nvPr>
        </p:nvSpPr>
        <p:spPr/>
        <p:txBody>
          <a:bodyPr/>
          <a:lstStyle/>
          <a:p>
            <a:fld id="{F4B31AFD-9D08-4FD2-8989-55BF3A5595CB}" type="slidenum">
              <a:rPr lang="en-US" smtClean="0"/>
              <a:t>54</a:t>
            </a:fld>
            <a:endParaRPr lang="en-US"/>
          </a:p>
        </p:txBody>
      </p:sp>
    </p:spTree>
    <p:extLst>
      <p:ext uri="{BB962C8B-B14F-4D97-AF65-F5344CB8AC3E}">
        <p14:creationId xmlns:p14="http://schemas.microsoft.com/office/powerpoint/2010/main" val="19875015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slides for questions</a:t>
            </a:r>
          </a:p>
        </p:txBody>
      </p:sp>
      <p:sp>
        <p:nvSpPr>
          <p:cNvPr id="4" name="Slide Number Placeholder 3"/>
          <p:cNvSpPr>
            <a:spLocks noGrp="1"/>
          </p:cNvSpPr>
          <p:nvPr>
            <p:ph type="sldNum" sz="quarter" idx="5"/>
          </p:nvPr>
        </p:nvSpPr>
        <p:spPr/>
        <p:txBody>
          <a:bodyPr/>
          <a:lstStyle/>
          <a:p>
            <a:fld id="{F4B31AFD-9D08-4FD2-8989-55BF3A5595CB}" type="slidenum">
              <a:rPr lang="en-US" smtClean="0"/>
              <a:t>55</a:t>
            </a:fld>
            <a:endParaRPr lang="en-US"/>
          </a:p>
        </p:txBody>
      </p:sp>
    </p:spTree>
    <p:extLst>
      <p:ext uri="{BB962C8B-B14F-4D97-AF65-F5344CB8AC3E}">
        <p14:creationId xmlns:p14="http://schemas.microsoft.com/office/powerpoint/2010/main" val="103688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spcBef>
                <a:spcPts val="0"/>
              </a:spcBef>
              <a:spcAft>
                <a:spcPts val="600"/>
              </a:spcAft>
            </a:pPr>
            <a:r>
              <a:rPr lang="en-US" sz="1200" dirty="0">
                <a:effectLst/>
                <a:latin typeface="Times" panose="02020603050405020304" pitchFamily="18" charset="0"/>
                <a:ea typeface="DengXian" panose="02010600030101010101" pitchFamily="2" charset="-122"/>
                <a:cs typeface="Arial" panose="020B0604020202020204" pitchFamily="34" charset="0"/>
              </a:rPr>
              <a:t>In conclusion, my research advances knowledge of how to design algorithmic team formation tools to be more supportive of the instructors configuring them and more inclusive of learner voices. It has the following contributions:</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600"/>
              </a:spcAft>
              <a:buClrTx/>
              <a:buSzTx/>
              <a:buFont typeface="+mj-lt"/>
              <a:buAutoNum type="arabicPeriod"/>
              <a:tabLst/>
              <a:defRPr/>
            </a:pPr>
            <a:r>
              <a:rPr lang="en-US" sz="1200" b="1" dirty="0">
                <a:effectLst/>
                <a:latin typeface="Times New Roman" panose="02020603050405020304" pitchFamily="18" charset="0"/>
                <a:ea typeface="DengXian" panose="02010600030101010101" pitchFamily="2" charset="-122"/>
                <a:cs typeface="Times New Roman" panose="02020603050405020304" pitchFamily="18" charset="0"/>
              </a:rPr>
              <a:t>Empirical results comparing how algorithmic team formation, team building activities, and psychological safety impact team performance and satisfaction in authentic learning environments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I also provide two team-focused activities and two task-focused activities instructors can deploy in their courses to help teams formed algorithmically gel together and develop psychological safety. </a:t>
            </a:r>
            <a:endParaRPr lang="en-US" sz="1200" b="1" dirty="0">
              <a:effectLst/>
              <a:latin typeface="Times" panose="02020603050405020304" pitchFamily="18" charset="0"/>
              <a:ea typeface="DengXian" panose="02010600030101010101" pitchFamily="2" charset="-122"/>
              <a:cs typeface="Arial" panose="020B0604020202020204" pitchFamily="34" charset="0"/>
            </a:endParaRPr>
          </a:p>
          <a:p>
            <a:pPr marL="342900" marR="0" lvl="0" indent="-342900" algn="just" defTabSz="914400" rtl="0" eaLnBrk="1" fontAlgn="auto" latinLnBrk="0" hangingPunct="1">
              <a:lnSpc>
                <a:spcPct val="100000"/>
              </a:lnSpc>
              <a:spcBef>
                <a:spcPts val="0"/>
              </a:spcBef>
              <a:spcAft>
                <a:spcPts val="600"/>
              </a:spcAft>
              <a:buClrTx/>
              <a:buSzTx/>
              <a:buFont typeface="+mj-lt"/>
              <a:buAutoNum type="arabicPeriod"/>
              <a:tabLst/>
              <a:defRPr/>
            </a:pPr>
            <a:r>
              <a:rPr lang="en-US" sz="1200" b="1" dirty="0">
                <a:effectLst/>
                <a:latin typeface="Times New Roman" panose="02020603050405020304" pitchFamily="18" charset="0"/>
                <a:ea typeface="DengXian" panose="02010600030101010101" pitchFamily="2" charset="-122"/>
                <a:cs typeface="Times New Roman" panose="02020603050405020304" pitchFamily="18" charset="0"/>
              </a:rPr>
              <a:t>A novel learnersourcing workflow for determining the criteria and weights used to configure algorithmic team formation tools.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This study showed that the LIFT workflow can be used without negatively impacting student learning experiences or outcomes, and provided key insights into the kinds of criteria students prefer to be used for forming teams. </a:t>
            </a:r>
            <a:endParaRPr lang="en-US" sz="1200" b="1" dirty="0">
              <a:effectLst/>
              <a:latin typeface="Times" panose="02020603050405020304" pitchFamily="18" charset="0"/>
              <a:ea typeface="DengXian" panose="02010600030101010101" pitchFamily="2" charset="-122"/>
              <a:cs typeface="Arial" panose="020B0604020202020204" pitchFamily="34" charset="0"/>
            </a:endParaRPr>
          </a:p>
          <a:p>
            <a:pPr marL="0" marR="0" algn="just">
              <a:spcBef>
                <a:spcPts val="0"/>
              </a:spcBef>
              <a:spcAft>
                <a:spcPts val="600"/>
              </a:spcAft>
            </a:pPr>
            <a:r>
              <a:rPr lang="en-US" sz="1200" dirty="0">
                <a:effectLst/>
                <a:latin typeface="Times" panose="02020603050405020304" pitchFamily="18" charset="0"/>
                <a:ea typeface="DengXian" panose="02010600030101010101" pitchFamily="2" charset="-122"/>
                <a:cs typeface="Arial" panose="020B0604020202020204" pitchFamily="34" charset="0"/>
              </a:rPr>
              <a:t>With these techniques, I hope to provide students and instructors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additional support and opportunities for input during the algorithmic team formation process, which may in turn help students learn more effectively from each other, produce more effective project solutions, and have more favorable attitudes toward teamwork.</a:t>
            </a:r>
          </a:p>
          <a:p>
            <a:pPr marL="0" marR="0" algn="just">
              <a:spcBef>
                <a:spcPts val="0"/>
              </a:spcBef>
              <a:spcAft>
                <a:spcPts val="600"/>
              </a:spcAft>
            </a:pPr>
            <a:endParaRPr lang="en-US" sz="12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spcBef>
                <a:spcPts val="0"/>
              </a:spcBef>
              <a:spcAft>
                <a:spcPts val="600"/>
              </a:spcAft>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Thank you all for your time. I welcome any questions.</a:t>
            </a:r>
            <a:endParaRPr lang="en-US" dirty="0"/>
          </a:p>
        </p:txBody>
      </p:sp>
      <p:sp>
        <p:nvSpPr>
          <p:cNvPr id="4" name="Slide Number Placeholder 3"/>
          <p:cNvSpPr>
            <a:spLocks noGrp="1"/>
          </p:cNvSpPr>
          <p:nvPr>
            <p:ph type="sldNum" sz="quarter" idx="5"/>
          </p:nvPr>
        </p:nvSpPr>
        <p:spPr/>
        <p:txBody>
          <a:bodyPr/>
          <a:lstStyle/>
          <a:p>
            <a:fld id="{F4B31AFD-9D08-4FD2-8989-55BF3A5595CB}" type="slidenum">
              <a:rPr lang="en-US" smtClean="0"/>
              <a:t>56</a:t>
            </a:fld>
            <a:endParaRPr lang="en-US"/>
          </a:p>
        </p:txBody>
      </p:sp>
    </p:spTree>
    <p:extLst>
      <p:ext uri="{BB962C8B-B14F-4D97-AF65-F5344CB8AC3E}">
        <p14:creationId xmlns:p14="http://schemas.microsoft.com/office/powerpoint/2010/main" val="23387808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32e438b2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32e438b2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RQ1– maybe remove graphs and combine?</a:t>
            </a:r>
            <a:endParaRPr dirty="0"/>
          </a:p>
          <a:p>
            <a:pPr marL="0" lvl="0" indent="0" algn="l" rtl="0">
              <a:spcBef>
                <a:spcPts val="0"/>
              </a:spcBef>
              <a:spcAft>
                <a:spcPts val="0"/>
              </a:spcAft>
              <a:buNone/>
            </a:pPr>
            <a:r>
              <a:rPr lang="en" dirty="0"/>
              <a:t>Grades, satisfaction, and perceived performance were high</a:t>
            </a:r>
            <a:endParaRPr dirty="0"/>
          </a:p>
          <a:p>
            <a:pPr marL="0" lvl="0" indent="0" algn="l" rtl="0">
              <a:spcBef>
                <a:spcPts val="0"/>
              </a:spcBef>
              <a:spcAft>
                <a:spcPts val="0"/>
              </a:spcAft>
              <a:buNone/>
            </a:pPr>
            <a:r>
              <a:rPr lang="en" dirty="0"/>
              <a:t>However, there were no differences by condition and no interaction effects</a:t>
            </a:r>
            <a:endParaRPr dirty="0"/>
          </a:p>
          <a:p>
            <a:pPr marL="0" lvl="0" indent="0" algn="l" rtl="0">
              <a:spcBef>
                <a:spcPts val="0"/>
              </a:spcBef>
              <a:spcAft>
                <a:spcPts val="0"/>
              </a:spcAft>
              <a:buNone/>
            </a:pPr>
            <a:r>
              <a:rPr lang="en" dirty="0"/>
              <a:t>Which means random teams performed as well as criteria-based teams, which is “</a:t>
            </a:r>
            <a:r>
              <a:rPr lang="en" u="sng" dirty="0"/>
              <a:t>not supposed to happen</a:t>
            </a:r>
            <a:r>
              <a:rPr lang="en" dirty="0"/>
              <a:t>”</a:t>
            </a:r>
            <a:endParaRPr dirty="0"/>
          </a:p>
          <a:p>
            <a:pPr marL="0" lvl="0" indent="0" algn="l" rtl="0">
              <a:spcBef>
                <a:spcPts val="0"/>
              </a:spcBef>
              <a:spcAft>
                <a:spcPts val="0"/>
              </a:spcAft>
              <a:buNone/>
            </a:pPr>
            <a:endParaRPr dirty="0">
              <a:highlight>
                <a:srgbClr val="FFFF00"/>
              </a:highlight>
            </a:endParaRPr>
          </a:p>
          <a:p>
            <a:pPr marL="0" lvl="0" indent="0" algn="l" rtl="0">
              <a:spcBef>
                <a:spcPts val="0"/>
              </a:spcBef>
              <a:spcAft>
                <a:spcPts val="0"/>
              </a:spcAft>
              <a:buNone/>
            </a:pPr>
            <a:r>
              <a:rPr lang="en" dirty="0">
                <a:highlight>
                  <a:srgbClr val="FFFF00"/>
                </a:highlight>
              </a:rPr>
              <a:t>New graph showing selection of measures for each condition</a:t>
            </a:r>
            <a:endParaRPr dirty="0">
              <a:highlight>
                <a:srgbClr val="FFFF00"/>
              </a:highlight>
            </a:endParaRPr>
          </a:p>
          <a:p>
            <a:pPr marL="0" lvl="0" indent="0" algn="l" rtl="0">
              <a:spcBef>
                <a:spcPts val="0"/>
              </a:spcBef>
              <a:spcAft>
                <a:spcPts val="0"/>
              </a:spcAft>
              <a:buNone/>
            </a:pPr>
            <a:endParaRPr dirty="0">
              <a:highlight>
                <a:srgbClr val="FFFF00"/>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903239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32e438b2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32e438b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answer the 2nd question about the effects of our interventions on psych safety</a:t>
            </a:r>
            <a:endParaRPr dirty="0"/>
          </a:p>
          <a:p>
            <a:pPr marL="0" lvl="0" indent="0" algn="l" rtl="0">
              <a:spcBef>
                <a:spcPts val="0"/>
              </a:spcBef>
              <a:spcAft>
                <a:spcPts val="0"/>
              </a:spcAft>
              <a:buNone/>
            </a:pPr>
            <a:r>
              <a:rPr lang="en" dirty="0"/>
              <a:t>Similarly, it was high, but no differences…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highlight>
                  <a:srgbClr val="FFFF00"/>
                </a:highlight>
              </a:rPr>
              <a:t>New graph by condition</a:t>
            </a:r>
            <a:endParaRPr dirty="0">
              <a:highlight>
                <a:srgbClr val="FFFF00"/>
              </a:highlight>
            </a:endParaRPr>
          </a:p>
        </p:txBody>
      </p:sp>
    </p:spTree>
    <p:extLst>
      <p:ext uri="{BB962C8B-B14F-4D97-AF65-F5344CB8AC3E}">
        <p14:creationId xmlns:p14="http://schemas.microsoft.com/office/powerpoint/2010/main" val="35167784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32e438b2f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32e438b2f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32e438b2f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32e438b2f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fcdc7b6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fcdc7b6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Instructors select the criteria</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657f0d8a4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657f0d8a4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4657f0d8a4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4657f0d8a4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fcdc7b6d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fcdc7b6d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fcdc7b6d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fcdc7b6d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fcdc7b6d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fcdc7b6d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9343647" y="4235851"/>
            <a:ext cx="7496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2100047" y="4211003"/>
            <a:ext cx="7496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338859" y="1362700"/>
            <a:ext cx="9515557" cy="2032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338868" y="5292133"/>
            <a:ext cx="9515557" cy="2032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338867" y="2335685"/>
            <a:ext cx="9515600" cy="13632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7200"/>
            </a:lvl1pPr>
            <a:lvl2pPr lvl="1" algn="ctr">
              <a:spcBef>
                <a:spcPts val="0"/>
              </a:spcBef>
              <a:spcAft>
                <a:spcPts val="0"/>
              </a:spcAft>
              <a:buSzPts val="5400"/>
              <a:buNone/>
              <a:defRPr sz="7200"/>
            </a:lvl2pPr>
            <a:lvl3pPr lvl="2" algn="ctr">
              <a:spcBef>
                <a:spcPts val="0"/>
              </a:spcBef>
              <a:spcAft>
                <a:spcPts val="0"/>
              </a:spcAft>
              <a:buSzPts val="5400"/>
              <a:buNone/>
              <a:defRPr sz="7200"/>
            </a:lvl3pPr>
            <a:lvl4pPr lvl="3" algn="ctr">
              <a:spcBef>
                <a:spcPts val="0"/>
              </a:spcBef>
              <a:spcAft>
                <a:spcPts val="0"/>
              </a:spcAft>
              <a:buSzPts val="5400"/>
              <a:buNone/>
              <a:defRPr sz="7200"/>
            </a:lvl4pPr>
            <a:lvl5pPr lvl="4" algn="ctr">
              <a:spcBef>
                <a:spcPts val="0"/>
              </a:spcBef>
              <a:spcAft>
                <a:spcPts val="0"/>
              </a:spcAft>
              <a:buSzPts val="5400"/>
              <a:buNone/>
              <a:defRPr sz="7200"/>
            </a:lvl5pPr>
            <a:lvl6pPr lvl="5" algn="ctr">
              <a:spcBef>
                <a:spcPts val="0"/>
              </a:spcBef>
              <a:spcAft>
                <a:spcPts val="0"/>
              </a:spcAft>
              <a:buSzPts val="5400"/>
              <a:buNone/>
              <a:defRPr sz="7200"/>
            </a:lvl6pPr>
            <a:lvl7pPr lvl="6" algn="ctr">
              <a:spcBef>
                <a:spcPts val="0"/>
              </a:spcBef>
              <a:spcAft>
                <a:spcPts val="0"/>
              </a:spcAft>
              <a:buSzPts val="5400"/>
              <a:buNone/>
              <a:defRPr sz="7200"/>
            </a:lvl7pPr>
            <a:lvl8pPr lvl="7" algn="ctr">
              <a:spcBef>
                <a:spcPts val="0"/>
              </a:spcBef>
              <a:spcAft>
                <a:spcPts val="0"/>
              </a:spcAft>
              <a:buSzPts val="5400"/>
              <a:buNone/>
              <a:defRPr sz="7200"/>
            </a:lvl8pPr>
            <a:lvl9pPr lvl="8" algn="ctr">
              <a:spcBef>
                <a:spcPts val="0"/>
              </a:spcBef>
              <a:spcAft>
                <a:spcPts val="0"/>
              </a:spcAft>
              <a:buSzPts val="5400"/>
              <a:buNone/>
              <a:defRPr sz="7200"/>
            </a:lvl9pPr>
          </a:lstStyle>
          <a:p>
            <a:r>
              <a:rPr lang="en-US"/>
              <a:t>Click to edit Master title style</a:t>
            </a:r>
            <a:endParaRPr/>
          </a:p>
        </p:txBody>
      </p:sp>
      <p:sp>
        <p:nvSpPr>
          <p:cNvPr id="19" name="Google Shape;19;p2"/>
          <p:cNvSpPr txBox="1">
            <a:spLocks noGrp="1"/>
          </p:cNvSpPr>
          <p:nvPr>
            <p:ph type="subTitle" idx="1"/>
          </p:nvPr>
        </p:nvSpPr>
        <p:spPr>
          <a:xfrm>
            <a:off x="2849633" y="3800052"/>
            <a:ext cx="64940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3200"/>
            </a:lvl2pPr>
            <a:lvl3pPr lvl="2" algn="ctr">
              <a:lnSpc>
                <a:spcPct val="100000"/>
              </a:lnSpc>
              <a:spcBef>
                <a:spcPts val="0"/>
              </a:spcBef>
              <a:spcAft>
                <a:spcPts val="0"/>
              </a:spcAft>
              <a:buSzPts val="2400"/>
              <a:buNone/>
              <a:defRPr sz="3200"/>
            </a:lvl3pPr>
            <a:lvl4pPr lvl="3" algn="ctr">
              <a:lnSpc>
                <a:spcPct val="100000"/>
              </a:lnSpc>
              <a:spcBef>
                <a:spcPts val="0"/>
              </a:spcBef>
              <a:spcAft>
                <a:spcPts val="0"/>
              </a:spcAft>
              <a:buSzPts val="2400"/>
              <a:buNone/>
              <a:defRPr sz="3200"/>
            </a:lvl4pPr>
            <a:lvl5pPr lvl="4" algn="ctr">
              <a:lnSpc>
                <a:spcPct val="100000"/>
              </a:lnSpc>
              <a:spcBef>
                <a:spcPts val="0"/>
              </a:spcBef>
              <a:spcAft>
                <a:spcPts val="0"/>
              </a:spcAft>
              <a:buSzPts val="2400"/>
              <a:buNone/>
              <a:defRPr sz="3200"/>
            </a:lvl5pPr>
            <a:lvl6pPr lvl="5" algn="ctr">
              <a:lnSpc>
                <a:spcPct val="100000"/>
              </a:lnSpc>
              <a:spcBef>
                <a:spcPts val="0"/>
              </a:spcBef>
              <a:spcAft>
                <a:spcPts val="0"/>
              </a:spcAft>
              <a:buSzPts val="2400"/>
              <a:buNone/>
              <a:defRPr sz="3200"/>
            </a:lvl6pPr>
            <a:lvl7pPr lvl="6" algn="ctr">
              <a:lnSpc>
                <a:spcPct val="100000"/>
              </a:lnSpc>
              <a:spcBef>
                <a:spcPts val="0"/>
              </a:spcBef>
              <a:spcAft>
                <a:spcPts val="0"/>
              </a:spcAft>
              <a:buSzPts val="2400"/>
              <a:buNone/>
              <a:defRPr sz="3200"/>
            </a:lvl7pPr>
            <a:lvl8pPr lvl="7" algn="ctr">
              <a:lnSpc>
                <a:spcPct val="100000"/>
              </a:lnSpc>
              <a:spcBef>
                <a:spcPts val="0"/>
              </a:spcBef>
              <a:spcAft>
                <a:spcPts val="0"/>
              </a:spcAft>
              <a:buSzPts val="2400"/>
              <a:buNone/>
              <a:defRPr sz="3200"/>
            </a:lvl8pPr>
            <a:lvl9pPr lvl="8" algn="ctr">
              <a:lnSpc>
                <a:spcPct val="100000"/>
              </a:lnSpc>
              <a:spcBef>
                <a:spcPts val="0"/>
              </a:spcBef>
              <a:spcAft>
                <a:spcPts val="0"/>
              </a:spcAft>
              <a:buSzPts val="2400"/>
              <a:buNone/>
              <a:defRPr sz="3200"/>
            </a:lvl9pPr>
          </a:lstStyle>
          <a:p>
            <a:r>
              <a:rPr lang="en-US"/>
              <a:t>Click to edit Master subtitle style</a:t>
            </a:r>
            <a:endParaRPr/>
          </a:p>
        </p:txBody>
      </p:sp>
      <p:sp>
        <p:nvSpPr>
          <p:cNvPr id="20" name="Google Shape;20;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91649282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08106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7A91-EC30-480D-9EE2-D2554BC28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B101C-F8CC-45A9-9E10-826834D00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B6E2A-4822-4526-A08A-9B26450E8832}"/>
              </a:ext>
            </a:extLst>
          </p:cNvPr>
          <p:cNvSpPr>
            <a:spLocks noGrp="1"/>
          </p:cNvSpPr>
          <p:nvPr>
            <p:ph type="dt" sz="half" idx="10"/>
          </p:nvPr>
        </p:nvSpPr>
        <p:spPr/>
        <p:txBody>
          <a:bodyPr/>
          <a:lstStyle/>
          <a:p>
            <a:fld id="{2AD4496D-B048-4474-A2A3-95906226B643}" type="datetime1">
              <a:rPr lang="en-US" smtClean="0"/>
              <a:t>11/16/2022</a:t>
            </a:fld>
            <a:endParaRPr lang="en-US"/>
          </a:p>
        </p:txBody>
      </p:sp>
      <p:sp>
        <p:nvSpPr>
          <p:cNvPr id="5" name="Footer Placeholder 4">
            <a:extLst>
              <a:ext uri="{FF2B5EF4-FFF2-40B4-BE49-F238E27FC236}">
                <a16:creationId xmlns:a16="http://schemas.microsoft.com/office/drawing/2014/main" id="{DE902D3C-0405-4AC7-B4BE-257FBCC83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FC2EF-21E5-447C-8BDB-EA77D3C6AFAA}"/>
              </a:ext>
            </a:extLst>
          </p:cNvPr>
          <p:cNvSpPr>
            <a:spLocks noGrp="1"/>
          </p:cNvSpPr>
          <p:nvPr>
            <p:ph type="sldNum" sz="quarter" idx="12"/>
          </p:nvPr>
        </p:nvSpPr>
        <p:spPr/>
        <p:txBody>
          <a:bodyPr/>
          <a:lstStyle/>
          <a:p>
            <a:fld id="{E5EFD232-F1E8-4083-B656-C30740EFBBE1}" type="slidenum">
              <a:rPr lang="en-US" smtClean="0"/>
              <a:t>‹#›</a:t>
            </a:fld>
            <a:endParaRPr lang="en-US"/>
          </a:p>
        </p:txBody>
      </p:sp>
    </p:spTree>
    <p:extLst>
      <p:ext uri="{BB962C8B-B14F-4D97-AF65-F5344CB8AC3E}">
        <p14:creationId xmlns:p14="http://schemas.microsoft.com/office/powerpoint/2010/main" val="320042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DDBC-37FC-4033-9A3D-49D704B87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9BB17-64E3-4570-8867-3307877E6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68DED3-E1F6-4EDF-978F-4DB4B2AA7207}"/>
              </a:ext>
            </a:extLst>
          </p:cNvPr>
          <p:cNvSpPr>
            <a:spLocks noGrp="1"/>
          </p:cNvSpPr>
          <p:nvPr>
            <p:ph type="dt" sz="half" idx="10"/>
          </p:nvPr>
        </p:nvSpPr>
        <p:spPr/>
        <p:txBody>
          <a:bodyPr/>
          <a:lstStyle/>
          <a:p>
            <a:fld id="{61604418-2DFD-4200-AF07-8E397EB6468B}" type="datetime1">
              <a:rPr lang="en-US" smtClean="0"/>
              <a:t>11/16/2022</a:t>
            </a:fld>
            <a:endParaRPr lang="en-US"/>
          </a:p>
        </p:txBody>
      </p:sp>
      <p:sp>
        <p:nvSpPr>
          <p:cNvPr id="5" name="Footer Placeholder 4">
            <a:extLst>
              <a:ext uri="{FF2B5EF4-FFF2-40B4-BE49-F238E27FC236}">
                <a16:creationId xmlns:a16="http://schemas.microsoft.com/office/drawing/2014/main" id="{662080C0-07DE-4FEB-91DF-BD0F547FC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4D3F3-485E-46FE-A9EE-0AA0D0936C86}"/>
              </a:ext>
            </a:extLst>
          </p:cNvPr>
          <p:cNvSpPr>
            <a:spLocks noGrp="1"/>
          </p:cNvSpPr>
          <p:nvPr>
            <p:ph type="sldNum" sz="quarter" idx="12"/>
          </p:nvPr>
        </p:nvSpPr>
        <p:spPr/>
        <p:txBody>
          <a:bodyPr/>
          <a:lstStyle/>
          <a:p>
            <a:fld id="{E5EFD232-F1E8-4083-B656-C30740EFBBE1}" type="slidenum">
              <a:rPr lang="en-US" smtClean="0"/>
              <a:t>‹#›</a:t>
            </a:fld>
            <a:endParaRPr lang="en-US"/>
          </a:p>
        </p:txBody>
      </p:sp>
    </p:spTree>
    <p:extLst>
      <p:ext uri="{BB962C8B-B14F-4D97-AF65-F5344CB8AC3E}">
        <p14:creationId xmlns:p14="http://schemas.microsoft.com/office/powerpoint/2010/main" val="2987797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67" y="3429200"/>
            <a:ext cx="12192000" cy="34288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 name="Google Shape;23;p3"/>
          <p:cNvSpPr txBox="1">
            <a:spLocks noGrp="1"/>
          </p:cNvSpPr>
          <p:nvPr>
            <p:ph type="title"/>
          </p:nvPr>
        </p:nvSpPr>
        <p:spPr>
          <a:xfrm>
            <a:off x="415600" y="1086400"/>
            <a:ext cx="11428400" cy="1256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8125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280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168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37" name="Google Shape;3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4030534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0" name="Google Shape;4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41" name="Google Shape;4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0514305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701800"/>
            <a:ext cx="74848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7200" b="0">
                <a:solidFill>
                  <a:schemeClr val="dk2"/>
                </a:solidFill>
              </a:defRPr>
            </a:lvl1pPr>
            <a:lvl2pPr lvl="1">
              <a:spcBef>
                <a:spcPts val="0"/>
              </a:spcBef>
              <a:spcAft>
                <a:spcPts val="0"/>
              </a:spcAft>
              <a:buClr>
                <a:schemeClr val="dk2"/>
              </a:buClr>
              <a:buSzPts val="5400"/>
              <a:buNone/>
              <a:defRPr sz="7200" b="0">
                <a:solidFill>
                  <a:schemeClr val="dk2"/>
                </a:solidFill>
              </a:defRPr>
            </a:lvl2pPr>
            <a:lvl3pPr lvl="2">
              <a:spcBef>
                <a:spcPts val="0"/>
              </a:spcBef>
              <a:spcAft>
                <a:spcPts val="0"/>
              </a:spcAft>
              <a:buClr>
                <a:schemeClr val="dk2"/>
              </a:buClr>
              <a:buSzPts val="5400"/>
              <a:buNone/>
              <a:defRPr sz="7200" b="0">
                <a:solidFill>
                  <a:schemeClr val="dk2"/>
                </a:solidFill>
              </a:defRPr>
            </a:lvl3pPr>
            <a:lvl4pPr lvl="3">
              <a:spcBef>
                <a:spcPts val="0"/>
              </a:spcBef>
              <a:spcAft>
                <a:spcPts val="0"/>
              </a:spcAft>
              <a:buClr>
                <a:schemeClr val="dk2"/>
              </a:buClr>
              <a:buSzPts val="5400"/>
              <a:buNone/>
              <a:defRPr sz="7200" b="0">
                <a:solidFill>
                  <a:schemeClr val="dk2"/>
                </a:solidFill>
              </a:defRPr>
            </a:lvl4pPr>
            <a:lvl5pPr lvl="4">
              <a:spcBef>
                <a:spcPts val="0"/>
              </a:spcBef>
              <a:spcAft>
                <a:spcPts val="0"/>
              </a:spcAft>
              <a:buClr>
                <a:schemeClr val="dk2"/>
              </a:buClr>
              <a:buSzPts val="5400"/>
              <a:buNone/>
              <a:defRPr sz="7200" b="0">
                <a:solidFill>
                  <a:schemeClr val="dk2"/>
                </a:solidFill>
              </a:defRPr>
            </a:lvl5pPr>
            <a:lvl6pPr lvl="5">
              <a:spcBef>
                <a:spcPts val="0"/>
              </a:spcBef>
              <a:spcAft>
                <a:spcPts val="0"/>
              </a:spcAft>
              <a:buClr>
                <a:schemeClr val="dk2"/>
              </a:buClr>
              <a:buSzPts val="5400"/>
              <a:buNone/>
              <a:defRPr sz="7200" b="0">
                <a:solidFill>
                  <a:schemeClr val="dk2"/>
                </a:solidFill>
              </a:defRPr>
            </a:lvl6pPr>
            <a:lvl7pPr lvl="6">
              <a:spcBef>
                <a:spcPts val="0"/>
              </a:spcBef>
              <a:spcAft>
                <a:spcPts val="0"/>
              </a:spcAft>
              <a:buClr>
                <a:schemeClr val="dk2"/>
              </a:buClr>
              <a:buSzPts val="5400"/>
              <a:buNone/>
              <a:defRPr sz="7200" b="0">
                <a:solidFill>
                  <a:schemeClr val="dk2"/>
                </a:solidFill>
              </a:defRPr>
            </a:lvl7pPr>
            <a:lvl8pPr lvl="7">
              <a:spcBef>
                <a:spcPts val="0"/>
              </a:spcBef>
              <a:spcAft>
                <a:spcPts val="0"/>
              </a:spcAft>
              <a:buClr>
                <a:schemeClr val="dk2"/>
              </a:buClr>
              <a:buSzPts val="5400"/>
              <a:buNone/>
              <a:defRPr sz="7200" b="0">
                <a:solidFill>
                  <a:schemeClr val="dk2"/>
                </a:solidFill>
              </a:defRPr>
            </a:lvl8pPr>
            <a:lvl9pPr lvl="8">
              <a:spcBef>
                <a:spcPts val="0"/>
              </a:spcBef>
              <a:spcAft>
                <a:spcPts val="0"/>
              </a:spcAft>
              <a:buClr>
                <a:schemeClr val="dk2"/>
              </a:buClr>
              <a:buSzPts val="5400"/>
              <a:buNone/>
              <a:defRPr sz="7200" b="0">
                <a:solidFill>
                  <a:schemeClr val="dk2"/>
                </a:solidFill>
              </a:defRPr>
            </a:lvl9pPr>
          </a:lstStyle>
          <a:p>
            <a:r>
              <a:rPr lang="en-US"/>
              <a:t>Click to edit Master title style</a:t>
            </a:r>
            <a:endParaRPr/>
          </a:p>
        </p:txBody>
      </p:sp>
      <p:sp>
        <p:nvSpPr>
          <p:cNvPr id="44" name="Google Shape;4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10763746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7" name="Google Shape;47;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354000" y="1386233"/>
            <a:ext cx="5393600" cy="2234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9" name="Google Shape;49;p9"/>
          <p:cNvSpPr txBox="1">
            <a:spLocks noGrp="1"/>
          </p:cNvSpPr>
          <p:nvPr>
            <p:ph type="subTitle" idx="1"/>
          </p:nvPr>
        </p:nvSpPr>
        <p:spPr>
          <a:xfrm>
            <a:off x="354000" y="36358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0"/>
              </a:spcBef>
              <a:spcAft>
                <a:spcPts val="0"/>
              </a:spcAft>
              <a:buClr>
                <a:schemeClr val="lt1"/>
              </a:buClr>
              <a:buSzPts val="1400"/>
              <a:buChar char="○"/>
              <a:defRPr>
                <a:solidFill>
                  <a:schemeClr val="lt1"/>
                </a:solidFill>
              </a:defRPr>
            </a:lvl2pPr>
            <a:lvl3pPr marL="1828754" lvl="2" indent="-423323">
              <a:spcBef>
                <a:spcPts val="0"/>
              </a:spcBef>
              <a:spcAft>
                <a:spcPts val="0"/>
              </a:spcAft>
              <a:buClr>
                <a:schemeClr val="lt1"/>
              </a:buClr>
              <a:buSzPts val="1400"/>
              <a:buChar char="■"/>
              <a:defRPr>
                <a:solidFill>
                  <a:schemeClr val="lt1"/>
                </a:solidFill>
              </a:defRPr>
            </a:lvl3pPr>
            <a:lvl4pPr marL="2438339" lvl="3" indent="-423323">
              <a:spcBef>
                <a:spcPts val="0"/>
              </a:spcBef>
              <a:spcAft>
                <a:spcPts val="0"/>
              </a:spcAft>
              <a:buClr>
                <a:schemeClr val="lt1"/>
              </a:buClr>
              <a:buSzPts val="1400"/>
              <a:buChar char="●"/>
              <a:defRPr>
                <a:solidFill>
                  <a:schemeClr val="lt1"/>
                </a:solidFill>
              </a:defRPr>
            </a:lvl4pPr>
            <a:lvl5pPr marL="3047924" lvl="4" indent="-423323">
              <a:spcBef>
                <a:spcPts val="0"/>
              </a:spcBef>
              <a:spcAft>
                <a:spcPts val="0"/>
              </a:spcAft>
              <a:buClr>
                <a:schemeClr val="lt1"/>
              </a:buClr>
              <a:buSzPts val="1400"/>
              <a:buChar char="○"/>
              <a:defRPr>
                <a:solidFill>
                  <a:schemeClr val="lt1"/>
                </a:solidFill>
              </a:defRPr>
            </a:lvl5pPr>
            <a:lvl6pPr marL="3657509" lvl="5" indent="-423323">
              <a:spcBef>
                <a:spcPts val="0"/>
              </a:spcBef>
              <a:spcAft>
                <a:spcPts val="0"/>
              </a:spcAft>
              <a:buClr>
                <a:schemeClr val="lt1"/>
              </a:buClr>
              <a:buSzPts val="1400"/>
              <a:buChar char="■"/>
              <a:defRPr>
                <a:solidFill>
                  <a:schemeClr val="lt1"/>
                </a:solidFill>
              </a:defRPr>
            </a:lvl6pPr>
            <a:lvl7pPr marL="4267093" lvl="6" indent="-423323">
              <a:spcBef>
                <a:spcPts val="0"/>
              </a:spcBef>
              <a:spcAft>
                <a:spcPts val="0"/>
              </a:spcAft>
              <a:buClr>
                <a:schemeClr val="lt1"/>
              </a:buClr>
              <a:buSzPts val="1400"/>
              <a:buChar char="●"/>
              <a:defRPr>
                <a:solidFill>
                  <a:schemeClr val="lt1"/>
                </a:solidFill>
              </a:defRPr>
            </a:lvl7pPr>
            <a:lvl8pPr marL="4876678" lvl="7" indent="-423323">
              <a:spcBef>
                <a:spcPts val="0"/>
              </a:spcBef>
              <a:spcAft>
                <a:spcPts val="0"/>
              </a:spcAft>
              <a:buClr>
                <a:schemeClr val="lt1"/>
              </a:buClr>
              <a:buSzPts val="1400"/>
              <a:buChar char="○"/>
              <a:defRPr>
                <a:solidFill>
                  <a:schemeClr val="lt1"/>
                </a:solidFill>
              </a:defRPr>
            </a:lvl8pPr>
            <a:lvl9pPr marL="5486263" lvl="8" indent="-423323">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51" name="Google Shape;51;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135161141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415600" y="5640967"/>
            <a:ext cx="7998400" cy="7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2400"/>
              <a:buFont typeface="PT Sans Narrow"/>
              <a:buNone/>
              <a:defRPr sz="3200">
                <a:latin typeface="PT Sans Narrow"/>
                <a:ea typeface="PT Sans Narrow"/>
                <a:cs typeface="PT Sans Narrow"/>
                <a:sym typeface="PT Sans Narrow"/>
              </a:defRPr>
            </a:lvl1pPr>
          </a:lstStyle>
          <a:p>
            <a:pPr lvl="0"/>
            <a:r>
              <a:rPr lang="en-US"/>
              <a:t>Click to edit Master text styles</a:t>
            </a:r>
          </a:p>
        </p:txBody>
      </p:sp>
      <p:sp>
        <p:nvSpPr>
          <p:cNvPr id="54" name="Google Shape;5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17213134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5"/>
        <p:cNvGrpSpPr/>
        <p:nvPr/>
      </p:nvGrpSpPr>
      <p:grpSpPr>
        <a:xfrm>
          <a:off x="0" y="0"/>
          <a:ext cx="0" cy="0"/>
          <a:chOff x="0" y="0"/>
          <a:chExt cx="0" cy="0"/>
        </a:xfrm>
      </p:grpSpPr>
      <p:sp>
        <p:nvSpPr>
          <p:cNvPr id="56" name="Google Shape;56;p11"/>
          <p:cNvSpPr/>
          <p:nvPr/>
        </p:nvSpPr>
        <p:spPr>
          <a:xfrm>
            <a:off x="-10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1"/>
          <p:cNvSpPr txBox="1">
            <a:spLocks noGrp="1"/>
          </p:cNvSpPr>
          <p:nvPr>
            <p:ph type="title" hasCustomPrompt="1"/>
          </p:nvPr>
        </p:nvSpPr>
        <p:spPr>
          <a:xfrm>
            <a:off x="415600" y="1739800"/>
            <a:ext cx="11360800" cy="2051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7333">
                <a:solidFill>
                  <a:schemeClr val="accent3"/>
                </a:solidFill>
              </a:defRPr>
            </a:lvl1pPr>
            <a:lvl2pPr lvl="1" algn="ctr">
              <a:spcBef>
                <a:spcPts val="0"/>
              </a:spcBef>
              <a:spcAft>
                <a:spcPts val="0"/>
              </a:spcAft>
              <a:buClr>
                <a:schemeClr val="accent3"/>
              </a:buClr>
              <a:buSzPts val="13000"/>
              <a:buNone/>
              <a:defRPr sz="17333">
                <a:solidFill>
                  <a:schemeClr val="accent3"/>
                </a:solidFill>
              </a:defRPr>
            </a:lvl2pPr>
            <a:lvl3pPr lvl="2" algn="ctr">
              <a:spcBef>
                <a:spcPts val="0"/>
              </a:spcBef>
              <a:spcAft>
                <a:spcPts val="0"/>
              </a:spcAft>
              <a:buClr>
                <a:schemeClr val="accent3"/>
              </a:buClr>
              <a:buSzPts val="13000"/>
              <a:buNone/>
              <a:defRPr sz="17333">
                <a:solidFill>
                  <a:schemeClr val="accent3"/>
                </a:solidFill>
              </a:defRPr>
            </a:lvl3pPr>
            <a:lvl4pPr lvl="3" algn="ctr">
              <a:spcBef>
                <a:spcPts val="0"/>
              </a:spcBef>
              <a:spcAft>
                <a:spcPts val="0"/>
              </a:spcAft>
              <a:buClr>
                <a:schemeClr val="accent3"/>
              </a:buClr>
              <a:buSzPts val="13000"/>
              <a:buNone/>
              <a:defRPr sz="17333">
                <a:solidFill>
                  <a:schemeClr val="accent3"/>
                </a:solidFill>
              </a:defRPr>
            </a:lvl4pPr>
            <a:lvl5pPr lvl="4" algn="ctr">
              <a:spcBef>
                <a:spcPts val="0"/>
              </a:spcBef>
              <a:spcAft>
                <a:spcPts val="0"/>
              </a:spcAft>
              <a:buClr>
                <a:schemeClr val="accent3"/>
              </a:buClr>
              <a:buSzPts val="13000"/>
              <a:buNone/>
              <a:defRPr sz="17333">
                <a:solidFill>
                  <a:schemeClr val="accent3"/>
                </a:solidFill>
              </a:defRPr>
            </a:lvl5pPr>
            <a:lvl6pPr lvl="5" algn="ctr">
              <a:spcBef>
                <a:spcPts val="0"/>
              </a:spcBef>
              <a:spcAft>
                <a:spcPts val="0"/>
              </a:spcAft>
              <a:buClr>
                <a:schemeClr val="accent3"/>
              </a:buClr>
              <a:buSzPts val="13000"/>
              <a:buNone/>
              <a:defRPr sz="17333">
                <a:solidFill>
                  <a:schemeClr val="accent3"/>
                </a:solidFill>
              </a:defRPr>
            </a:lvl6pPr>
            <a:lvl7pPr lvl="6" algn="ctr">
              <a:spcBef>
                <a:spcPts val="0"/>
              </a:spcBef>
              <a:spcAft>
                <a:spcPts val="0"/>
              </a:spcAft>
              <a:buClr>
                <a:schemeClr val="accent3"/>
              </a:buClr>
              <a:buSzPts val="13000"/>
              <a:buNone/>
              <a:defRPr sz="17333">
                <a:solidFill>
                  <a:schemeClr val="accent3"/>
                </a:solidFill>
              </a:defRPr>
            </a:lvl7pPr>
            <a:lvl8pPr lvl="7" algn="ctr">
              <a:spcBef>
                <a:spcPts val="0"/>
              </a:spcBef>
              <a:spcAft>
                <a:spcPts val="0"/>
              </a:spcAft>
              <a:buClr>
                <a:schemeClr val="accent3"/>
              </a:buClr>
              <a:buSzPts val="13000"/>
              <a:buNone/>
              <a:defRPr sz="17333">
                <a:solidFill>
                  <a:schemeClr val="accent3"/>
                </a:solidFill>
              </a:defRPr>
            </a:lvl8pPr>
            <a:lvl9pPr lvl="8" algn="ctr">
              <a:spcBef>
                <a:spcPts val="0"/>
              </a:spcBef>
              <a:spcAft>
                <a:spcPts val="0"/>
              </a:spcAft>
              <a:buClr>
                <a:schemeClr val="accent3"/>
              </a:buClr>
              <a:buSzPts val="13000"/>
              <a:buNone/>
              <a:defRPr sz="17333">
                <a:solidFill>
                  <a:schemeClr val="accent3"/>
                </a:solidFill>
              </a:defRPr>
            </a:lvl9pPr>
          </a:lstStyle>
          <a:p>
            <a:r>
              <a:t>xx%</a:t>
            </a:r>
          </a:p>
        </p:txBody>
      </p:sp>
      <p:sp>
        <p:nvSpPr>
          <p:cNvPr id="58" name="Google Shape;58;p11"/>
          <p:cNvSpPr txBox="1">
            <a:spLocks noGrp="1"/>
          </p:cNvSpPr>
          <p:nvPr>
            <p:ph type="body" idx="1"/>
          </p:nvPr>
        </p:nvSpPr>
        <p:spPr>
          <a:xfrm>
            <a:off x="415600" y="3994200"/>
            <a:ext cx="11360800" cy="14288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59" name="Google Shape;59;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6778314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94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415600" y="1688433"/>
            <a:ext cx="11360800" cy="4403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latin typeface="Open Sans"/>
                <a:ea typeface="Open Sans"/>
                <a:cs typeface="Open Sans"/>
                <a:sym typeface="Open Sans"/>
              </a:defRPr>
            </a:lvl1pPr>
            <a:lvl2pPr lvl="1" algn="r">
              <a:buNone/>
              <a:defRPr sz="1333">
                <a:solidFill>
                  <a:schemeClr val="dk2"/>
                </a:solidFill>
                <a:latin typeface="Open Sans"/>
                <a:ea typeface="Open Sans"/>
                <a:cs typeface="Open Sans"/>
                <a:sym typeface="Open Sans"/>
              </a:defRPr>
            </a:lvl2pPr>
            <a:lvl3pPr lvl="2" algn="r">
              <a:buNone/>
              <a:defRPr sz="1333">
                <a:solidFill>
                  <a:schemeClr val="dk2"/>
                </a:solidFill>
                <a:latin typeface="Open Sans"/>
                <a:ea typeface="Open Sans"/>
                <a:cs typeface="Open Sans"/>
                <a:sym typeface="Open Sans"/>
              </a:defRPr>
            </a:lvl3pPr>
            <a:lvl4pPr lvl="3" algn="r">
              <a:buNone/>
              <a:defRPr sz="1333">
                <a:solidFill>
                  <a:schemeClr val="dk2"/>
                </a:solidFill>
                <a:latin typeface="Open Sans"/>
                <a:ea typeface="Open Sans"/>
                <a:cs typeface="Open Sans"/>
                <a:sym typeface="Open Sans"/>
              </a:defRPr>
            </a:lvl4pPr>
            <a:lvl5pPr lvl="4" algn="r">
              <a:buNone/>
              <a:defRPr sz="1333">
                <a:solidFill>
                  <a:schemeClr val="dk2"/>
                </a:solidFill>
                <a:latin typeface="Open Sans"/>
                <a:ea typeface="Open Sans"/>
                <a:cs typeface="Open Sans"/>
                <a:sym typeface="Open Sans"/>
              </a:defRPr>
            </a:lvl5pPr>
            <a:lvl6pPr lvl="5" algn="r">
              <a:buNone/>
              <a:defRPr sz="1333">
                <a:solidFill>
                  <a:schemeClr val="dk2"/>
                </a:solidFill>
                <a:latin typeface="Open Sans"/>
                <a:ea typeface="Open Sans"/>
                <a:cs typeface="Open Sans"/>
                <a:sym typeface="Open Sans"/>
              </a:defRPr>
            </a:lvl6pPr>
            <a:lvl7pPr lvl="6" algn="r">
              <a:buNone/>
              <a:defRPr sz="1333">
                <a:solidFill>
                  <a:schemeClr val="dk2"/>
                </a:solidFill>
                <a:latin typeface="Open Sans"/>
                <a:ea typeface="Open Sans"/>
                <a:cs typeface="Open Sans"/>
                <a:sym typeface="Open Sans"/>
              </a:defRPr>
            </a:lvl7pPr>
            <a:lvl8pPr lvl="7" algn="r">
              <a:buNone/>
              <a:defRPr sz="1333">
                <a:solidFill>
                  <a:schemeClr val="dk2"/>
                </a:solidFill>
                <a:latin typeface="Open Sans"/>
                <a:ea typeface="Open Sans"/>
                <a:cs typeface="Open Sans"/>
                <a:sym typeface="Open Sans"/>
              </a:defRPr>
            </a:lvl8pPr>
            <a:lvl9pPr lvl="8" algn="r">
              <a:buNone/>
              <a:defRPr sz="1333">
                <a:solidFill>
                  <a:schemeClr val="dk2"/>
                </a:solidFill>
                <a:latin typeface="Open Sans"/>
                <a:ea typeface="Open Sans"/>
                <a:cs typeface="Open Sans"/>
                <a:sym typeface="Open Sans"/>
              </a:defRPr>
            </a:lvl9pPr>
          </a:lstStyle>
          <a:p>
            <a:fld id="{E5EFD232-F1E8-4083-B656-C30740EFBBE1}" type="slidenum">
              <a:rPr lang="en-US" smtClean="0"/>
              <a:t>‹#›</a:t>
            </a:fld>
            <a:endParaRPr lang="en-US"/>
          </a:p>
        </p:txBody>
      </p:sp>
    </p:spTree>
    <p:extLst>
      <p:ext uri="{BB962C8B-B14F-4D97-AF65-F5344CB8AC3E}">
        <p14:creationId xmlns:p14="http://schemas.microsoft.com/office/powerpoint/2010/main" val="2539710351"/>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mailto:ehstngs2@illinois.edu"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8" name="Google Shape;54;p13">
            <a:extLst>
              <a:ext uri="{FF2B5EF4-FFF2-40B4-BE49-F238E27FC236}">
                <a16:creationId xmlns:a16="http://schemas.microsoft.com/office/drawing/2014/main" id="{DEE01586-D7C0-47C9-B524-268838BC5007}"/>
              </a:ext>
            </a:extLst>
          </p:cNvPr>
          <p:cNvSpPr txBox="1">
            <a:spLocks noGrp="1"/>
          </p:cNvSpPr>
          <p:nvPr>
            <p:ph type="ctrTitle"/>
          </p:nvPr>
        </p:nvSpPr>
        <p:spPr>
          <a:xfrm>
            <a:off x="464587" y="1156056"/>
            <a:ext cx="11360800" cy="3042400"/>
          </a:xfrm>
          <a:prstGeom prst="rect">
            <a:avLst/>
          </a:prstGeom>
        </p:spPr>
        <p:txBody>
          <a:bodyPr spcFirstLastPara="1" vert="horz" wrap="square" lIns="121900" tIns="121900" rIns="121900" bIns="121900" rtlCol="0" anchor="b" anchorCtr="0">
            <a:noAutofit/>
          </a:bodyPr>
          <a:lstStyle/>
          <a:p>
            <a:pPr>
              <a:spcBef>
                <a:spcPts val="0"/>
              </a:spcBef>
            </a:pPr>
            <a:r>
              <a:rPr lang="en-US" sz="5400" dirty="0"/>
              <a:t>Supporting Instructor Decisions on Algorithmic Team Formation through Integrating Stakeholder Voices </a:t>
            </a:r>
          </a:p>
        </p:txBody>
      </p:sp>
      <p:sp>
        <p:nvSpPr>
          <p:cNvPr id="55" name="Google Shape;55;p13"/>
          <p:cNvSpPr txBox="1">
            <a:spLocks noGrp="1"/>
          </p:cNvSpPr>
          <p:nvPr>
            <p:ph type="subTitle" idx="1"/>
          </p:nvPr>
        </p:nvSpPr>
        <p:spPr>
          <a:xfrm>
            <a:off x="1449787" y="4134141"/>
            <a:ext cx="9390400" cy="921181"/>
          </a:xfrm>
          <a:prstGeom prst="rect">
            <a:avLst/>
          </a:prstGeom>
        </p:spPr>
        <p:txBody>
          <a:bodyPr spcFirstLastPara="1" vert="horz" wrap="square" lIns="121900" tIns="121900" rIns="121900" bIns="121900" rtlCol="0" anchor="t" anchorCtr="0">
            <a:noAutofit/>
          </a:bodyPr>
          <a:lstStyle/>
          <a:p>
            <a:pPr>
              <a:spcBef>
                <a:spcPts val="0"/>
              </a:spcBef>
            </a:pPr>
            <a:r>
              <a:rPr lang="en" sz="3200" dirty="0"/>
              <a:t>Emily M. Hastings</a:t>
            </a:r>
          </a:p>
          <a:p>
            <a:pPr>
              <a:spcBef>
                <a:spcPts val="0"/>
              </a:spcBef>
            </a:pPr>
            <a:r>
              <a:rPr lang="en" dirty="0"/>
              <a:t>11/16/22</a:t>
            </a:r>
            <a:endParaRPr lang="en-US" sz="3200" dirty="0"/>
          </a:p>
        </p:txBody>
      </p:sp>
      <p:pic>
        <p:nvPicPr>
          <p:cNvPr id="2" name="Google Shape;68;p13">
            <a:extLst>
              <a:ext uri="{FF2B5EF4-FFF2-40B4-BE49-F238E27FC236}">
                <a16:creationId xmlns:a16="http://schemas.microsoft.com/office/drawing/2014/main" id="{25B5FA30-2402-FF1C-99BB-53BE0C412040}"/>
              </a:ext>
            </a:extLst>
          </p:cNvPr>
          <p:cNvPicPr preferRelativeResize="0"/>
          <p:nvPr/>
        </p:nvPicPr>
        <p:blipFill rotWithShape="1">
          <a:blip r:embed="rId3">
            <a:alphaModFix/>
          </a:blip>
          <a:srcRect/>
          <a:stretch/>
        </p:blipFill>
        <p:spPr>
          <a:xfrm>
            <a:off x="5935175" y="5852768"/>
            <a:ext cx="419625" cy="607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41" name="Google Shape;141;p20"/>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a:p>
            <a:pPr indent="-474121">
              <a:buSzPts val="2000"/>
              <a:buAutoNum type="arabicPeriod"/>
            </a:pPr>
            <a:r>
              <a:rPr lang="en" sz="2667"/>
              <a:t>Gather information from students</a:t>
            </a:r>
            <a:endParaRPr sz="2667"/>
          </a:p>
          <a:p>
            <a:pPr indent="-474121">
              <a:buSzPts val="2000"/>
              <a:buAutoNum type="arabicPeriod"/>
            </a:pPr>
            <a:r>
              <a:rPr lang="en" sz="2667"/>
              <a:t>Configure weights</a:t>
            </a:r>
            <a:endParaRPr sz="2667"/>
          </a:p>
          <a:p>
            <a:pPr indent="-474121">
              <a:buSzPts val="2000"/>
              <a:buAutoNum type="arabicPeriod"/>
            </a:pPr>
            <a:r>
              <a:rPr lang="en" sz="2667"/>
              <a:t>Form teams</a:t>
            </a:r>
            <a:endParaRPr sz="2667"/>
          </a:p>
          <a:p>
            <a:pPr indent="-474121">
              <a:buSzPts val="2000"/>
              <a:buAutoNum type="arabicPeriod"/>
            </a:pPr>
            <a:r>
              <a:rPr lang="en" sz="2667"/>
              <a:t>Notify students</a:t>
            </a:r>
            <a:endParaRPr sz="2667"/>
          </a:p>
        </p:txBody>
      </p:sp>
      <p:pic>
        <p:nvPicPr>
          <p:cNvPr id="142" name="Google Shape;142;p20"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sp>
        <p:nvSpPr>
          <p:cNvPr id="143" name="Google Shape;143;p20"/>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10</a:t>
            </a:fld>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The Problem</a:t>
            </a:r>
            <a:endParaRPr sz="4000" dirty="0"/>
          </a:p>
        </p:txBody>
      </p:sp>
      <p:sp>
        <p:nvSpPr>
          <p:cNvPr id="149" name="Google Shape;149;p21"/>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pPr>
            <a:r>
              <a:rPr lang="en" sz="2667" dirty="0"/>
              <a:t>Instructor must prioritize large collection of criteria available in the tool with little guidance </a:t>
            </a:r>
            <a:r>
              <a:rPr lang="en" sz="2667" i="1" dirty="0"/>
              <a:t>(Jahanbakhsh et al. 2017)</a:t>
            </a:r>
            <a:endParaRPr sz="2667" i="1" dirty="0"/>
          </a:p>
          <a:p>
            <a:pPr indent="-474121">
              <a:spcBef>
                <a:spcPts val="1333"/>
              </a:spcBef>
              <a:buSzPts val="2000"/>
            </a:pPr>
            <a:r>
              <a:rPr lang="en" sz="2667" dirty="0"/>
              <a:t>Could consult literature</a:t>
            </a:r>
            <a:endParaRPr sz="2667" dirty="0"/>
          </a:p>
          <a:p>
            <a:pPr lvl="1" indent="-440256">
              <a:spcBef>
                <a:spcPts val="1333"/>
              </a:spcBef>
              <a:buSzPts val="1600"/>
            </a:pPr>
            <a:r>
              <a:rPr lang="en" sz="2133" dirty="0"/>
              <a:t>Does not cover all possible combinations</a:t>
            </a:r>
            <a:endParaRPr sz="2133" dirty="0"/>
          </a:p>
          <a:p>
            <a:pPr lvl="1" indent="-440256">
              <a:spcBef>
                <a:spcPts val="1333"/>
              </a:spcBef>
              <a:spcAft>
                <a:spcPts val="1333"/>
              </a:spcAft>
              <a:buSzPts val="1600"/>
            </a:pPr>
            <a:r>
              <a:rPr lang="en" sz="2133" dirty="0"/>
              <a:t>May not align with preferences of learners</a:t>
            </a:r>
            <a:endParaRPr sz="2133" i="1" dirty="0"/>
          </a:p>
        </p:txBody>
      </p:sp>
      <p:sp>
        <p:nvSpPr>
          <p:cNvPr id="150" name="Google Shape;150;p21"/>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11</a:t>
            </a:fld>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Alternative Approach</a:t>
            </a:r>
            <a:endParaRPr sz="4000" dirty="0"/>
          </a:p>
        </p:txBody>
      </p:sp>
      <p:sp>
        <p:nvSpPr>
          <p:cNvPr id="156" name="Google Shape;156;p22"/>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lnSpcReduction="10000"/>
          </a:bodyPr>
          <a:lstStyle/>
          <a:p>
            <a:pPr indent="-474121">
              <a:buSzPts val="2000"/>
            </a:pPr>
            <a:r>
              <a:rPr lang="en" sz="2667" dirty="0"/>
              <a:t>Gather student preferences</a:t>
            </a:r>
            <a:endParaRPr sz="2667" dirty="0"/>
          </a:p>
          <a:p>
            <a:pPr lvl="1" indent="-440256">
              <a:spcBef>
                <a:spcPts val="1333"/>
              </a:spcBef>
              <a:buSzPts val="1600"/>
            </a:pPr>
            <a:r>
              <a:rPr lang="en" sz="2133" dirty="0"/>
              <a:t>Increasing student agency and ownership can improve learning outcomes </a:t>
            </a:r>
            <a:br>
              <a:rPr lang="en" sz="2133" dirty="0"/>
            </a:br>
            <a:r>
              <a:rPr lang="en" sz="2133" i="1" dirty="0"/>
              <a:t>(e.g., Chan et al. 2014, Conley &amp; French 2014, Horwitz et al. 2009, Mello 1993)</a:t>
            </a:r>
            <a:endParaRPr sz="2133" i="1" dirty="0"/>
          </a:p>
          <a:p>
            <a:pPr indent="-474121">
              <a:spcBef>
                <a:spcPts val="1333"/>
              </a:spcBef>
              <a:buSzPts val="2000"/>
            </a:pPr>
            <a:r>
              <a:rPr lang="en" sz="2667" dirty="0"/>
              <a:t>Open questions:</a:t>
            </a:r>
            <a:endParaRPr sz="2667" dirty="0"/>
          </a:p>
          <a:p>
            <a:pPr lvl="1" indent="-440256">
              <a:spcBef>
                <a:spcPts val="1333"/>
              </a:spcBef>
              <a:buSzPts val="1600"/>
            </a:pPr>
            <a:r>
              <a:rPr lang="en" sz="2200" dirty="0"/>
              <a:t>Which criteria do students prioritize?</a:t>
            </a:r>
            <a:endParaRPr sz="2200" dirty="0"/>
          </a:p>
          <a:p>
            <a:pPr lvl="1" indent="-440256">
              <a:spcBef>
                <a:spcPts val="1333"/>
              </a:spcBef>
              <a:buSzPts val="1600"/>
            </a:pPr>
            <a:r>
              <a:rPr lang="en" sz="2200" dirty="0"/>
              <a:t>To what degree to student agree with each other and the literature?</a:t>
            </a:r>
            <a:endParaRPr sz="2200" dirty="0"/>
          </a:p>
          <a:p>
            <a:pPr lvl="1" indent="-440256">
              <a:spcBef>
                <a:spcPts val="1333"/>
              </a:spcBef>
              <a:buSzPts val="1600"/>
            </a:pPr>
            <a:r>
              <a:rPr lang="en" sz="2200" dirty="0"/>
              <a:t>How do students perceive taking ownership?</a:t>
            </a:r>
          </a:p>
          <a:p>
            <a:pPr lvl="1" indent="-440256">
              <a:spcBef>
                <a:spcPts val="1333"/>
              </a:spcBef>
              <a:buSzPts val="1600"/>
            </a:pPr>
            <a:r>
              <a:rPr lang="en" sz="2200" dirty="0"/>
              <a:t>What impact does using student configuration have on team outcomes?</a:t>
            </a:r>
            <a:endParaRPr sz="2200" dirty="0"/>
          </a:p>
        </p:txBody>
      </p:sp>
      <p:sp>
        <p:nvSpPr>
          <p:cNvPr id="157" name="Google Shape;157;p22"/>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12</a:t>
            </a:fld>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702C4A6-5B92-656F-BE92-F441E1098019}"/>
              </a:ext>
            </a:extLst>
          </p:cNvPr>
          <p:cNvSpPr/>
          <p:nvPr/>
        </p:nvSpPr>
        <p:spPr>
          <a:xfrm>
            <a:off x="1348741" y="4791959"/>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5F42823-A684-B3D6-A5F5-35386F301A55}"/>
              </a:ext>
            </a:extLst>
          </p:cNvPr>
          <p:cNvSpPr/>
          <p:nvPr/>
        </p:nvSpPr>
        <p:spPr>
          <a:xfrm>
            <a:off x="1348741" y="3287642"/>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6CC0314-2047-9399-BF28-CA9A3C22CADD}"/>
              </a:ext>
            </a:extLst>
          </p:cNvPr>
          <p:cNvSpPr/>
          <p:nvPr/>
        </p:nvSpPr>
        <p:spPr>
          <a:xfrm>
            <a:off x="1348741" y="1688433"/>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a:bodyPr>
          <a:lstStyle/>
          <a:p>
            <a:r>
              <a:rPr lang="en-US" sz="4000" dirty="0"/>
              <a:t>Outline</a:t>
            </a:r>
          </a:p>
        </p:txBody>
      </p:sp>
      <p:graphicFrame>
        <p:nvGraphicFramePr>
          <p:cNvPr id="31" name="Diagram 30">
            <a:extLst>
              <a:ext uri="{FF2B5EF4-FFF2-40B4-BE49-F238E27FC236}">
                <a16:creationId xmlns:a16="http://schemas.microsoft.com/office/drawing/2014/main" id="{DE1A6EED-A38D-FE5E-87AA-643E450E84C7}"/>
              </a:ext>
            </a:extLst>
          </p:cNvPr>
          <p:cNvGraphicFramePr/>
          <p:nvPr>
            <p:extLst>
              <p:ext uri="{D42A27DB-BD31-4B8C-83A1-F6EECF244321}">
                <p14:modId xmlns:p14="http://schemas.microsoft.com/office/powerpoint/2010/main" val="8162839"/>
              </p:ext>
            </p:extLst>
          </p:nvPr>
        </p:nvGraphicFramePr>
        <p:xfrm>
          <a:off x="415600" y="1688433"/>
          <a:ext cx="11360800" cy="4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idx="12"/>
          </p:nvPr>
        </p:nvSpPr>
        <p:spPr/>
        <p:txBody>
          <a:bodyPr vert="horz" lIns="91440" tIns="45720" rIns="91440" bIns="45720" rtlCol="0" anchor="ctr">
            <a:normAutofit/>
          </a:bodyPr>
          <a:lstStyle/>
          <a:p>
            <a:pPr>
              <a:spcAft>
                <a:spcPts val="600"/>
              </a:spcAft>
            </a:pPr>
            <a:fld id="{00000000-1234-1234-1234-123412341234}" type="slidenum">
              <a:rPr lang="en-US">
                <a:solidFill>
                  <a:schemeClr val="bg2"/>
                </a:solidFill>
              </a:rPr>
              <a:pPr>
                <a:spcAft>
                  <a:spcPts val="600"/>
                </a:spcAft>
              </a:pPr>
              <a:t>13</a:t>
            </a:fld>
            <a:endParaRPr lang="en-US" dirty="0">
              <a:solidFill>
                <a:schemeClr val="bg2"/>
              </a:solidFill>
            </a:endParaRPr>
          </a:p>
        </p:txBody>
      </p:sp>
    </p:spTree>
    <p:extLst>
      <p:ext uri="{BB962C8B-B14F-4D97-AF65-F5344CB8AC3E}">
        <p14:creationId xmlns:p14="http://schemas.microsoft.com/office/powerpoint/2010/main" val="224377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702C4A6-5B92-656F-BE92-F441E1098019}"/>
              </a:ext>
            </a:extLst>
          </p:cNvPr>
          <p:cNvSpPr/>
          <p:nvPr/>
        </p:nvSpPr>
        <p:spPr>
          <a:xfrm>
            <a:off x="1348741" y="4791959"/>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5F42823-A684-B3D6-A5F5-35386F301A55}"/>
              </a:ext>
            </a:extLst>
          </p:cNvPr>
          <p:cNvSpPr/>
          <p:nvPr/>
        </p:nvSpPr>
        <p:spPr>
          <a:xfrm>
            <a:off x="1348741" y="3287642"/>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6CC0314-2047-9399-BF28-CA9A3C22CADD}"/>
              </a:ext>
            </a:extLst>
          </p:cNvPr>
          <p:cNvSpPr/>
          <p:nvPr/>
        </p:nvSpPr>
        <p:spPr>
          <a:xfrm>
            <a:off x="1348741" y="1688433"/>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a:bodyPr>
          <a:lstStyle/>
          <a:p>
            <a:r>
              <a:rPr lang="en-US" sz="4000" dirty="0"/>
              <a:t>Outline</a:t>
            </a:r>
          </a:p>
        </p:txBody>
      </p:sp>
      <p:graphicFrame>
        <p:nvGraphicFramePr>
          <p:cNvPr id="31" name="Diagram 30">
            <a:extLst>
              <a:ext uri="{FF2B5EF4-FFF2-40B4-BE49-F238E27FC236}">
                <a16:creationId xmlns:a16="http://schemas.microsoft.com/office/drawing/2014/main" id="{DE1A6EED-A38D-FE5E-87AA-643E450E84C7}"/>
              </a:ext>
            </a:extLst>
          </p:cNvPr>
          <p:cNvGraphicFramePr/>
          <p:nvPr>
            <p:extLst>
              <p:ext uri="{D42A27DB-BD31-4B8C-83A1-F6EECF244321}">
                <p14:modId xmlns:p14="http://schemas.microsoft.com/office/powerpoint/2010/main" val="2436391883"/>
              </p:ext>
            </p:extLst>
          </p:nvPr>
        </p:nvGraphicFramePr>
        <p:xfrm>
          <a:off x="415600" y="1688433"/>
          <a:ext cx="11360800" cy="4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idx="12"/>
          </p:nvPr>
        </p:nvSpPr>
        <p:spPr/>
        <p:txBody>
          <a:bodyPr vert="horz" lIns="91440" tIns="45720" rIns="91440" bIns="45720" rtlCol="0" anchor="ctr">
            <a:normAutofit/>
          </a:bodyPr>
          <a:lstStyle/>
          <a:p>
            <a:pPr>
              <a:spcAft>
                <a:spcPts val="600"/>
              </a:spcAft>
            </a:pPr>
            <a:fld id="{00000000-1234-1234-1234-123412341234}" type="slidenum">
              <a:rPr lang="en-US">
                <a:solidFill>
                  <a:schemeClr val="bg2"/>
                </a:solidFill>
              </a:rPr>
              <a:pPr>
                <a:spcAft>
                  <a:spcPts val="600"/>
                </a:spcAft>
              </a:pPr>
              <a:t>14</a:t>
            </a:fld>
            <a:endParaRPr lang="en-US" dirty="0">
              <a:solidFill>
                <a:schemeClr val="bg2"/>
              </a:solidFill>
            </a:endParaRPr>
          </a:p>
        </p:txBody>
      </p:sp>
    </p:spTree>
    <p:extLst>
      <p:ext uri="{BB962C8B-B14F-4D97-AF65-F5344CB8AC3E}">
        <p14:creationId xmlns:p14="http://schemas.microsoft.com/office/powerpoint/2010/main" val="290363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Team-Building</a:t>
            </a:r>
            <a:endParaRPr sz="4000" dirty="0"/>
          </a:p>
        </p:txBody>
      </p:sp>
      <p:sp>
        <p:nvSpPr>
          <p:cNvPr id="101" name="Google Shape;101;p17"/>
          <p:cNvSpPr txBox="1">
            <a:spLocks noGrp="1"/>
          </p:cNvSpPr>
          <p:nvPr>
            <p:ph type="body" idx="1"/>
          </p:nvPr>
        </p:nvSpPr>
        <p:spPr>
          <a:xfrm>
            <a:off x="3863900" y="1770267"/>
            <a:ext cx="7786800" cy="4368400"/>
          </a:xfrm>
          <a:prstGeom prst="rect">
            <a:avLst/>
          </a:prstGeom>
        </p:spPr>
        <p:txBody>
          <a:bodyPr spcFirstLastPara="1" vert="horz" wrap="square" lIns="121900" tIns="121900" rIns="121900" bIns="121900" rtlCol="0" anchor="t" anchorCtr="0">
            <a:noAutofit/>
          </a:bodyPr>
          <a:lstStyle/>
          <a:p>
            <a:r>
              <a:rPr lang="en" sz="2500" dirty="0"/>
              <a:t>Nurture teamwork after the team is formed</a:t>
            </a:r>
            <a:endParaRPr sz="2500" dirty="0"/>
          </a:p>
          <a:p>
            <a:pPr>
              <a:spcBef>
                <a:spcPts val="2133"/>
              </a:spcBef>
            </a:pPr>
            <a:r>
              <a:rPr lang="en" sz="2500" dirty="0"/>
              <a:t>Psychological safety: shared belief that the team is safe for interpersonal risk-taking </a:t>
            </a:r>
            <a:r>
              <a:rPr lang="en" sz="2500" i="1" dirty="0"/>
              <a:t>(Edmondson 1999)</a:t>
            </a:r>
            <a:endParaRPr sz="2500" i="1" dirty="0"/>
          </a:p>
          <a:p>
            <a:pPr>
              <a:spcBef>
                <a:spcPts val="2133"/>
              </a:spcBef>
              <a:spcAft>
                <a:spcPts val="2133"/>
              </a:spcAft>
            </a:pPr>
            <a:r>
              <a:rPr lang="en" sz="2500" dirty="0"/>
              <a:t>Recent article </a:t>
            </a:r>
            <a:r>
              <a:rPr lang="en" sz="2500" i="1" dirty="0"/>
              <a:t>(Duhigg 2016) </a:t>
            </a:r>
            <a:r>
              <a:rPr lang="en" sz="2500" dirty="0"/>
              <a:t>suggested that psychological safety contributes more to industry teams’ success than team composition does</a:t>
            </a:r>
            <a:endParaRPr sz="2500" dirty="0"/>
          </a:p>
        </p:txBody>
      </p:sp>
      <p:sp>
        <p:nvSpPr>
          <p:cNvPr id="102" name="Google Shape;102;p17"/>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grpSp>
        <p:nvGrpSpPr>
          <p:cNvPr id="103" name="Google Shape;103;p17"/>
          <p:cNvGrpSpPr/>
          <p:nvPr/>
        </p:nvGrpSpPr>
        <p:grpSpPr>
          <a:xfrm>
            <a:off x="618813" y="1601277"/>
            <a:ext cx="2973903" cy="4503199"/>
            <a:chOff x="6668875" y="1"/>
            <a:chExt cx="2352274" cy="4615825"/>
          </a:xfrm>
        </p:grpSpPr>
        <p:pic>
          <p:nvPicPr>
            <p:cNvPr id="104" name="Google Shape;104;p17"/>
            <p:cNvPicPr preferRelativeResize="0"/>
            <p:nvPr/>
          </p:nvPicPr>
          <p:blipFill>
            <a:blip r:embed="rId3">
              <a:alphaModFix/>
            </a:blip>
            <a:stretch>
              <a:fillRect/>
            </a:stretch>
          </p:blipFill>
          <p:spPr>
            <a:xfrm>
              <a:off x="6668875" y="1"/>
              <a:ext cx="2352274" cy="3622500"/>
            </a:xfrm>
            <a:prstGeom prst="rect">
              <a:avLst/>
            </a:prstGeom>
            <a:noFill/>
            <a:ln>
              <a:noFill/>
            </a:ln>
          </p:spPr>
        </p:pic>
        <p:pic>
          <p:nvPicPr>
            <p:cNvPr id="105" name="Google Shape;105;p17"/>
            <p:cNvPicPr preferRelativeResize="0"/>
            <p:nvPr/>
          </p:nvPicPr>
          <p:blipFill>
            <a:blip r:embed="rId4">
              <a:alphaModFix/>
            </a:blip>
            <a:stretch>
              <a:fillRect/>
            </a:stretch>
          </p:blipFill>
          <p:spPr>
            <a:xfrm>
              <a:off x="6668875" y="3622501"/>
              <a:ext cx="2352274" cy="993324"/>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Research Questions</a:t>
            </a:r>
            <a:endParaRPr sz="4000" dirty="0"/>
          </a:p>
        </p:txBody>
      </p:sp>
      <p:sp>
        <p:nvSpPr>
          <p:cNvPr id="111" name="Google Shape;111;p18"/>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474121">
              <a:buSzPts val="2000"/>
            </a:pPr>
            <a:r>
              <a:rPr lang="en" sz="2667" dirty="0"/>
              <a:t>RQ1: How do composition strategies and team-building affect student team performance and team experience? </a:t>
            </a:r>
            <a:br>
              <a:rPr lang="en" sz="2667" dirty="0"/>
            </a:br>
            <a:endParaRPr sz="2667" dirty="0"/>
          </a:p>
          <a:p>
            <a:pPr indent="-474121">
              <a:buSzPts val="2000"/>
            </a:pPr>
            <a:r>
              <a:rPr lang="en" sz="2667" dirty="0"/>
              <a:t>RQ2: To what degree do team-building and team composition strategies influence psychological safety for student teams? </a:t>
            </a:r>
            <a:br>
              <a:rPr lang="en" sz="2667" dirty="0"/>
            </a:br>
            <a:endParaRPr sz="2667" dirty="0"/>
          </a:p>
          <a:p>
            <a:pPr indent="-474121">
              <a:buSzPts val="2000"/>
            </a:pPr>
            <a:r>
              <a:rPr lang="en" sz="2667" dirty="0"/>
              <a:t>RQ3: What is the relationship between psychological safety and team performance and experience?</a:t>
            </a:r>
            <a:endParaRPr sz="2667" dirty="0"/>
          </a:p>
        </p:txBody>
      </p:sp>
      <p:sp>
        <p:nvSpPr>
          <p:cNvPr id="112" name="Google Shape;112;p18"/>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3" name="Title 2">
            <a:extLst>
              <a:ext uri="{FF2B5EF4-FFF2-40B4-BE49-F238E27FC236}">
                <a16:creationId xmlns:a16="http://schemas.microsoft.com/office/drawing/2014/main" id="{95F6A269-9CD0-479F-9B7D-8E88E44F1F2C}"/>
              </a:ext>
            </a:extLst>
          </p:cNvPr>
          <p:cNvSpPr>
            <a:spLocks noGrp="1"/>
          </p:cNvSpPr>
          <p:nvPr>
            <p:ph type="title"/>
          </p:nvPr>
        </p:nvSpPr>
        <p:spPr/>
        <p:txBody>
          <a:bodyPr>
            <a:normAutofit/>
          </a:bodyPr>
          <a:lstStyle/>
          <a:p>
            <a:r>
              <a:rPr lang="en-US" sz="4000" dirty="0"/>
              <a:t>Experimental Design</a:t>
            </a:r>
          </a:p>
        </p:txBody>
      </p:sp>
      <p:sp>
        <p:nvSpPr>
          <p:cNvPr id="120" name="Google Shape;120;p19"/>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a:p>
        </p:txBody>
      </p:sp>
      <p:grpSp>
        <p:nvGrpSpPr>
          <p:cNvPr id="2" name="Group 1">
            <a:extLst>
              <a:ext uri="{FF2B5EF4-FFF2-40B4-BE49-F238E27FC236}">
                <a16:creationId xmlns:a16="http://schemas.microsoft.com/office/drawing/2014/main" id="{706CA05A-4431-43F3-855D-5649CD2D6C38}"/>
              </a:ext>
            </a:extLst>
          </p:cNvPr>
          <p:cNvGrpSpPr/>
          <p:nvPr/>
        </p:nvGrpSpPr>
        <p:grpSpPr>
          <a:xfrm>
            <a:off x="2585995" y="1380614"/>
            <a:ext cx="7020010" cy="5340861"/>
            <a:chOff x="2621398" y="732272"/>
            <a:chExt cx="7020010" cy="5340861"/>
          </a:xfrm>
        </p:grpSpPr>
        <p:graphicFrame>
          <p:nvGraphicFramePr>
            <p:cNvPr id="117" name="Google Shape;117;p19"/>
            <p:cNvGraphicFramePr/>
            <p:nvPr>
              <p:extLst>
                <p:ext uri="{D42A27DB-BD31-4B8C-83A1-F6EECF244321}">
                  <p14:modId xmlns:p14="http://schemas.microsoft.com/office/powerpoint/2010/main" val="1256487600"/>
                </p:ext>
              </p:extLst>
            </p:nvPr>
          </p:nvGraphicFramePr>
          <p:xfrm>
            <a:off x="4002151" y="1919633"/>
            <a:ext cx="4884866" cy="4127200"/>
          </p:xfrm>
          <a:graphic>
            <a:graphicData uri="http://schemas.openxmlformats.org/drawingml/2006/table">
              <a:tbl>
                <a:tblPr>
                  <a:noFill/>
                </a:tblPr>
                <a:tblGrid>
                  <a:gridCol w="2442433">
                    <a:extLst>
                      <a:ext uri="{9D8B030D-6E8A-4147-A177-3AD203B41FA5}">
                        <a16:colId xmlns:a16="http://schemas.microsoft.com/office/drawing/2014/main" val="20000"/>
                      </a:ext>
                    </a:extLst>
                  </a:gridCol>
                  <a:gridCol w="2442433">
                    <a:extLst>
                      <a:ext uri="{9D8B030D-6E8A-4147-A177-3AD203B41FA5}">
                        <a16:colId xmlns:a16="http://schemas.microsoft.com/office/drawing/2014/main" val="20001"/>
                      </a:ext>
                    </a:extLst>
                  </a:gridCol>
                </a:tblGrid>
                <a:tr h="2063600">
                  <a:tc>
                    <a:txBody>
                      <a:bodyPr/>
                      <a:lstStyle/>
                      <a:p>
                        <a:pPr marL="0" lvl="0" indent="0" algn="ctr" rtl="0">
                          <a:spcBef>
                            <a:spcPts val="0"/>
                          </a:spcBef>
                          <a:spcAft>
                            <a:spcPts val="0"/>
                          </a:spcAft>
                          <a:buNone/>
                        </a:pPr>
                        <a:endParaRPr sz="3200" dirty="0"/>
                      </a:p>
                    </a:txBody>
                    <a:tcPr marL="121900" marR="121900" marT="121900" marB="121900"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noFill/>
                    </a:tcPr>
                  </a:tc>
                  <a:tc>
                    <a:txBody>
                      <a:bodyPr/>
                      <a:lstStyle/>
                      <a:p>
                        <a:pPr marL="0" lvl="0" indent="0" algn="ctr" rtl="0">
                          <a:spcBef>
                            <a:spcPts val="0"/>
                          </a:spcBef>
                          <a:spcAft>
                            <a:spcPts val="0"/>
                          </a:spcAft>
                          <a:buNone/>
                        </a:pPr>
                        <a:endParaRPr sz="3200" dirty="0"/>
                      </a:p>
                    </a:txBody>
                    <a:tcPr marL="121900" marR="121900" marT="121900" marB="121900"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2063600">
                  <a:tc>
                    <a:txBody>
                      <a:bodyPr/>
                      <a:lstStyle/>
                      <a:p>
                        <a:pPr marL="0" lvl="0" indent="0" algn="ctr" rtl="0">
                          <a:spcBef>
                            <a:spcPts val="0"/>
                          </a:spcBef>
                          <a:spcAft>
                            <a:spcPts val="0"/>
                          </a:spcAft>
                          <a:buNone/>
                        </a:pPr>
                        <a:endParaRPr sz="3200" dirty="0"/>
                      </a:p>
                    </a:txBody>
                    <a:tcPr marL="121900" marR="121900" marT="121900" marB="121900"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noFill/>
                    </a:tcPr>
                  </a:tc>
                  <a:tc>
                    <a:txBody>
                      <a:bodyPr/>
                      <a:lstStyle/>
                      <a:p>
                        <a:pPr marL="0" lvl="0" indent="0" algn="ctr" rtl="0">
                          <a:spcBef>
                            <a:spcPts val="0"/>
                          </a:spcBef>
                          <a:spcAft>
                            <a:spcPts val="0"/>
                          </a:spcAft>
                          <a:buNone/>
                        </a:pPr>
                        <a:endParaRPr sz="3200" dirty="0"/>
                      </a:p>
                    </a:txBody>
                    <a:tcPr marL="121900" marR="121900" marT="121900" marB="121900"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8" name="Google Shape;118;p19"/>
            <p:cNvSpPr txBox="1"/>
            <p:nvPr/>
          </p:nvSpPr>
          <p:spPr>
            <a:xfrm>
              <a:off x="3247808" y="732272"/>
              <a:ext cx="6393600" cy="610598"/>
            </a:xfrm>
            <a:prstGeom prst="rect">
              <a:avLst/>
            </a:prstGeom>
            <a:noFill/>
            <a:ln>
              <a:noFill/>
            </a:ln>
          </p:spPr>
          <p:txBody>
            <a:bodyPr spcFirstLastPara="1" wrap="square" lIns="121900" tIns="121900" rIns="121900" bIns="121900" anchor="t" anchorCtr="0">
              <a:noAutofit/>
            </a:bodyPr>
            <a:lstStyle/>
            <a:p>
              <a:pPr algn="ctr"/>
              <a:r>
                <a:rPr lang="en" sz="2800" dirty="0">
                  <a:latin typeface="Open Sans" pitchFamily="2" charset="0"/>
                  <a:ea typeface="Open Sans" pitchFamily="2" charset="0"/>
                  <a:cs typeface="Open Sans" pitchFamily="2" charset="0"/>
                </a:rPr>
                <a:t>Team Formation Strategy</a:t>
              </a:r>
              <a:endParaRPr sz="2800" dirty="0">
                <a:latin typeface="Open Sans" pitchFamily="2" charset="0"/>
                <a:ea typeface="Open Sans" pitchFamily="2" charset="0"/>
                <a:cs typeface="Open Sans" pitchFamily="2" charset="0"/>
              </a:endParaRPr>
            </a:p>
          </p:txBody>
        </p:sp>
        <p:sp>
          <p:nvSpPr>
            <p:cNvPr id="119" name="Google Shape;119;p19"/>
            <p:cNvSpPr txBox="1"/>
            <p:nvPr/>
          </p:nvSpPr>
          <p:spPr>
            <a:xfrm rot="16200000">
              <a:off x="857199" y="3670099"/>
              <a:ext cx="4154800" cy="626401"/>
            </a:xfrm>
            <a:prstGeom prst="rect">
              <a:avLst/>
            </a:prstGeom>
            <a:noFill/>
            <a:ln>
              <a:noFill/>
            </a:ln>
          </p:spPr>
          <p:txBody>
            <a:bodyPr spcFirstLastPara="1" wrap="square" lIns="121900" tIns="121900" rIns="121900" bIns="121900" anchor="t" anchorCtr="0">
              <a:noAutofit/>
            </a:bodyPr>
            <a:lstStyle/>
            <a:p>
              <a:pPr algn="ctr"/>
              <a:r>
                <a:rPr lang="en" sz="2800" dirty="0">
                  <a:latin typeface="Open Sans" pitchFamily="2" charset="0"/>
                  <a:ea typeface="Open Sans" pitchFamily="2" charset="0"/>
                  <a:cs typeface="Open Sans" pitchFamily="2" charset="0"/>
                </a:rPr>
                <a:t>Activity Focus</a:t>
              </a:r>
              <a:endParaRPr sz="2800" dirty="0">
                <a:latin typeface="Open Sans" pitchFamily="2" charset="0"/>
                <a:ea typeface="Open Sans" pitchFamily="2" charset="0"/>
                <a:cs typeface="Open Sans" pitchFamily="2" charset="0"/>
              </a:endParaRPr>
            </a:p>
          </p:txBody>
        </p:sp>
        <p:sp>
          <p:nvSpPr>
            <p:cNvPr id="121" name="Google Shape;121;p19"/>
            <p:cNvSpPr txBox="1"/>
            <p:nvPr/>
          </p:nvSpPr>
          <p:spPr>
            <a:xfrm>
              <a:off x="4002167" y="1314767"/>
              <a:ext cx="2432000" cy="456000"/>
            </a:xfrm>
            <a:prstGeom prst="rect">
              <a:avLst/>
            </a:prstGeom>
            <a:noFill/>
            <a:ln>
              <a:noFill/>
            </a:ln>
          </p:spPr>
          <p:txBody>
            <a:bodyPr spcFirstLastPara="1" wrap="square" lIns="121900" tIns="121900" rIns="121900" bIns="121900" anchor="t" anchorCtr="0">
              <a:noAutofit/>
            </a:bodyPr>
            <a:lstStyle/>
            <a:p>
              <a:pPr algn="ctr"/>
              <a:r>
                <a:rPr lang="en" sz="2400" i="1" dirty="0">
                  <a:latin typeface="Open Sans" pitchFamily="2" charset="0"/>
                  <a:ea typeface="Open Sans" pitchFamily="2" charset="0"/>
                  <a:cs typeface="Open Sans" pitchFamily="2" charset="0"/>
                </a:rPr>
                <a:t>Criteria-based</a:t>
              </a:r>
              <a:endParaRPr sz="2400" i="1" dirty="0">
                <a:latin typeface="Open Sans" pitchFamily="2" charset="0"/>
                <a:ea typeface="Open Sans" pitchFamily="2" charset="0"/>
                <a:cs typeface="Open Sans" pitchFamily="2" charset="0"/>
              </a:endParaRPr>
            </a:p>
          </p:txBody>
        </p:sp>
        <p:sp>
          <p:nvSpPr>
            <p:cNvPr id="122" name="Google Shape;122;p19"/>
            <p:cNvSpPr txBox="1"/>
            <p:nvPr/>
          </p:nvSpPr>
          <p:spPr>
            <a:xfrm>
              <a:off x="6444600" y="1336033"/>
              <a:ext cx="2432000" cy="456000"/>
            </a:xfrm>
            <a:prstGeom prst="rect">
              <a:avLst/>
            </a:prstGeom>
            <a:noFill/>
            <a:ln>
              <a:noFill/>
            </a:ln>
          </p:spPr>
          <p:txBody>
            <a:bodyPr spcFirstLastPara="1" wrap="square" lIns="121900" tIns="121900" rIns="121900" bIns="121900" anchor="t" anchorCtr="0">
              <a:noAutofit/>
            </a:bodyPr>
            <a:lstStyle/>
            <a:p>
              <a:pPr algn="ctr"/>
              <a:r>
                <a:rPr lang="en" sz="2400" i="1" dirty="0">
                  <a:latin typeface="Open Sans" pitchFamily="2" charset="0"/>
                  <a:ea typeface="Open Sans" pitchFamily="2" charset="0"/>
                  <a:cs typeface="Open Sans" pitchFamily="2" charset="0"/>
                </a:rPr>
                <a:t>Random</a:t>
              </a:r>
              <a:endParaRPr sz="2400" i="1" dirty="0">
                <a:latin typeface="Open Sans" pitchFamily="2" charset="0"/>
                <a:ea typeface="Open Sans" pitchFamily="2" charset="0"/>
                <a:cs typeface="Open Sans" pitchFamily="2" charset="0"/>
              </a:endParaRPr>
            </a:p>
          </p:txBody>
        </p:sp>
        <p:sp>
          <p:nvSpPr>
            <p:cNvPr id="123" name="Google Shape;123;p19"/>
            <p:cNvSpPr txBox="1"/>
            <p:nvPr/>
          </p:nvSpPr>
          <p:spPr>
            <a:xfrm rot="-5400000">
              <a:off x="2633533" y="2614833"/>
              <a:ext cx="2110400" cy="626400"/>
            </a:xfrm>
            <a:prstGeom prst="rect">
              <a:avLst/>
            </a:prstGeom>
            <a:noFill/>
            <a:ln>
              <a:noFill/>
            </a:ln>
          </p:spPr>
          <p:txBody>
            <a:bodyPr spcFirstLastPara="1" wrap="square" lIns="121900" tIns="121900" rIns="121900" bIns="121900" anchor="t" anchorCtr="0">
              <a:noAutofit/>
            </a:bodyPr>
            <a:lstStyle/>
            <a:p>
              <a:pPr algn="ctr"/>
              <a:r>
                <a:rPr lang="en" sz="2400" i="1" dirty="0">
                  <a:latin typeface="Open Sans" pitchFamily="2" charset="0"/>
                  <a:ea typeface="Open Sans" pitchFamily="2" charset="0"/>
                  <a:cs typeface="Open Sans" pitchFamily="2" charset="0"/>
                </a:rPr>
                <a:t>Task-focus</a:t>
              </a:r>
              <a:endParaRPr sz="2400" i="1" dirty="0">
                <a:latin typeface="Open Sans" pitchFamily="2" charset="0"/>
                <a:ea typeface="Open Sans" pitchFamily="2" charset="0"/>
                <a:cs typeface="Open Sans" pitchFamily="2" charset="0"/>
              </a:endParaRPr>
            </a:p>
          </p:txBody>
        </p:sp>
        <p:sp>
          <p:nvSpPr>
            <p:cNvPr id="124" name="Google Shape;124;p19"/>
            <p:cNvSpPr txBox="1"/>
            <p:nvPr/>
          </p:nvSpPr>
          <p:spPr>
            <a:xfrm rot="-5400000">
              <a:off x="2663367" y="4734533"/>
              <a:ext cx="2090000" cy="587200"/>
            </a:xfrm>
            <a:prstGeom prst="rect">
              <a:avLst/>
            </a:prstGeom>
            <a:noFill/>
            <a:ln>
              <a:noFill/>
            </a:ln>
          </p:spPr>
          <p:txBody>
            <a:bodyPr spcFirstLastPara="1" wrap="square" lIns="121900" tIns="121900" rIns="121900" bIns="121900" anchor="t" anchorCtr="0">
              <a:noAutofit/>
            </a:bodyPr>
            <a:lstStyle/>
            <a:p>
              <a:pPr algn="ctr"/>
              <a:r>
                <a:rPr lang="en" sz="2400" i="1" dirty="0">
                  <a:latin typeface="Open Sans" pitchFamily="2" charset="0"/>
                  <a:ea typeface="Open Sans" pitchFamily="2" charset="0"/>
                  <a:cs typeface="Open Sans" pitchFamily="2" charset="0"/>
                </a:rPr>
                <a:t>Team-focus</a:t>
              </a:r>
              <a:endParaRPr sz="2400" i="1" dirty="0">
                <a:latin typeface="Open Sans" pitchFamily="2" charset="0"/>
                <a:ea typeface="Open Sans" pitchFamily="2" charset="0"/>
                <a:cs typeface="Open Sans" pitchFamily="2" charset="0"/>
              </a:endParaRPr>
            </a:p>
          </p:txBody>
        </p:sp>
        <p:pic>
          <p:nvPicPr>
            <p:cNvPr id="125" name="Google Shape;125;p19"/>
            <p:cNvPicPr preferRelativeResize="0"/>
            <p:nvPr/>
          </p:nvPicPr>
          <p:blipFill>
            <a:blip r:embed="rId3">
              <a:alphaModFix/>
            </a:blip>
            <a:stretch>
              <a:fillRect/>
            </a:stretch>
          </p:blipFill>
          <p:spPr>
            <a:xfrm>
              <a:off x="6571432" y="1997501"/>
              <a:ext cx="974235" cy="962567"/>
            </a:xfrm>
            <a:prstGeom prst="rect">
              <a:avLst/>
            </a:prstGeom>
            <a:noFill/>
            <a:ln>
              <a:noFill/>
            </a:ln>
          </p:spPr>
        </p:pic>
        <p:pic>
          <p:nvPicPr>
            <p:cNvPr id="126" name="Google Shape;126;p19"/>
            <p:cNvPicPr preferRelativeResize="0"/>
            <p:nvPr/>
          </p:nvPicPr>
          <p:blipFill>
            <a:blip r:embed="rId3">
              <a:alphaModFix/>
            </a:blip>
            <a:stretch>
              <a:fillRect/>
            </a:stretch>
          </p:blipFill>
          <p:spPr>
            <a:xfrm>
              <a:off x="6571432" y="4094667"/>
              <a:ext cx="974235" cy="962567"/>
            </a:xfrm>
            <a:prstGeom prst="rect">
              <a:avLst/>
            </a:prstGeom>
            <a:noFill/>
            <a:ln>
              <a:noFill/>
            </a:ln>
          </p:spPr>
        </p:pic>
        <p:pic>
          <p:nvPicPr>
            <p:cNvPr id="127" name="Google Shape;127;p19" descr="Screen Shot 2017-05-08 at 8.50.21 PM.png"/>
            <p:cNvPicPr preferRelativeResize="0"/>
            <p:nvPr/>
          </p:nvPicPr>
          <p:blipFill>
            <a:blip r:embed="rId4">
              <a:alphaModFix/>
            </a:blip>
            <a:stretch>
              <a:fillRect/>
            </a:stretch>
          </p:blipFill>
          <p:spPr>
            <a:xfrm>
              <a:off x="4119134" y="2081697"/>
              <a:ext cx="2111817" cy="596384"/>
            </a:xfrm>
            <a:prstGeom prst="rect">
              <a:avLst/>
            </a:prstGeom>
            <a:noFill/>
            <a:ln>
              <a:noFill/>
            </a:ln>
          </p:spPr>
        </p:pic>
        <p:pic>
          <p:nvPicPr>
            <p:cNvPr id="128" name="Google Shape;128;p19" descr="Screen Shot 2017-05-08 at 8.50.21 PM.png"/>
            <p:cNvPicPr preferRelativeResize="0"/>
            <p:nvPr/>
          </p:nvPicPr>
          <p:blipFill>
            <a:blip r:embed="rId4">
              <a:alphaModFix/>
            </a:blip>
            <a:stretch>
              <a:fillRect/>
            </a:stretch>
          </p:blipFill>
          <p:spPr>
            <a:xfrm>
              <a:off x="4119134" y="4094664"/>
              <a:ext cx="2111817" cy="596384"/>
            </a:xfrm>
            <a:prstGeom prst="rect">
              <a:avLst/>
            </a:prstGeom>
            <a:noFill/>
            <a:ln>
              <a:noFill/>
            </a:ln>
          </p:spPr>
        </p:pic>
        <p:pic>
          <p:nvPicPr>
            <p:cNvPr id="129" name="Google Shape;129;p19"/>
            <p:cNvPicPr preferRelativeResize="0"/>
            <p:nvPr/>
          </p:nvPicPr>
          <p:blipFill>
            <a:blip r:embed="rId5">
              <a:alphaModFix/>
            </a:blip>
            <a:stretch>
              <a:fillRect/>
            </a:stretch>
          </p:blipFill>
          <p:spPr>
            <a:xfrm>
              <a:off x="7822700" y="5012376"/>
              <a:ext cx="697200" cy="697224"/>
            </a:xfrm>
            <a:prstGeom prst="rect">
              <a:avLst/>
            </a:prstGeom>
            <a:noFill/>
            <a:ln>
              <a:noFill/>
            </a:ln>
          </p:spPr>
        </p:pic>
        <p:pic>
          <p:nvPicPr>
            <p:cNvPr id="130" name="Google Shape;130;p19"/>
            <p:cNvPicPr preferRelativeResize="0"/>
            <p:nvPr/>
          </p:nvPicPr>
          <p:blipFill>
            <a:blip r:embed="rId6">
              <a:alphaModFix/>
            </a:blip>
            <a:stretch>
              <a:fillRect/>
            </a:stretch>
          </p:blipFill>
          <p:spPr>
            <a:xfrm>
              <a:off x="5025768" y="3009954"/>
              <a:ext cx="974233" cy="752825"/>
            </a:xfrm>
            <a:prstGeom prst="rect">
              <a:avLst/>
            </a:prstGeom>
            <a:noFill/>
            <a:ln>
              <a:noFill/>
            </a:ln>
          </p:spPr>
        </p:pic>
        <p:pic>
          <p:nvPicPr>
            <p:cNvPr id="131" name="Google Shape;131;p19"/>
            <p:cNvPicPr preferRelativeResize="0"/>
            <p:nvPr/>
          </p:nvPicPr>
          <p:blipFill>
            <a:blip r:embed="rId6">
              <a:alphaModFix/>
            </a:blip>
            <a:stretch>
              <a:fillRect/>
            </a:stretch>
          </p:blipFill>
          <p:spPr>
            <a:xfrm>
              <a:off x="7545668" y="2917554"/>
              <a:ext cx="974233" cy="752825"/>
            </a:xfrm>
            <a:prstGeom prst="rect">
              <a:avLst/>
            </a:prstGeom>
            <a:noFill/>
            <a:ln>
              <a:noFill/>
            </a:ln>
          </p:spPr>
        </p:pic>
        <p:sp>
          <p:nvSpPr>
            <p:cNvPr id="132" name="Google Shape;132;p19"/>
            <p:cNvSpPr txBox="1"/>
            <p:nvPr/>
          </p:nvSpPr>
          <p:spPr>
            <a:xfrm>
              <a:off x="5080968" y="3045633"/>
              <a:ext cx="866400" cy="624800"/>
            </a:xfrm>
            <a:prstGeom prst="rect">
              <a:avLst/>
            </a:prstGeom>
            <a:noFill/>
            <a:ln>
              <a:noFill/>
            </a:ln>
          </p:spPr>
          <p:txBody>
            <a:bodyPr spcFirstLastPara="1" wrap="square" lIns="121900" tIns="121900" rIns="121900" bIns="121900" anchor="t" anchorCtr="0">
              <a:noAutofit/>
            </a:bodyPr>
            <a:lstStyle/>
            <a:p>
              <a:pPr>
                <a:spcAft>
                  <a:spcPts val="1333"/>
                </a:spcAft>
              </a:pPr>
              <a:endParaRPr sz="1467">
                <a:solidFill>
                  <a:srgbClr val="0000FF"/>
                </a:solidFill>
                <a:latin typeface="Permanent Marker"/>
                <a:ea typeface="Permanent Marker"/>
                <a:cs typeface="Permanent Marker"/>
                <a:sym typeface="Permanent Marker"/>
              </a:endParaRPr>
            </a:p>
          </p:txBody>
        </p:sp>
        <p:grpSp>
          <p:nvGrpSpPr>
            <p:cNvPr id="133" name="Google Shape;133;p19"/>
            <p:cNvGrpSpPr/>
            <p:nvPr/>
          </p:nvGrpSpPr>
          <p:grpSpPr>
            <a:xfrm>
              <a:off x="5145867" y="3161282"/>
              <a:ext cx="736600" cy="372119"/>
              <a:chOff x="3859400" y="2370961"/>
              <a:chExt cx="552450" cy="279089"/>
            </a:xfrm>
          </p:grpSpPr>
          <p:sp>
            <p:nvSpPr>
              <p:cNvPr id="134" name="Google Shape;134;p19"/>
              <p:cNvSpPr/>
              <p:nvPr/>
            </p:nvSpPr>
            <p:spPr>
              <a:xfrm>
                <a:off x="3859400" y="2370961"/>
                <a:ext cx="552450" cy="44325"/>
              </a:xfrm>
              <a:custGeom>
                <a:avLst/>
                <a:gdLst/>
                <a:ahLst/>
                <a:cxnLst/>
                <a:rect l="l" t="t" r="r" b="b"/>
                <a:pathLst>
                  <a:path w="22098" h="1773" extrusionOk="0">
                    <a:moveTo>
                      <a:pt x="0" y="249"/>
                    </a:moveTo>
                    <a:cubicBezTo>
                      <a:pt x="7326" y="-669"/>
                      <a:pt x="14715" y="1773"/>
                      <a:pt x="22098" y="1773"/>
                    </a:cubicBezTo>
                  </a:path>
                </a:pathLst>
              </a:custGeom>
              <a:noFill/>
              <a:ln w="9525" cap="flat" cmpd="sng">
                <a:solidFill>
                  <a:srgbClr val="0000FF"/>
                </a:solidFill>
                <a:prstDash val="solid"/>
                <a:round/>
                <a:headEnd type="none" w="med" len="med"/>
                <a:tailEnd type="none" w="med" len="med"/>
              </a:ln>
            </p:spPr>
          </p:sp>
          <p:sp>
            <p:nvSpPr>
              <p:cNvPr id="135" name="Google Shape;135;p19"/>
              <p:cNvSpPr/>
              <p:nvPr/>
            </p:nvSpPr>
            <p:spPr>
              <a:xfrm>
                <a:off x="3908100" y="2506025"/>
                <a:ext cx="423875" cy="14300"/>
              </a:xfrm>
              <a:custGeom>
                <a:avLst/>
                <a:gdLst/>
                <a:ahLst/>
                <a:cxnLst/>
                <a:rect l="l" t="t" r="r" b="b"/>
                <a:pathLst>
                  <a:path w="16955" h="572" extrusionOk="0">
                    <a:moveTo>
                      <a:pt x="0" y="0"/>
                    </a:moveTo>
                    <a:cubicBezTo>
                      <a:pt x="5655" y="0"/>
                      <a:pt x="11300" y="572"/>
                      <a:pt x="16955" y="572"/>
                    </a:cubicBezTo>
                  </a:path>
                </a:pathLst>
              </a:custGeom>
              <a:noFill/>
              <a:ln w="9525" cap="flat" cmpd="sng">
                <a:solidFill>
                  <a:srgbClr val="0000FF"/>
                </a:solidFill>
                <a:prstDash val="solid"/>
                <a:round/>
                <a:headEnd type="none" w="med" len="med"/>
                <a:tailEnd type="none" w="med" len="med"/>
              </a:ln>
            </p:spPr>
          </p:sp>
          <p:sp>
            <p:nvSpPr>
              <p:cNvPr id="136" name="Google Shape;136;p19"/>
              <p:cNvSpPr/>
              <p:nvPr/>
            </p:nvSpPr>
            <p:spPr>
              <a:xfrm>
                <a:off x="3889050" y="2620325"/>
                <a:ext cx="242900" cy="29725"/>
              </a:xfrm>
              <a:custGeom>
                <a:avLst/>
                <a:gdLst/>
                <a:ahLst/>
                <a:cxnLst/>
                <a:rect l="l" t="t" r="r" b="b"/>
                <a:pathLst>
                  <a:path w="9716" h="1189" extrusionOk="0">
                    <a:moveTo>
                      <a:pt x="0" y="0"/>
                    </a:moveTo>
                    <a:cubicBezTo>
                      <a:pt x="3254" y="0"/>
                      <a:pt x="6558" y="1740"/>
                      <a:pt x="9716" y="953"/>
                    </a:cubicBezTo>
                  </a:path>
                </a:pathLst>
              </a:custGeom>
              <a:noFill/>
              <a:ln w="9525" cap="flat" cmpd="sng">
                <a:solidFill>
                  <a:srgbClr val="0000FF"/>
                </a:solidFill>
                <a:prstDash val="solid"/>
                <a:round/>
                <a:headEnd type="none" w="med" len="med"/>
                <a:tailEnd type="none" w="med" len="med"/>
              </a:ln>
            </p:spPr>
          </p:sp>
        </p:grpSp>
        <p:grpSp>
          <p:nvGrpSpPr>
            <p:cNvPr id="137" name="Google Shape;137;p19"/>
            <p:cNvGrpSpPr/>
            <p:nvPr/>
          </p:nvGrpSpPr>
          <p:grpSpPr>
            <a:xfrm>
              <a:off x="7664484" y="3056882"/>
              <a:ext cx="736600" cy="372119"/>
              <a:chOff x="3859400" y="2370961"/>
              <a:chExt cx="552450" cy="279089"/>
            </a:xfrm>
          </p:grpSpPr>
          <p:sp>
            <p:nvSpPr>
              <p:cNvPr id="138" name="Google Shape;138;p19"/>
              <p:cNvSpPr/>
              <p:nvPr/>
            </p:nvSpPr>
            <p:spPr>
              <a:xfrm>
                <a:off x="3859400" y="2370961"/>
                <a:ext cx="552450" cy="44325"/>
              </a:xfrm>
              <a:custGeom>
                <a:avLst/>
                <a:gdLst/>
                <a:ahLst/>
                <a:cxnLst/>
                <a:rect l="l" t="t" r="r" b="b"/>
                <a:pathLst>
                  <a:path w="22098" h="1773" extrusionOk="0">
                    <a:moveTo>
                      <a:pt x="0" y="249"/>
                    </a:moveTo>
                    <a:cubicBezTo>
                      <a:pt x="7326" y="-669"/>
                      <a:pt x="14715" y="1773"/>
                      <a:pt x="22098" y="1773"/>
                    </a:cubicBezTo>
                  </a:path>
                </a:pathLst>
              </a:custGeom>
              <a:noFill/>
              <a:ln w="9525" cap="flat" cmpd="sng">
                <a:solidFill>
                  <a:srgbClr val="0000FF"/>
                </a:solidFill>
                <a:prstDash val="solid"/>
                <a:round/>
                <a:headEnd type="none" w="med" len="med"/>
                <a:tailEnd type="none" w="med" len="med"/>
              </a:ln>
            </p:spPr>
          </p:sp>
          <p:sp>
            <p:nvSpPr>
              <p:cNvPr id="139" name="Google Shape;139;p19"/>
              <p:cNvSpPr/>
              <p:nvPr/>
            </p:nvSpPr>
            <p:spPr>
              <a:xfrm>
                <a:off x="3908100" y="2506025"/>
                <a:ext cx="423875" cy="14300"/>
              </a:xfrm>
              <a:custGeom>
                <a:avLst/>
                <a:gdLst/>
                <a:ahLst/>
                <a:cxnLst/>
                <a:rect l="l" t="t" r="r" b="b"/>
                <a:pathLst>
                  <a:path w="16955" h="572" extrusionOk="0">
                    <a:moveTo>
                      <a:pt x="0" y="0"/>
                    </a:moveTo>
                    <a:cubicBezTo>
                      <a:pt x="5655" y="0"/>
                      <a:pt x="11300" y="572"/>
                      <a:pt x="16955" y="572"/>
                    </a:cubicBezTo>
                  </a:path>
                </a:pathLst>
              </a:custGeom>
              <a:noFill/>
              <a:ln w="9525" cap="flat" cmpd="sng">
                <a:solidFill>
                  <a:srgbClr val="0000FF"/>
                </a:solidFill>
                <a:prstDash val="solid"/>
                <a:round/>
                <a:headEnd type="none" w="med" len="med"/>
                <a:tailEnd type="none" w="med" len="med"/>
              </a:ln>
            </p:spPr>
          </p:sp>
          <p:sp>
            <p:nvSpPr>
              <p:cNvPr id="140" name="Google Shape;140;p19"/>
              <p:cNvSpPr/>
              <p:nvPr/>
            </p:nvSpPr>
            <p:spPr>
              <a:xfrm>
                <a:off x="3889050" y="2620325"/>
                <a:ext cx="242900" cy="29725"/>
              </a:xfrm>
              <a:custGeom>
                <a:avLst/>
                <a:gdLst/>
                <a:ahLst/>
                <a:cxnLst/>
                <a:rect l="l" t="t" r="r" b="b"/>
                <a:pathLst>
                  <a:path w="9716" h="1189" extrusionOk="0">
                    <a:moveTo>
                      <a:pt x="0" y="0"/>
                    </a:moveTo>
                    <a:cubicBezTo>
                      <a:pt x="3254" y="0"/>
                      <a:pt x="6558" y="1740"/>
                      <a:pt x="9716" y="953"/>
                    </a:cubicBezTo>
                  </a:path>
                </a:pathLst>
              </a:custGeom>
              <a:noFill/>
              <a:ln w="9525" cap="flat" cmpd="sng">
                <a:solidFill>
                  <a:srgbClr val="0000FF"/>
                </a:solidFill>
                <a:prstDash val="solid"/>
                <a:round/>
                <a:headEnd type="none" w="med" len="med"/>
                <a:tailEnd type="none" w="med" len="med"/>
              </a:ln>
            </p:spPr>
          </p:sp>
        </p:grpSp>
        <p:pic>
          <p:nvPicPr>
            <p:cNvPr id="141" name="Google Shape;141;p19"/>
            <p:cNvPicPr preferRelativeResize="0"/>
            <p:nvPr/>
          </p:nvPicPr>
          <p:blipFill>
            <a:blip r:embed="rId5">
              <a:alphaModFix/>
            </a:blip>
            <a:stretch>
              <a:fillRect/>
            </a:stretch>
          </p:blipFill>
          <p:spPr>
            <a:xfrm>
              <a:off x="5398800" y="5115276"/>
              <a:ext cx="697200" cy="697224"/>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Team Formation Strategy</a:t>
            </a:r>
            <a:endParaRPr sz="4000" dirty="0"/>
          </a:p>
        </p:txBody>
      </p:sp>
      <p:sp>
        <p:nvSpPr>
          <p:cNvPr id="147" name="Google Shape;147;p20"/>
          <p:cNvSpPr txBox="1">
            <a:spLocks noGrp="1"/>
          </p:cNvSpPr>
          <p:nvPr>
            <p:ph type="body" idx="1"/>
          </p:nvPr>
        </p:nvSpPr>
        <p:spPr>
          <a:xfrm>
            <a:off x="415600" y="1827500"/>
            <a:ext cx="5333200" cy="4264400"/>
          </a:xfrm>
          <a:prstGeom prst="rect">
            <a:avLst/>
          </a:prstGeom>
        </p:spPr>
        <p:txBody>
          <a:bodyPr spcFirstLastPara="1" vert="horz" wrap="square" lIns="121900" tIns="121900" rIns="121900" bIns="121900" rtlCol="0" anchor="t" anchorCtr="0">
            <a:noAutofit/>
          </a:bodyPr>
          <a:lstStyle/>
          <a:p>
            <a:pPr marL="0" indent="0" algn="ctr">
              <a:buNone/>
            </a:pPr>
            <a:r>
              <a:rPr lang="en" sz="2933" dirty="0"/>
              <a:t>Condition 1: Criteria-based</a:t>
            </a:r>
            <a:br>
              <a:rPr lang="en" sz="2933" dirty="0"/>
            </a:br>
            <a:br>
              <a:rPr lang="en" sz="2933" dirty="0"/>
            </a:br>
            <a:br>
              <a:rPr lang="en" sz="2933" dirty="0"/>
            </a:br>
            <a:br>
              <a:rPr lang="en" sz="2933" dirty="0"/>
            </a:br>
            <a:endParaRPr sz="2933" dirty="0"/>
          </a:p>
          <a:p>
            <a:pPr marL="0" indent="0">
              <a:spcBef>
                <a:spcPts val="1333"/>
              </a:spcBef>
              <a:spcAft>
                <a:spcPts val="1333"/>
              </a:spcAft>
              <a:buNone/>
            </a:pPr>
            <a:endParaRPr sz="2933" dirty="0"/>
          </a:p>
        </p:txBody>
      </p:sp>
      <p:sp>
        <p:nvSpPr>
          <p:cNvPr id="150" name="Google Shape;150;p20"/>
          <p:cNvSpPr txBox="1">
            <a:spLocks noGrp="1"/>
          </p:cNvSpPr>
          <p:nvPr>
            <p:ph type="body" idx="2"/>
          </p:nvPr>
        </p:nvSpPr>
        <p:spPr>
          <a:xfrm>
            <a:off x="6443200" y="1827500"/>
            <a:ext cx="5333200" cy="4264400"/>
          </a:xfrm>
          <a:prstGeom prst="rect">
            <a:avLst/>
          </a:prstGeom>
        </p:spPr>
        <p:txBody>
          <a:bodyPr spcFirstLastPara="1" vert="horz" wrap="square" lIns="121900" tIns="121900" rIns="121900" bIns="121900" rtlCol="0" anchor="t" anchorCtr="0">
            <a:noAutofit/>
          </a:bodyPr>
          <a:lstStyle/>
          <a:p>
            <a:pPr marL="0" indent="0" algn="ctr">
              <a:spcAft>
                <a:spcPts val="1333"/>
              </a:spcAft>
              <a:buNone/>
            </a:pPr>
            <a:r>
              <a:rPr lang="en" sz="2933" dirty="0">
                <a:solidFill>
                  <a:schemeClr val="bg2"/>
                </a:solidFill>
              </a:rPr>
              <a:t>Condition 2: Random</a:t>
            </a:r>
            <a:endParaRPr dirty="0">
              <a:solidFill>
                <a:schemeClr val="bg2"/>
              </a:solidFill>
            </a:endParaRPr>
          </a:p>
        </p:txBody>
      </p:sp>
      <p:sp>
        <p:nvSpPr>
          <p:cNvPr id="148" name="Google Shape;148;p20"/>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a:p>
        </p:txBody>
      </p:sp>
      <p:pic>
        <p:nvPicPr>
          <p:cNvPr id="149" name="Google Shape;149;p20" descr="Screen Shot 2017-05-08 at 8.50.21 PM.png"/>
          <p:cNvPicPr preferRelativeResize="0"/>
          <p:nvPr/>
        </p:nvPicPr>
        <p:blipFill>
          <a:blip r:embed="rId3">
            <a:alphaModFix/>
          </a:blip>
          <a:stretch>
            <a:fillRect/>
          </a:stretch>
        </p:blipFill>
        <p:spPr>
          <a:xfrm>
            <a:off x="608200" y="3261048"/>
            <a:ext cx="4948000" cy="1397321"/>
          </a:xfrm>
          <a:prstGeom prst="rect">
            <a:avLst/>
          </a:prstGeom>
          <a:noFill/>
          <a:ln>
            <a:noFill/>
          </a:ln>
        </p:spPr>
      </p:pic>
      <p:pic>
        <p:nvPicPr>
          <p:cNvPr id="151" name="Google Shape;151;p20"/>
          <p:cNvPicPr preferRelativeResize="0"/>
          <p:nvPr/>
        </p:nvPicPr>
        <p:blipFill>
          <a:blip r:embed="rId4">
            <a:alphaModFix/>
          </a:blip>
          <a:stretch>
            <a:fillRect/>
          </a:stretch>
        </p:blipFill>
        <p:spPr>
          <a:xfrm>
            <a:off x="7829730" y="2816401"/>
            <a:ext cx="2365933" cy="23375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Team Focus Activities</a:t>
            </a:r>
            <a:endParaRPr sz="4000" dirty="0"/>
          </a:p>
        </p:txBody>
      </p:sp>
      <p:sp>
        <p:nvSpPr>
          <p:cNvPr id="157" name="Google Shape;157;p21"/>
          <p:cNvSpPr txBox="1">
            <a:spLocks noGrp="1"/>
          </p:cNvSpPr>
          <p:nvPr>
            <p:ph type="body" idx="1"/>
          </p:nvPr>
        </p:nvSpPr>
        <p:spPr>
          <a:xfrm>
            <a:off x="415600" y="6175933"/>
            <a:ext cx="5333200" cy="8948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 sz="2667" dirty="0"/>
              <a:t>Initial Activity</a:t>
            </a:r>
            <a:endParaRPr sz="2667" dirty="0"/>
          </a:p>
        </p:txBody>
      </p:sp>
      <p:sp>
        <p:nvSpPr>
          <p:cNvPr id="160" name="Google Shape;160;p21"/>
          <p:cNvSpPr txBox="1">
            <a:spLocks noGrp="1"/>
          </p:cNvSpPr>
          <p:nvPr>
            <p:ph type="body" idx="2"/>
          </p:nvPr>
        </p:nvSpPr>
        <p:spPr>
          <a:xfrm>
            <a:off x="6443200" y="6175933"/>
            <a:ext cx="5333200" cy="8948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 sz="2667" dirty="0"/>
              <a:t>Midpoint Activity</a:t>
            </a:r>
            <a:endParaRPr sz="2667" dirty="0"/>
          </a:p>
        </p:txBody>
      </p:sp>
      <p:sp>
        <p:nvSpPr>
          <p:cNvPr id="158" name="Google Shape;158;p21"/>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pic>
        <p:nvPicPr>
          <p:cNvPr id="159" name="Google Shape;159;p21"/>
          <p:cNvPicPr preferRelativeResize="0"/>
          <p:nvPr/>
        </p:nvPicPr>
        <p:blipFill>
          <a:blip r:embed="rId3">
            <a:alphaModFix/>
          </a:blip>
          <a:stretch>
            <a:fillRect/>
          </a:stretch>
        </p:blipFill>
        <p:spPr>
          <a:xfrm>
            <a:off x="7916465" y="2692316"/>
            <a:ext cx="2386668" cy="3094400"/>
          </a:xfrm>
          <a:prstGeom prst="rect">
            <a:avLst/>
          </a:prstGeom>
          <a:noFill/>
          <a:ln>
            <a:noFill/>
          </a:ln>
        </p:spPr>
      </p:pic>
      <p:sp>
        <p:nvSpPr>
          <p:cNvPr id="161" name="Google Shape;161;p21"/>
          <p:cNvSpPr txBox="1"/>
          <p:nvPr/>
        </p:nvSpPr>
        <p:spPr>
          <a:xfrm>
            <a:off x="415600" y="1458581"/>
            <a:ext cx="11663200" cy="603600"/>
          </a:xfrm>
          <a:prstGeom prst="rect">
            <a:avLst/>
          </a:prstGeom>
          <a:noFill/>
          <a:ln>
            <a:noFill/>
          </a:ln>
        </p:spPr>
        <p:txBody>
          <a:bodyPr spcFirstLastPara="1" wrap="square" lIns="121900" tIns="121900" rIns="121900" bIns="121900" anchor="ctr" anchorCtr="0">
            <a:noAutofit/>
          </a:bodyPr>
          <a:lstStyle/>
          <a:p>
            <a:pPr>
              <a:lnSpc>
                <a:spcPct val="115000"/>
              </a:lnSpc>
              <a:spcAft>
                <a:spcPts val="2133"/>
              </a:spcAft>
            </a:pPr>
            <a:r>
              <a:rPr lang="en" sz="2400" dirty="0">
                <a:solidFill>
                  <a:schemeClr val="bg2"/>
                </a:solidFill>
                <a:latin typeface="Open Sans" pitchFamily="2" charset="0"/>
                <a:ea typeface="Open Sans" pitchFamily="2" charset="0"/>
                <a:cs typeface="Open Sans" pitchFamily="2" charset="0"/>
              </a:rPr>
              <a:t>Aimed at nurturing psychological safety within teams</a:t>
            </a:r>
            <a:endParaRPr sz="2400" dirty="0">
              <a:solidFill>
                <a:schemeClr val="bg2"/>
              </a:solidFill>
              <a:latin typeface="Open Sans" pitchFamily="2" charset="0"/>
              <a:ea typeface="Open Sans" pitchFamily="2" charset="0"/>
              <a:cs typeface="Open Sans" pitchFamily="2" charset="0"/>
            </a:endParaRPr>
          </a:p>
        </p:txBody>
      </p:sp>
      <p:pic>
        <p:nvPicPr>
          <p:cNvPr id="162" name="Google Shape;162;p21"/>
          <p:cNvPicPr preferRelativeResize="0"/>
          <p:nvPr/>
        </p:nvPicPr>
        <p:blipFill rotWithShape="1">
          <a:blip r:embed="rId4">
            <a:alphaModFix/>
          </a:blip>
          <a:srcRect t="4069" b="4069"/>
          <a:stretch/>
        </p:blipFill>
        <p:spPr>
          <a:xfrm>
            <a:off x="602059" y="2062164"/>
            <a:ext cx="4960291" cy="39532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Vision</a:t>
            </a:r>
          </a:p>
        </p:txBody>
      </p:sp>
      <p:sp>
        <p:nvSpPr>
          <p:cNvPr id="4" name="Text Placeholder 3"/>
          <p:cNvSpPr>
            <a:spLocks noGrp="1"/>
          </p:cNvSpPr>
          <p:nvPr>
            <p:ph type="body" idx="1"/>
          </p:nvPr>
        </p:nvSpPr>
        <p:spPr>
          <a:xfrm>
            <a:off x="415602" y="1536633"/>
            <a:ext cx="6321003" cy="4555200"/>
          </a:xfrm>
        </p:spPr>
        <p:txBody>
          <a:bodyPr>
            <a:normAutofit fontScale="85000" lnSpcReduction="10000"/>
          </a:bodyPr>
          <a:lstStyle/>
          <a:p>
            <a:pPr>
              <a:spcAft>
                <a:spcPts val="1200"/>
              </a:spcAft>
            </a:pPr>
            <a:r>
              <a:rPr lang="en-US" sz="2400" dirty="0"/>
              <a:t>Every student can:</a:t>
            </a:r>
          </a:p>
          <a:p>
            <a:pPr lvl="1">
              <a:spcAft>
                <a:spcPts val="1200"/>
              </a:spcAft>
            </a:pPr>
            <a:r>
              <a:rPr lang="en-US" sz="2400" dirty="0"/>
              <a:t>Have a positive team experience</a:t>
            </a:r>
          </a:p>
          <a:p>
            <a:pPr lvl="1">
              <a:spcAft>
                <a:spcPts val="1200"/>
              </a:spcAft>
            </a:pPr>
            <a:r>
              <a:rPr lang="en-US" sz="2400" dirty="0"/>
              <a:t>Learn and contribute to a quality </a:t>
            </a:r>
            <a:br>
              <a:rPr lang="en-US" sz="2400" dirty="0"/>
            </a:br>
            <a:r>
              <a:rPr lang="en-US" sz="2400" dirty="0"/>
              <a:t>team outcome</a:t>
            </a:r>
          </a:p>
          <a:p>
            <a:pPr lvl="1">
              <a:spcAft>
                <a:spcPts val="1200"/>
              </a:spcAft>
            </a:pPr>
            <a:r>
              <a:rPr lang="en-US" sz="2400" dirty="0"/>
              <a:t>Work on a high-performing team</a:t>
            </a:r>
          </a:p>
          <a:p>
            <a:pPr>
              <a:lnSpc>
                <a:spcPct val="150000"/>
              </a:lnSpc>
            </a:pPr>
            <a:r>
              <a:rPr lang="en-US" sz="2400" dirty="0"/>
              <a:t>Bring together CS, the learning sciences, and other fields to design, deploy, and study a new genre of algorithmic team formation tool that more closely considers the needs and experiences of learners</a:t>
            </a:r>
          </a:p>
        </p:txBody>
      </p:sp>
      <p:sp>
        <p:nvSpPr>
          <p:cNvPr id="3" name="Slide Number Placeholder 2"/>
          <p:cNvSpPr>
            <a:spLocks noGrp="1"/>
          </p:cNvSpPr>
          <p:nvPr>
            <p:ph type="sldNum" idx="12"/>
          </p:nvPr>
        </p:nvSpPr>
        <p:spPr/>
        <p:txBody>
          <a:bodyPr/>
          <a:lstStyle/>
          <a:p>
            <a:fld id="{00000000-1234-1234-1234-123412341234}" type="slidenum">
              <a:rPr lang="en" smtClean="0"/>
              <a:pPr/>
              <a:t>2</a:t>
            </a:fld>
            <a:endParaRPr lang="e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394" y="1536567"/>
            <a:ext cx="4080217" cy="4003713"/>
          </a:xfrm>
          <a:prstGeom prst="rect">
            <a:avLst/>
          </a:prstGeom>
        </p:spPr>
      </p:pic>
    </p:spTree>
    <p:extLst>
      <p:ext uri="{BB962C8B-B14F-4D97-AF65-F5344CB8AC3E}">
        <p14:creationId xmlns:p14="http://schemas.microsoft.com/office/powerpoint/2010/main" val="410986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Task Focus Activities</a:t>
            </a:r>
            <a:endParaRPr sz="4000" dirty="0"/>
          </a:p>
        </p:txBody>
      </p:sp>
      <p:sp>
        <p:nvSpPr>
          <p:cNvPr id="168" name="Google Shape;168;p22"/>
          <p:cNvSpPr txBox="1">
            <a:spLocks noGrp="1"/>
          </p:cNvSpPr>
          <p:nvPr>
            <p:ph type="body" idx="1"/>
          </p:nvPr>
        </p:nvSpPr>
        <p:spPr>
          <a:xfrm>
            <a:off x="415600" y="6175933"/>
            <a:ext cx="5333200" cy="8948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 sz="2667" dirty="0"/>
              <a:t>Initial Activity</a:t>
            </a:r>
            <a:endParaRPr sz="2667" dirty="0"/>
          </a:p>
        </p:txBody>
      </p:sp>
      <p:sp>
        <p:nvSpPr>
          <p:cNvPr id="171" name="Google Shape;171;p22"/>
          <p:cNvSpPr txBox="1">
            <a:spLocks noGrp="1"/>
          </p:cNvSpPr>
          <p:nvPr>
            <p:ph type="body" idx="2"/>
          </p:nvPr>
        </p:nvSpPr>
        <p:spPr>
          <a:xfrm>
            <a:off x="6443200" y="6175933"/>
            <a:ext cx="5333200" cy="8948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 sz="2667" dirty="0"/>
              <a:t>Midpoint Activity</a:t>
            </a:r>
            <a:endParaRPr sz="2667" dirty="0"/>
          </a:p>
        </p:txBody>
      </p:sp>
      <p:sp>
        <p:nvSpPr>
          <p:cNvPr id="169" name="Google Shape;169;p22"/>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pic>
        <p:nvPicPr>
          <p:cNvPr id="170" name="Google Shape;170;p22"/>
          <p:cNvPicPr preferRelativeResize="0"/>
          <p:nvPr/>
        </p:nvPicPr>
        <p:blipFill>
          <a:blip r:embed="rId3">
            <a:alphaModFix/>
          </a:blip>
          <a:stretch>
            <a:fillRect/>
          </a:stretch>
        </p:blipFill>
        <p:spPr>
          <a:xfrm>
            <a:off x="7916465" y="2692316"/>
            <a:ext cx="2386668" cy="3094400"/>
          </a:xfrm>
          <a:prstGeom prst="rect">
            <a:avLst/>
          </a:prstGeom>
          <a:noFill/>
          <a:ln>
            <a:noFill/>
          </a:ln>
        </p:spPr>
      </p:pic>
      <p:sp>
        <p:nvSpPr>
          <p:cNvPr id="172" name="Google Shape;172;p22"/>
          <p:cNvSpPr txBox="1"/>
          <p:nvPr/>
        </p:nvSpPr>
        <p:spPr>
          <a:xfrm>
            <a:off x="415600" y="1411825"/>
            <a:ext cx="11663200" cy="684000"/>
          </a:xfrm>
          <a:prstGeom prst="rect">
            <a:avLst/>
          </a:prstGeom>
          <a:noFill/>
          <a:ln>
            <a:noFill/>
          </a:ln>
        </p:spPr>
        <p:txBody>
          <a:bodyPr spcFirstLastPara="1" wrap="square" lIns="121900" tIns="121900" rIns="121900" bIns="121900" anchor="ctr" anchorCtr="0">
            <a:noAutofit/>
          </a:bodyPr>
          <a:lstStyle/>
          <a:p>
            <a:pPr>
              <a:lnSpc>
                <a:spcPct val="115000"/>
              </a:lnSpc>
              <a:spcAft>
                <a:spcPts val="2133"/>
              </a:spcAft>
            </a:pPr>
            <a:r>
              <a:rPr lang="en" sz="2400" dirty="0">
                <a:solidFill>
                  <a:schemeClr val="bg2"/>
                </a:solidFill>
                <a:latin typeface="Open Sans" pitchFamily="2" charset="0"/>
                <a:ea typeface="Open Sans" pitchFamily="2" charset="0"/>
                <a:cs typeface="Open Sans" pitchFamily="2" charset="0"/>
              </a:rPr>
              <a:t>Emphasized producing an outcome, rather than team relationships</a:t>
            </a:r>
            <a:endParaRPr sz="2400" dirty="0">
              <a:solidFill>
                <a:schemeClr val="bg2"/>
              </a:solidFill>
              <a:latin typeface="Open Sans" pitchFamily="2" charset="0"/>
              <a:ea typeface="Open Sans" pitchFamily="2" charset="0"/>
              <a:cs typeface="Open Sans" pitchFamily="2" charset="0"/>
            </a:endParaRPr>
          </a:p>
        </p:txBody>
      </p:sp>
      <p:pic>
        <p:nvPicPr>
          <p:cNvPr id="173" name="Google Shape;173;p22"/>
          <p:cNvPicPr preferRelativeResize="0"/>
          <p:nvPr/>
        </p:nvPicPr>
        <p:blipFill>
          <a:blip r:embed="rId4">
            <a:alphaModFix/>
          </a:blip>
          <a:stretch>
            <a:fillRect/>
          </a:stretch>
        </p:blipFill>
        <p:spPr>
          <a:xfrm>
            <a:off x="761367" y="2434114"/>
            <a:ext cx="4672867" cy="3610820"/>
          </a:xfrm>
          <a:prstGeom prst="rect">
            <a:avLst/>
          </a:prstGeom>
          <a:noFill/>
          <a:ln>
            <a:noFill/>
          </a:ln>
        </p:spPr>
      </p:pic>
      <p:sp>
        <p:nvSpPr>
          <p:cNvPr id="174" name="Google Shape;174;p22"/>
          <p:cNvSpPr txBox="1"/>
          <p:nvPr/>
        </p:nvSpPr>
        <p:spPr>
          <a:xfrm>
            <a:off x="1149500" y="2692300"/>
            <a:ext cx="3955200" cy="2836800"/>
          </a:xfrm>
          <a:prstGeom prst="rect">
            <a:avLst/>
          </a:prstGeom>
          <a:noFill/>
          <a:ln>
            <a:noFill/>
          </a:ln>
        </p:spPr>
        <p:txBody>
          <a:bodyPr spcFirstLastPara="1" wrap="square" lIns="121900" tIns="121900" rIns="121900" bIns="121900" anchor="t" anchorCtr="0">
            <a:noAutofit/>
          </a:bodyPr>
          <a:lstStyle/>
          <a:p>
            <a:pPr marL="609585" indent="-474121">
              <a:buClr>
                <a:srgbClr val="0000FF"/>
              </a:buClr>
              <a:buSzPts val="2000"/>
              <a:buFont typeface="Permanent Marker"/>
              <a:buChar char="-"/>
            </a:pPr>
            <a:r>
              <a:rPr lang="en" sz="2667" dirty="0">
                <a:solidFill>
                  <a:srgbClr val="0000FF"/>
                </a:solidFill>
                <a:latin typeface="Balsamiq Sans" panose="02000603000000000000" pitchFamily="2" charset="0"/>
                <a:ea typeface="Balsamiq Sans" panose="02000603000000000000" pitchFamily="2" charset="0"/>
                <a:cs typeface="Permanent Marker"/>
                <a:sym typeface="Permanent Marker"/>
              </a:rPr>
              <a:t>Fellowship of the Designers</a:t>
            </a:r>
            <a:endParaRPr sz="2667" dirty="0">
              <a:solidFill>
                <a:srgbClr val="0000FF"/>
              </a:solidFill>
              <a:latin typeface="Balsamiq Sans" panose="02000603000000000000" pitchFamily="2" charset="0"/>
              <a:ea typeface="Balsamiq Sans" panose="02000603000000000000" pitchFamily="2" charset="0"/>
              <a:cs typeface="Permanent Marker"/>
              <a:sym typeface="Permanent Marker"/>
            </a:endParaRPr>
          </a:p>
          <a:p>
            <a:pPr marL="609585" indent="-474121">
              <a:spcBef>
                <a:spcPts val="1333"/>
              </a:spcBef>
              <a:buClr>
                <a:srgbClr val="0000FF"/>
              </a:buClr>
              <a:buSzPts val="2000"/>
              <a:buFont typeface="Permanent Marker"/>
              <a:buChar char="-"/>
            </a:pPr>
            <a:r>
              <a:rPr lang="en" sz="2667" dirty="0">
                <a:solidFill>
                  <a:srgbClr val="0000FF"/>
                </a:solidFill>
                <a:latin typeface="Balsamiq Sans" panose="02000603000000000000" pitchFamily="2" charset="0"/>
                <a:ea typeface="Balsamiq Sans" panose="02000603000000000000" pitchFamily="2" charset="0"/>
                <a:cs typeface="Permanent Marker"/>
                <a:sym typeface="Permanent Marker"/>
              </a:rPr>
              <a:t>4 + 2 = 7</a:t>
            </a:r>
            <a:endParaRPr sz="2667" dirty="0">
              <a:solidFill>
                <a:srgbClr val="0000FF"/>
              </a:solidFill>
              <a:latin typeface="Balsamiq Sans" panose="02000603000000000000" pitchFamily="2" charset="0"/>
              <a:ea typeface="Balsamiq Sans" panose="02000603000000000000" pitchFamily="2" charset="0"/>
              <a:cs typeface="Permanent Marker"/>
              <a:sym typeface="Permanent Marker"/>
            </a:endParaRPr>
          </a:p>
          <a:p>
            <a:pPr marL="609585" indent="-474121">
              <a:spcBef>
                <a:spcPts val="1333"/>
              </a:spcBef>
              <a:spcAft>
                <a:spcPts val="1333"/>
              </a:spcAft>
              <a:buClr>
                <a:srgbClr val="0000FF"/>
              </a:buClr>
              <a:buSzPts val="2000"/>
              <a:buFont typeface="Permanent Marker"/>
              <a:buChar char="-"/>
            </a:pPr>
            <a:r>
              <a:rPr lang="en" sz="2667" dirty="0">
                <a:solidFill>
                  <a:srgbClr val="0000FF"/>
                </a:solidFill>
                <a:latin typeface="Balsamiq Sans" panose="02000603000000000000" pitchFamily="2" charset="0"/>
                <a:ea typeface="Balsamiq Sans" panose="02000603000000000000" pitchFamily="2" charset="0"/>
                <a:cs typeface="Permanent Marker"/>
                <a:sym typeface="Permanent Marker"/>
              </a:rPr>
              <a:t>Will Code For Money</a:t>
            </a:r>
            <a:endParaRPr sz="2667" dirty="0">
              <a:solidFill>
                <a:srgbClr val="0000FF"/>
              </a:solidFill>
              <a:latin typeface="Balsamiq Sans" panose="02000603000000000000" pitchFamily="2" charset="0"/>
              <a:ea typeface="Balsamiq Sans" panose="02000603000000000000" pitchFamily="2" charset="0"/>
              <a:cs typeface="Permanent Marker"/>
              <a:sym typeface="Permanent Mark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533167" y="681037"/>
            <a:ext cx="10820633" cy="1009651"/>
          </a:xfrm>
          <a:prstGeom prst="rect">
            <a:avLst/>
          </a:prstGeom>
        </p:spPr>
        <p:txBody>
          <a:bodyPr spcFirstLastPara="1" vert="horz" wrap="square" lIns="121900" tIns="121900" rIns="121900" bIns="121900" rtlCol="0" anchor="t" anchorCtr="0">
            <a:noAutofit/>
          </a:bodyPr>
          <a:lstStyle/>
          <a:p>
            <a:r>
              <a:rPr lang="en" sz="4000" dirty="0"/>
              <a:t>Measures</a:t>
            </a:r>
            <a:endParaRPr sz="4000" dirty="0"/>
          </a:p>
        </p:txBody>
      </p:sp>
      <p:sp>
        <p:nvSpPr>
          <p:cNvPr id="180" name="Google Shape;180;p23"/>
          <p:cNvSpPr txBox="1">
            <a:spLocks noGrp="1"/>
          </p:cNvSpPr>
          <p:nvPr>
            <p:ph idx="1"/>
          </p:nvPr>
        </p:nvSpPr>
        <p:spPr>
          <a:xfrm>
            <a:off x="533167" y="1688433"/>
            <a:ext cx="11360800" cy="4403600"/>
          </a:xfrm>
          <a:prstGeom prst="rect">
            <a:avLst/>
          </a:prstGeom>
        </p:spPr>
        <p:txBody>
          <a:bodyPr spcFirstLastPara="1" vert="horz" wrap="square" lIns="121900" tIns="121900" rIns="121900" bIns="121900" rtlCol="0" anchor="t" anchorCtr="0">
            <a:noAutofit/>
          </a:bodyPr>
          <a:lstStyle/>
          <a:p>
            <a:pPr marL="285761" indent="-285750">
              <a:spcAft>
                <a:spcPts val="1800"/>
              </a:spcAft>
              <a:buClr>
                <a:schemeClr val="bg2"/>
              </a:buClr>
            </a:pPr>
            <a:r>
              <a:rPr lang="en" sz="2500" dirty="0">
                <a:solidFill>
                  <a:schemeClr val="bg2"/>
                </a:solidFill>
              </a:rPr>
              <a:t>Project Grades</a:t>
            </a:r>
          </a:p>
          <a:p>
            <a:pPr marL="285761" indent="-285750">
              <a:spcAft>
                <a:spcPts val="1800"/>
              </a:spcAft>
              <a:buClr>
                <a:schemeClr val="bg2"/>
              </a:buClr>
            </a:pPr>
            <a:r>
              <a:rPr lang="en-US" sz="2500" dirty="0">
                <a:solidFill>
                  <a:schemeClr val="bg2"/>
                </a:solidFill>
              </a:rPr>
              <a:t>Perceived Performance</a:t>
            </a:r>
          </a:p>
          <a:p>
            <a:pPr marL="285761" indent="-285750">
              <a:spcAft>
                <a:spcPts val="1800"/>
              </a:spcAft>
              <a:buClr>
                <a:schemeClr val="bg2"/>
              </a:buClr>
            </a:pPr>
            <a:r>
              <a:rPr lang="en-US" sz="2500" dirty="0">
                <a:solidFill>
                  <a:schemeClr val="bg2"/>
                </a:solidFill>
              </a:rPr>
              <a:t>Satisfaction with Team Assignment</a:t>
            </a:r>
          </a:p>
          <a:p>
            <a:pPr marL="285761" indent="-285750">
              <a:spcAft>
                <a:spcPts val="1800"/>
              </a:spcAft>
              <a:buClr>
                <a:schemeClr val="bg2"/>
              </a:buClr>
            </a:pPr>
            <a:r>
              <a:rPr lang="en-US" sz="2500" dirty="0">
                <a:solidFill>
                  <a:schemeClr val="bg2"/>
                </a:solidFill>
              </a:rPr>
              <a:t>Psychological Safety </a:t>
            </a:r>
            <a:r>
              <a:rPr lang="en-US" sz="2500" i="1" dirty="0">
                <a:solidFill>
                  <a:schemeClr val="bg2"/>
                </a:solidFill>
              </a:rPr>
              <a:t>(Edmondson 1999)</a:t>
            </a:r>
          </a:p>
          <a:p>
            <a:pPr marL="285761" indent="-285750">
              <a:spcAft>
                <a:spcPts val="1800"/>
              </a:spcAft>
              <a:buClr>
                <a:schemeClr val="bg2"/>
              </a:buClr>
            </a:pPr>
            <a:r>
              <a:rPr lang="en-US" sz="2500" dirty="0">
                <a:solidFill>
                  <a:schemeClr val="bg2"/>
                </a:solidFill>
              </a:rPr>
              <a:t>Conflict </a:t>
            </a:r>
            <a:r>
              <a:rPr lang="en-US" sz="2500" i="1" dirty="0">
                <a:solidFill>
                  <a:schemeClr val="bg2"/>
                </a:solidFill>
              </a:rPr>
              <a:t>(</a:t>
            </a:r>
            <a:r>
              <a:rPr lang="en-US" sz="2500" i="1" dirty="0" err="1">
                <a:solidFill>
                  <a:schemeClr val="bg2"/>
                </a:solidFill>
              </a:rPr>
              <a:t>Jehn</a:t>
            </a:r>
            <a:r>
              <a:rPr lang="en-US" sz="2500" i="1" dirty="0">
                <a:solidFill>
                  <a:schemeClr val="bg2"/>
                </a:solidFill>
              </a:rPr>
              <a:t>, </a:t>
            </a:r>
            <a:r>
              <a:rPr lang="en-US" sz="2500" i="1" dirty="0" err="1">
                <a:solidFill>
                  <a:schemeClr val="bg2"/>
                </a:solidFill>
              </a:rPr>
              <a:t>Northcraft</a:t>
            </a:r>
            <a:r>
              <a:rPr lang="en-US" sz="2500" i="1" dirty="0">
                <a:solidFill>
                  <a:schemeClr val="bg2"/>
                </a:solidFill>
              </a:rPr>
              <a:t>, &amp; Neale 1999)</a:t>
            </a:r>
          </a:p>
          <a:p>
            <a:pPr marL="285761" indent="-285750">
              <a:spcAft>
                <a:spcPts val="1800"/>
              </a:spcAft>
              <a:buClr>
                <a:schemeClr val="bg2"/>
              </a:buClr>
            </a:pPr>
            <a:r>
              <a:rPr lang="en-US" sz="2500" dirty="0">
                <a:solidFill>
                  <a:schemeClr val="bg2"/>
                </a:solidFill>
              </a:rPr>
              <a:t>Cohesiveness </a:t>
            </a:r>
            <a:r>
              <a:rPr lang="en-US" sz="2500" i="1" dirty="0">
                <a:solidFill>
                  <a:schemeClr val="bg2"/>
                </a:solidFill>
              </a:rPr>
              <a:t>(Carless &amp; De Paola 2000)</a:t>
            </a:r>
          </a:p>
        </p:txBody>
      </p:sp>
      <p:sp>
        <p:nvSpPr>
          <p:cNvPr id="181" name="Google Shape;181;p23"/>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RQ1: Effects of Composition and Activity on Outcomes</a:t>
            </a:r>
            <a:endParaRPr sz="4000" dirty="0"/>
          </a:p>
        </p:txBody>
      </p:sp>
      <p:sp>
        <p:nvSpPr>
          <p:cNvPr id="197" name="Google Shape;197;p25"/>
          <p:cNvSpPr txBox="1">
            <a:spLocks noGrp="1"/>
          </p:cNvSpPr>
          <p:nvPr>
            <p:ph type="body" idx="1"/>
          </p:nvPr>
        </p:nvSpPr>
        <p:spPr>
          <a:xfrm>
            <a:off x="415600" y="1825695"/>
            <a:ext cx="11360800" cy="3923200"/>
          </a:xfrm>
          <a:prstGeom prst="rect">
            <a:avLst/>
          </a:prstGeom>
        </p:spPr>
        <p:txBody>
          <a:bodyPr spcFirstLastPara="1" vert="horz" wrap="square" lIns="121900" tIns="121900" rIns="121900" bIns="121900" rtlCol="0" anchor="t" anchorCtr="0">
            <a:noAutofit/>
          </a:bodyPr>
          <a:lstStyle/>
          <a:p>
            <a:pPr marL="457200" indent="-457200">
              <a:spcAft>
                <a:spcPts val="2400"/>
              </a:spcAft>
            </a:pPr>
            <a:r>
              <a:rPr lang="en-US" sz="2500" dirty="0"/>
              <a:t>Outcome measures high</a:t>
            </a:r>
          </a:p>
          <a:p>
            <a:pPr marL="457200" indent="-457200">
              <a:spcAft>
                <a:spcPts val="2133"/>
              </a:spcAft>
            </a:pPr>
            <a:r>
              <a:rPr lang="en-US" sz="2500" dirty="0"/>
              <a:t>No significant differences by condition</a:t>
            </a:r>
          </a:p>
          <a:p>
            <a:pPr marL="1066785" lvl="1" indent="-457200">
              <a:spcBef>
                <a:spcPts val="0"/>
              </a:spcBef>
              <a:spcAft>
                <a:spcPts val="2133"/>
              </a:spcAft>
            </a:pPr>
            <a:r>
              <a:rPr lang="en-US" sz="2500" dirty="0"/>
              <a:t>Expectation Effect</a:t>
            </a:r>
          </a:p>
          <a:p>
            <a:pPr marL="1066785" lvl="1" indent="-457200">
              <a:spcBef>
                <a:spcPts val="0"/>
              </a:spcBef>
              <a:spcAft>
                <a:spcPts val="2133"/>
              </a:spcAft>
            </a:pPr>
            <a:r>
              <a:rPr lang="en-US" sz="2500" dirty="0"/>
              <a:t>Using multiple criteria does not necessarily stack benefits</a:t>
            </a:r>
          </a:p>
          <a:p>
            <a:pPr marL="1066785" lvl="1" indent="-457200">
              <a:spcBef>
                <a:spcPts val="0"/>
              </a:spcBef>
              <a:spcAft>
                <a:spcPts val="2133"/>
              </a:spcAft>
            </a:pPr>
            <a:r>
              <a:rPr lang="en-US" sz="2500" dirty="0"/>
              <a:t>Prior work may not be generalizable to our study context (incentive structures, project length, etc.)</a:t>
            </a:r>
          </a:p>
        </p:txBody>
      </p:sp>
      <p:sp>
        <p:nvSpPr>
          <p:cNvPr id="198" name="Google Shape;198;p25"/>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RQ2: Effects of Composition and Activity on Psych. Safety</a:t>
            </a:r>
            <a:endParaRPr sz="4000" dirty="0"/>
          </a:p>
        </p:txBody>
      </p:sp>
      <p:sp>
        <p:nvSpPr>
          <p:cNvPr id="6" name="Google Shape;220;p28">
            <a:extLst>
              <a:ext uri="{FF2B5EF4-FFF2-40B4-BE49-F238E27FC236}">
                <a16:creationId xmlns:a16="http://schemas.microsoft.com/office/drawing/2014/main" id="{01C9F778-7A68-4E9D-B3EF-972E55FD1A41}"/>
              </a:ext>
            </a:extLst>
          </p:cNvPr>
          <p:cNvSpPr txBox="1">
            <a:spLocks noGrp="1"/>
          </p:cNvSpPr>
          <p:nvPr>
            <p:ph type="body" idx="1"/>
          </p:nvPr>
        </p:nvSpPr>
        <p:spPr>
          <a:xfrm>
            <a:off x="415600" y="1891333"/>
            <a:ext cx="11360800" cy="4874000"/>
          </a:xfrm>
          <a:prstGeom prst="rect">
            <a:avLst/>
          </a:prstGeom>
        </p:spPr>
        <p:txBody>
          <a:bodyPr spcFirstLastPara="1" vert="horz" wrap="square" lIns="121900" tIns="121900" rIns="121900" bIns="121900" rtlCol="0" anchor="t" anchorCtr="0">
            <a:noAutofit/>
          </a:bodyPr>
          <a:lstStyle/>
          <a:p>
            <a:pPr indent="-457200">
              <a:spcAft>
                <a:spcPts val="1200"/>
              </a:spcAft>
              <a:buSzPts val="2200"/>
            </a:pPr>
            <a:r>
              <a:rPr lang="en" sz="2500" dirty="0"/>
              <a:t>High across conditions</a:t>
            </a:r>
          </a:p>
          <a:p>
            <a:pPr indent="-457200">
              <a:spcAft>
                <a:spcPts val="1200"/>
              </a:spcAft>
              <a:buSzPts val="2200"/>
            </a:pPr>
            <a:r>
              <a:rPr lang="en" sz="2500" dirty="0"/>
              <a:t>No significant differences</a:t>
            </a:r>
          </a:p>
          <a:p>
            <a:pPr lvl="1" indent="-457200">
              <a:spcBef>
                <a:spcPts val="0"/>
              </a:spcBef>
              <a:spcAft>
                <a:spcPts val="1200"/>
              </a:spcAft>
              <a:buSzPts val="2200"/>
            </a:pPr>
            <a:r>
              <a:rPr lang="en" sz="2500" dirty="0"/>
              <a:t>Nature of courses helped psychological safety develop organically</a:t>
            </a:r>
            <a:endParaRPr sz="2500" dirty="0"/>
          </a:p>
          <a:p>
            <a:pPr lvl="1" indent="-457200">
              <a:spcBef>
                <a:spcPts val="0"/>
              </a:spcBef>
              <a:spcAft>
                <a:spcPts val="1200"/>
              </a:spcAft>
              <a:buSzPts val="2200"/>
            </a:pPr>
            <a:r>
              <a:rPr lang="en" sz="2500" dirty="0"/>
              <a:t>Both activities helped develop interpersonal relationships</a:t>
            </a:r>
            <a:endParaRPr sz="2500" dirty="0"/>
          </a:p>
        </p:txBody>
      </p:sp>
      <p:sp>
        <p:nvSpPr>
          <p:cNvPr id="213" name="Google Shape;213;p27"/>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RQ3: Relation of Psychological Safety to Outcomes</a:t>
            </a:r>
            <a:endParaRPr sz="4000" dirty="0"/>
          </a:p>
        </p:txBody>
      </p:sp>
      <p:sp>
        <p:nvSpPr>
          <p:cNvPr id="227" name="Google Shape;227;p2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474121">
              <a:buSzPts val="2000"/>
            </a:pPr>
            <a:r>
              <a:rPr lang="en" sz="2500" dirty="0"/>
              <a:t>Correlated with almost all subjective measures</a:t>
            </a:r>
            <a:endParaRPr sz="2500" dirty="0"/>
          </a:p>
          <a:p>
            <a:pPr indent="-474121">
              <a:spcBef>
                <a:spcPts val="2133"/>
              </a:spcBef>
              <a:buSzPts val="2000"/>
            </a:pPr>
            <a:r>
              <a:rPr lang="en" sz="2500" dirty="0"/>
              <a:t>No significant relation to project grades</a:t>
            </a:r>
            <a:endParaRPr sz="2500" dirty="0"/>
          </a:p>
          <a:p>
            <a:pPr indent="-474121">
              <a:spcBef>
                <a:spcPts val="2133"/>
              </a:spcBef>
              <a:buSzPts val="2000"/>
            </a:pPr>
            <a:r>
              <a:rPr lang="en" sz="2500" dirty="0"/>
              <a:t>Potential explanations:</a:t>
            </a:r>
            <a:endParaRPr sz="2500" dirty="0"/>
          </a:p>
          <a:p>
            <a:pPr lvl="1" indent="-457189">
              <a:buSzPts val="1800"/>
            </a:pPr>
            <a:r>
              <a:rPr lang="en" sz="2500" dirty="0"/>
              <a:t>Different context from prior literature </a:t>
            </a:r>
          </a:p>
          <a:p>
            <a:pPr lvl="1" indent="-457189">
              <a:buSzPts val="1800"/>
            </a:pPr>
            <a:r>
              <a:rPr lang="en" sz="2500" dirty="0"/>
              <a:t>Potential for behaviors that negatively influence performance</a:t>
            </a:r>
            <a:endParaRPr sz="2500" dirty="0"/>
          </a:p>
        </p:txBody>
      </p:sp>
      <p:sp>
        <p:nvSpPr>
          <p:cNvPr id="228" name="Google Shape;228;p29"/>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683A-3E0D-EA63-515D-B832824D8893}"/>
              </a:ext>
            </a:extLst>
          </p:cNvPr>
          <p:cNvSpPr>
            <a:spLocks noGrp="1"/>
          </p:cNvSpPr>
          <p:nvPr>
            <p:ph type="title"/>
          </p:nvPr>
        </p:nvSpPr>
        <p:spPr/>
        <p:txBody>
          <a:bodyPr>
            <a:normAutofit/>
          </a:bodyPr>
          <a:lstStyle/>
          <a:p>
            <a:r>
              <a:rPr lang="en-US" sz="4000" dirty="0"/>
              <a:t>Implications</a:t>
            </a:r>
          </a:p>
        </p:txBody>
      </p:sp>
      <p:sp>
        <p:nvSpPr>
          <p:cNvPr id="3" name="Text Placeholder 2">
            <a:extLst>
              <a:ext uri="{FF2B5EF4-FFF2-40B4-BE49-F238E27FC236}">
                <a16:creationId xmlns:a16="http://schemas.microsoft.com/office/drawing/2014/main" id="{65DBDB56-456F-BD37-C891-84AB6B5532CF}"/>
              </a:ext>
            </a:extLst>
          </p:cNvPr>
          <p:cNvSpPr>
            <a:spLocks noGrp="1"/>
          </p:cNvSpPr>
          <p:nvPr>
            <p:ph type="body" idx="1"/>
          </p:nvPr>
        </p:nvSpPr>
        <p:spPr/>
        <p:txBody>
          <a:bodyPr>
            <a:noAutofit/>
          </a:bodyPr>
          <a:lstStyle/>
          <a:p>
            <a:pPr fontAlgn="base">
              <a:spcAft>
                <a:spcPts val="1600"/>
              </a:spcAft>
            </a:pPr>
            <a:r>
              <a:rPr lang="en-US" sz="2500" b="0" i="0" u="none" strike="noStrike" dirty="0">
                <a:solidFill>
                  <a:schemeClr val="bg2"/>
                </a:solidFill>
                <a:effectLst/>
                <a:latin typeface="Open Sans" pitchFamily="2" charset="0"/>
                <a:ea typeface="Open Sans" pitchFamily="2" charset="0"/>
                <a:cs typeface="Open Sans" pitchFamily="2" charset="0"/>
              </a:rPr>
              <a:t>Using an algorithmic tool will not automatically improve team outcomes</a:t>
            </a:r>
          </a:p>
          <a:p>
            <a:pPr fontAlgn="base">
              <a:spcAft>
                <a:spcPts val="1600"/>
              </a:spcAft>
            </a:pPr>
            <a:r>
              <a:rPr lang="en-US" sz="2500" b="0" i="0" u="none" strike="noStrike" dirty="0">
                <a:solidFill>
                  <a:schemeClr val="bg2"/>
                </a:solidFill>
                <a:effectLst/>
                <a:latin typeface="Open Sans" pitchFamily="2" charset="0"/>
                <a:ea typeface="Open Sans" pitchFamily="2" charset="0"/>
                <a:cs typeface="Open Sans" pitchFamily="2" charset="0"/>
              </a:rPr>
              <a:t>Should not use team formation tools as black box to increase performance, but for other benefits </a:t>
            </a:r>
          </a:p>
          <a:p>
            <a:pPr marL="800100" lvl="1" indent="-342900" fontAlgn="base">
              <a:spcAft>
                <a:spcPts val="1600"/>
              </a:spcAft>
            </a:pPr>
            <a:r>
              <a:rPr lang="en-US" sz="2500" b="0" i="0" u="none" strike="noStrike" dirty="0">
                <a:solidFill>
                  <a:schemeClr val="bg2"/>
                </a:solidFill>
                <a:effectLst/>
                <a:latin typeface="Open Sans" pitchFamily="2" charset="0"/>
                <a:ea typeface="Open Sans" pitchFamily="2" charset="0"/>
                <a:cs typeface="Open Sans" pitchFamily="2" charset="0"/>
              </a:rPr>
              <a:t>Can incorporate activities to offset initial unfamiliarity</a:t>
            </a:r>
          </a:p>
          <a:p>
            <a:pPr marL="800100" lvl="1" indent="-342900" fontAlgn="base">
              <a:spcAft>
                <a:spcPts val="1600"/>
              </a:spcAft>
            </a:pPr>
            <a:r>
              <a:rPr lang="en-US" sz="2500" b="0" i="0" u="none" strike="noStrike" dirty="0">
                <a:solidFill>
                  <a:schemeClr val="bg2"/>
                </a:solidFill>
                <a:effectLst/>
                <a:latin typeface="Open Sans" pitchFamily="2" charset="0"/>
                <a:ea typeface="Open Sans" pitchFamily="2" charset="0"/>
                <a:cs typeface="Open Sans" pitchFamily="2" charset="0"/>
              </a:rPr>
              <a:t>Building psychological safety is important for team experience but won’t automatically improve performance</a:t>
            </a:r>
          </a:p>
          <a:p>
            <a:pPr marL="190515" indent="-342900" fontAlgn="base">
              <a:spcAft>
                <a:spcPts val="1600"/>
              </a:spcAft>
            </a:pPr>
            <a:r>
              <a:rPr lang="en-US" sz="2433" b="0" i="0" u="none" strike="noStrike" dirty="0">
                <a:solidFill>
                  <a:schemeClr val="bg2"/>
                </a:solidFill>
                <a:effectLst/>
                <a:latin typeface="Open Sans" pitchFamily="2" charset="0"/>
                <a:ea typeface="Open Sans" pitchFamily="2" charset="0"/>
                <a:cs typeface="Open Sans" pitchFamily="2" charset="0"/>
              </a:rPr>
              <a:t>How might tools be improve</a:t>
            </a:r>
            <a:r>
              <a:rPr lang="en-US" sz="2433" dirty="0">
                <a:solidFill>
                  <a:schemeClr val="bg2"/>
                </a:solidFill>
                <a:latin typeface="Open Sans" pitchFamily="2" charset="0"/>
                <a:ea typeface="Open Sans" pitchFamily="2" charset="0"/>
                <a:cs typeface="Open Sans" pitchFamily="2" charset="0"/>
              </a:rPr>
              <a:t>d?</a:t>
            </a:r>
            <a:endParaRPr lang="en-US" sz="2433" b="0" i="0" u="none" strike="noStrike" dirty="0">
              <a:solidFill>
                <a:schemeClr val="bg2"/>
              </a:solidFill>
              <a:effectLst/>
              <a:latin typeface="Open Sans" pitchFamily="2" charset="0"/>
              <a:ea typeface="Open Sans" pitchFamily="2" charset="0"/>
              <a:cs typeface="Open Sans" pitchFamily="2" charset="0"/>
            </a:endParaRPr>
          </a:p>
        </p:txBody>
      </p:sp>
      <p:sp>
        <p:nvSpPr>
          <p:cNvPr id="4" name="Slide Number Placeholder 3">
            <a:extLst>
              <a:ext uri="{FF2B5EF4-FFF2-40B4-BE49-F238E27FC236}">
                <a16:creationId xmlns:a16="http://schemas.microsoft.com/office/drawing/2014/main" id="{D5DE2A92-98E7-860F-BA5B-82A7397776D4}"/>
              </a:ext>
            </a:extLst>
          </p:cNvPr>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150125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702C4A6-5B92-656F-BE92-F441E1098019}"/>
              </a:ext>
            </a:extLst>
          </p:cNvPr>
          <p:cNvSpPr/>
          <p:nvPr/>
        </p:nvSpPr>
        <p:spPr>
          <a:xfrm>
            <a:off x="1348741" y="4791959"/>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5F42823-A684-B3D6-A5F5-35386F301A55}"/>
              </a:ext>
            </a:extLst>
          </p:cNvPr>
          <p:cNvSpPr/>
          <p:nvPr/>
        </p:nvSpPr>
        <p:spPr>
          <a:xfrm>
            <a:off x="1348741" y="3287642"/>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6CC0314-2047-9399-BF28-CA9A3C22CADD}"/>
              </a:ext>
            </a:extLst>
          </p:cNvPr>
          <p:cNvSpPr/>
          <p:nvPr/>
        </p:nvSpPr>
        <p:spPr>
          <a:xfrm>
            <a:off x="1348741" y="1688433"/>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a:bodyPr>
          <a:lstStyle/>
          <a:p>
            <a:r>
              <a:rPr lang="en-US" sz="4000" dirty="0"/>
              <a:t>Outline</a:t>
            </a:r>
          </a:p>
        </p:txBody>
      </p:sp>
      <p:graphicFrame>
        <p:nvGraphicFramePr>
          <p:cNvPr id="31" name="Diagram 30">
            <a:extLst>
              <a:ext uri="{FF2B5EF4-FFF2-40B4-BE49-F238E27FC236}">
                <a16:creationId xmlns:a16="http://schemas.microsoft.com/office/drawing/2014/main" id="{DE1A6EED-A38D-FE5E-87AA-643E450E84C7}"/>
              </a:ext>
            </a:extLst>
          </p:cNvPr>
          <p:cNvGraphicFramePr/>
          <p:nvPr>
            <p:extLst>
              <p:ext uri="{D42A27DB-BD31-4B8C-83A1-F6EECF244321}">
                <p14:modId xmlns:p14="http://schemas.microsoft.com/office/powerpoint/2010/main" val="1670488982"/>
              </p:ext>
            </p:extLst>
          </p:nvPr>
        </p:nvGraphicFramePr>
        <p:xfrm>
          <a:off x="415600" y="1688433"/>
          <a:ext cx="11360800" cy="4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idx="12"/>
          </p:nvPr>
        </p:nvSpPr>
        <p:spPr/>
        <p:txBody>
          <a:bodyPr vert="horz" lIns="91440" tIns="45720" rIns="91440" bIns="45720" rtlCol="0" anchor="ctr">
            <a:normAutofit/>
          </a:bodyPr>
          <a:lstStyle/>
          <a:p>
            <a:pPr>
              <a:spcAft>
                <a:spcPts val="600"/>
              </a:spcAft>
            </a:pPr>
            <a:fld id="{00000000-1234-1234-1234-123412341234}" type="slidenum">
              <a:rPr lang="en-US">
                <a:solidFill>
                  <a:schemeClr val="bg2"/>
                </a:solidFill>
              </a:rPr>
              <a:pPr>
                <a:spcAft>
                  <a:spcPts val="600"/>
                </a:spcAft>
              </a:pPr>
              <a:t>26</a:t>
            </a:fld>
            <a:endParaRPr lang="en-US" dirty="0">
              <a:solidFill>
                <a:schemeClr val="bg2"/>
              </a:solidFill>
            </a:endParaRPr>
          </a:p>
        </p:txBody>
      </p:sp>
    </p:spTree>
    <p:extLst>
      <p:ext uri="{BB962C8B-B14F-4D97-AF65-F5344CB8AC3E}">
        <p14:creationId xmlns:p14="http://schemas.microsoft.com/office/powerpoint/2010/main" val="3382317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The LIFT Workflow</a:t>
            </a:r>
            <a:endParaRPr sz="4000" dirty="0"/>
          </a:p>
        </p:txBody>
      </p:sp>
      <p:sp>
        <p:nvSpPr>
          <p:cNvPr id="111" name="Google Shape;111;p18"/>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27</a:t>
            </a:fld>
            <a:endParaRPr/>
          </a:p>
        </p:txBody>
      </p:sp>
      <p:pic>
        <p:nvPicPr>
          <p:cNvPr id="3" name="Picture 2">
            <a:extLst>
              <a:ext uri="{FF2B5EF4-FFF2-40B4-BE49-F238E27FC236}">
                <a16:creationId xmlns:a16="http://schemas.microsoft.com/office/drawing/2014/main" id="{38A039E0-B0AA-81DA-F160-639CEF642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82" y="1590437"/>
            <a:ext cx="11613887" cy="43041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2D39-2DE1-4784-9331-27C4ECE193F3}"/>
              </a:ext>
            </a:extLst>
          </p:cNvPr>
          <p:cNvSpPr>
            <a:spLocks noGrp="1"/>
          </p:cNvSpPr>
          <p:nvPr>
            <p:ph type="title"/>
          </p:nvPr>
        </p:nvSpPr>
        <p:spPr/>
        <p:txBody>
          <a:bodyPr>
            <a:normAutofit/>
          </a:bodyPr>
          <a:lstStyle/>
          <a:p>
            <a:r>
              <a:rPr lang="en-US" sz="4000" dirty="0"/>
              <a:t>Research Questions</a:t>
            </a:r>
          </a:p>
        </p:txBody>
      </p:sp>
      <p:sp>
        <p:nvSpPr>
          <p:cNvPr id="3" name="Text Placeholder 2">
            <a:extLst>
              <a:ext uri="{FF2B5EF4-FFF2-40B4-BE49-F238E27FC236}">
                <a16:creationId xmlns:a16="http://schemas.microsoft.com/office/drawing/2014/main" id="{EDAB648D-D974-4CD3-92FA-EEA9E45B6D24}"/>
              </a:ext>
            </a:extLst>
          </p:cNvPr>
          <p:cNvSpPr>
            <a:spLocks noGrp="1"/>
          </p:cNvSpPr>
          <p:nvPr>
            <p:ph type="body" idx="1"/>
          </p:nvPr>
        </p:nvSpPr>
        <p:spPr>
          <a:xfrm>
            <a:off x="415600" y="1518614"/>
            <a:ext cx="11360800" cy="4403600"/>
          </a:xfrm>
        </p:spPr>
        <p:txBody>
          <a:bodyPr>
            <a:noAutofit/>
          </a:bodyPr>
          <a:lstStyle/>
          <a:p>
            <a:r>
              <a:rPr lang="en-US" sz="2300" dirty="0"/>
              <a:t>RQ1: What team formation criteria do students select when given the chance? How do student and instructor choices differ?</a:t>
            </a:r>
            <a:br>
              <a:rPr lang="en-US" sz="2300" dirty="0"/>
            </a:br>
            <a:endParaRPr lang="en-US" sz="2300" dirty="0"/>
          </a:p>
          <a:p>
            <a:r>
              <a:rPr lang="en-US" sz="2300" dirty="0"/>
              <a:t>RQ2: How do students perceive their agency when they are allowed to have input into the team formation process?</a:t>
            </a:r>
            <a:br>
              <a:rPr lang="en-US" sz="2300" dirty="0"/>
            </a:br>
            <a:endParaRPr lang="en-US" sz="2300" dirty="0"/>
          </a:p>
          <a:p>
            <a:r>
              <a:rPr lang="en-US" sz="2300" dirty="0"/>
              <a:t>RQ3: How does allowing students to select criteria affect their team performance, satisfaction, and other course experiences compared to having instructors select criteria?</a:t>
            </a:r>
            <a:br>
              <a:rPr lang="en-US" sz="2300" dirty="0"/>
            </a:br>
            <a:endParaRPr lang="en-US" sz="2300" dirty="0"/>
          </a:p>
          <a:p>
            <a:r>
              <a:rPr lang="en-US" sz="2300" dirty="0"/>
              <a:t>RQ4: How do instructors perceive transferring agency in the team formation process to students, and what do they learn about student preferences?</a:t>
            </a:r>
          </a:p>
        </p:txBody>
      </p:sp>
      <p:sp>
        <p:nvSpPr>
          <p:cNvPr id="4" name="Slide Number Placeholder 3">
            <a:extLst>
              <a:ext uri="{FF2B5EF4-FFF2-40B4-BE49-F238E27FC236}">
                <a16:creationId xmlns:a16="http://schemas.microsoft.com/office/drawing/2014/main" id="{907170B5-AE9B-4035-80EE-33FDEDD58C68}"/>
              </a:ext>
            </a:extLst>
          </p:cNvPr>
          <p:cNvSpPr>
            <a:spLocks noGrp="1"/>
          </p:cNvSpPr>
          <p:nvPr>
            <p:ph type="sldNum" idx="12"/>
          </p:nvPr>
        </p:nvSpPr>
        <p:spPr/>
        <p:txBody>
          <a:bodyPr/>
          <a:lstStyle/>
          <a:p>
            <a:fld id="{00000000-1234-1234-1234-123412341234}" type="slidenum">
              <a:rPr lang="en" smtClean="0"/>
              <a:pPr/>
              <a:t>28</a:t>
            </a:fld>
            <a:endParaRPr lang="en"/>
          </a:p>
        </p:txBody>
      </p:sp>
    </p:spTree>
    <p:extLst>
      <p:ext uri="{BB962C8B-B14F-4D97-AF65-F5344CB8AC3E}">
        <p14:creationId xmlns:p14="http://schemas.microsoft.com/office/powerpoint/2010/main" val="378092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buClr>
                <a:schemeClr val="dk1"/>
              </a:buClr>
              <a:buSzPts val="1100"/>
            </a:pPr>
            <a:r>
              <a:rPr lang="en" sz="4000" dirty="0"/>
              <a:t>Experimental Design</a:t>
            </a:r>
            <a:endParaRPr sz="4000" dirty="0"/>
          </a:p>
        </p:txBody>
      </p:sp>
      <p:sp>
        <p:nvSpPr>
          <p:cNvPr id="118" name="Google Shape;118;p19"/>
          <p:cNvSpPr txBox="1">
            <a:spLocks noGrp="1"/>
          </p:cNvSpPr>
          <p:nvPr>
            <p:ph type="body" idx="1"/>
          </p:nvPr>
        </p:nvSpPr>
        <p:spPr>
          <a:xfrm>
            <a:off x="618800" y="2970200"/>
            <a:ext cx="5333200" cy="354320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vert="horz" wrap="square" lIns="121900" tIns="121900" rIns="121900" bIns="121900" rtlCol="0" anchor="t" anchorCtr="0">
            <a:noAutofit/>
          </a:bodyPr>
          <a:lstStyle/>
          <a:p>
            <a:pPr marL="0" indent="0" algn="ctr">
              <a:buNone/>
            </a:pPr>
            <a:r>
              <a:rPr lang="en" sz="2400" dirty="0">
                <a:solidFill>
                  <a:schemeClr val="bg2"/>
                </a:solidFill>
              </a:rPr>
              <a:t>Condition 1: Learner (LIFT)</a:t>
            </a:r>
            <a:br>
              <a:rPr lang="en" sz="2933" dirty="0">
                <a:solidFill>
                  <a:schemeClr val="bg2"/>
                </a:solidFill>
              </a:rPr>
            </a:br>
            <a:br>
              <a:rPr lang="en" sz="2933" dirty="0">
                <a:solidFill>
                  <a:schemeClr val="bg2"/>
                </a:solidFill>
              </a:rPr>
            </a:br>
            <a:br>
              <a:rPr lang="en" sz="2933" dirty="0">
                <a:solidFill>
                  <a:schemeClr val="bg2"/>
                </a:solidFill>
              </a:rPr>
            </a:br>
            <a:br>
              <a:rPr lang="en" sz="2933" dirty="0">
                <a:solidFill>
                  <a:schemeClr val="bg2"/>
                </a:solidFill>
              </a:rPr>
            </a:br>
            <a:endParaRPr sz="2933" dirty="0">
              <a:solidFill>
                <a:schemeClr val="bg2"/>
              </a:solidFill>
            </a:endParaRPr>
          </a:p>
          <a:p>
            <a:pPr marL="0" indent="0">
              <a:spcBef>
                <a:spcPts val="1333"/>
              </a:spcBef>
              <a:spcAft>
                <a:spcPts val="1333"/>
              </a:spcAft>
              <a:buNone/>
            </a:pPr>
            <a:endParaRPr sz="2933" dirty="0">
              <a:solidFill>
                <a:schemeClr val="bg2"/>
              </a:solidFill>
            </a:endParaRPr>
          </a:p>
        </p:txBody>
      </p:sp>
      <p:sp>
        <p:nvSpPr>
          <p:cNvPr id="123" name="Google Shape;123;p19"/>
          <p:cNvSpPr txBox="1">
            <a:spLocks noGrp="1"/>
          </p:cNvSpPr>
          <p:nvPr>
            <p:ph type="body" idx="2"/>
          </p:nvPr>
        </p:nvSpPr>
        <p:spPr>
          <a:xfrm>
            <a:off x="415600" y="1392167"/>
            <a:ext cx="11360800" cy="1449600"/>
          </a:xfrm>
          <a:prstGeom prst="rect">
            <a:avLst/>
          </a:prstGeom>
        </p:spPr>
        <p:txBody>
          <a:bodyPr spcFirstLastPara="1" vert="horz" wrap="square" lIns="121900" tIns="121900" rIns="121900" bIns="121900" rtlCol="0" anchor="t" anchorCtr="0">
            <a:noAutofit/>
          </a:bodyPr>
          <a:lstStyle/>
          <a:p>
            <a:pPr indent="-474121">
              <a:spcBef>
                <a:spcPts val="1333"/>
              </a:spcBef>
              <a:buSzPts val="2000"/>
            </a:pPr>
            <a:r>
              <a:rPr lang="en" sz="2500" dirty="0"/>
              <a:t>Mixed-methods between participants experiment (N=289)</a:t>
            </a:r>
            <a:endParaRPr sz="2500" dirty="0"/>
          </a:p>
          <a:p>
            <a:pPr marL="1219169" lvl="2" indent="-474121">
              <a:spcBef>
                <a:spcPts val="1333"/>
              </a:spcBef>
              <a:buSzPts val="2000"/>
              <a:buFont typeface="Open Sans"/>
              <a:buChar char="●"/>
            </a:pPr>
            <a:r>
              <a:rPr lang="en" sz="2200" dirty="0"/>
              <a:t>Interviews with 18 students and 6 instructors</a:t>
            </a:r>
            <a:endParaRPr sz="2200" dirty="0"/>
          </a:p>
        </p:txBody>
      </p:sp>
      <p:sp>
        <p:nvSpPr>
          <p:cNvPr id="119" name="Google Shape;119;p19"/>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29</a:t>
            </a:fld>
            <a:endParaRPr/>
          </a:p>
        </p:txBody>
      </p:sp>
      <p:sp>
        <p:nvSpPr>
          <p:cNvPr id="120" name="Google Shape;120;p19"/>
          <p:cNvSpPr txBox="1">
            <a:spLocks noGrp="1"/>
          </p:cNvSpPr>
          <p:nvPr>
            <p:ph type="body" idx="4294967295"/>
          </p:nvPr>
        </p:nvSpPr>
        <p:spPr>
          <a:xfrm>
            <a:off x="6240001" y="2970213"/>
            <a:ext cx="5333199" cy="354330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vert="horz" wrap="square" lIns="121900" tIns="121900" rIns="121900" bIns="121900" rtlCol="0" anchor="t" anchorCtr="0">
            <a:noAutofit/>
          </a:bodyPr>
          <a:lstStyle/>
          <a:p>
            <a:pPr marL="0" indent="0" algn="ctr">
              <a:spcAft>
                <a:spcPts val="1333"/>
              </a:spcAft>
              <a:buNone/>
            </a:pPr>
            <a:r>
              <a:rPr lang="en" sz="2400" dirty="0">
                <a:solidFill>
                  <a:schemeClr val="bg2"/>
                </a:solidFill>
              </a:rPr>
              <a:t>Condition 2: Instructor (Control)</a:t>
            </a:r>
            <a:endParaRPr sz="2400" dirty="0">
              <a:solidFill>
                <a:schemeClr val="bg2"/>
              </a:solidFill>
            </a:endParaRPr>
          </a:p>
        </p:txBody>
      </p:sp>
      <p:pic>
        <p:nvPicPr>
          <p:cNvPr id="122" name="Google Shape;122;p19"/>
          <p:cNvPicPr preferRelativeResize="0"/>
          <p:nvPr/>
        </p:nvPicPr>
        <p:blipFill>
          <a:blip r:embed="rId3">
            <a:alphaModFix/>
          </a:blip>
          <a:stretch>
            <a:fillRect/>
          </a:stretch>
        </p:blipFill>
        <p:spPr>
          <a:xfrm>
            <a:off x="7954488" y="3823453"/>
            <a:ext cx="2365169" cy="2441180"/>
          </a:xfrm>
          <a:prstGeom prst="rect">
            <a:avLst/>
          </a:prstGeom>
          <a:noFill/>
          <a:ln>
            <a:noFill/>
          </a:ln>
        </p:spPr>
      </p:pic>
      <p:pic>
        <p:nvPicPr>
          <p:cNvPr id="3" name="Picture 2">
            <a:extLst>
              <a:ext uri="{FF2B5EF4-FFF2-40B4-BE49-F238E27FC236}">
                <a16:creationId xmlns:a16="http://schemas.microsoft.com/office/drawing/2014/main" id="{773E7F9B-24FA-53F6-4A53-79FAFA84F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78" y="3964542"/>
            <a:ext cx="5143344" cy="19061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Team Formation Matters</a:t>
            </a:r>
            <a:endParaRPr sz="4000" dirty="0"/>
          </a:p>
        </p:txBody>
      </p:sp>
      <p:sp>
        <p:nvSpPr>
          <p:cNvPr id="74" name="Google Shape;74;p14"/>
          <p:cNvSpPr txBox="1">
            <a:spLocks noGrp="1"/>
          </p:cNvSpPr>
          <p:nvPr>
            <p:ph type="body" idx="1"/>
          </p:nvPr>
        </p:nvSpPr>
        <p:spPr>
          <a:xfrm>
            <a:off x="415600" y="1688433"/>
            <a:ext cx="5202800" cy="4403600"/>
          </a:xfrm>
          <a:prstGeom prst="rect">
            <a:avLst/>
          </a:prstGeom>
        </p:spPr>
        <p:txBody>
          <a:bodyPr spcFirstLastPara="1" wrap="square" lIns="121900" tIns="121900" rIns="121900" bIns="121900" anchor="t" anchorCtr="0">
            <a:normAutofit fontScale="92500" lnSpcReduction="20000"/>
          </a:bodyPr>
          <a:lstStyle/>
          <a:p>
            <a:pPr indent="-474121">
              <a:buSzPts val="2000"/>
            </a:pPr>
            <a:r>
              <a:rPr lang="en" sz="2667" dirty="0"/>
              <a:t>Teamwork is a foundational skill and integral in computing courses </a:t>
            </a:r>
            <a:r>
              <a:rPr lang="en" sz="2667" i="1" dirty="0"/>
              <a:t>(e.g., Coleman &amp; Lang 2012; Latulipe, Long, &amp; Seminario 2015)</a:t>
            </a:r>
            <a:endParaRPr sz="2667" i="1" dirty="0"/>
          </a:p>
          <a:p>
            <a:pPr indent="-474121">
              <a:spcBef>
                <a:spcPts val="1333"/>
              </a:spcBef>
              <a:spcAft>
                <a:spcPts val="1333"/>
              </a:spcAft>
              <a:buSzPts val="2000"/>
            </a:pPr>
            <a:r>
              <a:rPr lang="en" sz="2667" dirty="0"/>
              <a:t>Instructors must determine how to best form teams from increasingly large and diverse pool of students</a:t>
            </a:r>
            <a:endParaRPr sz="2667" dirty="0"/>
          </a:p>
        </p:txBody>
      </p:sp>
      <p:sp>
        <p:nvSpPr>
          <p:cNvPr id="75" name="Google Shape;75;p14"/>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pPr/>
              <a:t>3</a:t>
            </a:fld>
            <a:endParaRPr/>
          </a:p>
        </p:txBody>
      </p:sp>
      <p:pic>
        <p:nvPicPr>
          <p:cNvPr id="76" name="Google Shape;76;p14"/>
          <p:cNvPicPr preferRelativeResize="0"/>
          <p:nvPr/>
        </p:nvPicPr>
        <p:blipFill>
          <a:blip r:embed="rId3">
            <a:alphaModFix/>
          </a:blip>
          <a:stretch>
            <a:fillRect/>
          </a:stretch>
        </p:blipFill>
        <p:spPr>
          <a:xfrm>
            <a:off x="5848768" y="2219117"/>
            <a:ext cx="6036801" cy="27796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Measures</a:t>
            </a:r>
            <a:endParaRPr sz="4000" dirty="0"/>
          </a:p>
        </p:txBody>
      </p:sp>
      <p:sp>
        <p:nvSpPr>
          <p:cNvPr id="129" name="Google Shape;129;p20"/>
          <p:cNvSpPr txBox="1">
            <a:spLocks noGrp="1"/>
          </p:cNvSpPr>
          <p:nvPr>
            <p:ph type="body" idx="1"/>
          </p:nvPr>
        </p:nvSpPr>
        <p:spPr>
          <a:xfrm>
            <a:off x="517400" y="1536633"/>
            <a:ext cx="10779200" cy="4379200"/>
          </a:xfrm>
          <a:prstGeom prst="rect">
            <a:avLst/>
          </a:prstGeom>
        </p:spPr>
        <p:txBody>
          <a:bodyPr spcFirstLastPara="1" vert="horz" wrap="square" lIns="121900" tIns="121900" rIns="121900" bIns="121900" rtlCol="0" anchor="t" anchorCtr="0">
            <a:noAutofit/>
          </a:bodyPr>
          <a:lstStyle/>
          <a:p>
            <a:pPr indent="-457200">
              <a:spcAft>
                <a:spcPts val="1200"/>
              </a:spcAft>
              <a:buSzPts val="2200"/>
            </a:pPr>
            <a:r>
              <a:rPr lang="en" sz="2500" dirty="0"/>
              <a:t>Project Grades</a:t>
            </a:r>
            <a:endParaRPr sz="2500" dirty="0"/>
          </a:p>
          <a:p>
            <a:pPr indent="-457200">
              <a:spcAft>
                <a:spcPts val="1200"/>
              </a:spcAft>
              <a:buSzPts val="2200"/>
            </a:pPr>
            <a:r>
              <a:rPr lang="en" sz="2500" dirty="0"/>
              <a:t>Perceived Performance</a:t>
            </a:r>
            <a:endParaRPr sz="2500" dirty="0"/>
          </a:p>
          <a:p>
            <a:pPr indent="-457200">
              <a:spcAft>
                <a:spcPts val="1200"/>
              </a:spcAft>
              <a:buSzPts val="2200"/>
            </a:pPr>
            <a:r>
              <a:rPr lang="en" sz="2500" dirty="0"/>
              <a:t>Satisfaction with Team Assignment</a:t>
            </a:r>
            <a:endParaRPr sz="2500" dirty="0"/>
          </a:p>
          <a:p>
            <a:pPr indent="-457200">
              <a:spcAft>
                <a:spcPts val="1200"/>
              </a:spcAft>
              <a:buSzPts val="2200"/>
            </a:pPr>
            <a:r>
              <a:rPr lang="en" sz="2500" dirty="0"/>
              <a:t>Satisfaction with Team Formation Process</a:t>
            </a:r>
            <a:endParaRPr sz="2500" dirty="0"/>
          </a:p>
          <a:p>
            <a:pPr indent="-457200">
              <a:spcAft>
                <a:spcPts val="1200"/>
              </a:spcAft>
              <a:buSzPts val="2200"/>
            </a:pPr>
            <a:r>
              <a:rPr lang="en" sz="2500" dirty="0"/>
              <a:t>Recommendation to Repeat Approach</a:t>
            </a:r>
            <a:endParaRPr sz="2500" dirty="0"/>
          </a:p>
          <a:p>
            <a:pPr indent="-457200">
              <a:spcAft>
                <a:spcPts val="1200"/>
              </a:spcAft>
              <a:buSzPts val="2200"/>
            </a:pPr>
            <a:r>
              <a:rPr lang="en" sz="2500" dirty="0"/>
              <a:t>Perceived Agency</a:t>
            </a:r>
            <a:endParaRPr sz="2500" dirty="0"/>
          </a:p>
          <a:p>
            <a:pPr indent="-457200">
              <a:spcAft>
                <a:spcPts val="1200"/>
              </a:spcAft>
              <a:buSzPts val="2200"/>
            </a:pPr>
            <a:r>
              <a:rPr lang="en" sz="2500" dirty="0"/>
              <a:t>Importance of Input</a:t>
            </a:r>
            <a:endParaRPr sz="2500" dirty="0"/>
          </a:p>
        </p:txBody>
      </p:sp>
      <p:sp>
        <p:nvSpPr>
          <p:cNvPr id="130" name="Google Shape;130;p20"/>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RQ1: Student Criteria Choices</a:t>
            </a:r>
            <a:endParaRPr sz="4000" dirty="0"/>
          </a:p>
        </p:txBody>
      </p:sp>
      <p:sp>
        <p:nvSpPr>
          <p:cNvPr id="149" name="Google Shape;149;p23"/>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n" sz="2000" dirty="0"/>
              <a:t>75 criteria discussed in total, 48 (64%) newly-proposed</a:t>
            </a:r>
            <a:endParaRPr sz="2000" dirty="0"/>
          </a:p>
          <a:p>
            <a:pPr lvl="1">
              <a:spcBef>
                <a:spcPts val="1333"/>
              </a:spcBef>
            </a:pPr>
            <a:r>
              <a:rPr lang="en" sz="2000" dirty="0"/>
              <a:t>E.g., Organizational style</a:t>
            </a:r>
            <a:endParaRPr sz="2000" dirty="0"/>
          </a:p>
          <a:p>
            <a:pPr>
              <a:spcBef>
                <a:spcPts val="1333"/>
              </a:spcBef>
            </a:pPr>
            <a:r>
              <a:rPr lang="en" sz="2000" dirty="0"/>
              <a:t>3 broad categories:</a:t>
            </a:r>
            <a:endParaRPr sz="2000" dirty="0"/>
          </a:p>
          <a:p>
            <a:pPr lvl="1">
              <a:spcBef>
                <a:spcPts val="1333"/>
              </a:spcBef>
            </a:pPr>
            <a:r>
              <a:rPr lang="en" sz="2000" dirty="0"/>
              <a:t>Team management (e.g., Leadership role, Teamwork experience)</a:t>
            </a:r>
            <a:endParaRPr sz="2000" dirty="0"/>
          </a:p>
          <a:p>
            <a:pPr lvl="1">
              <a:spcBef>
                <a:spcPts val="1333"/>
              </a:spcBef>
            </a:pPr>
            <a:r>
              <a:rPr lang="en" sz="2000" dirty="0"/>
              <a:t>Academics (e.g., GPA, Software skills)</a:t>
            </a:r>
            <a:endParaRPr sz="2000" dirty="0"/>
          </a:p>
          <a:p>
            <a:pPr lvl="1">
              <a:spcBef>
                <a:spcPts val="1333"/>
              </a:spcBef>
            </a:pPr>
            <a:r>
              <a:rPr lang="en" sz="2000" dirty="0"/>
              <a:t>Identity (e.g., Gender, Personality type)</a:t>
            </a:r>
            <a:endParaRPr sz="2000" dirty="0"/>
          </a:p>
          <a:p>
            <a:pPr>
              <a:spcBef>
                <a:spcPts val="1333"/>
              </a:spcBef>
            </a:pPr>
            <a:r>
              <a:rPr lang="en" sz="2000" dirty="0"/>
              <a:t>Voting phase eliminated all less serious criteria</a:t>
            </a:r>
            <a:endParaRPr sz="2000" dirty="0"/>
          </a:p>
          <a:p>
            <a:pPr>
              <a:spcBef>
                <a:spcPts val="1333"/>
              </a:spcBef>
            </a:pPr>
            <a:r>
              <a:rPr lang="en" sz="2000" dirty="0"/>
              <a:t>Most popular: scheduling, skills, work habits</a:t>
            </a:r>
            <a:endParaRPr sz="2000" dirty="0"/>
          </a:p>
          <a:p>
            <a:pPr>
              <a:spcBef>
                <a:spcPts val="1333"/>
              </a:spcBef>
              <a:spcAft>
                <a:spcPts val="1333"/>
              </a:spcAft>
            </a:pPr>
            <a:r>
              <a:rPr lang="en" sz="2000" dirty="0"/>
              <a:t>Least popular: aspects of past and identity not under present control</a:t>
            </a:r>
            <a:endParaRPr sz="2000" dirty="0"/>
          </a:p>
        </p:txBody>
      </p:sp>
      <p:sp>
        <p:nvSpPr>
          <p:cNvPr id="148" name="Google Shape;148;p23"/>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RQ1: Instructor Criteria Choices</a:t>
            </a:r>
            <a:endParaRPr sz="4000" dirty="0"/>
          </a:p>
        </p:txBody>
      </p:sp>
      <p:sp>
        <p:nvSpPr>
          <p:cNvPr id="155" name="Google Shape;155;p2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n" sz="2500" dirty="0"/>
              <a:t>All instructor criteria selected from tool</a:t>
            </a:r>
            <a:endParaRPr sz="2500" dirty="0"/>
          </a:p>
          <a:p>
            <a:pPr>
              <a:spcBef>
                <a:spcPts val="1333"/>
              </a:spcBef>
            </a:pPr>
            <a:r>
              <a:rPr lang="en" sz="2500" dirty="0"/>
              <a:t>Prioritized learning and long-term success over minimizing present conflict</a:t>
            </a:r>
            <a:endParaRPr sz="2500" dirty="0"/>
          </a:p>
          <a:p>
            <a:pPr lvl="1" indent="-457189">
              <a:spcBef>
                <a:spcPts val="1333"/>
              </a:spcBef>
              <a:buSzPts val="1800"/>
            </a:pPr>
            <a:r>
              <a:rPr lang="en" sz="2500" dirty="0"/>
              <a:t>“High achievers may need to be in teams with other high achievers so that they have this sort of conflict...[and] can work through a disagreement with another student. I think it is a wonderful opportunity for growth.” (I2)</a:t>
            </a:r>
            <a:endParaRPr sz="2500" dirty="0"/>
          </a:p>
        </p:txBody>
      </p:sp>
      <p:sp>
        <p:nvSpPr>
          <p:cNvPr id="156" name="Google Shape;156;p24"/>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RQ2: Student Perceptions of Agency</a:t>
            </a:r>
            <a:endParaRPr sz="4000" dirty="0"/>
          </a:p>
        </p:txBody>
      </p:sp>
      <p:sp>
        <p:nvSpPr>
          <p:cNvPr id="168" name="Google Shape;168;p26"/>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n" sz="2500" dirty="0"/>
              <a:t>Students found it important to have a voice (median 6.0)</a:t>
            </a:r>
            <a:endParaRPr sz="2500" dirty="0"/>
          </a:p>
          <a:p>
            <a:pPr>
              <a:spcBef>
                <a:spcPts val="1333"/>
              </a:spcBef>
            </a:pPr>
            <a:r>
              <a:rPr lang="en" sz="2500" dirty="0"/>
              <a:t>Median agency score in Learner condition was higher (median 5.0 vs 4.0), but not statistically significant (Wald χ2(1)=3.05, B= 0.77, p=0.08)</a:t>
            </a:r>
            <a:endParaRPr sz="2500" dirty="0"/>
          </a:p>
          <a:p>
            <a:pPr lvl="1" indent="-457189">
              <a:spcBef>
                <a:spcPts val="1333"/>
              </a:spcBef>
              <a:buSzPts val="1800"/>
            </a:pPr>
            <a:r>
              <a:rPr lang="en" sz="2500" dirty="0"/>
              <a:t>Possible explanation: participation vs. choice</a:t>
            </a:r>
            <a:endParaRPr sz="2500" dirty="0"/>
          </a:p>
        </p:txBody>
      </p:sp>
      <p:sp>
        <p:nvSpPr>
          <p:cNvPr id="169" name="Google Shape;169;p2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RQ2: Student Perceptions of Agency, cont.</a:t>
            </a:r>
            <a:endParaRPr sz="4000" dirty="0"/>
          </a:p>
        </p:txBody>
      </p:sp>
      <p:sp>
        <p:nvSpPr>
          <p:cNvPr id="175" name="Google Shape;175;p2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n" sz="2500" dirty="0"/>
              <a:t>Strengths:</a:t>
            </a:r>
            <a:endParaRPr sz="2500" dirty="0"/>
          </a:p>
          <a:p>
            <a:pPr lvl="1" indent="-457189">
              <a:spcBef>
                <a:spcPts val="1333"/>
              </a:spcBef>
              <a:buSzPts val="1800"/>
            </a:pPr>
            <a:r>
              <a:rPr lang="en" sz="2000" dirty="0"/>
              <a:t>LIFT can provide insight to instructors who are disconnected from the student team experience (S=10)</a:t>
            </a:r>
            <a:endParaRPr sz="2000" dirty="0"/>
          </a:p>
          <a:p>
            <a:pPr lvl="1" indent="-457189">
              <a:spcBef>
                <a:spcPts val="1333"/>
              </a:spcBef>
              <a:buSzPts val="1800"/>
            </a:pPr>
            <a:r>
              <a:rPr lang="en" sz="2000" dirty="0"/>
              <a:t>LIFT contributed to increased sense of ownership (S=5)</a:t>
            </a:r>
            <a:endParaRPr sz="2000" dirty="0"/>
          </a:p>
          <a:p>
            <a:pPr>
              <a:spcBef>
                <a:spcPts val="1333"/>
              </a:spcBef>
            </a:pPr>
            <a:r>
              <a:rPr lang="en" sz="2500" dirty="0"/>
              <a:t>Weaknesses:</a:t>
            </a:r>
            <a:endParaRPr sz="2500" dirty="0"/>
          </a:p>
          <a:p>
            <a:pPr lvl="1" indent="-457189">
              <a:spcBef>
                <a:spcPts val="1333"/>
              </a:spcBef>
              <a:buSzPts val="1800"/>
            </a:pPr>
            <a:r>
              <a:rPr lang="en" sz="2000" dirty="0"/>
              <a:t>Students are not experts on what makes a good team (S=6)</a:t>
            </a:r>
            <a:endParaRPr sz="2000" dirty="0"/>
          </a:p>
          <a:p>
            <a:pPr lvl="1" indent="-457189">
              <a:spcBef>
                <a:spcPts val="1333"/>
              </a:spcBef>
              <a:buSzPts val="1800"/>
            </a:pPr>
            <a:r>
              <a:rPr lang="en" sz="2000" dirty="0"/>
              <a:t>Instructors more familiar with the course and what skills will be necessary (S=8)</a:t>
            </a:r>
            <a:endParaRPr sz="2000" dirty="0"/>
          </a:p>
          <a:p>
            <a:pPr lvl="1" indent="-457189">
              <a:spcBef>
                <a:spcPts val="1333"/>
              </a:spcBef>
              <a:buSzPts val="1800"/>
            </a:pPr>
            <a:r>
              <a:rPr lang="en" sz="2000" dirty="0"/>
              <a:t>Concerns of gaming (S=5)</a:t>
            </a:r>
            <a:endParaRPr sz="2000" dirty="0"/>
          </a:p>
        </p:txBody>
      </p:sp>
      <p:sp>
        <p:nvSpPr>
          <p:cNvPr id="176" name="Google Shape;176;p27"/>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RQ3: Effects of Criteria Selector on Outcomes</a:t>
            </a:r>
            <a:endParaRPr sz="4000" dirty="0"/>
          </a:p>
        </p:txBody>
      </p:sp>
      <p:sp>
        <p:nvSpPr>
          <p:cNvPr id="188" name="Google Shape;188;p2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n" sz="2500" dirty="0"/>
              <a:t>High across conditions</a:t>
            </a:r>
            <a:endParaRPr sz="2500" dirty="0"/>
          </a:p>
          <a:p>
            <a:pPr>
              <a:spcBef>
                <a:spcPts val="1333"/>
              </a:spcBef>
            </a:pPr>
            <a:r>
              <a:rPr lang="en" sz="2500" dirty="0"/>
              <a:t>No significant effect of criteria selector</a:t>
            </a:r>
            <a:endParaRPr sz="2500" dirty="0"/>
          </a:p>
          <a:p>
            <a:pPr>
              <a:spcBef>
                <a:spcPts val="1333"/>
              </a:spcBef>
            </a:pPr>
            <a:r>
              <a:rPr lang="en" sz="2500" dirty="0"/>
              <a:t>Potential explanation:</a:t>
            </a:r>
            <a:endParaRPr sz="2500" dirty="0"/>
          </a:p>
          <a:p>
            <a:pPr lvl="1" indent="-457189">
              <a:spcBef>
                <a:spcPts val="1333"/>
              </a:spcBef>
              <a:buSzPts val="1800"/>
            </a:pPr>
            <a:r>
              <a:rPr lang="en" sz="2500" dirty="0"/>
              <a:t>Specifics of criteria configuration may not be most important factor in outcomes</a:t>
            </a:r>
            <a:endParaRPr sz="2500" dirty="0"/>
          </a:p>
        </p:txBody>
      </p:sp>
      <p:sp>
        <p:nvSpPr>
          <p:cNvPr id="189" name="Google Shape;189;p29"/>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RQ4: Instructor Perceptions</a:t>
            </a:r>
            <a:endParaRPr/>
          </a:p>
        </p:txBody>
      </p:sp>
      <p:sp>
        <p:nvSpPr>
          <p:cNvPr id="201" name="Google Shape;201;p31"/>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a:spcAft>
                <a:spcPts val="600"/>
              </a:spcAft>
            </a:pPr>
            <a:r>
              <a:rPr lang="en" sz="2500" dirty="0"/>
              <a:t>Found student choices reasonable overall, including confirming personal doubts</a:t>
            </a:r>
          </a:p>
          <a:p>
            <a:pPr>
              <a:spcAft>
                <a:spcPts val="600"/>
              </a:spcAft>
            </a:pPr>
            <a:r>
              <a:rPr lang="en-US" sz="2500" dirty="0"/>
              <a:t>Some doubts about irrelevant criteria, gaming concerns, excluding important criteria</a:t>
            </a:r>
          </a:p>
          <a:p>
            <a:pPr>
              <a:spcAft>
                <a:spcPts val="600"/>
              </a:spcAft>
            </a:pPr>
            <a:r>
              <a:rPr lang="en-US" sz="2500" dirty="0"/>
              <a:t>Three instructors would adopt LIFT as-is, a fourth would integrate student criteria into his own configuration</a:t>
            </a:r>
          </a:p>
          <a:p>
            <a:pPr lvl="1" indent="-457189">
              <a:spcBef>
                <a:spcPts val="0"/>
              </a:spcBef>
              <a:spcAft>
                <a:spcPts val="600"/>
              </a:spcAft>
              <a:buSzPts val="1800"/>
            </a:pPr>
            <a:r>
              <a:rPr lang="en-US" sz="2000" dirty="0"/>
              <a:t>Responsibility, motivation, sense of ownership</a:t>
            </a:r>
          </a:p>
          <a:p>
            <a:pPr>
              <a:spcAft>
                <a:spcPts val="600"/>
              </a:spcAft>
            </a:pPr>
            <a:r>
              <a:rPr lang="en-US" sz="2500" dirty="0"/>
              <a:t>Remaining two instructors were reluctant to adopt due to key exclusions or large course sizes</a:t>
            </a:r>
          </a:p>
          <a:p>
            <a:endParaRPr dirty="0"/>
          </a:p>
        </p:txBody>
      </p:sp>
      <p:sp>
        <p:nvSpPr>
          <p:cNvPr id="202" name="Google Shape;202;p31"/>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62D8-8708-7E38-B510-5C0B0A17A008}"/>
              </a:ext>
            </a:extLst>
          </p:cNvPr>
          <p:cNvSpPr>
            <a:spLocks noGrp="1"/>
          </p:cNvSpPr>
          <p:nvPr>
            <p:ph type="title"/>
          </p:nvPr>
        </p:nvSpPr>
        <p:spPr/>
        <p:txBody>
          <a:bodyPr>
            <a:normAutofit/>
          </a:bodyPr>
          <a:lstStyle/>
          <a:p>
            <a:r>
              <a:rPr lang="en-US" sz="4000" dirty="0"/>
              <a:t>Implications</a:t>
            </a:r>
          </a:p>
        </p:txBody>
      </p:sp>
      <p:sp>
        <p:nvSpPr>
          <p:cNvPr id="3" name="Text Placeholder 2">
            <a:extLst>
              <a:ext uri="{FF2B5EF4-FFF2-40B4-BE49-F238E27FC236}">
                <a16:creationId xmlns:a16="http://schemas.microsoft.com/office/drawing/2014/main" id="{F8ABC6B9-0384-BE45-0D22-414E5D0FD1D5}"/>
              </a:ext>
            </a:extLst>
          </p:cNvPr>
          <p:cNvSpPr>
            <a:spLocks noGrp="1"/>
          </p:cNvSpPr>
          <p:nvPr>
            <p:ph type="body" idx="1"/>
          </p:nvPr>
        </p:nvSpPr>
        <p:spPr/>
        <p:txBody>
          <a:bodyPr>
            <a:noAutofit/>
          </a:bodyPr>
          <a:lstStyle/>
          <a:p>
            <a:pPr marL="457200" lvl="0" indent="-342900" algn="l" rtl="0">
              <a:spcBef>
                <a:spcPts val="0"/>
              </a:spcBef>
              <a:spcAft>
                <a:spcPts val="0"/>
              </a:spcAft>
              <a:buSzPts val="1800"/>
              <a:buChar char="●"/>
            </a:pPr>
            <a:r>
              <a:rPr lang="en-US" sz="2500" dirty="0"/>
              <a:t>Possible to incorporate student input into algorithmic team formation without adversely affecting grades or team experiences</a:t>
            </a:r>
          </a:p>
          <a:p>
            <a:pPr marL="457200" lvl="0" indent="-342900" algn="l" rtl="0">
              <a:spcBef>
                <a:spcPts val="1000"/>
              </a:spcBef>
              <a:spcAft>
                <a:spcPts val="0"/>
              </a:spcAft>
              <a:buSzPts val="1800"/>
              <a:buChar char="●"/>
            </a:pPr>
            <a:r>
              <a:rPr lang="en-US" sz="2500" dirty="0"/>
              <a:t>Alternatives to full LIFT workflow:</a:t>
            </a:r>
          </a:p>
          <a:p>
            <a:pPr lvl="1" indent="-342900">
              <a:spcBef>
                <a:spcPts val="1000"/>
              </a:spcBef>
              <a:buSzPts val="1800"/>
              <a:buChar char="●"/>
            </a:pPr>
            <a:r>
              <a:rPr lang="en-US" sz="2500" dirty="0"/>
              <a:t>Adopt simplified version of LIFT for convenience</a:t>
            </a:r>
          </a:p>
          <a:p>
            <a:pPr lvl="2" indent="-342900">
              <a:spcBef>
                <a:spcPts val="1000"/>
              </a:spcBef>
              <a:buSzPts val="1800"/>
              <a:buChar char="○"/>
            </a:pPr>
            <a:r>
              <a:rPr lang="en-US" sz="2500" dirty="0"/>
              <a:t>E.g., vote only on weights</a:t>
            </a:r>
          </a:p>
          <a:p>
            <a:pPr lvl="1" indent="-342900">
              <a:spcBef>
                <a:spcPts val="1000"/>
              </a:spcBef>
              <a:buSzPts val="1800"/>
              <a:buChar char="●"/>
            </a:pPr>
            <a:r>
              <a:rPr lang="en-US" sz="2500" dirty="0"/>
              <a:t>Integrate student- and instructor-chosen criteria in a single configuration</a:t>
            </a:r>
          </a:p>
          <a:p>
            <a:pPr lvl="2" indent="-342900">
              <a:spcBef>
                <a:spcPts val="1000"/>
              </a:spcBef>
              <a:spcAft>
                <a:spcPts val="1000"/>
              </a:spcAft>
              <a:buSzPts val="1800"/>
              <a:buChar char="○"/>
            </a:pPr>
            <a:r>
              <a:rPr lang="en-US" sz="2500" dirty="0"/>
              <a:t>Protect voices of minority students</a:t>
            </a:r>
          </a:p>
        </p:txBody>
      </p:sp>
      <p:sp>
        <p:nvSpPr>
          <p:cNvPr id="4" name="Slide Number Placeholder 3">
            <a:extLst>
              <a:ext uri="{FF2B5EF4-FFF2-40B4-BE49-F238E27FC236}">
                <a16:creationId xmlns:a16="http://schemas.microsoft.com/office/drawing/2014/main" id="{6CCF694F-51C9-03C1-E2DC-59BF3EE65B13}"/>
              </a:ext>
            </a:extLst>
          </p:cNvPr>
          <p:cNvSpPr>
            <a:spLocks noGrp="1"/>
          </p:cNvSpPr>
          <p:nvPr>
            <p:ph type="sldNum" idx="12"/>
          </p:nvPr>
        </p:nvSpPr>
        <p:spPr/>
        <p:txBody>
          <a:bodyPr/>
          <a:lstStyle/>
          <a:p>
            <a:fld id="{00000000-1234-1234-1234-123412341234}" type="slidenum">
              <a:rPr lang="en" smtClean="0"/>
              <a:pPr/>
              <a:t>37</a:t>
            </a:fld>
            <a:endParaRPr lang="en"/>
          </a:p>
        </p:txBody>
      </p:sp>
    </p:spTree>
    <p:extLst>
      <p:ext uri="{BB962C8B-B14F-4D97-AF65-F5344CB8AC3E}">
        <p14:creationId xmlns:p14="http://schemas.microsoft.com/office/powerpoint/2010/main" val="3212513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2809-07A7-4BF2-A990-7FEFDE314B2E}"/>
              </a:ext>
            </a:extLst>
          </p:cNvPr>
          <p:cNvSpPr>
            <a:spLocks noGrp="1"/>
          </p:cNvSpPr>
          <p:nvPr>
            <p:ph type="title"/>
          </p:nvPr>
        </p:nvSpPr>
        <p:spPr/>
        <p:txBody>
          <a:bodyPr>
            <a:normAutofit/>
          </a:bodyPr>
          <a:lstStyle/>
          <a:p>
            <a:r>
              <a:rPr lang="en-US" sz="4000" dirty="0"/>
              <a:t>Extensions</a:t>
            </a:r>
          </a:p>
        </p:txBody>
      </p:sp>
      <p:sp>
        <p:nvSpPr>
          <p:cNvPr id="3" name="Text Placeholder 2">
            <a:extLst>
              <a:ext uri="{FF2B5EF4-FFF2-40B4-BE49-F238E27FC236}">
                <a16:creationId xmlns:a16="http://schemas.microsoft.com/office/drawing/2014/main" id="{F3ADA175-51E0-4368-A915-785CDD66AE69}"/>
              </a:ext>
            </a:extLst>
          </p:cNvPr>
          <p:cNvSpPr>
            <a:spLocks noGrp="1"/>
          </p:cNvSpPr>
          <p:nvPr>
            <p:ph type="body" idx="1"/>
          </p:nvPr>
        </p:nvSpPr>
        <p:spPr/>
        <p:txBody>
          <a:bodyPr/>
          <a:lstStyle/>
          <a:p>
            <a:pPr>
              <a:lnSpc>
                <a:spcPct val="150000"/>
              </a:lnSpc>
            </a:pPr>
            <a:r>
              <a:rPr lang="en-US" sz="2667" dirty="0"/>
              <a:t>Exploration of applying LIFT in other contexts</a:t>
            </a:r>
          </a:p>
          <a:p>
            <a:pPr lvl="1" indent="-457189">
              <a:lnSpc>
                <a:spcPct val="150000"/>
              </a:lnSpc>
              <a:buSzPts val="1800"/>
            </a:pPr>
            <a:r>
              <a:rPr lang="en-US" sz="2667" dirty="0"/>
              <a:t>NIST internship: manufacturing maintenance</a:t>
            </a:r>
          </a:p>
          <a:p>
            <a:pPr>
              <a:lnSpc>
                <a:spcPct val="150000"/>
              </a:lnSpc>
            </a:pPr>
            <a:r>
              <a:rPr lang="en-US" sz="2667" b="1" dirty="0"/>
              <a:t>Follow-up study: extension of LIFT inspired by Delphi method</a:t>
            </a:r>
          </a:p>
        </p:txBody>
      </p:sp>
      <p:sp>
        <p:nvSpPr>
          <p:cNvPr id="4" name="Slide Number Placeholder 3">
            <a:extLst>
              <a:ext uri="{FF2B5EF4-FFF2-40B4-BE49-F238E27FC236}">
                <a16:creationId xmlns:a16="http://schemas.microsoft.com/office/drawing/2014/main" id="{FCF1A545-F99E-4E80-A6AD-DA7B588C7106}"/>
              </a:ext>
            </a:extLst>
          </p:cNvPr>
          <p:cNvSpPr>
            <a:spLocks noGrp="1"/>
          </p:cNvSpPr>
          <p:nvPr>
            <p:ph type="sldNum" idx="12"/>
          </p:nvPr>
        </p:nvSpPr>
        <p:spPr/>
        <p:txBody>
          <a:bodyPr/>
          <a:lstStyle/>
          <a:p>
            <a:fld id="{00000000-1234-1234-1234-123412341234}" type="slidenum">
              <a:rPr lang="en" smtClean="0"/>
              <a:pPr/>
              <a:t>38</a:t>
            </a:fld>
            <a:endParaRPr lang="en"/>
          </a:p>
        </p:txBody>
      </p:sp>
    </p:spTree>
    <p:extLst>
      <p:ext uri="{BB962C8B-B14F-4D97-AF65-F5344CB8AC3E}">
        <p14:creationId xmlns:p14="http://schemas.microsoft.com/office/powerpoint/2010/main" val="2838618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Follow-up Study Research Questions</a:t>
            </a:r>
            <a:endParaRPr sz="4000" dirty="0"/>
          </a:p>
        </p:txBody>
      </p:sp>
      <p:sp>
        <p:nvSpPr>
          <p:cNvPr id="163" name="Google Shape;163;p23"/>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marL="0" indent="0">
              <a:buClr>
                <a:schemeClr val="dk1"/>
              </a:buClr>
              <a:buSzPts val="1100"/>
              <a:buNone/>
            </a:pPr>
            <a:r>
              <a:rPr lang="en" sz="2500" b="1" dirty="0">
                <a:solidFill>
                  <a:schemeClr val="bg2">
                    <a:lumMod val="20000"/>
                    <a:lumOff val="80000"/>
                  </a:schemeClr>
                </a:solidFill>
              </a:rPr>
              <a:t>RQ1:</a:t>
            </a:r>
            <a:r>
              <a:rPr lang="en" sz="2500" dirty="0">
                <a:solidFill>
                  <a:schemeClr val="bg2">
                    <a:lumMod val="20000"/>
                    <a:lumOff val="80000"/>
                  </a:schemeClr>
                </a:solidFill>
              </a:rPr>
              <a:t> What are the criteria and weights that are most valued by students for team formation, and why?</a:t>
            </a:r>
            <a:endParaRPr sz="2500" dirty="0">
              <a:solidFill>
                <a:schemeClr val="bg2">
                  <a:lumMod val="20000"/>
                  <a:lumOff val="80000"/>
                </a:schemeClr>
              </a:solidFill>
            </a:endParaRPr>
          </a:p>
          <a:p>
            <a:pPr marL="0" indent="0">
              <a:spcBef>
                <a:spcPts val="1600"/>
              </a:spcBef>
              <a:buClr>
                <a:schemeClr val="dk1"/>
              </a:buClr>
              <a:buSzPts val="1100"/>
              <a:buNone/>
            </a:pPr>
            <a:r>
              <a:rPr lang="en" sz="2500" b="1" dirty="0">
                <a:solidFill>
                  <a:schemeClr val="bg2">
                    <a:lumMod val="20000"/>
                    <a:lumOff val="80000"/>
                  </a:schemeClr>
                </a:solidFill>
              </a:rPr>
              <a:t>RQ2:</a:t>
            </a:r>
            <a:r>
              <a:rPr lang="en" sz="2500" dirty="0">
                <a:solidFill>
                  <a:schemeClr val="bg2">
                    <a:lumMod val="20000"/>
                    <a:lumOff val="80000"/>
                  </a:schemeClr>
                </a:solidFill>
              </a:rPr>
              <a:t> Which criteria do students agree on the most and least?  </a:t>
            </a:r>
            <a:endParaRPr sz="2500" dirty="0">
              <a:solidFill>
                <a:schemeClr val="bg2">
                  <a:lumMod val="20000"/>
                  <a:lumOff val="80000"/>
                </a:schemeClr>
              </a:solidFill>
            </a:endParaRPr>
          </a:p>
          <a:p>
            <a:pPr marL="0" indent="0">
              <a:spcBef>
                <a:spcPts val="1600"/>
              </a:spcBef>
              <a:buClr>
                <a:schemeClr val="dk1"/>
              </a:buClr>
              <a:buSzPts val="1100"/>
              <a:buNone/>
            </a:pPr>
            <a:r>
              <a:rPr lang="en" sz="2500" b="1" dirty="0"/>
              <a:t>RQ3: How does incorporating an online peer discussion impact student selections for the criteria weights? </a:t>
            </a:r>
            <a:endParaRPr sz="2500" b="1" dirty="0"/>
          </a:p>
          <a:p>
            <a:pPr marL="0" indent="0">
              <a:spcBef>
                <a:spcPts val="1600"/>
              </a:spcBef>
              <a:buClr>
                <a:schemeClr val="dk1"/>
              </a:buClr>
              <a:buSzPts val="1100"/>
              <a:buNone/>
            </a:pPr>
            <a:r>
              <a:rPr lang="en" sz="2500" b="1" dirty="0"/>
              <a:t>RQ4: What do students learn from the team formation discussion and what are their experiences with the process overall?</a:t>
            </a:r>
            <a:endParaRPr sz="2500" b="1" dirty="0"/>
          </a:p>
        </p:txBody>
      </p:sp>
      <p:sp>
        <p:nvSpPr>
          <p:cNvPr id="164" name="Google Shape;164;p23"/>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39</a:t>
            </a:fld>
            <a:endParaRPr>
              <a:latin typeface="Open Sans"/>
              <a:ea typeface="Open Sans"/>
              <a:cs typeface="Open Sans"/>
              <a:sym typeface="Open Sans"/>
            </a:endParaRPr>
          </a:p>
        </p:txBody>
      </p:sp>
    </p:spTree>
    <p:extLst>
      <p:ext uri="{BB962C8B-B14F-4D97-AF65-F5344CB8AC3E}">
        <p14:creationId xmlns:p14="http://schemas.microsoft.com/office/powerpoint/2010/main" val="163799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6B1F22-3FE9-4B2B-AC89-2435643A6414}"/>
              </a:ext>
            </a:extLst>
          </p:cNvPr>
          <p:cNvSpPr>
            <a:spLocks noGrp="1"/>
          </p:cNvSpPr>
          <p:nvPr>
            <p:ph type="title"/>
          </p:nvPr>
        </p:nvSpPr>
        <p:spPr/>
        <p:txBody>
          <a:bodyPr>
            <a:normAutofit/>
          </a:bodyPr>
          <a:lstStyle/>
          <a:p>
            <a:r>
              <a:rPr lang="en-US" sz="4000" dirty="0"/>
              <a:t>2 Common Possibilities</a:t>
            </a:r>
          </a:p>
        </p:txBody>
      </p:sp>
      <p:sp>
        <p:nvSpPr>
          <p:cNvPr id="4" name="Content Placeholder 3">
            <a:extLst>
              <a:ext uri="{FF2B5EF4-FFF2-40B4-BE49-F238E27FC236}">
                <a16:creationId xmlns:a16="http://schemas.microsoft.com/office/drawing/2014/main" id="{73363BFD-7AD5-4A4F-8AA5-6CB37C8971A9}"/>
              </a:ext>
            </a:extLst>
          </p:cNvPr>
          <p:cNvSpPr>
            <a:spLocks noGrp="1"/>
          </p:cNvSpPr>
          <p:nvPr>
            <p:ph type="body" idx="1"/>
          </p:nvPr>
        </p:nvSpPr>
        <p:spPr/>
        <p:txBody>
          <a:bodyPr>
            <a:normAutofit/>
          </a:bodyPr>
          <a:lstStyle/>
          <a:p>
            <a:pPr>
              <a:spcAft>
                <a:spcPts val="1200"/>
              </a:spcAft>
            </a:pPr>
            <a:r>
              <a:rPr lang="en-US" sz="2500" dirty="0"/>
              <a:t>Self-selection</a:t>
            </a:r>
          </a:p>
          <a:p>
            <a:pPr>
              <a:spcAft>
                <a:spcPts val="1200"/>
              </a:spcAft>
            </a:pPr>
            <a:r>
              <a:rPr lang="en-US" sz="2500" dirty="0"/>
              <a:t>Random assignment</a:t>
            </a:r>
          </a:p>
          <a:p>
            <a:r>
              <a:rPr lang="en-US" sz="2500" dirty="0"/>
              <a:t>Strengths</a:t>
            </a:r>
          </a:p>
          <a:p>
            <a:pPr lvl="1">
              <a:spcAft>
                <a:spcPts val="600"/>
              </a:spcAft>
            </a:pPr>
            <a:r>
              <a:rPr lang="en-US" sz="2500" dirty="0"/>
              <a:t>Easy to implement</a:t>
            </a:r>
          </a:p>
          <a:p>
            <a:pPr lvl="1">
              <a:spcAft>
                <a:spcPts val="1200"/>
              </a:spcAft>
            </a:pPr>
            <a:r>
              <a:rPr lang="en-US" sz="2500" dirty="0"/>
              <a:t>Some students prefer to select their own team</a:t>
            </a:r>
          </a:p>
          <a:p>
            <a:r>
              <a:rPr lang="en-US" sz="2500" dirty="0"/>
              <a:t>Weaknesses</a:t>
            </a:r>
          </a:p>
          <a:p>
            <a:pPr lvl="1">
              <a:spcAft>
                <a:spcPts val="600"/>
              </a:spcAft>
            </a:pPr>
            <a:r>
              <a:rPr lang="en-US" sz="2500" dirty="0"/>
              <a:t>Students may struggle to find a team to join</a:t>
            </a:r>
          </a:p>
          <a:p>
            <a:pPr lvl="1"/>
            <a:r>
              <a:rPr lang="en-US" sz="2500" dirty="0"/>
              <a:t>Lack of skill diversity</a:t>
            </a:r>
          </a:p>
        </p:txBody>
      </p:sp>
      <p:sp>
        <p:nvSpPr>
          <p:cNvPr id="5" name="Slide Number Placeholder 4">
            <a:extLst>
              <a:ext uri="{FF2B5EF4-FFF2-40B4-BE49-F238E27FC236}">
                <a16:creationId xmlns:a16="http://schemas.microsoft.com/office/drawing/2014/main" id="{35C5AD4D-357D-4017-870B-25FDCB3A9009}"/>
              </a:ext>
            </a:extLst>
          </p:cNvPr>
          <p:cNvSpPr>
            <a:spLocks noGrp="1"/>
          </p:cNvSpPr>
          <p:nvPr>
            <p:ph type="sldNum" idx="12"/>
          </p:nvPr>
        </p:nvSpPr>
        <p:spPr/>
        <p:txBody>
          <a:bodyPr/>
          <a:lstStyle/>
          <a:p>
            <a:fld id="{E5EFD232-F1E8-4083-B656-C30740EFBBE1}" type="slidenum">
              <a:rPr lang="en-US" smtClean="0"/>
              <a:t>4</a:t>
            </a:fld>
            <a:endParaRPr lang="en-US"/>
          </a:p>
        </p:txBody>
      </p:sp>
    </p:spTree>
    <p:extLst>
      <p:ext uri="{BB962C8B-B14F-4D97-AF65-F5344CB8AC3E}">
        <p14:creationId xmlns:p14="http://schemas.microsoft.com/office/powerpoint/2010/main" val="343715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415600" y="593367"/>
            <a:ext cx="11360800" cy="943200"/>
          </a:xfrm>
          <a:prstGeom prst="rect">
            <a:avLst/>
          </a:prstGeom>
          <a:noFill/>
          <a:ln>
            <a:noFill/>
          </a:ln>
        </p:spPr>
        <p:txBody>
          <a:bodyPr spcFirstLastPara="1" wrap="square" lIns="121900" tIns="121900" rIns="121900" bIns="121900" anchor="t" anchorCtr="0">
            <a:noAutofit/>
          </a:bodyPr>
          <a:lstStyle/>
          <a:p>
            <a:pPr>
              <a:buClr>
                <a:schemeClr val="dk1"/>
              </a:buClr>
              <a:buSzPts val="2100"/>
            </a:pPr>
            <a:r>
              <a:rPr lang="en" sz="4000" dirty="0"/>
              <a:t>Workflow</a:t>
            </a:r>
            <a:endParaRPr sz="4000" dirty="0"/>
          </a:p>
          <a:p>
            <a:pPr>
              <a:buClr>
                <a:schemeClr val="dk1"/>
              </a:buClr>
              <a:buSzPts val="2100"/>
            </a:pPr>
            <a:endParaRPr sz="4000" dirty="0"/>
          </a:p>
        </p:txBody>
      </p:sp>
      <p:sp>
        <p:nvSpPr>
          <p:cNvPr id="170" name="Google Shape;170;p24"/>
          <p:cNvSpPr txBox="1">
            <a:spLocks noGrp="1"/>
          </p:cNvSpPr>
          <p:nvPr>
            <p:ph type="sldNum" idx="12"/>
          </p:nvPr>
        </p:nvSpPr>
        <p:spPr>
          <a:xfrm>
            <a:off x="11296611" y="6217623"/>
            <a:ext cx="731600" cy="524800"/>
          </a:xfrm>
          <a:prstGeom prst="rect">
            <a:avLst/>
          </a:prstGeom>
          <a:noFill/>
          <a:ln>
            <a:noFill/>
          </a:ln>
        </p:spPr>
        <p:txBody>
          <a:bodyPr spcFirstLastPara="1" wrap="square" lIns="121900" tIns="121900" rIns="121900" bIns="121900" anchor="ctr" anchorCtr="0">
            <a:noAutofit/>
          </a:bodyPr>
          <a:lstStyle/>
          <a:p>
            <a:fld id="{00000000-1234-1234-1234-123412341234}" type="slidenum">
              <a:rPr lang="en">
                <a:latin typeface="Open Sans"/>
                <a:ea typeface="Open Sans"/>
                <a:cs typeface="Open Sans"/>
                <a:sym typeface="Open Sans"/>
              </a:rPr>
              <a:pPr/>
              <a:t>40</a:t>
            </a:fld>
            <a:endParaRPr>
              <a:latin typeface="Open Sans"/>
              <a:ea typeface="Open Sans"/>
              <a:cs typeface="Open Sans"/>
              <a:sym typeface="Open Sans"/>
            </a:endParaRPr>
          </a:p>
        </p:txBody>
      </p:sp>
      <p:sp>
        <p:nvSpPr>
          <p:cNvPr id="171" name="Google Shape;171;p24"/>
          <p:cNvSpPr txBox="1"/>
          <p:nvPr/>
        </p:nvSpPr>
        <p:spPr>
          <a:xfrm>
            <a:off x="7014567" y="1750132"/>
            <a:ext cx="3662000" cy="584735"/>
          </a:xfrm>
          <a:prstGeom prst="rect">
            <a:avLst/>
          </a:prstGeom>
          <a:noFill/>
          <a:ln>
            <a:noFill/>
          </a:ln>
        </p:spPr>
        <p:txBody>
          <a:bodyPr spcFirstLastPara="1" wrap="square" lIns="91433" tIns="45700" rIns="91433" bIns="45700" anchor="t" anchorCtr="0">
            <a:spAutoFit/>
          </a:bodyPr>
          <a:lstStyle/>
          <a:p>
            <a:pPr algn="ctr"/>
            <a:endParaRPr sz="3200" b="1"/>
          </a:p>
        </p:txBody>
      </p:sp>
      <p:pic>
        <p:nvPicPr>
          <p:cNvPr id="172" name="Google Shape;172;p24"/>
          <p:cNvPicPr preferRelativeResize="0"/>
          <p:nvPr/>
        </p:nvPicPr>
        <p:blipFill rotWithShape="1">
          <a:blip r:embed="rId3">
            <a:alphaModFix/>
          </a:blip>
          <a:srcRect b="32980"/>
          <a:stretch/>
        </p:blipFill>
        <p:spPr>
          <a:xfrm>
            <a:off x="6215534" y="1769350"/>
            <a:ext cx="5560865" cy="4100716"/>
          </a:xfrm>
          <a:prstGeom prst="rect">
            <a:avLst/>
          </a:prstGeom>
          <a:noFill/>
          <a:ln w="9525" cap="flat" cmpd="sng">
            <a:solidFill>
              <a:schemeClr val="dk2"/>
            </a:solidFill>
            <a:prstDash val="solid"/>
            <a:round/>
            <a:headEnd type="none" w="sm" len="sm"/>
            <a:tailEnd type="none" w="sm" len="sm"/>
          </a:ln>
        </p:spPr>
      </p:pic>
      <p:sp>
        <p:nvSpPr>
          <p:cNvPr id="173" name="Google Shape;173;p24"/>
          <p:cNvSpPr txBox="1">
            <a:spLocks noGrp="1"/>
          </p:cNvSpPr>
          <p:nvPr>
            <p:ph type="body" idx="1"/>
          </p:nvPr>
        </p:nvSpPr>
        <p:spPr>
          <a:xfrm>
            <a:off x="415600" y="1667733"/>
            <a:ext cx="5396400" cy="4555200"/>
          </a:xfrm>
          <a:prstGeom prst="rect">
            <a:avLst/>
          </a:prstGeom>
        </p:spPr>
        <p:txBody>
          <a:bodyPr spcFirstLastPara="1" wrap="square" lIns="121900" tIns="121900" rIns="121900" bIns="121900" anchor="t" anchorCtr="0">
            <a:normAutofit/>
          </a:bodyPr>
          <a:lstStyle/>
          <a:p>
            <a:r>
              <a:rPr lang="en" sz="2400" dirty="0"/>
              <a:t>Project-based UI design course</a:t>
            </a:r>
            <a:endParaRPr sz="2400" dirty="0"/>
          </a:p>
          <a:p>
            <a:pPr>
              <a:spcBef>
                <a:spcPts val="1333"/>
              </a:spcBef>
            </a:pPr>
            <a:r>
              <a:rPr lang="en" sz="2400" dirty="0"/>
              <a:t>Students select weights for each of 13 candidate criteria via an online survey</a:t>
            </a:r>
            <a:endParaRPr sz="2400" dirty="0"/>
          </a:p>
          <a:p>
            <a:pPr>
              <a:spcBef>
                <a:spcPts val="1333"/>
              </a:spcBef>
              <a:spcAft>
                <a:spcPts val="1333"/>
              </a:spcAft>
            </a:pPr>
            <a:r>
              <a:rPr lang="en" sz="2400" dirty="0"/>
              <a:t>Preferences aggregated to form final configuration entered into the tool</a:t>
            </a:r>
            <a:endParaRP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415600" y="593367"/>
            <a:ext cx="11360800" cy="943200"/>
          </a:xfrm>
          <a:prstGeom prst="rect">
            <a:avLst/>
          </a:prstGeom>
          <a:noFill/>
          <a:ln>
            <a:noFill/>
          </a:ln>
        </p:spPr>
        <p:txBody>
          <a:bodyPr spcFirstLastPara="1" wrap="square" lIns="121900" tIns="121900" rIns="121900" bIns="121900" anchor="t" anchorCtr="0">
            <a:noAutofit/>
          </a:bodyPr>
          <a:lstStyle/>
          <a:p>
            <a:pPr>
              <a:buClr>
                <a:schemeClr val="dk1"/>
              </a:buClr>
              <a:buSzPts val="2100"/>
            </a:pPr>
            <a:r>
              <a:rPr lang="en" sz="4000" dirty="0"/>
              <a:t>Workflow (SP21)</a:t>
            </a:r>
            <a:endParaRPr sz="4000" dirty="0"/>
          </a:p>
        </p:txBody>
      </p:sp>
      <p:sp>
        <p:nvSpPr>
          <p:cNvPr id="179" name="Google Shape;179;p25"/>
          <p:cNvSpPr txBox="1">
            <a:spLocks noGrp="1"/>
          </p:cNvSpPr>
          <p:nvPr>
            <p:ph type="sldNum" idx="12"/>
          </p:nvPr>
        </p:nvSpPr>
        <p:spPr>
          <a:xfrm>
            <a:off x="11296611" y="6217623"/>
            <a:ext cx="731600" cy="524800"/>
          </a:xfrm>
          <a:prstGeom prst="rect">
            <a:avLst/>
          </a:prstGeom>
          <a:noFill/>
          <a:ln>
            <a:noFill/>
          </a:ln>
        </p:spPr>
        <p:txBody>
          <a:bodyPr spcFirstLastPara="1" wrap="square" lIns="121900" tIns="121900" rIns="121900" bIns="121900" anchor="ctr" anchorCtr="0">
            <a:noAutofit/>
          </a:bodyPr>
          <a:lstStyle/>
          <a:p>
            <a:fld id="{00000000-1234-1234-1234-123412341234}" type="slidenum">
              <a:rPr lang="en">
                <a:latin typeface="Open Sans"/>
                <a:ea typeface="Open Sans"/>
                <a:cs typeface="Open Sans"/>
                <a:sym typeface="Open Sans"/>
              </a:rPr>
              <a:pPr/>
              <a:t>41</a:t>
            </a:fld>
            <a:endParaRPr>
              <a:latin typeface="Open Sans"/>
              <a:ea typeface="Open Sans"/>
              <a:cs typeface="Open Sans"/>
              <a:sym typeface="Open Sans"/>
            </a:endParaRPr>
          </a:p>
        </p:txBody>
      </p:sp>
      <p:grpSp>
        <p:nvGrpSpPr>
          <p:cNvPr id="180" name="Google Shape;180;p25"/>
          <p:cNvGrpSpPr/>
          <p:nvPr/>
        </p:nvGrpSpPr>
        <p:grpSpPr>
          <a:xfrm>
            <a:off x="7785404" y="1259984"/>
            <a:ext cx="2161529" cy="1746416"/>
            <a:chOff x="1637211" y="2037806"/>
            <a:chExt cx="3661955" cy="2913932"/>
          </a:xfrm>
        </p:grpSpPr>
        <p:sp>
          <p:nvSpPr>
            <p:cNvPr id="181" name="Google Shape;181;p25"/>
            <p:cNvSpPr/>
            <p:nvPr/>
          </p:nvSpPr>
          <p:spPr>
            <a:xfrm>
              <a:off x="1637211" y="2037806"/>
              <a:ext cx="2334000" cy="1349700"/>
            </a:xfrm>
            <a:prstGeom prst="wedgeRoundRectCallout">
              <a:avLst>
                <a:gd name="adj1" fmla="val -57773"/>
                <a:gd name="adj2" fmla="val 99919"/>
                <a:gd name="adj3" fmla="val 16667"/>
              </a:avLst>
            </a:prstGeom>
            <a:solidFill>
              <a:srgbClr val="111111"/>
            </a:solidFill>
            <a:ln w="12700" cap="flat" cmpd="sng">
              <a:solidFill>
                <a:srgbClr val="11111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182" name="Google Shape;182;p25"/>
            <p:cNvSpPr/>
            <p:nvPr/>
          </p:nvSpPr>
          <p:spPr>
            <a:xfrm flipH="1">
              <a:off x="2965166" y="3602038"/>
              <a:ext cx="2334000" cy="1349700"/>
            </a:xfrm>
            <a:prstGeom prst="wedgeRoundRectCallout">
              <a:avLst>
                <a:gd name="adj1" fmla="val -57773"/>
                <a:gd name="adj2" fmla="val 99919"/>
                <a:gd name="adj3" fmla="val 16667"/>
              </a:avLst>
            </a:prstGeom>
            <a:solidFill>
              <a:srgbClr val="111111"/>
            </a:solidFill>
            <a:ln w="12700" cap="flat" cmpd="sng">
              <a:solidFill>
                <a:srgbClr val="111111"/>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sp>
        <p:nvSpPr>
          <p:cNvPr id="183" name="Google Shape;183;p25"/>
          <p:cNvSpPr txBox="1"/>
          <p:nvPr/>
        </p:nvSpPr>
        <p:spPr>
          <a:xfrm>
            <a:off x="6948268" y="3205750"/>
            <a:ext cx="3662000" cy="420524"/>
          </a:xfrm>
          <a:prstGeom prst="rect">
            <a:avLst/>
          </a:prstGeom>
          <a:noFill/>
          <a:ln>
            <a:noFill/>
          </a:ln>
        </p:spPr>
        <p:txBody>
          <a:bodyPr spcFirstLastPara="1" wrap="square" lIns="91433" tIns="45700" rIns="91433" bIns="45700" anchor="t" anchorCtr="0">
            <a:spAutoFit/>
          </a:bodyPr>
          <a:lstStyle/>
          <a:p>
            <a:pPr algn="ctr"/>
            <a:r>
              <a:rPr lang="en" sz="2133">
                <a:solidFill>
                  <a:srgbClr val="111111"/>
                </a:solidFill>
                <a:latin typeface="Calibri"/>
                <a:ea typeface="Calibri"/>
                <a:cs typeface="Calibri"/>
                <a:sym typeface="Calibri"/>
              </a:rPr>
              <a:t>Online Discussion</a:t>
            </a:r>
            <a:endParaRPr sz="2133">
              <a:solidFill>
                <a:srgbClr val="111111"/>
              </a:solidFill>
            </a:endParaRPr>
          </a:p>
        </p:txBody>
      </p:sp>
      <p:sp>
        <p:nvSpPr>
          <p:cNvPr id="184" name="Google Shape;184;p25"/>
          <p:cNvSpPr txBox="1"/>
          <p:nvPr/>
        </p:nvSpPr>
        <p:spPr>
          <a:xfrm>
            <a:off x="6948272" y="5681238"/>
            <a:ext cx="3662000" cy="420524"/>
          </a:xfrm>
          <a:prstGeom prst="rect">
            <a:avLst/>
          </a:prstGeom>
          <a:noFill/>
          <a:ln>
            <a:noFill/>
          </a:ln>
        </p:spPr>
        <p:txBody>
          <a:bodyPr spcFirstLastPara="1" wrap="square" lIns="91433" tIns="45700" rIns="91433" bIns="45700" anchor="t" anchorCtr="0">
            <a:spAutoFit/>
          </a:bodyPr>
          <a:lstStyle/>
          <a:p>
            <a:pPr algn="ctr"/>
            <a:r>
              <a:rPr lang="en" sz="2133">
                <a:solidFill>
                  <a:srgbClr val="111111"/>
                </a:solidFill>
                <a:latin typeface="Calibri"/>
                <a:ea typeface="Calibri"/>
                <a:cs typeface="Calibri"/>
                <a:sym typeface="Calibri"/>
              </a:rPr>
              <a:t>Vote on weights</a:t>
            </a:r>
            <a:endParaRPr sz="2133">
              <a:solidFill>
                <a:srgbClr val="111111"/>
              </a:solidFill>
            </a:endParaRPr>
          </a:p>
        </p:txBody>
      </p:sp>
      <p:sp>
        <p:nvSpPr>
          <p:cNvPr id="185" name="Google Shape;185;p25"/>
          <p:cNvSpPr/>
          <p:nvPr/>
        </p:nvSpPr>
        <p:spPr>
          <a:xfrm>
            <a:off x="10664467" y="1942800"/>
            <a:ext cx="731600" cy="3137600"/>
          </a:xfrm>
          <a:prstGeom prst="curvedLeftArrow">
            <a:avLst>
              <a:gd name="adj1" fmla="val 25000"/>
              <a:gd name="adj2" fmla="val 50000"/>
              <a:gd name="adj3" fmla="val 25000"/>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186" name="Google Shape;186;p25"/>
          <p:cNvSpPr/>
          <p:nvPr/>
        </p:nvSpPr>
        <p:spPr>
          <a:xfrm rot="10800000">
            <a:off x="6216667" y="1981807"/>
            <a:ext cx="731600" cy="3059600"/>
          </a:xfrm>
          <a:prstGeom prst="curvedLeftArrow">
            <a:avLst>
              <a:gd name="adj1" fmla="val 25000"/>
              <a:gd name="adj2" fmla="val 50000"/>
              <a:gd name="adj3" fmla="val 25000"/>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pic>
        <p:nvPicPr>
          <p:cNvPr id="187" name="Google Shape;187;p25"/>
          <p:cNvPicPr preferRelativeResize="0"/>
          <p:nvPr/>
        </p:nvPicPr>
        <p:blipFill rotWithShape="1">
          <a:blip r:embed="rId3">
            <a:alphaModFix/>
          </a:blip>
          <a:srcRect b="65379"/>
          <a:stretch/>
        </p:blipFill>
        <p:spPr>
          <a:xfrm>
            <a:off x="7171535" y="4390185"/>
            <a:ext cx="3389248" cy="1291049"/>
          </a:xfrm>
          <a:prstGeom prst="rect">
            <a:avLst/>
          </a:prstGeom>
          <a:noFill/>
          <a:ln w="9525" cap="flat" cmpd="sng">
            <a:solidFill>
              <a:schemeClr val="dk2"/>
            </a:solidFill>
            <a:prstDash val="solid"/>
            <a:round/>
            <a:headEnd type="none" w="sm" len="sm"/>
            <a:tailEnd type="none" w="sm" len="sm"/>
          </a:ln>
        </p:spPr>
      </p:pic>
      <p:sp>
        <p:nvSpPr>
          <p:cNvPr id="188" name="Google Shape;188;p25"/>
          <p:cNvSpPr txBox="1">
            <a:spLocks noGrp="1"/>
          </p:cNvSpPr>
          <p:nvPr>
            <p:ph type="body" idx="1"/>
          </p:nvPr>
        </p:nvSpPr>
        <p:spPr>
          <a:xfrm>
            <a:off x="415600" y="1667733"/>
            <a:ext cx="5396400" cy="4555200"/>
          </a:xfrm>
          <a:prstGeom prst="rect">
            <a:avLst/>
          </a:prstGeom>
        </p:spPr>
        <p:txBody>
          <a:bodyPr spcFirstLastPara="1" wrap="square" lIns="121900" tIns="121900" rIns="121900" bIns="121900" anchor="t" anchorCtr="0">
            <a:noAutofit/>
          </a:bodyPr>
          <a:lstStyle/>
          <a:p>
            <a:r>
              <a:rPr lang="en" sz="2400" dirty="0"/>
              <a:t>Project-based UI design course</a:t>
            </a:r>
            <a:endParaRPr sz="2400" dirty="0"/>
          </a:p>
          <a:p>
            <a:pPr>
              <a:spcBef>
                <a:spcPts val="1333"/>
              </a:spcBef>
            </a:pPr>
            <a:r>
              <a:rPr lang="en" sz="2400" dirty="0"/>
              <a:t>Students select weights for each of 13 candidate criteria via an online survey</a:t>
            </a:r>
            <a:endParaRPr sz="2400" dirty="0"/>
          </a:p>
          <a:p>
            <a:pPr>
              <a:spcBef>
                <a:spcPts val="1333"/>
              </a:spcBef>
            </a:pPr>
            <a:r>
              <a:rPr lang="en" sz="2400" dirty="0"/>
              <a:t>Preferences aggregated to form final configuration entered into the tool</a:t>
            </a:r>
            <a:endParaRPr sz="2400" dirty="0"/>
          </a:p>
          <a:p>
            <a:pPr>
              <a:spcBef>
                <a:spcPts val="1333"/>
              </a:spcBef>
              <a:spcAft>
                <a:spcPts val="1333"/>
              </a:spcAft>
            </a:pPr>
            <a:r>
              <a:rPr lang="en" sz="2400" b="1" dirty="0"/>
              <a:t>Online peer discussion and opportunity to revise weight selections</a:t>
            </a:r>
            <a:endParaRPr sz="2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Measures</a:t>
            </a:r>
            <a:endParaRPr sz="4000" dirty="0"/>
          </a:p>
        </p:txBody>
      </p:sp>
      <p:sp>
        <p:nvSpPr>
          <p:cNvPr id="194" name="Google Shape;194;p26"/>
          <p:cNvSpPr txBox="1">
            <a:spLocks noGrp="1"/>
          </p:cNvSpPr>
          <p:nvPr>
            <p:ph type="body" idx="1"/>
          </p:nvPr>
        </p:nvSpPr>
        <p:spPr>
          <a:xfrm>
            <a:off x="517400" y="1536633"/>
            <a:ext cx="10779200" cy="4379200"/>
          </a:xfrm>
          <a:prstGeom prst="rect">
            <a:avLst/>
          </a:prstGeom>
        </p:spPr>
        <p:txBody>
          <a:bodyPr spcFirstLastPara="1" wrap="square" lIns="121900" tIns="121900" rIns="121900" bIns="121900" anchor="t" anchorCtr="0">
            <a:normAutofit/>
          </a:bodyPr>
          <a:lstStyle/>
          <a:p>
            <a:pPr indent="-474121">
              <a:buSzPts val="2000"/>
            </a:pPr>
            <a:r>
              <a:rPr lang="en" sz="2667" dirty="0"/>
              <a:t>Student-generated weights for selected criteria (and agreement) over 4 semesters</a:t>
            </a:r>
            <a:endParaRPr sz="2667" dirty="0"/>
          </a:p>
          <a:p>
            <a:pPr indent="-474121">
              <a:spcBef>
                <a:spcPts val="1333"/>
              </a:spcBef>
              <a:buSzPts val="2000"/>
            </a:pPr>
            <a:r>
              <a:rPr lang="en" sz="2667" dirty="0"/>
              <a:t>Additional measures from SP21:</a:t>
            </a:r>
            <a:endParaRPr sz="2667" dirty="0"/>
          </a:p>
          <a:p>
            <a:pPr lvl="1" indent="-440256">
              <a:spcBef>
                <a:spcPts val="1333"/>
              </a:spcBef>
              <a:buSzPts val="1600"/>
            </a:pPr>
            <a:r>
              <a:rPr lang="en" sz="2133" dirty="0"/>
              <a:t>Overall perceptions of criteria voting activity (Likert-scale)</a:t>
            </a:r>
            <a:endParaRPr sz="2133" dirty="0"/>
          </a:p>
          <a:p>
            <a:pPr lvl="1" indent="-440256">
              <a:spcBef>
                <a:spcPts val="1333"/>
              </a:spcBef>
              <a:buSzPts val="1600"/>
            </a:pPr>
            <a:r>
              <a:rPr lang="en" sz="2133" dirty="0"/>
              <a:t>Student rationales from discussion (open coded)</a:t>
            </a:r>
            <a:endParaRPr sz="2133" dirty="0"/>
          </a:p>
          <a:p>
            <a:pPr lvl="1" indent="-440256">
              <a:spcBef>
                <a:spcPts val="1333"/>
              </a:spcBef>
              <a:spcAft>
                <a:spcPts val="1333"/>
              </a:spcAft>
              <a:buSzPts val="1600"/>
            </a:pPr>
            <a:r>
              <a:rPr lang="en" sz="2133" dirty="0"/>
              <a:t>What students learned from participating in activity</a:t>
            </a:r>
            <a:endParaRPr sz="2133" dirty="0"/>
          </a:p>
        </p:txBody>
      </p:sp>
      <p:sp>
        <p:nvSpPr>
          <p:cNvPr id="195" name="Google Shape;195;p26"/>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42</a:t>
            </a:fld>
            <a:endParaRPr>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pPr>
              <a:buClr>
                <a:schemeClr val="dk1"/>
              </a:buClr>
              <a:buSzPct val="30555"/>
            </a:pPr>
            <a:r>
              <a:rPr lang="en"/>
              <a:t>RQ1: Criteria and Weights Valued by Students</a:t>
            </a:r>
            <a:endParaRPr/>
          </a:p>
          <a:p>
            <a:endParaRPr/>
          </a:p>
        </p:txBody>
      </p:sp>
      <p:pic>
        <p:nvPicPr>
          <p:cNvPr id="207" name="Google Shape;207;p28"/>
          <p:cNvPicPr preferRelativeResize="0"/>
          <p:nvPr/>
        </p:nvPicPr>
        <p:blipFill>
          <a:blip r:embed="rId3">
            <a:alphaModFix/>
          </a:blip>
          <a:stretch>
            <a:fillRect/>
          </a:stretch>
        </p:blipFill>
        <p:spPr>
          <a:xfrm>
            <a:off x="367001" y="1695917"/>
            <a:ext cx="8303001" cy="4236632"/>
          </a:xfrm>
          <a:prstGeom prst="rect">
            <a:avLst/>
          </a:prstGeom>
          <a:noFill/>
          <a:ln>
            <a:noFill/>
          </a:ln>
        </p:spPr>
      </p:pic>
      <p:sp>
        <p:nvSpPr>
          <p:cNvPr id="208" name="Google Shape;208;p28"/>
          <p:cNvSpPr txBox="1"/>
          <p:nvPr/>
        </p:nvSpPr>
        <p:spPr>
          <a:xfrm>
            <a:off x="8874333" y="3733801"/>
            <a:ext cx="2562400" cy="1477480"/>
          </a:xfrm>
          <a:prstGeom prst="rect">
            <a:avLst/>
          </a:prstGeom>
          <a:noFill/>
          <a:ln>
            <a:noFill/>
          </a:ln>
        </p:spPr>
        <p:txBody>
          <a:bodyPr spcFirstLastPara="1" wrap="square" lIns="121900" tIns="121900" rIns="121900" bIns="121900" anchor="t" anchorCtr="0">
            <a:spAutoFit/>
          </a:bodyPr>
          <a:lstStyle/>
          <a:p>
            <a:r>
              <a:rPr lang="en" sz="2667" dirty="0">
                <a:latin typeface="Open Sans"/>
                <a:ea typeface="Open Sans"/>
                <a:cs typeface="Open Sans"/>
                <a:sym typeface="Open Sans"/>
              </a:rPr>
              <a:t>Scale:</a:t>
            </a:r>
            <a:endParaRPr sz="2667" dirty="0">
              <a:latin typeface="Open Sans"/>
              <a:ea typeface="Open Sans"/>
              <a:cs typeface="Open Sans"/>
              <a:sym typeface="Open Sans"/>
            </a:endParaRPr>
          </a:p>
          <a:p>
            <a:r>
              <a:rPr lang="en" sz="2667" dirty="0">
                <a:solidFill>
                  <a:srgbClr val="980000"/>
                </a:solidFill>
                <a:latin typeface="Open Sans"/>
                <a:ea typeface="Open Sans"/>
                <a:cs typeface="Open Sans"/>
                <a:sym typeface="Open Sans"/>
              </a:rPr>
              <a:t>-5 (dissimilar)</a:t>
            </a:r>
            <a:r>
              <a:rPr lang="en" sz="2667" dirty="0">
                <a:latin typeface="Open Sans"/>
                <a:ea typeface="Open Sans"/>
                <a:cs typeface="Open Sans"/>
                <a:sym typeface="Open Sans"/>
              </a:rPr>
              <a:t> </a:t>
            </a:r>
            <a:endParaRPr sz="2667" dirty="0">
              <a:latin typeface="Open Sans"/>
              <a:ea typeface="Open Sans"/>
              <a:cs typeface="Open Sans"/>
              <a:sym typeface="Open Sans"/>
            </a:endParaRPr>
          </a:p>
          <a:p>
            <a:r>
              <a:rPr lang="en" sz="2667" dirty="0">
                <a:latin typeface="Open Sans"/>
                <a:ea typeface="Open Sans"/>
                <a:cs typeface="Open Sans"/>
                <a:sym typeface="Open Sans"/>
              </a:rPr>
              <a:t>to </a:t>
            </a:r>
            <a:r>
              <a:rPr lang="en" sz="2667" dirty="0">
                <a:solidFill>
                  <a:srgbClr val="1C4587"/>
                </a:solidFill>
                <a:latin typeface="Open Sans"/>
                <a:ea typeface="Open Sans"/>
                <a:cs typeface="Open Sans"/>
                <a:sym typeface="Open Sans"/>
              </a:rPr>
              <a:t>5 (similar)</a:t>
            </a:r>
            <a:endParaRPr sz="2667" dirty="0">
              <a:solidFill>
                <a:srgbClr val="1C4587"/>
              </a:solidFill>
              <a:latin typeface="Open Sans"/>
              <a:ea typeface="Open Sans"/>
              <a:cs typeface="Open Sans"/>
              <a:sym typeface="Open Sans"/>
            </a:endParaRPr>
          </a:p>
        </p:txBody>
      </p:sp>
      <p:sp>
        <p:nvSpPr>
          <p:cNvPr id="209" name="Google Shape;209;p28"/>
          <p:cNvSpPr txBox="1"/>
          <p:nvPr/>
        </p:nvSpPr>
        <p:spPr>
          <a:xfrm>
            <a:off x="8874333" y="2308401"/>
            <a:ext cx="3007600" cy="1067047"/>
          </a:xfrm>
          <a:prstGeom prst="rect">
            <a:avLst/>
          </a:prstGeom>
          <a:noFill/>
          <a:ln>
            <a:noFill/>
          </a:ln>
        </p:spPr>
        <p:txBody>
          <a:bodyPr spcFirstLastPara="1" wrap="square" lIns="121900" tIns="121900" rIns="121900" bIns="121900" anchor="t" anchorCtr="0">
            <a:spAutoFit/>
          </a:bodyPr>
          <a:lstStyle/>
          <a:p>
            <a:r>
              <a:rPr lang="en" sz="2667">
                <a:latin typeface="Open Sans"/>
                <a:ea typeface="Open Sans"/>
                <a:cs typeface="Open Sans"/>
                <a:sym typeface="Open Sans"/>
              </a:rPr>
              <a:t>Each cell:</a:t>
            </a:r>
            <a:endParaRPr sz="2667">
              <a:latin typeface="Open Sans"/>
              <a:ea typeface="Open Sans"/>
              <a:cs typeface="Open Sans"/>
              <a:sym typeface="Open Sans"/>
            </a:endParaRPr>
          </a:p>
          <a:p>
            <a:r>
              <a:rPr lang="en" sz="2667">
                <a:latin typeface="Open Sans"/>
                <a:ea typeface="Open Sans"/>
                <a:cs typeface="Open Sans"/>
                <a:sym typeface="Open Sans"/>
              </a:rPr>
              <a:t>Mean (variance)</a:t>
            </a:r>
            <a:endParaRPr sz="2667">
              <a:latin typeface="Open Sans"/>
              <a:ea typeface="Open Sans"/>
              <a:cs typeface="Open Sans"/>
              <a:sym typeface="Open Sans"/>
            </a:endParaRPr>
          </a:p>
        </p:txBody>
      </p:sp>
      <p:sp>
        <p:nvSpPr>
          <p:cNvPr id="210" name="Google Shape;210;p28"/>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43</a:t>
            </a:fld>
            <a:endParaRPr>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pPr>
              <a:buClr>
                <a:schemeClr val="dk1"/>
              </a:buClr>
              <a:buSzPct val="30555"/>
            </a:pPr>
            <a:r>
              <a:rPr lang="en"/>
              <a:t>RQ1: Criteria and Weights Valued by Students</a:t>
            </a:r>
            <a:endParaRPr/>
          </a:p>
          <a:p>
            <a:endParaRPr/>
          </a:p>
        </p:txBody>
      </p:sp>
      <p:sp>
        <p:nvSpPr>
          <p:cNvPr id="216" name="Google Shape;216;p29"/>
          <p:cNvSpPr txBox="1">
            <a:spLocks noGrp="1"/>
          </p:cNvSpPr>
          <p:nvPr>
            <p:ph type="body" idx="1"/>
          </p:nvPr>
        </p:nvSpPr>
        <p:spPr>
          <a:xfrm>
            <a:off x="579833" y="3880200"/>
            <a:ext cx="11196400" cy="2211600"/>
          </a:xfrm>
          <a:prstGeom prst="rect">
            <a:avLst/>
          </a:prstGeom>
        </p:spPr>
        <p:txBody>
          <a:bodyPr spcFirstLastPara="1" wrap="square" lIns="121900" tIns="121900" rIns="121900" bIns="121900" anchor="t" anchorCtr="0">
            <a:normAutofit/>
          </a:bodyPr>
          <a:lstStyle/>
          <a:p>
            <a:pPr marL="0" indent="0">
              <a:lnSpc>
                <a:spcPct val="100000"/>
              </a:lnSpc>
              <a:buClr>
                <a:schemeClr val="dk1"/>
              </a:buClr>
              <a:buSzPts val="1100"/>
              <a:buNone/>
            </a:pPr>
            <a:endParaRPr sz="2667" dirty="0"/>
          </a:p>
          <a:p>
            <a:pPr marL="0" indent="0">
              <a:lnSpc>
                <a:spcPct val="100000"/>
              </a:lnSpc>
              <a:buNone/>
            </a:pPr>
            <a:r>
              <a:rPr lang="en" sz="2667" i="1" dirty="0"/>
              <a:t>“It's unfair to someone who is working really hard for the group to be paired with people who aren't going to do their jobs.”</a:t>
            </a:r>
            <a:r>
              <a:rPr lang="en" sz="2667" dirty="0"/>
              <a:t> </a:t>
            </a:r>
            <a:endParaRPr sz="2667" dirty="0"/>
          </a:p>
          <a:p>
            <a:pPr marL="0" indent="0">
              <a:lnSpc>
                <a:spcPct val="100000"/>
              </a:lnSpc>
              <a:buNone/>
            </a:pPr>
            <a:r>
              <a:rPr lang="en" sz="2667" b="1" dirty="0"/>
              <a:t>(P42, Commitment)</a:t>
            </a:r>
            <a:endParaRPr sz="2667" dirty="0"/>
          </a:p>
        </p:txBody>
      </p:sp>
      <p:graphicFrame>
        <p:nvGraphicFramePr>
          <p:cNvPr id="217" name="Google Shape;217;p29"/>
          <p:cNvGraphicFramePr/>
          <p:nvPr>
            <p:extLst>
              <p:ext uri="{D42A27DB-BD31-4B8C-83A1-F6EECF244321}">
                <p14:modId xmlns:p14="http://schemas.microsoft.com/office/powerpoint/2010/main" val="2119088995"/>
              </p:ext>
            </p:extLst>
          </p:nvPr>
        </p:nvGraphicFramePr>
        <p:xfrm>
          <a:off x="913518" y="1949100"/>
          <a:ext cx="10364967" cy="1920240"/>
        </p:xfrm>
        <a:graphic>
          <a:graphicData uri="http://schemas.openxmlformats.org/drawingml/2006/table">
            <a:tbl>
              <a:tblPr>
                <a:noFill/>
              </a:tblPr>
              <a:tblGrid>
                <a:gridCol w="2020182">
                  <a:extLst>
                    <a:ext uri="{9D8B030D-6E8A-4147-A177-3AD203B41FA5}">
                      <a16:colId xmlns:a16="http://schemas.microsoft.com/office/drawing/2014/main" val="20000"/>
                    </a:ext>
                  </a:extLst>
                </a:gridCol>
                <a:gridCol w="1434785">
                  <a:extLst>
                    <a:ext uri="{9D8B030D-6E8A-4147-A177-3AD203B41FA5}">
                      <a16:colId xmlns:a16="http://schemas.microsoft.com/office/drawing/2014/main" val="20001"/>
                    </a:ext>
                  </a:extLst>
                </a:gridCol>
                <a:gridCol w="1727500">
                  <a:extLst>
                    <a:ext uri="{9D8B030D-6E8A-4147-A177-3AD203B41FA5}">
                      <a16:colId xmlns:a16="http://schemas.microsoft.com/office/drawing/2014/main" val="20002"/>
                    </a:ext>
                  </a:extLst>
                </a:gridCol>
                <a:gridCol w="1727500">
                  <a:extLst>
                    <a:ext uri="{9D8B030D-6E8A-4147-A177-3AD203B41FA5}">
                      <a16:colId xmlns:a16="http://schemas.microsoft.com/office/drawing/2014/main" val="20003"/>
                    </a:ext>
                  </a:extLst>
                </a:gridCol>
                <a:gridCol w="1727500">
                  <a:extLst>
                    <a:ext uri="{9D8B030D-6E8A-4147-A177-3AD203B41FA5}">
                      <a16:colId xmlns:a16="http://schemas.microsoft.com/office/drawing/2014/main" val="20004"/>
                    </a:ext>
                  </a:extLst>
                </a:gridCol>
                <a:gridCol w="1727500">
                  <a:extLst>
                    <a:ext uri="{9D8B030D-6E8A-4147-A177-3AD203B41FA5}">
                      <a16:colId xmlns:a16="http://schemas.microsoft.com/office/drawing/2014/main" val="20005"/>
                    </a:ext>
                  </a:extLst>
                </a:gridCol>
              </a:tblGrid>
              <a:tr h="640080">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Criterion</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Avg (Var)</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SP19</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FA19</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FA20</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SP21</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extLst>
                  <a:ext uri="{0D108BD9-81ED-4DB2-BD59-A6C34878D82A}">
                    <a16:rowId xmlns:a16="http://schemas.microsoft.com/office/drawing/2014/main" val="10000"/>
                  </a:ext>
                </a:extLst>
              </a:tr>
              <a:tr h="640080">
                <a:tc>
                  <a:txBody>
                    <a:bodyPr/>
                    <a:lstStyle/>
                    <a:p>
                      <a:pPr marL="0" lvl="0" indent="0" algn="l" rtl="0">
                        <a:spcBef>
                          <a:spcPts val="0"/>
                        </a:spcBef>
                        <a:spcAft>
                          <a:spcPts val="0"/>
                        </a:spcAft>
                        <a:buNone/>
                      </a:pPr>
                      <a:r>
                        <a:rPr lang="en" sz="2000" dirty="0">
                          <a:solidFill>
                            <a:schemeClr val="bg2"/>
                          </a:solidFill>
                          <a:latin typeface="Open Sans" pitchFamily="2" charset="0"/>
                          <a:ea typeface="Open Sans" pitchFamily="2" charset="0"/>
                          <a:cs typeface="Open Sans" pitchFamily="2" charset="0"/>
                        </a:rPr>
                        <a:t>Schedule</a:t>
                      </a:r>
                      <a:endParaRPr sz="2000"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1C4587"/>
                          </a:solidFill>
                          <a:latin typeface="Open Sans" pitchFamily="2" charset="0"/>
                          <a:ea typeface="Open Sans" pitchFamily="2" charset="0"/>
                          <a:cs typeface="Open Sans" pitchFamily="2" charset="0"/>
                        </a:rPr>
                        <a:t>3.8 (3.0)</a:t>
                      </a:r>
                      <a:endParaRPr sz="2000" b="1" dirty="0">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1C4587"/>
                          </a:solidFill>
                          <a:latin typeface="Open Sans" pitchFamily="2" charset="0"/>
                          <a:ea typeface="Open Sans" pitchFamily="2" charset="0"/>
                          <a:cs typeface="Open Sans" pitchFamily="2" charset="0"/>
                        </a:rPr>
                        <a:t>4.1 (1.5)</a:t>
                      </a:r>
                      <a:endParaRPr sz="2000" b="1" dirty="0">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1C4587"/>
                          </a:solidFill>
                          <a:latin typeface="Open Sans" pitchFamily="2" charset="0"/>
                          <a:ea typeface="Open Sans" pitchFamily="2" charset="0"/>
                          <a:cs typeface="Open Sans" pitchFamily="2" charset="0"/>
                        </a:rPr>
                        <a:t>3.8 (2.2)</a:t>
                      </a:r>
                      <a:endParaRPr sz="2000" b="1" dirty="0">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1C4587"/>
                          </a:solidFill>
                          <a:latin typeface="Open Sans" pitchFamily="2" charset="0"/>
                          <a:ea typeface="Open Sans" pitchFamily="2" charset="0"/>
                          <a:cs typeface="Open Sans" pitchFamily="2" charset="0"/>
                        </a:rPr>
                        <a:t>3.9 (2.4)</a:t>
                      </a:r>
                      <a:endParaRPr sz="2000" b="1" dirty="0">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1C4587"/>
                          </a:solidFill>
                          <a:latin typeface="Open Sans" pitchFamily="2" charset="0"/>
                          <a:ea typeface="Open Sans" pitchFamily="2" charset="0"/>
                          <a:cs typeface="Open Sans" pitchFamily="2" charset="0"/>
                        </a:rPr>
                        <a:t>3.8 (3.1)</a:t>
                      </a:r>
                      <a:endParaRPr sz="2000" b="1">
                        <a:solidFill>
                          <a:srgbClr val="1C4587"/>
                        </a:solidFill>
                        <a:latin typeface="Open Sans" pitchFamily="2" charset="0"/>
                        <a:ea typeface="Open Sans" pitchFamily="2" charset="0"/>
                        <a:cs typeface="Open Sans" pitchFamily="2" charset="0"/>
                      </a:endParaRPr>
                    </a:p>
                  </a:txBody>
                  <a:tcPr marL="121900" marR="121900" marT="121900" marB="121900" anchor="ctr"/>
                </a:tc>
                <a:extLst>
                  <a:ext uri="{0D108BD9-81ED-4DB2-BD59-A6C34878D82A}">
                    <a16:rowId xmlns:a16="http://schemas.microsoft.com/office/drawing/2014/main" val="10001"/>
                  </a:ext>
                </a:extLst>
              </a:tr>
              <a:tr h="640080">
                <a:tc>
                  <a:txBody>
                    <a:bodyPr/>
                    <a:lstStyle/>
                    <a:p>
                      <a:pPr marL="0" lvl="0" indent="0" algn="l" rtl="0">
                        <a:spcBef>
                          <a:spcPts val="0"/>
                        </a:spcBef>
                        <a:spcAft>
                          <a:spcPts val="0"/>
                        </a:spcAft>
                        <a:buNone/>
                      </a:pPr>
                      <a:r>
                        <a:rPr lang="en" sz="2000" dirty="0">
                          <a:solidFill>
                            <a:schemeClr val="bg2"/>
                          </a:solidFill>
                          <a:latin typeface="Open Sans" pitchFamily="2" charset="0"/>
                          <a:ea typeface="Open Sans" pitchFamily="2" charset="0"/>
                          <a:cs typeface="Open Sans" pitchFamily="2" charset="0"/>
                        </a:rPr>
                        <a:t>Commitment</a:t>
                      </a:r>
                      <a:endParaRPr sz="2000"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1C4587"/>
                          </a:solidFill>
                          <a:latin typeface="Open Sans" pitchFamily="2" charset="0"/>
                          <a:ea typeface="Open Sans" pitchFamily="2" charset="0"/>
                          <a:cs typeface="Open Sans" pitchFamily="2" charset="0"/>
                        </a:rPr>
                        <a:t>3.1 (4.0)</a:t>
                      </a:r>
                      <a:endParaRPr sz="2000" b="1">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1C4587"/>
                          </a:solidFill>
                          <a:latin typeface="Open Sans" pitchFamily="2" charset="0"/>
                          <a:ea typeface="Open Sans" pitchFamily="2" charset="0"/>
                          <a:cs typeface="Open Sans" pitchFamily="2" charset="0"/>
                        </a:rPr>
                        <a:t>3.3 (4.4)</a:t>
                      </a:r>
                      <a:endParaRPr sz="2000" b="1">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1C4587"/>
                          </a:solidFill>
                          <a:latin typeface="Open Sans" pitchFamily="2" charset="0"/>
                          <a:ea typeface="Open Sans" pitchFamily="2" charset="0"/>
                          <a:cs typeface="Open Sans" pitchFamily="2" charset="0"/>
                        </a:rPr>
                        <a:t>2.9 (3.4)</a:t>
                      </a:r>
                      <a:endParaRPr sz="2000" b="1">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1C4587"/>
                          </a:solidFill>
                          <a:latin typeface="Open Sans" pitchFamily="2" charset="0"/>
                          <a:ea typeface="Open Sans" pitchFamily="2" charset="0"/>
                          <a:cs typeface="Open Sans" pitchFamily="2" charset="0"/>
                        </a:rPr>
                        <a:t>3.4 (3.4)</a:t>
                      </a:r>
                      <a:endParaRPr sz="2000" b="1">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1C4587"/>
                          </a:solidFill>
                          <a:latin typeface="Open Sans" pitchFamily="2" charset="0"/>
                          <a:ea typeface="Open Sans" pitchFamily="2" charset="0"/>
                          <a:cs typeface="Open Sans" pitchFamily="2" charset="0"/>
                        </a:rPr>
                        <a:t>2.7 (2.1)</a:t>
                      </a:r>
                      <a:endParaRPr sz="2000" b="1" dirty="0">
                        <a:solidFill>
                          <a:srgbClr val="1C4587"/>
                        </a:solidFill>
                        <a:latin typeface="Open Sans" pitchFamily="2" charset="0"/>
                        <a:ea typeface="Open Sans" pitchFamily="2" charset="0"/>
                        <a:cs typeface="Open Sans" pitchFamily="2" charset="0"/>
                      </a:endParaRPr>
                    </a:p>
                  </a:txBody>
                  <a:tcPr marL="121900" marR="121900" marT="121900" marB="121900" anchor="ctr"/>
                </a:tc>
                <a:extLst>
                  <a:ext uri="{0D108BD9-81ED-4DB2-BD59-A6C34878D82A}">
                    <a16:rowId xmlns:a16="http://schemas.microsoft.com/office/drawing/2014/main" val="10002"/>
                  </a:ext>
                </a:extLst>
              </a:tr>
            </a:tbl>
          </a:graphicData>
        </a:graphic>
      </p:graphicFrame>
      <p:sp>
        <p:nvSpPr>
          <p:cNvPr id="218" name="Google Shape;218;p29"/>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44</a:t>
            </a:fld>
            <a:endParaRPr>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pPr>
              <a:buClr>
                <a:schemeClr val="dk1"/>
              </a:buClr>
              <a:buSzPct val="30555"/>
            </a:pPr>
            <a:r>
              <a:rPr lang="en" dirty="0"/>
              <a:t>RQ1: Criteria and Weights Valued by Students</a:t>
            </a:r>
            <a:endParaRPr dirty="0"/>
          </a:p>
          <a:p>
            <a:endParaRPr dirty="0"/>
          </a:p>
        </p:txBody>
      </p:sp>
      <p:sp>
        <p:nvSpPr>
          <p:cNvPr id="224" name="Google Shape;224;p30"/>
          <p:cNvSpPr txBox="1">
            <a:spLocks noGrp="1"/>
          </p:cNvSpPr>
          <p:nvPr>
            <p:ph type="body" idx="1"/>
          </p:nvPr>
        </p:nvSpPr>
        <p:spPr>
          <a:xfrm>
            <a:off x="539833" y="3975100"/>
            <a:ext cx="11028400" cy="2320000"/>
          </a:xfrm>
          <a:prstGeom prst="rect">
            <a:avLst/>
          </a:prstGeom>
        </p:spPr>
        <p:txBody>
          <a:bodyPr spcFirstLastPara="1" wrap="square" lIns="121900" tIns="121900" rIns="121900" bIns="121900" anchor="t" anchorCtr="0">
            <a:noAutofit/>
          </a:bodyPr>
          <a:lstStyle/>
          <a:p>
            <a:pPr marL="0" indent="0">
              <a:lnSpc>
                <a:spcPct val="90000"/>
              </a:lnSpc>
              <a:buClr>
                <a:schemeClr val="dk1"/>
              </a:buClr>
              <a:buSzPts val="935"/>
              <a:buNone/>
            </a:pPr>
            <a:r>
              <a:rPr lang="en" sz="2705" i="1" dirty="0"/>
              <a:t>"I do feel more comfortable having another woman to advocate with on a team … I don't think it should be an overbearing factor when there are other important criteria such as skills, schedules, and commitment, but it should definitely be considered whenever possible." </a:t>
            </a:r>
            <a:endParaRPr sz="2705" i="1" dirty="0"/>
          </a:p>
          <a:p>
            <a:pPr marL="0" indent="0">
              <a:lnSpc>
                <a:spcPct val="90000"/>
              </a:lnSpc>
              <a:buSzPts val="935"/>
              <a:buNone/>
            </a:pPr>
            <a:r>
              <a:rPr lang="en" sz="2705" b="1" dirty="0"/>
              <a:t>(P19, female, Gender)</a:t>
            </a:r>
            <a:endParaRPr sz="2705" b="1" dirty="0"/>
          </a:p>
          <a:p>
            <a:pPr marL="0" indent="0">
              <a:lnSpc>
                <a:spcPct val="90000"/>
              </a:lnSpc>
              <a:buSzPts val="935"/>
              <a:buNone/>
            </a:pPr>
            <a:endParaRPr sz="2705" b="1" dirty="0"/>
          </a:p>
          <a:p>
            <a:pPr marL="0" indent="0">
              <a:lnSpc>
                <a:spcPct val="90000"/>
              </a:lnSpc>
              <a:buClr>
                <a:schemeClr val="dk1"/>
              </a:buClr>
              <a:buSzPts val="935"/>
              <a:buNone/>
            </a:pPr>
            <a:endParaRPr sz="2705" b="1" dirty="0"/>
          </a:p>
          <a:p>
            <a:pPr marL="0" indent="0">
              <a:lnSpc>
                <a:spcPct val="105000"/>
              </a:lnSpc>
              <a:spcAft>
                <a:spcPts val="1600"/>
              </a:spcAft>
              <a:buSzPts val="935"/>
              <a:buNone/>
            </a:pPr>
            <a:endParaRPr sz="2705" dirty="0"/>
          </a:p>
        </p:txBody>
      </p:sp>
      <p:graphicFrame>
        <p:nvGraphicFramePr>
          <p:cNvPr id="225" name="Google Shape;225;p30"/>
          <p:cNvGraphicFramePr/>
          <p:nvPr>
            <p:extLst>
              <p:ext uri="{D42A27DB-BD31-4B8C-83A1-F6EECF244321}">
                <p14:modId xmlns:p14="http://schemas.microsoft.com/office/powerpoint/2010/main" val="907446355"/>
              </p:ext>
            </p:extLst>
          </p:nvPr>
        </p:nvGraphicFramePr>
        <p:xfrm>
          <a:off x="853567" y="1896901"/>
          <a:ext cx="10363200" cy="1920240"/>
        </p:xfrm>
        <a:graphic>
          <a:graphicData uri="http://schemas.openxmlformats.org/drawingml/2006/table">
            <a:tbl>
              <a:tblPr>
                <a:noFill/>
              </a:tblPr>
              <a:tblGrid>
                <a:gridCol w="2153067">
                  <a:extLst>
                    <a:ext uri="{9D8B030D-6E8A-4147-A177-3AD203B41FA5}">
                      <a16:colId xmlns:a16="http://schemas.microsoft.com/office/drawing/2014/main" val="20000"/>
                    </a:ext>
                  </a:extLst>
                </a:gridCol>
                <a:gridCol w="163068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639153">
                  <a:extLst>
                    <a:ext uri="{9D8B030D-6E8A-4147-A177-3AD203B41FA5}">
                      <a16:colId xmlns:a16="http://schemas.microsoft.com/office/drawing/2014/main" val="20003"/>
                    </a:ext>
                  </a:extLst>
                </a:gridCol>
                <a:gridCol w="1727200">
                  <a:extLst>
                    <a:ext uri="{9D8B030D-6E8A-4147-A177-3AD203B41FA5}">
                      <a16:colId xmlns:a16="http://schemas.microsoft.com/office/drawing/2014/main" val="20004"/>
                    </a:ext>
                  </a:extLst>
                </a:gridCol>
                <a:gridCol w="1727200">
                  <a:extLst>
                    <a:ext uri="{9D8B030D-6E8A-4147-A177-3AD203B41FA5}">
                      <a16:colId xmlns:a16="http://schemas.microsoft.com/office/drawing/2014/main" val="20005"/>
                    </a:ext>
                  </a:extLst>
                </a:gridCol>
              </a:tblGrid>
              <a:tr h="640080">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Criterion</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Avg (Var)</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SP19</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FA19</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FA20</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chemeClr val="bg2"/>
                          </a:solidFill>
                          <a:latin typeface="Open Sans" pitchFamily="2" charset="0"/>
                          <a:ea typeface="Open Sans" pitchFamily="2" charset="0"/>
                          <a:cs typeface="Open Sans" pitchFamily="2" charset="0"/>
                        </a:rPr>
                        <a:t>SP21</a:t>
                      </a:r>
                      <a:endParaRPr sz="2000" b="1" dirty="0">
                        <a:solidFill>
                          <a:schemeClr val="bg2"/>
                        </a:solidFill>
                        <a:latin typeface="Open Sans" pitchFamily="2" charset="0"/>
                        <a:ea typeface="Open Sans" pitchFamily="2" charset="0"/>
                        <a:cs typeface="Open Sans" pitchFamily="2" charset="0"/>
                      </a:endParaRPr>
                    </a:p>
                  </a:txBody>
                  <a:tcPr marL="121900" marR="121900" marT="121900" marB="121900" anchor="ctr"/>
                </a:tc>
                <a:extLst>
                  <a:ext uri="{0D108BD9-81ED-4DB2-BD59-A6C34878D82A}">
                    <a16:rowId xmlns:a16="http://schemas.microsoft.com/office/drawing/2014/main" val="10000"/>
                  </a:ext>
                </a:extLst>
              </a:tr>
              <a:tr h="640080">
                <a:tc>
                  <a:txBody>
                    <a:bodyPr/>
                    <a:lstStyle/>
                    <a:p>
                      <a:pPr marL="0" lvl="0" indent="0" algn="l" rtl="0">
                        <a:spcBef>
                          <a:spcPts val="0"/>
                        </a:spcBef>
                        <a:spcAft>
                          <a:spcPts val="0"/>
                        </a:spcAft>
                        <a:buNone/>
                      </a:pPr>
                      <a:r>
                        <a:rPr lang="en" sz="2000" dirty="0">
                          <a:solidFill>
                            <a:schemeClr val="bg2"/>
                          </a:solidFill>
                          <a:latin typeface="Open Sans" pitchFamily="2" charset="0"/>
                          <a:ea typeface="Open Sans" pitchFamily="2" charset="0"/>
                          <a:cs typeface="Open Sans" pitchFamily="2" charset="0"/>
                        </a:rPr>
                        <a:t>Ethnicity/Race</a:t>
                      </a:r>
                      <a:endParaRPr sz="2000"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980000"/>
                          </a:solidFill>
                          <a:latin typeface="Open Sans" pitchFamily="2" charset="0"/>
                          <a:ea typeface="Open Sans" pitchFamily="2" charset="0"/>
                          <a:cs typeface="Open Sans" pitchFamily="2" charset="0"/>
                        </a:rPr>
                        <a:t>-0.9 (6.5)</a:t>
                      </a:r>
                      <a:endParaRPr sz="2000" b="1">
                        <a:solidFill>
                          <a:srgbClr val="980000"/>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1C4587"/>
                          </a:solidFill>
                          <a:latin typeface="Open Sans" pitchFamily="2" charset="0"/>
                          <a:ea typeface="Open Sans" pitchFamily="2" charset="0"/>
                          <a:cs typeface="Open Sans" pitchFamily="2" charset="0"/>
                        </a:rPr>
                        <a:t>0.2 (3.7)</a:t>
                      </a:r>
                      <a:endParaRPr sz="2000" b="1" dirty="0">
                        <a:solidFill>
                          <a:srgbClr val="1C4587"/>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980000"/>
                          </a:solidFill>
                          <a:latin typeface="Open Sans" pitchFamily="2" charset="0"/>
                          <a:ea typeface="Open Sans" pitchFamily="2" charset="0"/>
                          <a:cs typeface="Open Sans" pitchFamily="2" charset="0"/>
                        </a:rPr>
                        <a:t>-1.4 (6.0)</a:t>
                      </a:r>
                      <a:endParaRPr sz="2000" b="1">
                        <a:solidFill>
                          <a:srgbClr val="980000"/>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980000"/>
                          </a:solidFill>
                          <a:latin typeface="Open Sans" pitchFamily="2" charset="0"/>
                          <a:ea typeface="Open Sans" pitchFamily="2" charset="0"/>
                          <a:cs typeface="Open Sans" pitchFamily="2" charset="0"/>
                        </a:rPr>
                        <a:t>-0.9 (4.8)</a:t>
                      </a:r>
                      <a:endParaRPr sz="2000" b="1">
                        <a:solidFill>
                          <a:srgbClr val="980000"/>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980000"/>
                          </a:solidFill>
                          <a:latin typeface="Open Sans" pitchFamily="2" charset="0"/>
                          <a:ea typeface="Open Sans" pitchFamily="2" charset="0"/>
                          <a:cs typeface="Open Sans" pitchFamily="2" charset="0"/>
                        </a:rPr>
                        <a:t>-0.5 (3.9)</a:t>
                      </a:r>
                      <a:endParaRPr sz="2000" b="1">
                        <a:solidFill>
                          <a:srgbClr val="980000"/>
                        </a:solidFill>
                        <a:latin typeface="Open Sans" pitchFamily="2" charset="0"/>
                        <a:ea typeface="Open Sans" pitchFamily="2" charset="0"/>
                        <a:cs typeface="Open Sans" pitchFamily="2" charset="0"/>
                      </a:endParaRPr>
                    </a:p>
                  </a:txBody>
                  <a:tcPr marL="121900" marR="121900" marT="121900" marB="121900" anchor="ctr"/>
                </a:tc>
                <a:extLst>
                  <a:ext uri="{0D108BD9-81ED-4DB2-BD59-A6C34878D82A}">
                    <a16:rowId xmlns:a16="http://schemas.microsoft.com/office/drawing/2014/main" val="10001"/>
                  </a:ext>
                </a:extLst>
              </a:tr>
              <a:tr h="640080">
                <a:tc>
                  <a:txBody>
                    <a:bodyPr/>
                    <a:lstStyle/>
                    <a:p>
                      <a:pPr marL="0" lvl="0" indent="0" algn="l" rtl="0">
                        <a:spcBef>
                          <a:spcPts val="0"/>
                        </a:spcBef>
                        <a:spcAft>
                          <a:spcPts val="0"/>
                        </a:spcAft>
                        <a:buNone/>
                      </a:pPr>
                      <a:r>
                        <a:rPr lang="en" sz="2000" dirty="0">
                          <a:solidFill>
                            <a:schemeClr val="bg2"/>
                          </a:solidFill>
                          <a:latin typeface="Open Sans" pitchFamily="2" charset="0"/>
                          <a:ea typeface="Open Sans" pitchFamily="2" charset="0"/>
                          <a:cs typeface="Open Sans" pitchFamily="2" charset="0"/>
                        </a:rPr>
                        <a:t>Gender</a:t>
                      </a:r>
                      <a:endParaRPr sz="2000" dirty="0">
                        <a:solidFill>
                          <a:schemeClr val="bg2"/>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980000"/>
                          </a:solidFill>
                          <a:latin typeface="Open Sans" pitchFamily="2" charset="0"/>
                          <a:ea typeface="Open Sans" pitchFamily="2" charset="0"/>
                          <a:cs typeface="Open Sans" pitchFamily="2" charset="0"/>
                        </a:rPr>
                        <a:t>-1.3 (5.5)</a:t>
                      </a:r>
                      <a:endParaRPr sz="2000" b="1">
                        <a:solidFill>
                          <a:srgbClr val="980000"/>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980000"/>
                          </a:solidFill>
                          <a:latin typeface="Open Sans" pitchFamily="2" charset="0"/>
                          <a:ea typeface="Open Sans" pitchFamily="2" charset="0"/>
                          <a:cs typeface="Open Sans" pitchFamily="2" charset="0"/>
                        </a:rPr>
                        <a:t>-0.9 (3.1)</a:t>
                      </a:r>
                      <a:endParaRPr sz="2000" b="1">
                        <a:solidFill>
                          <a:srgbClr val="980000"/>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a:solidFill>
                            <a:srgbClr val="980000"/>
                          </a:solidFill>
                          <a:latin typeface="Open Sans" pitchFamily="2" charset="0"/>
                          <a:ea typeface="Open Sans" pitchFamily="2" charset="0"/>
                          <a:cs typeface="Open Sans" pitchFamily="2" charset="0"/>
                        </a:rPr>
                        <a:t>-2.0 (3.8)</a:t>
                      </a:r>
                      <a:endParaRPr sz="2000" b="1">
                        <a:solidFill>
                          <a:srgbClr val="980000"/>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980000"/>
                          </a:solidFill>
                          <a:latin typeface="Open Sans" pitchFamily="2" charset="0"/>
                          <a:ea typeface="Open Sans" pitchFamily="2" charset="0"/>
                          <a:cs typeface="Open Sans" pitchFamily="2" charset="0"/>
                        </a:rPr>
                        <a:t>-1.6 (4.1)</a:t>
                      </a:r>
                      <a:endParaRPr sz="2000" b="1" dirty="0">
                        <a:solidFill>
                          <a:srgbClr val="980000"/>
                        </a:solidFill>
                        <a:latin typeface="Open Sans" pitchFamily="2" charset="0"/>
                        <a:ea typeface="Open Sans" pitchFamily="2" charset="0"/>
                        <a:cs typeface="Open Sans" pitchFamily="2" charset="0"/>
                      </a:endParaRPr>
                    </a:p>
                  </a:txBody>
                  <a:tcPr marL="121900" marR="121900" marT="121900" marB="121900" anchor="ctr"/>
                </a:tc>
                <a:tc>
                  <a:txBody>
                    <a:bodyPr/>
                    <a:lstStyle/>
                    <a:p>
                      <a:pPr marL="0" lvl="0" indent="0" algn="ctr" rtl="0">
                        <a:spcBef>
                          <a:spcPts val="0"/>
                        </a:spcBef>
                        <a:spcAft>
                          <a:spcPts val="0"/>
                        </a:spcAft>
                        <a:buNone/>
                      </a:pPr>
                      <a:r>
                        <a:rPr lang="en" sz="2000" b="1" dirty="0">
                          <a:solidFill>
                            <a:srgbClr val="980000"/>
                          </a:solidFill>
                          <a:latin typeface="Open Sans" pitchFamily="2" charset="0"/>
                          <a:ea typeface="Open Sans" pitchFamily="2" charset="0"/>
                          <a:cs typeface="Open Sans" pitchFamily="2" charset="0"/>
                        </a:rPr>
                        <a:t>-0.1 (3.8)</a:t>
                      </a:r>
                      <a:endParaRPr sz="2000" b="1" dirty="0">
                        <a:solidFill>
                          <a:srgbClr val="980000"/>
                        </a:solidFill>
                        <a:latin typeface="Open Sans" pitchFamily="2" charset="0"/>
                        <a:ea typeface="Open Sans" pitchFamily="2" charset="0"/>
                        <a:cs typeface="Open Sans" pitchFamily="2" charset="0"/>
                      </a:endParaRPr>
                    </a:p>
                  </a:txBody>
                  <a:tcPr marL="121900" marR="121900" marT="121900" marB="121900" anchor="ctr"/>
                </a:tc>
                <a:extLst>
                  <a:ext uri="{0D108BD9-81ED-4DB2-BD59-A6C34878D82A}">
                    <a16:rowId xmlns:a16="http://schemas.microsoft.com/office/drawing/2014/main" val="10002"/>
                  </a:ext>
                </a:extLst>
              </a:tr>
            </a:tbl>
          </a:graphicData>
        </a:graphic>
      </p:graphicFrame>
      <p:sp>
        <p:nvSpPr>
          <p:cNvPr id="226" name="Google Shape;226;p30"/>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45</a:t>
            </a:fld>
            <a:endParaRPr>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pPr>
              <a:buClr>
                <a:schemeClr val="dk1"/>
              </a:buClr>
              <a:buSzPct val="30555"/>
            </a:pPr>
            <a:r>
              <a:rPr lang="en" sz="4000" dirty="0"/>
              <a:t>RQ2: Agreement </a:t>
            </a:r>
            <a:endParaRPr sz="4000" dirty="0"/>
          </a:p>
        </p:txBody>
      </p:sp>
      <p:sp>
        <p:nvSpPr>
          <p:cNvPr id="232" name="Google Shape;232;p31"/>
          <p:cNvSpPr txBox="1"/>
          <p:nvPr/>
        </p:nvSpPr>
        <p:spPr>
          <a:xfrm>
            <a:off x="574100" y="4059800"/>
            <a:ext cx="11360800" cy="3460202"/>
          </a:xfrm>
          <a:prstGeom prst="rect">
            <a:avLst/>
          </a:prstGeom>
          <a:noFill/>
          <a:ln>
            <a:noFill/>
          </a:ln>
        </p:spPr>
        <p:txBody>
          <a:bodyPr spcFirstLastPara="1" wrap="square" lIns="121900" tIns="121900" rIns="121900" bIns="121900" anchor="t" anchorCtr="0">
            <a:spAutoFit/>
          </a:bodyPr>
          <a:lstStyle/>
          <a:p>
            <a:pPr>
              <a:lnSpc>
                <a:spcPct val="115000"/>
              </a:lnSpc>
            </a:pPr>
            <a:r>
              <a:rPr lang="en" sz="2267" i="1">
                <a:solidFill>
                  <a:schemeClr val="dk2"/>
                </a:solidFill>
                <a:latin typeface="Open Sans"/>
                <a:ea typeface="Open Sans"/>
                <a:cs typeface="Open Sans"/>
                <a:sym typeface="Open Sans"/>
              </a:rPr>
              <a:t>“People with dissimilar programming experience should be grouped together to make the team more well-rounded.”</a:t>
            </a:r>
            <a:r>
              <a:rPr lang="en" sz="2267">
                <a:solidFill>
                  <a:schemeClr val="dk2"/>
                </a:solidFill>
                <a:latin typeface="Open Sans"/>
                <a:ea typeface="Open Sans"/>
                <a:cs typeface="Open Sans"/>
                <a:sym typeface="Open Sans"/>
              </a:rPr>
              <a:t> </a:t>
            </a:r>
            <a:br>
              <a:rPr lang="en" sz="2267">
                <a:solidFill>
                  <a:schemeClr val="dk2"/>
                </a:solidFill>
                <a:latin typeface="Open Sans"/>
                <a:ea typeface="Open Sans"/>
                <a:cs typeface="Open Sans"/>
                <a:sym typeface="Open Sans"/>
              </a:rPr>
            </a:br>
            <a:r>
              <a:rPr lang="en" sz="2000" b="1">
                <a:solidFill>
                  <a:schemeClr val="dk2"/>
                </a:solidFill>
                <a:latin typeface="Open Sans"/>
                <a:ea typeface="Open Sans"/>
                <a:cs typeface="Open Sans"/>
                <a:sym typeface="Open Sans"/>
              </a:rPr>
              <a:t>(P25, Programming)</a:t>
            </a:r>
            <a:endParaRPr sz="2000" b="1">
              <a:solidFill>
                <a:schemeClr val="dk2"/>
              </a:solidFill>
              <a:latin typeface="Open Sans"/>
              <a:ea typeface="Open Sans"/>
              <a:cs typeface="Open Sans"/>
              <a:sym typeface="Open Sans"/>
            </a:endParaRPr>
          </a:p>
          <a:p>
            <a:pPr>
              <a:lnSpc>
                <a:spcPct val="115000"/>
              </a:lnSpc>
              <a:spcBef>
                <a:spcPts val="1333"/>
              </a:spcBef>
            </a:pPr>
            <a:r>
              <a:rPr lang="en" sz="2267" i="1">
                <a:solidFill>
                  <a:schemeClr val="dk2"/>
                </a:solidFill>
                <a:latin typeface="Open Sans"/>
                <a:ea typeface="Open Sans"/>
                <a:cs typeface="Open Sans"/>
                <a:sym typeface="Open Sans"/>
              </a:rPr>
              <a:t>“If a student who excels at writing code [is assigned] to a group where most students don't have experience… then [that student] would end up doing all the coding</a:t>
            </a:r>
            <a:r>
              <a:rPr lang="en" sz="2267">
                <a:solidFill>
                  <a:schemeClr val="dk2"/>
                </a:solidFill>
                <a:latin typeface="Open Sans"/>
                <a:ea typeface="Open Sans"/>
                <a:cs typeface="Open Sans"/>
                <a:sym typeface="Open Sans"/>
              </a:rPr>
              <a:t>.” </a:t>
            </a:r>
            <a:br>
              <a:rPr lang="en" sz="2267">
                <a:solidFill>
                  <a:schemeClr val="dk2"/>
                </a:solidFill>
                <a:latin typeface="Open Sans"/>
                <a:ea typeface="Open Sans"/>
                <a:cs typeface="Open Sans"/>
                <a:sym typeface="Open Sans"/>
              </a:rPr>
            </a:br>
            <a:r>
              <a:rPr lang="en" sz="2000" b="1">
                <a:solidFill>
                  <a:schemeClr val="dk2"/>
                </a:solidFill>
                <a:latin typeface="Open Sans"/>
                <a:ea typeface="Open Sans"/>
                <a:cs typeface="Open Sans"/>
                <a:sym typeface="Open Sans"/>
              </a:rPr>
              <a:t>(P3, Programming)</a:t>
            </a:r>
            <a:endParaRPr sz="2000" b="1">
              <a:solidFill>
                <a:schemeClr val="dk2"/>
              </a:solidFill>
              <a:latin typeface="Open Sans"/>
              <a:ea typeface="Open Sans"/>
              <a:cs typeface="Open Sans"/>
              <a:sym typeface="Open Sans"/>
            </a:endParaRPr>
          </a:p>
          <a:p>
            <a:pPr>
              <a:lnSpc>
                <a:spcPct val="115000"/>
              </a:lnSpc>
              <a:spcBef>
                <a:spcPts val="1333"/>
              </a:spcBef>
              <a:spcAft>
                <a:spcPts val="1333"/>
              </a:spcAft>
              <a:buClr>
                <a:schemeClr val="dk1"/>
              </a:buClr>
              <a:buSzPts val="1100"/>
            </a:pPr>
            <a:endParaRPr sz="2267">
              <a:solidFill>
                <a:schemeClr val="dk2"/>
              </a:solidFill>
              <a:latin typeface="Open Sans"/>
              <a:ea typeface="Open Sans"/>
              <a:cs typeface="Open Sans"/>
              <a:sym typeface="Open Sans"/>
            </a:endParaRPr>
          </a:p>
        </p:txBody>
      </p:sp>
      <p:graphicFrame>
        <p:nvGraphicFramePr>
          <p:cNvPr id="233" name="Google Shape;233;p31"/>
          <p:cNvGraphicFramePr/>
          <p:nvPr>
            <p:extLst>
              <p:ext uri="{D42A27DB-BD31-4B8C-83A1-F6EECF244321}">
                <p14:modId xmlns:p14="http://schemas.microsoft.com/office/powerpoint/2010/main" val="1246360617"/>
              </p:ext>
            </p:extLst>
          </p:nvPr>
        </p:nvGraphicFramePr>
        <p:xfrm>
          <a:off x="914418" y="1425507"/>
          <a:ext cx="10363167" cy="2743200"/>
        </p:xfrm>
        <a:graphic>
          <a:graphicData uri="http://schemas.openxmlformats.org/drawingml/2006/table">
            <a:tbl>
              <a:tblPr>
                <a:noFill/>
              </a:tblPr>
              <a:tblGrid>
                <a:gridCol w="3374633">
                  <a:extLst>
                    <a:ext uri="{9D8B030D-6E8A-4147-A177-3AD203B41FA5}">
                      <a16:colId xmlns:a16="http://schemas.microsoft.com/office/drawing/2014/main" val="20000"/>
                    </a:ext>
                  </a:extLst>
                </a:gridCol>
                <a:gridCol w="1503100">
                  <a:extLst>
                    <a:ext uri="{9D8B030D-6E8A-4147-A177-3AD203B41FA5}">
                      <a16:colId xmlns:a16="http://schemas.microsoft.com/office/drawing/2014/main" val="20001"/>
                    </a:ext>
                  </a:extLst>
                </a:gridCol>
                <a:gridCol w="1413333">
                  <a:extLst>
                    <a:ext uri="{9D8B030D-6E8A-4147-A177-3AD203B41FA5}">
                      <a16:colId xmlns:a16="http://schemas.microsoft.com/office/drawing/2014/main" val="20002"/>
                    </a:ext>
                  </a:extLst>
                </a:gridCol>
                <a:gridCol w="1346167">
                  <a:extLst>
                    <a:ext uri="{9D8B030D-6E8A-4147-A177-3AD203B41FA5}">
                      <a16:colId xmlns:a16="http://schemas.microsoft.com/office/drawing/2014/main" val="20003"/>
                    </a:ext>
                  </a:extLst>
                </a:gridCol>
                <a:gridCol w="1379767">
                  <a:extLst>
                    <a:ext uri="{9D8B030D-6E8A-4147-A177-3AD203B41FA5}">
                      <a16:colId xmlns:a16="http://schemas.microsoft.com/office/drawing/2014/main" val="20004"/>
                    </a:ext>
                  </a:extLst>
                </a:gridCol>
                <a:gridCol w="1346167">
                  <a:extLst>
                    <a:ext uri="{9D8B030D-6E8A-4147-A177-3AD203B41FA5}">
                      <a16:colId xmlns:a16="http://schemas.microsoft.com/office/drawing/2014/main" val="20005"/>
                    </a:ext>
                  </a:extLst>
                </a:gridCol>
              </a:tblGrid>
              <a:tr h="457200">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Criterion</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Avg (Var)</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SP19</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FA19</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FA20</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SP21</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marL="0" lvl="0" indent="0" algn="l" rtl="0">
                        <a:spcBef>
                          <a:spcPts val="0"/>
                        </a:spcBef>
                        <a:spcAft>
                          <a:spcPts val="0"/>
                        </a:spcAft>
                        <a:buNone/>
                      </a:pPr>
                      <a:r>
                        <a:rPr lang="en" sz="1600" dirty="0">
                          <a:solidFill>
                            <a:schemeClr val="bg2"/>
                          </a:solidFill>
                          <a:latin typeface="Open Sans" pitchFamily="2" charset="0"/>
                          <a:ea typeface="Open Sans" pitchFamily="2" charset="0"/>
                          <a:cs typeface="Open Sans" pitchFamily="2" charset="0"/>
                        </a:rPr>
                        <a:t>Work Style</a:t>
                      </a:r>
                      <a:endParaRPr sz="1600"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11111"/>
                          </a:solidFill>
                          <a:latin typeface="Open Sans" pitchFamily="2" charset="0"/>
                          <a:ea typeface="Open Sans" pitchFamily="2" charset="0"/>
                          <a:cs typeface="Open Sans" pitchFamily="2" charset="0"/>
                        </a:rPr>
                        <a:t>0 (10.7)</a:t>
                      </a:r>
                      <a:endParaRPr sz="1600" b="1" dirty="0">
                        <a:solidFill>
                          <a:srgbClr val="111111"/>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0.5 (8.6)</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-0.2 (7.6)</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0.3 (8.8)</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-0.6 (8.2)</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marL="0" lvl="0" indent="0" algn="l" rtl="0">
                        <a:spcBef>
                          <a:spcPts val="0"/>
                        </a:spcBef>
                        <a:spcAft>
                          <a:spcPts val="0"/>
                        </a:spcAft>
                        <a:buNone/>
                      </a:pPr>
                      <a:r>
                        <a:rPr lang="en" sz="1600">
                          <a:solidFill>
                            <a:schemeClr val="bg2"/>
                          </a:solidFill>
                          <a:latin typeface="Open Sans" pitchFamily="2" charset="0"/>
                          <a:ea typeface="Open Sans" pitchFamily="2" charset="0"/>
                          <a:cs typeface="Open Sans" pitchFamily="2" charset="0"/>
                        </a:rPr>
                        <a:t>English Proficiency</a:t>
                      </a:r>
                      <a:endParaRPr sz="160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0.8 (8.5)</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0.2 (8.9)</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0.6 (7.1)</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1.3 (6.4)</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0.9 (4.9)</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457200">
                <a:tc>
                  <a:txBody>
                    <a:bodyPr/>
                    <a:lstStyle/>
                    <a:p>
                      <a:pPr marL="0" lvl="0" indent="0" algn="l" rtl="0">
                        <a:spcBef>
                          <a:spcPts val="0"/>
                        </a:spcBef>
                        <a:spcAft>
                          <a:spcPts val="0"/>
                        </a:spcAft>
                        <a:buNone/>
                      </a:pPr>
                      <a:r>
                        <a:rPr lang="en" sz="1600">
                          <a:solidFill>
                            <a:schemeClr val="bg2"/>
                          </a:solidFill>
                          <a:latin typeface="Open Sans" pitchFamily="2" charset="0"/>
                          <a:ea typeface="Open Sans" pitchFamily="2" charset="0"/>
                          <a:cs typeface="Open Sans" pitchFamily="2" charset="0"/>
                        </a:rPr>
                        <a:t>GPA</a:t>
                      </a:r>
                      <a:endParaRPr sz="160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0.9 (6.5)</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2.0 (5.4)</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0.4 (6.2)</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1.1 (5.0)</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0.9 (2.2)</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457200">
                <a:tc>
                  <a:txBody>
                    <a:bodyPr/>
                    <a:lstStyle/>
                    <a:p>
                      <a:pPr marL="0" lvl="0" indent="0" algn="l" rtl="0">
                        <a:spcBef>
                          <a:spcPts val="0"/>
                        </a:spcBef>
                        <a:spcAft>
                          <a:spcPts val="0"/>
                        </a:spcAft>
                        <a:buNone/>
                      </a:pPr>
                      <a:r>
                        <a:rPr lang="en" sz="1600">
                          <a:solidFill>
                            <a:schemeClr val="bg2"/>
                          </a:solidFill>
                          <a:latin typeface="Open Sans" pitchFamily="2" charset="0"/>
                          <a:ea typeface="Open Sans" pitchFamily="2" charset="0"/>
                          <a:cs typeface="Open Sans" pitchFamily="2" charset="0"/>
                        </a:rPr>
                        <a:t>Programming Experience</a:t>
                      </a:r>
                      <a:endParaRPr sz="160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-0.8 (8.2)</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chemeClr val="dk2"/>
                          </a:solidFill>
                          <a:latin typeface="Open Sans" pitchFamily="2" charset="0"/>
                          <a:ea typeface="Open Sans" pitchFamily="2" charset="0"/>
                          <a:cs typeface="Open Sans" pitchFamily="2" charset="0"/>
                        </a:rPr>
                        <a:t>-</a:t>
                      </a:r>
                      <a:endParaRPr sz="1600" b="1">
                        <a:solidFill>
                          <a:schemeClr val="dk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-1.1 (6.0)</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-0.2 (6.8)</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-1.4 (5.9)</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457200">
                <a:tc>
                  <a:txBody>
                    <a:bodyPr/>
                    <a:lstStyle/>
                    <a:p>
                      <a:pPr marL="0" lvl="0" indent="0" algn="l" rtl="0">
                        <a:spcBef>
                          <a:spcPts val="0"/>
                        </a:spcBef>
                        <a:spcAft>
                          <a:spcPts val="0"/>
                        </a:spcAft>
                        <a:buNone/>
                      </a:pPr>
                      <a:r>
                        <a:rPr lang="en" sz="1600" dirty="0">
                          <a:solidFill>
                            <a:schemeClr val="bg2"/>
                          </a:solidFill>
                          <a:latin typeface="Open Sans" pitchFamily="2" charset="0"/>
                          <a:ea typeface="Open Sans" pitchFamily="2" charset="0"/>
                          <a:cs typeface="Open Sans" pitchFamily="2" charset="0"/>
                        </a:rPr>
                        <a:t>Area of Study</a:t>
                      </a:r>
                      <a:endParaRPr sz="1600"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-1.2 (7.6)</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chemeClr val="dk2"/>
                          </a:solidFill>
                          <a:latin typeface="Open Sans" pitchFamily="2" charset="0"/>
                          <a:ea typeface="Open Sans" pitchFamily="2" charset="0"/>
                          <a:cs typeface="Open Sans" pitchFamily="2" charset="0"/>
                        </a:rPr>
                        <a:t>-</a:t>
                      </a:r>
                      <a:endParaRPr sz="1600" b="1">
                        <a:solidFill>
                          <a:schemeClr val="dk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-1.4 (7.2)</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-0.8 (6.1)</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-1.3 (3.5)</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34" name="Google Shape;234;p31"/>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46</a:t>
            </a:fld>
            <a:endParaRPr>
              <a:latin typeface="Open Sans"/>
              <a:ea typeface="Open Sans"/>
              <a:cs typeface="Open Sans"/>
              <a:sym typeface="Open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pPr>
              <a:buClr>
                <a:schemeClr val="dk1"/>
              </a:buClr>
              <a:buSzPct val="30555"/>
            </a:pPr>
            <a:r>
              <a:rPr lang="en" sz="4000" dirty="0"/>
              <a:t>RQ2: Agreement </a:t>
            </a:r>
            <a:endParaRPr sz="4000" dirty="0"/>
          </a:p>
        </p:txBody>
      </p:sp>
      <p:sp>
        <p:nvSpPr>
          <p:cNvPr id="240" name="Google Shape;240;p32"/>
          <p:cNvSpPr txBox="1"/>
          <p:nvPr/>
        </p:nvSpPr>
        <p:spPr>
          <a:xfrm>
            <a:off x="667400" y="4780118"/>
            <a:ext cx="11360800" cy="987474"/>
          </a:xfrm>
          <a:prstGeom prst="rect">
            <a:avLst/>
          </a:prstGeom>
          <a:noFill/>
          <a:ln>
            <a:noFill/>
          </a:ln>
        </p:spPr>
        <p:txBody>
          <a:bodyPr spcFirstLastPara="1" wrap="square" lIns="121900" tIns="121900" rIns="121900" bIns="121900" anchor="t" anchorCtr="0">
            <a:spAutoFit/>
          </a:bodyPr>
          <a:lstStyle/>
          <a:p>
            <a:pPr>
              <a:lnSpc>
                <a:spcPct val="115000"/>
              </a:lnSpc>
              <a:spcAft>
                <a:spcPts val="2133"/>
              </a:spcAft>
              <a:buClr>
                <a:schemeClr val="dk1"/>
              </a:buClr>
              <a:buSzPts val="1100"/>
            </a:pPr>
            <a:r>
              <a:rPr lang="en" sz="2667" dirty="0">
                <a:solidFill>
                  <a:schemeClr val="dk2"/>
                </a:solidFill>
                <a:latin typeface="Open Sans"/>
                <a:ea typeface="Open Sans"/>
                <a:cs typeface="Open Sans"/>
                <a:sym typeface="Open Sans"/>
              </a:rPr>
              <a:t>More agreement (lower variance) than previous terms</a:t>
            </a:r>
            <a:endParaRPr sz="2667" dirty="0">
              <a:solidFill>
                <a:schemeClr val="dk2"/>
              </a:solidFill>
              <a:latin typeface="Open Sans"/>
              <a:ea typeface="Open Sans"/>
              <a:cs typeface="Open Sans"/>
              <a:sym typeface="Open Sans"/>
            </a:endParaRPr>
          </a:p>
        </p:txBody>
      </p:sp>
      <p:sp>
        <p:nvSpPr>
          <p:cNvPr id="242" name="Google Shape;242;p32"/>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47</a:t>
            </a:fld>
            <a:endParaRPr>
              <a:latin typeface="Open Sans"/>
              <a:ea typeface="Open Sans"/>
              <a:cs typeface="Open Sans"/>
              <a:sym typeface="Open Sans"/>
            </a:endParaRPr>
          </a:p>
        </p:txBody>
      </p:sp>
      <p:graphicFrame>
        <p:nvGraphicFramePr>
          <p:cNvPr id="4" name="Google Shape;233;p31">
            <a:extLst>
              <a:ext uri="{FF2B5EF4-FFF2-40B4-BE49-F238E27FC236}">
                <a16:creationId xmlns:a16="http://schemas.microsoft.com/office/drawing/2014/main" id="{4DD658B9-3B97-7DBB-22B1-EA7393FAAC56}"/>
              </a:ext>
            </a:extLst>
          </p:cNvPr>
          <p:cNvGraphicFramePr/>
          <p:nvPr>
            <p:extLst>
              <p:ext uri="{D42A27DB-BD31-4B8C-83A1-F6EECF244321}">
                <p14:modId xmlns:p14="http://schemas.microsoft.com/office/powerpoint/2010/main" val="4135682709"/>
              </p:ext>
            </p:extLst>
          </p:nvPr>
        </p:nvGraphicFramePr>
        <p:xfrm>
          <a:off x="914418" y="1425507"/>
          <a:ext cx="10363167" cy="2743200"/>
        </p:xfrm>
        <a:graphic>
          <a:graphicData uri="http://schemas.openxmlformats.org/drawingml/2006/table">
            <a:tbl>
              <a:tblPr>
                <a:noFill/>
              </a:tblPr>
              <a:tblGrid>
                <a:gridCol w="3374633">
                  <a:extLst>
                    <a:ext uri="{9D8B030D-6E8A-4147-A177-3AD203B41FA5}">
                      <a16:colId xmlns:a16="http://schemas.microsoft.com/office/drawing/2014/main" val="20000"/>
                    </a:ext>
                  </a:extLst>
                </a:gridCol>
                <a:gridCol w="1503100">
                  <a:extLst>
                    <a:ext uri="{9D8B030D-6E8A-4147-A177-3AD203B41FA5}">
                      <a16:colId xmlns:a16="http://schemas.microsoft.com/office/drawing/2014/main" val="20001"/>
                    </a:ext>
                  </a:extLst>
                </a:gridCol>
                <a:gridCol w="1413333">
                  <a:extLst>
                    <a:ext uri="{9D8B030D-6E8A-4147-A177-3AD203B41FA5}">
                      <a16:colId xmlns:a16="http://schemas.microsoft.com/office/drawing/2014/main" val="20002"/>
                    </a:ext>
                  </a:extLst>
                </a:gridCol>
                <a:gridCol w="1346167">
                  <a:extLst>
                    <a:ext uri="{9D8B030D-6E8A-4147-A177-3AD203B41FA5}">
                      <a16:colId xmlns:a16="http://schemas.microsoft.com/office/drawing/2014/main" val="20003"/>
                    </a:ext>
                  </a:extLst>
                </a:gridCol>
                <a:gridCol w="1379767">
                  <a:extLst>
                    <a:ext uri="{9D8B030D-6E8A-4147-A177-3AD203B41FA5}">
                      <a16:colId xmlns:a16="http://schemas.microsoft.com/office/drawing/2014/main" val="20004"/>
                    </a:ext>
                  </a:extLst>
                </a:gridCol>
                <a:gridCol w="1346167">
                  <a:extLst>
                    <a:ext uri="{9D8B030D-6E8A-4147-A177-3AD203B41FA5}">
                      <a16:colId xmlns:a16="http://schemas.microsoft.com/office/drawing/2014/main" val="20005"/>
                    </a:ext>
                  </a:extLst>
                </a:gridCol>
              </a:tblGrid>
              <a:tr h="457200">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Criterion</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Avg (Var)</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SP19</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FA19</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FA20</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chemeClr val="bg2"/>
                          </a:solidFill>
                          <a:latin typeface="Open Sans" pitchFamily="2" charset="0"/>
                          <a:ea typeface="Open Sans" pitchFamily="2" charset="0"/>
                          <a:cs typeface="Open Sans" pitchFamily="2" charset="0"/>
                        </a:rPr>
                        <a:t>SP21</a:t>
                      </a:r>
                      <a:endParaRPr sz="1600" b="1"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457200">
                <a:tc>
                  <a:txBody>
                    <a:bodyPr/>
                    <a:lstStyle/>
                    <a:p>
                      <a:pPr marL="0" lvl="0" indent="0" algn="l" rtl="0">
                        <a:spcBef>
                          <a:spcPts val="0"/>
                        </a:spcBef>
                        <a:spcAft>
                          <a:spcPts val="0"/>
                        </a:spcAft>
                        <a:buNone/>
                      </a:pPr>
                      <a:r>
                        <a:rPr lang="en" sz="1600" dirty="0">
                          <a:solidFill>
                            <a:schemeClr val="bg2"/>
                          </a:solidFill>
                          <a:latin typeface="Open Sans" pitchFamily="2" charset="0"/>
                          <a:ea typeface="Open Sans" pitchFamily="2" charset="0"/>
                          <a:cs typeface="Open Sans" pitchFamily="2" charset="0"/>
                        </a:rPr>
                        <a:t>Work Style</a:t>
                      </a:r>
                      <a:endParaRPr sz="1600"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11111"/>
                          </a:solidFill>
                          <a:latin typeface="Open Sans" pitchFamily="2" charset="0"/>
                          <a:ea typeface="Open Sans" pitchFamily="2" charset="0"/>
                          <a:cs typeface="Open Sans" pitchFamily="2" charset="0"/>
                        </a:rPr>
                        <a:t>0 (10.7)</a:t>
                      </a:r>
                      <a:endParaRPr sz="1600" b="1" dirty="0">
                        <a:solidFill>
                          <a:srgbClr val="111111"/>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0.5 (8.6)</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-0.2 (7.6)</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0.3 (8.8)</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-0.6 (8.2)</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457200">
                <a:tc>
                  <a:txBody>
                    <a:bodyPr/>
                    <a:lstStyle/>
                    <a:p>
                      <a:pPr marL="0" lvl="0" indent="0" algn="l" rtl="0">
                        <a:spcBef>
                          <a:spcPts val="0"/>
                        </a:spcBef>
                        <a:spcAft>
                          <a:spcPts val="0"/>
                        </a:spcAft>
                        <a:buNone/>
                      </a:pPr>
                      <a:r>
                        <a:rPr lang="en" sz="1600">
                          <a:solidFill>
                            <a:schemeClr val="bg2"/>
                          </a:solidFill>
                          <a:latin typeface="Open Sans" pitchFamily="2" charset="0"/>
                          <a:ea typeface="Open Sans" pitchFamily="2" charset="0"/>
                          <a:cs typeface="Open Sans" pitchFamily="2" charset="0"/>
                        </a:rPr>
                        <a:t>English Proficiency</a:t>
                      </a:r>
                      <a:endParaRPr sz="160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0.8 (8.5)</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0.2 (8.9)</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0.6 (7.1)</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1.3 (6.4)</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0.9 (4.9)</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76200" cap="flat" cmpd="sng" algn="ctr">
                      <a:solidFill>
                        <a:schemeClr val="accent4"/>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457200">
                <a:tc>
                  <a:txBody>
                    <a:bodyPr/>
                    <a:lstStyle/>
                    <a:p>
                      <a:pPr marL="0" lvl="0" indent="0" algn="l" rtl="0">
                        <a:spcBef>
                          <a:spcPts val="0"/>
                        </a:spcBef>
                        <a:spcAft>
                          <a:spcPts val="0"/>
                        </a:spcAft>
                        <a:buNone/>
                      </a:pPr>
                      <a:r>
                        <a:rPr lang="en" sz="1600">
                          <a:solidFill>
                            <a:schemeClr val="bg2"/>
                          </a:solidFill>
                          <a:latin typeface="Open Sans" pitchFamily="2" charset="0"/>
                          <a:ea typeface="Open Sans" pitchFamily="2" charset="0"/>
                          <a:cs typeface="Open Sans" pitchFamily="2" charset="0"/>
                        </a:rPr>
                        <a:t>GPA</a:t>
                      </a:r>
                      <a:endParaRPr sz="160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0.9 (6.5)</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2.0 (5.4)</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1C4587"/>
                          </a:solidFill>
                          <a:latin typeface="Open Sans" pitchFamily="2" charset="0"/>
                          <a:ea typeface="Open Sans" pitchFamily="2" charset="0"/>
                          <a:cs typeface="Open Sans" pitchFamily="2" charset="0"/>
                        </a:rPr>
                        <a:t>0.4 (6.2)</a:t>
                      </a:r>
                      <a:endParaRPr sz="1600" b="1">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1.1 (5.0)</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76200" cap="flat" cmpd="sng" algn="ctr">
                      <a:solidFill>
                        <a:schemeClr val="accent4"/>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1C4587"/>
                          </a:solidFill>
                          <a:latin typeface="Open Sans" pitchFamily="2" charset="0"/>
                          <a:ea typeface="Open Sans" pitchFamily="2" charset="0"/>
                          <a:cs typeface="Open Sans" pitchFamily="2" charset="0"/>
                        </a:rPr>
                        <a:t>0.9 (2.2)</a:t>
                      </a:r>
                      <a:endParaRPr sz="1600" b="1" dirty="0">
                        <a:solidFill>
                          <a:srgbClr val="1C4587"/>
                        </a:solidFill>
                        <a:latin typeface="Open Sans" pitchFamily="2" charset="0"/>
                        <a:ea typeface="Open Sans" pitchFamily="2" charset="0"/>
                        <a:cs typeface="Open Sans" pitchFamily="2" charset="0"/>
                      </a:endParaRPr>
                    </a:p>
                  </a:txBody>
                  <a:tcPr marL="121900" marR="121900" marT="0" marB="0" anchor="ctr">
                    <a:lnL w="76200" cap="flat" cmpd="sng" algn="ctr">
                      <a:solidFill>
                        <a:schemeClr val="accent4"/>
                      </a:solidFill>
                      <a:prstDash val="solid"/>
                      <a:round/>
                      <a:headEnd type="none" w="med" len="med"/>
                      <a:tailEnd type="none" w="med" len="med"/>
                    </a:lnL>
                    <a:lnR w="76200" cap="flat" cmpd="sng" algn="ctr">
                      <a:solidFill>
                        <a:schemeClr val="accent4"/>
                      </a:solidFill>
                      <a:prstDash val="solid"/>
                      <a:round/>
                      <a:headEnd type="none" w="med" len="med"/>
                      <a:tailEnd type="none" w="med" len="med"/>
                    </a:lnR>
                    <a:lnT w="76200" cap="flat" cmpd="sng" algn="ctr">
                      <a:solidFill>
                        <a:schemeClr val="accent4"/>
                      </a:solidFill>
                      <a:prstDash val="solid"/>
                      <a:round/>
                      <a:headEnd type="none" w="med" len="med"/>
                      <a:tailEnd type="none" w="med" len="med"/>
                    </a:lnT>
                    <a:lnB w="76200" cap="flat" cmpd="sng" algn="ctr">
                      <a:solidFill>
                        <a:schemeClr val="accent4"/>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457200">
                <a:tc>
                  <a:txBody>
                    <a:bodyPr/>
                    <a:lstStyle/>
                    <a:p>
                      <a:pPr marL="0" lvl="0" indent="0" algn="l" rtl="0">
                        <a:spcBef>
                          <a:spcPts val="0"/>
                        </a:spcBef>
                        <a:spcAft>
                          <a:spcPts val="0"/>
                        </a:spcAft>
                        <a:buNone/>
                      </a:pPr>
                      <a:r>
                        <a:rPr lang="en" sz="1600">
                          <a:solidFill>
                            <a:schemeClr val="bg2"/>
                          </a:solidFill>
                          <a:latin typeface="Open Sans" pitchFamily="2" charset="0"/>
                          <a:ea typeface="Open Sans" pitchFamily="2" charset="0"/>
                          <a:cs typeface="Open Sans" pitchFamily="2" charset="0"/>
                        </a:rPr>
                        <a:t>Programming Experience</a:t>
                      </a:r>
                      <a:endParaRPr sz="160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-0.8 (8.2)</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chemeClr val="dk2"/>
                          </a:solidFill>
                          <a:latin typeface="Open Sans" pitchFamily="2" charset="0"/>
                          <a:ea typeface="Open Sans" pitchFamily="2" charset="0"/>
                          <a:cs typeface="Open Sans" pitchFamily="2" charset="0"/>
                        </a:rPr>
                        <a:t>-</a:t>
                      </a:r>
                      <a:endParaRPr sz="1600" b="1">
                        <a:solidFill>
                          <a:schemeClr val="dk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-1.1 (6.0)</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-0.2 (6.8)</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-1.4 (5.9)</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0" cap="flat" cmpd="sng" algn="ctr">
                      <a:solidFill>
                        <a:schemeClr val="accent4"/>
                      </a:solidFill>
                      <a:prstDash val="solid"/>
                      <a:round/>
                      <a:headEnd type="none" w="med" len="med"/>
                      <a:tailEnd type="none" w="med" len="med"/>
                    </a:lnT>
                    <a:lnB w="76200" cap="flat" cmpd="sng" algn="ctr">
                      <a:solidFill>
                        <a:schemeClr val="accent4"/>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457200">
                <a:tc>
                  <a:txBody>
                    <a:bodyPr/>
                    <a:lstStyle/>
                    <a:p>
                      <a:pPr marL="0" lvl="0" indent="0" algn="l" rtl="0">
                        <a:spcBef>
                          <a:spcPts val="0"/>
                        </a:spcBef>
                        <a:spcAft>
                          <a:spcPts val="0"/>
                        </a:spcAft>
                        <a:buNone/>
                      </a:pPr>
                      <a:r>
                        <a:rPr lang="en" sz="1600" dirty="0">
                          <a:solidFill>
                            <a:schemeClr val="bg2"/>
                          </a:solidFill>
                          <a:latin typeface="Open Sans" pitchFamily="2" charset="0"/>
                          <a:ea typeface="Open Sans" pitchFamily="2" charset="0"/>
                          <a:cs typeface="Open Sans" pitchFamily="2" charset="0"/>
                        </a:rPr>
                        <a:t>Area of Study</a:t>
                      </a:r>
                      <a:endParaRPr sz="1600" dirty="0">
                        <a:solidFill>
                          <a:schemeClr val="bg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-1.2 (7.6)</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chemeClr val="dk2"/>
                          </a:solidFill>
                          <a:latin typeface="Open Sans" pitchFamily="2" charset="0"/>
                          <a:ea typeface="Open Sans" pitchFamily="2" charset="0"/>
                          <a:cs typeface="Open Sans" pitchFamily="2" charset="0"/>
                        </a:rPr>
                        <a:t>-</a:t>
                      </a:r>
                      <a:endParaRPr sz="1600" b="1">
                        <a:solidFill>
                          <a:schemeClr val="dk2"/>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-1.4 (7.2)</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a:solidFill>
                            <a:srgbClr val="980000"/>
                          </a:solidFill>
                          <a:latin typeface="Open Sans" pitchFamily="2" charset="0"/>
                          <a:ea typeface="Open Sans" pitchFamily="2" charset="0"/>
                          <a:cs typeface="Open Sans" pitchFamily="2" charset="0"/>
                        </a:rPr>
                        <a:t>-0.8 (6.1)</a:t>
                      </a:r>
                      <a:endParaRPr sz="1600" b="1">
                        <a:solidFill>
                          <a:srgbClr val="980000"/>
                        </a:solidFill>
                        <a:latin typeface="Open Sans" pitchFamily="2" charset="0"/>
                        <a:ea typeface="Open Sans" pitchFamily="2" charset="0"/>
                        <a:cs typeface="Open Sans" pitchFamily="2" charset="0"/>
                      </a:endParaRPr>
                    </a:p>
                  </a:txBody>
                  <a:tcPr marL="121900" marR="121900" marT="0" marB="0" anchor="ctr">
                    <a:lnL w="12700" cap="flat" cmpd="sng" algn="ctr">
                      <a:solidFill>
                        <a:schemeClr val="bg2"/>
                      </a:solidFill>
                      <a:prstDash val="solid"/>
                      <a:round/>
                      <a:headEnd type="none" w="med" len="med"/>
                      <a:tailEnd type="none" w="med" len="med"/>
                    </a:lnL>
                    <a:lnR w="76200" cap="flat" cmpd="sng" algn="ctr">
                      <a:solidFill>
                        <a:schemeClr val="accent4"/>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ctr" rtl="0">
                        <a:spcBef>
                          <a:spcPts val="0"/>
                        </a:spcBef>
                        <a:spcAft>
                          <a:spcPts val="0"/>
                        </a:spcAft>
                        <a:buNone/>
                      </a:pPr>
                      <a:r>
                        <a:rPr lang="en" sz="1600" b="1" dirty="0">
                          <a:solidFill>
                            <a:srgbClr val="980000"/>
                          </a:solidFill>
                          <a:latin typeface="Open Sans" pitchFamily="2" charset="0"/>
                          <a:ea typeface="Open Sans" pitchFamily="2" charset="0"/>
                          <a:cs typeface="Open Sans" pitchFamily="2" charset="0"/>
                        </a:rPr>
                        <a:t>-1.3 (3.5)</a:t>
                      </a:r>
                      <a:endParaRPr sz="1600" b="1" dirty="0">
                        <a:solidFill>
                          <a:srgbClr val="980000"/>
                        </a:solidFill>
                        <a:latin typeface="Open Sans" pitchFamily="2" charset="0"/>
                        <a:ea typeface="Open Sans" pitchFamily="2" charset="0"/>
                        <a:cs typeface="Open Sans" pitchFamily="2" charset="0"/>
                      </a:endParaRPr>
                    </a:p>
                  </a:txBody>
                  <a:tcPr marL="121900" marR="121900" marT="0" marB="0" anchor="ctr">
                    <a:lnL w="76200" cap="flat" cmpd="sng" algn="ctr">
                      <a:solidFill>
                        <a:schemeClr val="accent4"/>
                      </a:solidFill>
                      <a:prstDash val="solid"/>
                      <a:round/>
                      <a:headEnd type="none" w="med" len="med"/>
                      <a:tailEnd type="none" w="med" len="med"/>
                    </a:lnL>
                    <a:lnR w="76200" cap="flat" cmpd="sng" algn="ctr">
                      <a:solidFill>
                        <a:schemeClr val="accent4"/>
                      </a:solidFill>
                      <a:prstDash val="solid"/>
                      <a:round/>
                      <a:headEnd type="none" w="med" len="med"/>
                      <a:tailEnd type="none" w="med" len="med"/>
                    </a:lnR>
                    <a:lnT w="76200" cap="flat" cmpd="sng" algn="ctr">
                      <a:solidFill>
                        <a:schemeClr val="accent4"/>
                      </a:solidFill>
                      <a:prstDash val="solid"/>
                      <a:round/>
                      <a:headEnd type="none" w="med" len="med"/>
                      <a:tailEnd type="none" w="med" len="med"/>
                    </a:lnT>
                    <a:lnB w="76200" cap="flat" cmpd="sng" algn="ctr">
                      <a:solidFill>
                        <a:schemeClr val="accent4"/>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RQ3: Impact of Discussion</a:t>
            </a:r>
            <a:endParaRPr sz="4000" dirty="0"/>
          </a:p>
        </p:txBody>
      </p:sp>
      <p:sp>
        <p:nvSpPr>
          <p:cNvPr id="255" name="Google Shape;255;p34"/>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pPr>
            <a:r>
              <a:rPr lang="en" sz="2667"/>
              <a:t>24 students changed their configuration, sometimes more than once</a:t>
            </a:r>
            <a:endParaRPr sz="2667"/>
          </a:p>
          <a:p>
            <a:pPr indent="-474121">
              <a:spcBef>
                <a:spcPts val="1333"/>
              </a:spcBef>
              <a:buSzPts val="2000"/>
            </a:pPr>
            <a:r>
              <a:rPr lang="en" sz="2667"/>
              <a:t>Rationales for (not) changing vote:</a:t>
            </a:r>
            <a:endParaRPr sz="2667"/>
          </a:p>
          <a:p>
            <a:pPr lvl="1" indent="-457189">
              <a:spcBef>
                <a:spcPts val="1333"/>
              </a:spcBef>
              <a:buSzPts val="1800"/>
            </a:pPr>
            <a:r>
              <a:rPr lang="en" sz="2400"/>
              <a:t>Gained new perspectives from the discussion (N=29)</a:t>
            </a:r>
            <a:endParaRPr sz="2400"/>
          </a:p>
          <a:p>
            <a:pPr lvl="1" indent="-457189">
              <a:spcBef>
                <a:spcPts val="1333"/>
              </a:spcBef>
              <a:buSzPts val="1800"/>
            </a:pPr>
            <a:r>
              <a:rPr lang="en" sz="2400"/>
              <a:t>Personal reflection (N=10)</a:t>
            </a:r>
            <a:endParaRPr sz="2400"/>
          </a:p>
          <a:p>
            <a:pPr lvl="1" indent="-457189">
              <a:spcBef>
                <a:spcPts val="1333"/>
              </a:spcBef>
              <a:buSzPts val="1800"/>
            </a:pPr>
            <a:r>
              <a:rPr lang="en" sz="2400"/>
              <a:t>Independent research (N=2) </a:t>
            </a:r>
            <a:endParaRPr sz="2400"/>
          </a:p>
          <a:p>
            <a:pPr lvl="1" indent="-457189">
              <a:spcBef>
                <a:spcPts val="1333"/>
              </a:spcBef>
              <a:spcAft>
                <a:spcPts val="1333"/>
              </a:spcAft>
              <a:buSzPts val="1800"/>
            </a:pPr>
            <a:r>
              <a:rPr lang="en" sz="2400"/>
              <a:t>Original opinion was reinforced by the discussion (N=4)</a:t>
            </a:r>
            <a:endParaRPr sz="2400"/>
          </a:p>
        </p:txBody>
      </p:sp>
      <p:sp>
        <p:nvSpPr>
          <p:cNvPr id="256" name="Google Shape;256;p34"/>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48</a:t>
            </a:fld>
            <a:endParaRPr>
              <a:latin typeface="Open Sans"/>
              <a:ea typeface="Open Sans"/>
              <a:cs typeface="Open Sans"/>
              <a:sym typeface="Open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RQ4: Learning about Team Formation</a:t>
            </a:r>
            <a:endParaRPr sz="4000" dirty="0"/>
          </a:p>
        </p:txBody>
      </p:sp>
      <p:sp>
        <p:nvSpPr>
          <p:cNvPr id="262" name="Google Shape;262;p35"/>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pPr>
            <a:r>
              <a:rPr lang="en" sz="2667" dirty="0"/>
              <a:t>Thought about what makes a good team (M=6 on scale from 1 to 7)</a:t>
            </a:r>
            <a:endParaRPr sz="2667" dirty="0"/>
          </a:p>
          <a:p>
            <a:pPr indent="-474121">
              <a:spcBef>
                <a:spcPts val="1333"/>
              </a:spcBef>
              <a:buSzPts val="2000"/>
            </a:pPr>
            <a:r>
              <a:rPr lang="en" sz="2667" dirty="0"/>
              <a:t>Explanations:</a:t>
            </a:r>
            <a:endParaRPr sz="2667" dirty="0"/>
          </a:p>
          <a:p>
            <a:pPr lvl="1" indent="-457189">
              <a:spcBef>
                <a:spcPts val="1333"/>
              </a:spcBef>
              <a:buSzPts val="1800"/>
            </a:pPr>
            <a:r>
              <a:rPr lang="en" sz="2400" dirty="0"/>
              <a:t>Learned new perspectives from discussion (N=24)</a:t>
            </a:r>
            <a:endParaRPr sz="2400" dirty="0"/>
          </a:p>
          <a:p>
            <a:pPr lvl="1" indent="-457189">
              <a:spcBef>
                <a:spcPts val="1333"/>
              </a:spcBef>
              <a:buSzPts val="1800"/>
            </a:pPr>
            <a:r>
              <a:rPr lang="en" sz="2400" dirty="0"/>
              <a:t>Reflected on personal values for teamwork (N=23)</a:t>
            </a:r>
            <a:endParaRPr sz="2400" dirty="0"/>
          </a:p>
          <a:p>
            <a:pPr lvl="1" indent="-457189">
              <a:spcBef>
                <a:spcPts val="1333"/>
              </a:spcBef>
              <a:spcAft>
                <a:spcPts val="1333"/>
              </a:spcAft>
              <a:buSzPts val="1800"/>
            </a:pPr>
            <a:r>
              <a:rPr lang="en" sz="2400" dirty="0"/>
              <a:t>Thought about how to be a better team member (N=15)</a:t>
            </a:r>
            <a:endParaRPr sz="2400" dirty="0"/>
          </a:p>
        </p:txBody>
      </p:sp>
      <p:sp>
        <p:nvSpPr>
          <p:cNvPr id="263" name="Google Shape;263;p35"/>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49</a:t>
            </a:fld>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Autofit/>
          </a:bodyPr>
          <a:lstStyle/>
          <a:p>
            <a:pPr>
              <a:spcAft>
                <a:spcPts val="1333"/>
              </a:spcAft>
            </a:pPr>
            <a:r>
              <a:rPr lang="en" sz="4000" dirty="0"/>
              <a:t>Criteria-based Team Formation</a:t>
            </a:r>
            <a:endParaRPr sz="4000" dirty="0"/>
          </a:p>
        </p:txBody>
      </p:sp>
      <p:sp>
        <p:nvSpPr>
          <p:cNvPr id="82" name="Google Shape;82;p15"/>
          <p:cNvSpPr txBox="1">
            <a:spLocks noGrp="1"/>
          </p:cNvSpPr>
          <p:nvPr>
            <p:ph type="body" idx="1"/>
          </p:nvPr>
        </p:nvSpPr>
        <p:spPr>
          <a:xfrm>
            <a:off x="5445200" y="1536633"/>
            <a:ext cx="6331200" cy="4555200"/>
          </a:xfrm>
          <a:prstGeom prst="rect">
            <a:avLst/>
          </a:prstGeom>
        </p:spPr>
        <p:txBody>
          <a:bodyPr spcFirstLastPara="1" wrap="square" lIns="121900" tIns="121900" rIns="121900" bIns="121900" anchor="t" anchorCtr="0">
            <a:normAutofit fontScale="92500" lnSpcReduction="10000"/>
          </a:bodyPr>
          <a:lstStyle/>
          <a:p>
            <a:pPr marL="0" indent="0">
              <a:buNone/>
            </a:pPr>
            <a:r>
              <a:rPr lang="en" sz="2667"/>
              <a:t>Strategically select team members to achieve certain compositions</a:t>
            </a:r>
            <a:endParaRPr sz="2667"/>
          </a:p>
          <a:p>
            <a:pPr>
              <a:spcBef>
                <a:spcPts val="1333"/>
              </a:spcBef>
            </a:pPr>
            <a:r>
              <a:rPr lang="en" sz="2400"/>
              <a:t>Skill diversity </a:t>
            </a:r>
            <a:r>
              <a:rPr lang="en" sz="2400" i="1"/>
              <a:t>(e.g., Brickell et al. 1994, Horwitz and Horwitz 2007)</a:t>
            </a:r>
            <a:r>
              <a:rPr lang="en" sz="2400"/>
              <a:t> </a:t>
            </a:r>
            <a:endParaRPr sz="2400"/>
          </a:p>
          <a:p>
            <a:pPr>
              <a:spcBef>
                <a:spcPts val="1333"/>
              </a:spcBef>
            </a:pPr>
            <a:r>
              <a:rPr lang="en" sz="2400"/>
              <a:t>Balanced personality types </a:t>
            </a:r>
            <a:r>
              <a:rPr lang="en" sz="2400" i="1"/>
              <a:t>(e.g., Lykourentzou et al. 2016)</a:t>
            </a:r>
            <a:endParaRPr sz="2400" i="1"/>
          </a:p>
          <a:p>
            <a:pPr>
              <a:spcBef>
                <a:spcPts val="1333"/>
              </a:spcBef>
            </a:pPr>
            <a:r>
              <a:rPr lang="en" sz="2400"/>
              <a:t>Balanced genders </a:t>
            </a:r>
            <a:r>
              <a:rPr lang="en" sz="2400" i="1"/>
              <a:t>(e.g., Jehn, Northcraft, and Neale 1999)</a:t>
            </a:r>
            <a:endParaRPr sz="2400" i="1"/>
          </a:p>
          <a:p>
            <a:pPr>
              <a:spcBef>
                <a:spcPts val="1333"/>
              </a:spcBef>
              <a:spcAft>
                <a:spcPts val="1333"/>
              </a:spcAft>
            </a:pPr>
            <a:r>
              <a:rPr lang="en" sz="2400"/>
              <a:t>Many more</a:t>
            </a:r>
            <a:endParaRPr sz="2400"/>
          </a:p>
        </p:txBody>
      </p:sp>
      <p:sp>
        <p:nvSpPr>
          <p:cNvPr id="83" name="Google Shape;83;p15"/>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5</a:t>
            </a:fld>
            <a:endParaRPr>
              <a:latin typeface="Open Sans"/>
              <a:ea typeface="Open Sans"/>
              <a:cs typeface="Open Sans"/>
              <a:sym typeface="Open Sans"/>
            </a:endParaRPr>
          </a:p>
        </p:txBody>
      </p:sp>
      <p:grpSp>
        <p:nvGrpSpPr>
          <p:cNvPr id="84" name="Google Shape;84;p15"/>
          <p:cNvGrpSpPr/>
          <p:nvPr/>
        </p:nvGrpSpPr>
        <p:grpSpPr>
          <a:xfrm>
            <a:off x="428822" y="2072577"/>
            <a:ext cx="4713244" cy="3829715"/>
            <a:chOff x="6267625" y="1328525"/>
            <a:chExt cx="2763610" cy="2220725"/>
          </a:xfrm>
        </p:grpSpPr>
        <p:pic>
          <p:nvPicPr>
            <p:cNvPr id="85" name="Google Shape;85;p15" descr="laptop.png"/>
            <p:cNvPicPr preferRelativeResize="0"/>
            <p:nvPr/>
          </p:nvPicPr>
          <p:blipFill rotWithShape="1">
            <a:blip r:embed="rId3">
              <a:alphaModFix/>
            </a:blip>
            <a:srcRect l="27045" r="15264"/>
            <a:stretch/>
          </p:blipFill>
          <p:spPr>
            <a:xfrm>
              <a:off x="6267625" y="1328525"/>
              <a:ext cx="2763610" cy="2220725"/>
            </a:xfrm>
            <a:prstGeom prst="rect">
              <a:avLst/>
            </a:prstGeom>
            <a:noFill/>
            <a:ln>
              <a:noFill/>
            </a:ln>
          </p:spPr>
        </p:pic>
        <p:pic>
          <p:nvPicPr>
            <p:cNvPr id="86" name="Google Shape;86;p15" descr="blue.png"/>
            <p:cNvPicPr preferRelativeResize="0"/>
            <p:nvPr/>
          </p:nvPicPr>
          <p:blipFill>
            <a:blip r:embed="rId4">
              <a:alphaModFix/>
            </a:blip>
            <a:stretch>
              <a:fillRect/>
            </a:stretch>
          </p:blipFill>
          <p:spPr>
            <a:xfrm>
              <a:off x="7040975" y="1667625"/>
              <a:ext cx="160178" cy="444000"/>
            </a:xfrm>
            <a:prstGeom prst="rect">
              <a:avLst/>
            </a:prstGeom>
            <a:noFill/>
            <a:ln>
              <a:noFill/>
            </a:ln>
          </p:spPr>
        </p:pic>
        <p:pic>
          <p:nvPicPr>
            <p:cNvPr id="87" name="Google Shape;87;p15" descr="orange.png"/>
            <p:cNvPicPr preferRelativeResize="0"/>
            <p:nvPr/>
          </p:nvPicPr>
          <p:blipFill>
            <a:blip r:embed="rId5">
              <a:alphaModFix/>
            </a:blip>
            <a:stretch>
              <a:fillRect/>
            </a:stretch>
          </p:blipFill>
          <p:spPr>
            <a:xfrm>
              <a:off x="6866975" y="1667625"/>
              <a:ext cx="155005" cy="443999"/>
            </a:xfrm>
            <a:prstGeom prst="rect">
              <a:avLst/>
            </a:prstGeom>
            <a:noFill/>
            <a:ln>
              <a:noFill/>
            </a:ln>
          </p:spPr>
        </p:pic>
        <p:pic>
          <p:nvPicPr>
            <p:cNvPr id="88" name="Google Shape;88;p15" descr="red.png"/>
            <p:cNvPicPr preferRelativeResize="0"/>
            <p:nvPr/>
          </p:nvPicPr>
          <p:blipFill>
            <a:blip r:embed="rId6">
              <a:alphaModFix/>
            </a:blip>
            <a:stretch>
              <a:fillRect/>
            </a:stretch>
          </p:blipFill>
          <p:spPr>
            <a:xfrm>
              <a:off x="7215725" y="1667625"/>
              <a:ext cx="178198" cy="444000"/>
            </a:xfrm>
            <a:prstGeom prst="rect">
              <a:avLst/>
            </a:prstGeom>
            <a:noFill/>
            <a:ln>
              <a:noFill/>
            </a:ln>
          </p:spPr>
        </p:pic>
        <p:pic>
          <p:nvPicPr>
            <p:cNvPr id="89" name="Google Shape;89;p15" descr="blue.png"/>
            <p:cNvPicPr preferRelativeResize="0"/>
            <p:nvPr/>
          </p:nvPicPr>
          <p:blipFill>
            <a:blip r:embed="rId4">
              <a:alphaModFix/>
            </a:blip>
            <a:stretch>
              <a:fillRect/>
            </a:stretch>
          </p:blipFill>
          <p:spPr>
            <a:xfrm>
              <a:off x="6687800" y="1667625"/>
              <a:ext cx="160178" cy="444000"/>
            </a:xfrm>
            <a:prstGeom prst="rect">
              <a:avLst/>
            </a:prstGeom>
            <a:noFill/>
            <a:ln>
              <a:noFill/>
            </a:ln>
          </p:spPr>
        </p:pic>
        <p:pic>
          <p:nvPicPr>
            <p:cNvPr id="90" name="Google Shape;90;p15" descr="blue.png"/>
            <p:cNvPicPr preferRelativeResize="0"/>
            <p:nvPr/>
          </p:nvPicPr>
          <p:blipFill>
            <a:blip r:embed="rId4">
              <a:alphaModFix/>
            </a:blip>
            <a:stretch>
              <a:fillRect/>
            </a:stretch>
          </p:blipFill>
          <p:spPr>
            <a:xfrm>
              <a:off x="7837425" y="1667625"/>
              <a:ext cx="160178" cy="444000"/>
            </a:xfrm>
            <a:prstGeom prst="rect">
              <a:avLst/>
            </a:prstGeom>
            <a:noFill/>
            <a:ln>
              <a:noFill/>
            </a:ln>
          </p:spPr>
        </p:pic>
        <p:pic>
          <p:nvPicPr>
            <p:cNvPr id="91" name="Google Shape;91;p15" descr="blue.png"/>
            <p:cNvPicPr preferRelativeResize="0"/>
            <p:nvPr/>
          </p:nvPicPr>
          <p:blipFill>
            <a:blip r:embed="rId4">
              <a:alphaModFix/>
            </a:blip>
            <a:stretch>
              <a:fillRect/>
            </a:stretch>
          </p:blipFill>
          <p:spPr>
            <a:xfrm>
              <a:off x="8011525" y="1667625"/>
              <a:ext cx="160178" cy="444000"/>
            </a:xfrm>
            <a:prstGeom prst="rect">
              <a:avLst/>
            </a:prstGeom>
            <a:noFill/>
            <a:ln>
              <a:noFill/>
            </a:ln>
          </p:spPr>
        </p:pic>
        <p:pic>
          <p:nvPicPr>
            <p:cNvPr id="92" name="Google Shape;92;p15" descr="orange.png"/>
            <p:cNvPicPr preferRelativeResize="0"/>
            <p:nvPr/>
          </p:nvPicPr>
          <p:blipFill>
            <a:blip r:embed="rId5">
              <a:alphaModFix/>
            </a:blip>
            <a:stretch>
              <a:fillRect/>
            </a:stretch>
          </p:blipFill>
          <p:spPr>
            <a:xfrm>
              <a:off x="8193963" y="1660825"/>
              <a:ext cx="155005" cy="443999"/>
            </a:xfrm>
            <a:prstGeom prst="rect">
              <a:avLst/>
            </a:prstGeom>
            <a:noFill/>
            <a:ln>
              <a:noFill/>
            </a:ln>
          </p:spPr>
        </p:pic>
        <p:pic>
          <p:nvPicPr>
            <p:cNvPr id="93" name="Google Shape;93;p15" descr="red.png"/>
            <p:cNvPicPr preferRelativeResize="0"/>
            <p:nvPr/>
          </p:nvPicPr>
          <p:blipFill>
            <a:blip r:embed="rId6">
              <a:alphaModFix/>
            </a:blip>
            <a:stretch>
              <a:fillRect/>
            </a:stretch>
          </p:blipFill>
          <p:spPr>
            <a:xfrm>
              <a:off x="8371238" y="1660825"/>
              <a:ext cx="178198" cy="444000"/>
            </a:xfrm>
            <a:prstGeom prst="rect">
              <a:avLst/>
            </a:prstGeom>
            <a:noFill/>
            <a:ln>
              <a:noFill/>
            </a:ln>
          </p:spPr>
        </p:pic>
        <p:pic>
          <p:nvPicPr>
            <p:cNvPr id="94" name="Google Shape;94;p15" descr="blue.png"/>
            <p:cNvPicPr preferRelativeResize="0"/>
            <p:nvPr/>
          </p:nvPicPr>
          <p:blipFill>
            <a:blip r:embed="rId4">
              <a:alphaModFix/>
            </a:blip>
            <a:stretch>
              <a:fillRect/>
            </a:stretch>
          </p:blipFill>
          <p:spPr>
            <a:xfrm>
              <a:off x="6698600" y="2316775"/>
              <a:ext cx="160178" cy="444000"/>
            </a:xfrm>
            <a:prstGeom prst="rect">
              <a:avLst/>
            </a:prstGeom>
            <a:noFill/>
            <a:ln>
              <a:noFill/>
            </a:ln>
          </p:spPr>
        </p:pic>
        <p:pic>
          <p:nvPicPr>
            <p:cNvPr id="95" name="Google Shape;95;p15" descr="blue.png"/>
            <p:cNvPicPr preferRelativeResize="0"/>
            <p:nvPr/>
          </p:nvPicPr>
          <p:blipFill>
            <a:blip r:embed="rId4">
              <a:alphaModFix/>
            </a:blip>
            <a:stretch>
              <a:fillRect/>
            </a:stretch>
          </p:blipFill>
          <p:spPr>
            <a:xfrm>
              <a:off x="7242488" y="2316775"/>
              <a:ext cx="160178" cy="444000"/>
            </a:xfrm>
            <a:prstGeom prst="rect">
              <a:avLst/>
            </a:prstGeom>
            <a:noFill/>
            <a:ln>
              <a:noFill/>
            </a:ln>
          </p:spPr>
        </p:pic>
        <p:pic>
          <p:nvPicPr>
            <p:cNvPr id="96" name="Google Shape;96;p15" descr="orange.png"/>
            <p:cNvPicPr preferRelativeResize="0"/>
            <p:nvPr/>
          </p:nvPicPr>
          <p:blipFill>
            <a:blip r:embed="rId5">
              <a:alphaModFix/>
            </a:blip>
            <a:stretch>
              <a:fillRect/>
            </a:stretch>
          </p:blipFill>
          <p:spPr>
            <a:xfrm>
              <a:off x="7066900" y="2310075"/>
              <a:ext cx="155005" cy="443999"/>
            </a:xfrm>
            <a:prstGeom prst="rect">
              <a:avLst/>
            </a:prstGeom>
            <a:noFill/>
            <a:ln>
              <a:noFill/>
            </a:ln>
          </p:spPr>
        </p:pic>
        <p:pic>
          <p:nvPicPr>
            <p:cNvPr id="97" name="Google Shape;97;p15" descr="red.png"/>
            <p:cNvPicPr preferRelativeResize="0"/>
            <p:nvPr/>
          </p:nvPicPr>
          <p:blipFill>
            <a:blip r:embed="rId6">
              <a:alphaModFix/>
            </a:blip>
            <a:stretch>
              <a:fillRect/>
            </a:stretch>
          </p:blipFill>
          <p:spPr>
            <a:xfrm>
              <a:off x="6873738" y="2316775"/>
              <a:ext cx="178198" cy="444000"/>
            </a:xfrm>
            <a:prstGeom prst="rect">
              <a:avLst/>
            </a:prstGeom>
            <a:noFill/>
            <a:ln>
              <a:noFill/>
            </a:ln>
          </p:spPr>
        </p:pic>
        <p:pic>
          <p:nvPicPr>
            <p:cNvPr id="98" name="Google Shape;98;p15" descr="orange.png"/>
            <p:cNvPicPr preferRelativeResize="0"/>
            <p:nvPr/>
          </p:nvPicPr>
          <p:blipFill>
            <a:blip r:embed="rId5">
              <a:alphaModFix/>
            </a:blip>
            <a:stretch>
              <a:fillRect/>
            </a:stretch>
          </p:blipFill>
          <p:spPr>
            <a:xfrm>
              <a:off x="7840013" y="2316775"/>
              <a:ext cx="155005" cy="443999"/>
            </a:xfrm>
            <a:prstGeom prst="rect">
              <a:avLst/>
            </a:prstGeom>
            <a:noFill/>
            <a:ln>
              <a:noFill/>
            </a:ln>
          </p:spPr>
        </p:pic>
        <p:pic>
          <p:nvPicPr>
            <p:cNvPr id="99" name="Google Shape;99;p15" descr="blue.png"/>
            <p:cNvPicPr preferRelativeResize="0"/>
            <p:nvPr/>
          </p:nvPicPr>
          <p:blipFill>
            <a:blip r:embed="rId4">
              <a:alphaModFix/>
            </a:blip>
            <a:stretch>
              <a:fillRect/>
            </a:stretch>
          </p:blipFill>
          <p:spPr>
            <a:xfrm>
              <a:off x="8030938" y="2316775"/>
              <a:ext cx="160178" cy="444000"/>
            </a:xfrm>
            <a:prstGeom prst="rect">
              <a:avLst/>
            </a:prstGeom>
            <a:noFill/>
            <a:ln>
              <a:noFill/>
            </a:ln>
          </p:spPr>
        </p:pic>
        <p:pic>
          <p:nvPicPr>
            <p:cNvPr id="100" name="Google Shape;100;p15" descr="blue.png"/>
            <p:cNvPicPr preferRelativeResize="0"/>
            <p:nvPr/>
          </p:nvPicPr>
          <p:blipFill>
            <a:blip r:embed="rId4">
              <a:alphaModFix/>
            </a:blip>
            <a:stretch>
              <a:fillRect/>
            </a:stretch>
          </p:blipFill>
          <p:spPr>
            <a:xfrm>
              <a:off x="8217488" y="2316775"/>
              <a:ext cx="160178" cy="444000"/>
            </a:xfrm>
            <a:prstGeom prst="rect">
              <a:avLst/>
            </a:prstGeom>
            <a:noFill/>
            <a:ln>
              <a:noFill/>
            </a:ln>
          </p:spPr>
        </p:pic>
        <p:pic>
          <p:nvPicPr>
            <p:cNvPr id="101" name="Google Shape;101;p15" descr="red.png"/>
            <p:cNvPicPr preferRelativeResize="0"/>
            <p:nvPr/>
          </p:nvPicPr>
          <p:blipFill>
            <a:blip r:embed="rId6">
              <a:alphaModFix/>
            </a:blip>
            <a:stretch>
              <a:fillRect/>
            </a:stretch>
          </p:blipFill>
          <p:spPr>
            <a:xfrm>
              <a:off x="8404038" y="2316775"/>
              <a:ext cx="178198" cy="444000"/>
            </a:xfrm>
            <a:prstGeom prst="rect">
              <a:avLst/>
            </a:prstGeom>
            <a:noFill/>
            <a:ln>
              <a:noFill/>
            </a:ln>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What should you do?</a:t>
            </a:r>
            <a:endParaRPr sz="4000" dirty="0"/>
          </a:p>
        </p:txBody>
      </p:sp>
      <p:sp>
        <p:nvSpPr>
          <p:cNvPr id="269" name="Google Shape;269;p36"/>
          <p:cNvSpPr txBox="1">
            <a:spLocks noGrp="1"/>
          </p:cNvSpPr>
          <p:nvPr>
            <p:ph type="body" idx="1"/>
          </p:nvPr>
        </p:nvSpPr>
        <p:spPr>
          <a:xfrm>
            <a:off x="415600" y="1732533"/>
            <a:ext cx="11360800" cy="4359200"/>
          </a:xfrm>
          <a:prstGeom prst="rect">
            <a:avLst/>
          </a:prstGeom>
        </p:spPr>
        <p:txBody>
          <a:bodyPr spcFirstLastPara="1" wrap="square" lIns="121900" tIns="121900" rIns="121900" bIns="121900" anchor="t" anchorCtr="0">
            <a:normAutofit/>
          </a:bodyPr>
          <a:lstStyle/>
          <a:p>
            <a:pPr indent="-474121">
              <a:buSzPts val="2000"/>
            </a:pPr>
            <a:r>
              <a:rPr lang="en" sz="2667" dirty="0"/>
              <a:t>Utilize the dataset as a starting point or employ workflow</a:t>
            </a:r>
            <a:endParaRPr sz="2667" dirty="0"/>
          </a:p>
          <a:p>
            <a:pPr indent="-474121">
              <a:spcBef>
                <a:spcPts val="1333"/>
              </a:spcBef>
              <a:buSzPts val="2000"/>
            </a:pPr>
            <a:r>
              <a:rPr lang="en" sz="2667" dirty="0"/>
              <a:t>Students benefit from the discussion</a:t>
            </a:r>
            <a:endParaRPr sz="2667" dirty="0"/>
          </a:p>
          <a:p>
            <a:pPr indent="-474121">
              <a:spcBef>
                <a:spcPts val="1333"/>
              </a:spcBef>
              <a:buSzPts val="2000"/>
            </a:pPr>
            <a:r>
              <a:rPr lang="en" sz="2667" dirty="0"/>
              <a:t>Actively review aggregated student votes</a:t>
            </a:r>
            <a:endParaRPr sz="2667" dirty="0"/>
          </a:p>
          <a:p>
            <a:pPr indent="-474121">
              <a:spcBef>
                <a:spcPts val="1333"/>
              </a:spcBef>
              <a:buSzPts val="2000"/>
            </a:pPr>
            <a:r>
              <a:rPr lang="en" sz="2667" dirty="0"/>
              <a:t>Consider different voting and aggregation methods </a:t>
            </a:r>
            <a:endParaRPr sz="2667" dirty="0"/>
          </a:p>
          <a:p>
            <a:pPr indent="-474121">
              <a:spcBef>
                <a:spcPts val="1333"/>
              </a:spcBef>
              <a:spcAft>
                <a:spcPts val="1333"/>
              </a:spcAft>
              <a:buSzPts val="2000"/>
            </a:pPr>
            <a:r>
              <a:rPr lang="en" sz="2667" dirty="0"/>
              <a:t>Students: advocate for yourselves!</a:t>
            </a:r>
            <a:endParaRPr sz="2667" dirty="0"/>
          </a:p>
        </p:txBody>
      </p:sp>
      <p:sp>
        <p:nvSpPr>
          <p:cNvPr id="270" name="Google Shape;270;p36"/>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50</a:t>
            </a:fld>
            <a:endParaRPr>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702C4A6-5B92-656F-BE92-F441E1098019}"/>
              </a:ext>
            </a:extLst>
          </p:cNvPr>
          <p:cNvSpPr/>
          <p:nvPr/>
        </p:nvSpPr>
        <p:spPr>
          <a:xfrm>
            <a:off x="1348741" y="4791959"/>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5F42823-A684-B3D6-A5F5-35386F301A55}"/>
              </a:ext>
            </a:extLst>
          </p:cNvPr>
          <p:cNvSpPr/>
          <p:nvPr/>
        </p:nvSpPr>
        <p:spPr>
          <a:xfrm>
            <a:off x="1348741" y="3287642"/>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6CC0314-2047-9399-BF28-CA9A3C22CADD}"/>
              </a:ext>
            </a:extLst>
          </p:cNvPr>
          <p:cNvSpPr/>
          <p:nvPr/>
        </p:nvSpPr>
        <p:spPr>
          <a:xfrm>
            <a:off x="1348741" y="1688433"/>
            <a:ext cx="1270000" cy="1257433"/>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a:bodyPr>
          <a:lstStyle/>
          <a:p>
            <a:r>
              <a:rPr lang="en-US" sz="4000" dirty="0"/>
              <a:t>Outline</a:t>
            </a:r>
          </a:p>
        </p:txBody>
      </p:sp>
      <p:graphicFrame>
        <p:nvGraphicFramePr>
          <p:cNvPr id="31" name="Diagram 30">
            <a:extLst>
              <a:ext uri="{FF2B5EF4-FFF2-40B4-BE49-F238E27FC236}">
                <a16:creationId xmlns:a16="http://schemas.microsoft.com/office/drawing/2014/main" id="{DE1A6EED-A38D-FE5E-87AA-643E450E84C7}"/>
              </a:ext>
            </a:extLst>
          </p:cNvPr>
          <p:cNvGraphicFramePr/>
          <p:nvPr>
            <p:extLst>
              <p:ext uri="{D42A27DB-BD31-4B8C-83A1-F6EECF244321}">
                <p14:modId xmlns:p14="http://schemas.microsoft.com/office/powerpoint/2010/main" val="384898314"/>
              </p:ext>
            </p:extLst>
          </p:nvPr>
        </p:nvGraphicFramePr>
        <p:xfrm>
          <a:off x="415600" y="1688433"/>
          <a:ext cx="11360800" cy="4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idx="12"/>
          </p:nvPr>
        </p:nvSpPr>
        <p:spPr/>
        <p:txBody>
          <a:bodyPr vert="horz" lIns="91440" tIns="45720" rIns="91440" bIns="45720" rtlCol="0" anchor="ctr">
            <a:normAutofit/>
          </a:bodyPr>
          <a:lstStyle/>
          <a:p>
            <a:pPr>
              <a:spcAft>
                <a:spcPts val="600"/>
              </a:spcAft>
            </a:pPr>
            <a:fld id="{00000000-1234-1234-1234-123412341234}" type="slidenum">
              <a:rPr lang="en-US">
                <a:solidFill>
                  <a:schemeClr val="bg2"/>
                </a:solidFill>
              </a:rPr>
              <a:pPr>
                <a:spcAft>
                  <a:spcPts val="600"/>
                </a:spcAft>
              </a:pPr>
              <a:t>51</a:t>
            </a:fld>
            <a:endParaRPr lang="en-US" dirty="0">
              <a:solidFill>
                <a:schemeClr val="bg2"/>
              </a:solidFill>
            </a:endParaRPr>
          </a:p>
        </p:txBody>
      </p:sp>
    </p:spTree>
    <p:extLst>
      <p:ext uri="{BB962C8B-B14F-4D97-AF65-F5344CB8AC3E}">
        <p14:creationId xmlns:p14="http://schemas.microsoft.com/office/powerpoint/2010/main" val="1990766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C96A-23D1-50E5-4C91-07B534312D58}"/>
              </a:ext>
            </a:extLst>
          </p:cNvPr>
          <p:cNvSpPr>
            <a:spLocks noGrp="1"/>
          </p:cNvSpPr>
          <p:nvPr>
            <p:ph type="title"/>
          </p:nvPr>
        </p:nvSpPr>
        <p:spPr/>
        <p:txBody>
          <a:bodyPr>
            <a:normAutofit/>
          </a:bodyPr>
          <a:lstStyle/>
          <a:p>
            <a:r>
              <a:rPr lang="en-US" sz="4000" dirty="0"/>
              <a:t>Ongoing and Near Future Work</a:t>
            </a:r>
          </a:p>
        </p:txBody>
      </p:sp>
      <p:sp>
        <p:nvSpPr>
          <p:cNvPr id="3" name="Text Placeholder 2">
            <a:extLst>
              <a:ext uri="{FF2B5EF4-FFF2-40B4-BE49-F238E27FC236}">
                <a16:creationId xmlns:a16="http://schemas.microsoft.com/office/drawing/2014/main" id="{B8906270-0F00-FAEA-3FE9-EA14DA6B05B4}"/>
              </a:ext>
            </a:extLst>
          </p:cNvPr>
          <p:cNvSpPr>
            <a:spLocks noGrp="1"/>
          </p:cNvSpPr>
          <p:nvPr>
            <p:ph type="body" idx="1"/>
          </p:nvPr>
        </p:nvSpPr>
        <p:spPr/>
        <p:txBody>
          <a:bodyPr>
            <a:normAutofit/>
          </a:bodyPr>
          <a:lstStyle/>
          <a:p>
            <a:pPr>
              <a:spcAft>
                <a:spcPts val="600"/>
              </a:spcAft>
            </a:pPr>
            <a:r>
              <a:rPr lang="en-US" sz="2500" dirty="0"/>
              <a:t>Continue Delphi study </a:t>
            </a:r>
            <a:r>
              <a:rPr lang="en-US" sz="2500" i="1" dirty="0">
                <a:solidFill>
                  <a:schemeClr val="bg2">
                    <a:lumMod val="60000"/>
                    <a:lumOff val="40000"/>
                  </a:schemeClr>
                </a:solidFill>
              </a:rPr>
              <a:t>(ongoing)</a:t>
            </a:r>
          </a:p>
          <a:p>
            <a:pPr lvl="1" indent="-457189">
              <a:spcAft>
                <a:spcPts val="1200"/>
              </a:spcAft>
              <a:buSzPts val="1800"/>
            </a:pPr>
            <a:r>
              <a:rPr lang="en-US" sz="2400" dirty="0"/>
              <a:t>2 additional semesters of data with modified staged workflow</a:t>
            </a:r>
          </a:p>
          <a:p>
            <a:pPr>
              <a:spcAft>
                <a:spcPts val="600"/>
              </a:spcAft>
            </a:pPr>
            <a:r>
              <a:rPr lang="en-US" sz="2500" dirty="0"/>
              <a:t>Instructor survey and interviews </a:t>
            </a:r>
            <a:r>
              <a:rPr lang="en-US" sz="2500" i="1" dirty="0">
                <a:solidFill>
                  <a:schemeClr val="bg2">
                    <a:lumMod val="60000"/>
                    <a:lumOff val="40000"/>
                  </a:schemeClr>
                </a:solidFill>
              </a:rPr>
              <a:t>(ongoing)</a:t>
            </a:r>
          </a:p>
          <a:p>
            <a:pPr lvl="1" indent="-457189">
              <a:spcAft>
                <a:spcPts val="600"/>
              </a:spcAft>
              <a:buSzPts val="1800"/>
            </a:pPr>
            <a:r>
              <a:rPr lang="en-US" sz="2400" dirty="0"/>
              <a:t>Current instructor goals and practices with and without tools</a:t>
            </a:r>
          </a:p>
          <a:p>
            <a:pPr lvl="1" indent="-457189">
              <a:spcAft>
                <a:spcPts val="1200"/>
              </a:spcAft>
              <a:buSzPts val="1800"/>
            </a:pPr>
            <a:r>
              <a:rPr lang="en-US" sz="2400" dirty="0"/>
              <a:t>Opportunities for further improvements to tools</a:t>
            </a:r>
          </a:p>
          <a:p>
            <a:pPr>
              <a:spcAft>
                <a:spcPts val="600"/>
              </a:spcAft>
            </a:pPr>
            <a:r>
              <a:rPr lang="en-US" sz="2500" dirty="0"/>
              <a:t>New ways of representing algorithmic inputs and outputs </a:t>
            </a:r>
            <a:r>
              <a:rPr lang="en-US" sz="2500" i="1" dirty="0">
                <a:solidFill>
                  <a:schemeClr val="bg2">
                    <a:lumMod val="60000"/>
                    <a:lumOff val="40000"/>
                  </a:schemeClr>
                </a:solidFill>
              </a:rPr>
              <a:t>(future)</a:t>
            </a:r>
          </a:p>
          <a:p>
            <a:pPr lvl="1" indent="-457189">
              <a:spcAft>
                <a:spcPts val="600"/>
              </a:spcAft>
              <a:buSzPts val="1800"/>
            </a:pPr>
            <a:r>
              <a:rPr lang="en-US" sz="2400" dirty="0"/>
              <a:t>Currently numeric, don’t match instructor mental models</a:t>
            </a:r>
          </a:p>
          <a:p>
            <a:pPr indent="-474121">
              <a:buSzPts val="2000"/>
            </a:pPr>
            <a:endParaRPr lang="en-US" sz="2667" dirty="0"/>
          </a:p>
        </p:txBody>
      </p:sp>
      <p:sp>
        <p:nvSpPr>
          <p:cNvPr id="4" name="Slide Number Placeholder 3">
            <a:extLst>
              <a:ext uri="{FF2B5EF4-FFF2-40B4-BE49-F238E27FC236}">
                <a16:creationId xmlns:a16="http://schemas.microsoft.com/office/drawing/2014/main" id="{904401CC-3B13-4A55-B047-E5A3C942DE7C}"/>
              </a:ext>
            </a:extLst>
          </p:cNvPr>
          <p:cNvSpPr>
            <a:spLocks noGrp="1"/>
          </p:cNvSpPr>
          <p:nvPr>
            <p:ph type="sldNum" idx="12"/>
          </p:nvPr>
        </p:nvSpPr>
        <p:spPr/>
        <p:txBody>
          <a:bodyPr/>
          <a:lstStyle/>
          <a:p>
            <a:fld id="{00000000-1234-1234-1234-123412341234}" type="slidenum">
              <a:rPr lang="en" smtClean="0"/>
              <a:pPr/>
              <a:t>52</a:t>
            </a:fld>
            <a:endParaRPr lang="en"/>
          </a:p>
        </p:txBody>
      </p:sp>
    </p:spTree>
    <p:extLst>
      <p:ext uri="{BB962C8B-B14F-4D97-AF65-F5344CB8AC3E}">
        <p14:creationId xmlns:p14="http://schemas.microsoft.com/office/powerpoint/2010/main" val="3560056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D484-EBBD-72F0-C68D-25A7349D7DAC}"/>
              </a:ext>
            </a:extLst>
          </p:cNvPr>
          <p:cNvSpPr>
            <a:spLocks noGrp="1"/>
          </p:cNvSpPr>
          <p:nvPr>
            <p:ph type="title"/>
          </p:nvPr>
        </p:nvSpPr>
        <p:spPr/>
        <p:txBody>
          <a:bodyPr>
            <a:normAutofit/>
          </a:bodyPr>
          <a:lstStyle/>
          <a:p>
            <a:r>
              <a:rPr lang="en-US" sz="4000" dirty="0"/>
              <a:t>Future Vision: Data-Driven Teamwork Lifecycle</a:t>
            </a:r>
          </a:p>
        </p:txBody>
      </p:sp>
      <p:sp>
        <p:nvSpPr>
          <p:cNvPr id="3" name="Text Placeholder 2">
            <a:extLst>
              <a:ext uri="{FF2B5EF4-FFF2-40B4-BE49-F238E27FC236}">
                <a16:creationId xmlns:a16="http://schemas.microsoft.com/office/drawing/2014/main" id="{8D76897D-78B4-A0FD-9ACE-59993A0F4C95}"/>
              </a:ext>
            </a:extLst>
          </p:cNvPr>
          <p:cNvSpPr>
            <a:spLocks noGrp="1"/>
          </p:cNvSpPr>
          <p:nvPr>
            <p:ph type="body" idx="1"/>
          </p:nvPr>
        </p:nvSpPr>
        <p:spPr>
          <a:xfrm>
            <a:off x="415600" y="1536567"/>
            <a:ext cx="11360800" cy="4728066"/>
          </a:xfrm>
        </p:spPr>
        <p:txBody>
          <a:bodyPr>
            <a:normAutofit fontScale="92500" lnSpcReduction="10000"/>
          </a:bodyPr>
          <a:lstStyle/>
          <a:p>
            <a:pPr>
              <a:lnSpc>
                <a:spcPct val="150000"/>
              </a:lnSpc>
            </a:pPr>
            <a:r>
              <a:rPr lang="en-US" sz="2400" dirty="0"/>
              <a:t>Evidence-based skill assessment (e.g., prior course assignments, quizzes)</a:t>
            </a:r>
          </a:p>
          <a:p>
            <a:pPr lvl="1">
              <a:lnSpc>
                <a:spcPct val="150000"/>
              </a:lnSpc>
            </a:pPr>
            <a:r>
              <a:rPr lang="en-US" sz="2000" dirty="0"/>
              <a:t>Addresses current tools’ reliance on self-reported data of uncertain quality</a:t>
            </a:r>
          </a:p>
          <a:p>
            <a:pPr lvl="1">
              <a:lnSpc>
                <a:spcPct val="150000"/>
              </a:lnSpc>
              <a:spcAft>
                <a:spcPts val="1200"/>
              </a:spcAft>
            </a:pPr>
            <a:r>
              <a:rPr lang="en-US" sz="2000" dirty="0"/>
              <a:t>Gaming, difficulties with self-assessment</a:t>
            </a:r>
          </a:p>
          <a:p>
            <a:pPr>
              <a:lnSpc>
                <a:spcPct val="150000"/>
              </a:lnSpc>
            </a:pPr>
            <a:r>
              <a:rPr lang="en-US" sz="2400" dirty="0"/>
              <a:t>Teamwork profiles</a:t>
            </a:r>
          </a:p>
          <a:p>
            <a:pPr lvl="1">
              <a:lnSpc>
                <a:spcPct val="150000"/>
              </a:lnSpc>
            </a:pPr>
            <a:r>
              <a:rPr lang="en-US" sz="2000" dirty="0"/>
              <a:t>History of team compositions, outcomes, peer evaluations, etc.</a:t>
            </a:r>
          </a:p>
          <a:p>
            <a:pPr lvl="1">
              <a:lnSpc>
                <a:spcPct val="150000"/>
              </a:lnSpc>
            </a:pPr>
            <a:r>
              <a:rPr lang="en-US" sz="2000" dirty="0"/>
              <a:t>Can help identify learning opportunities for students (</a:t>
            </a:r>
            <a:r>
              <a:rPr lang="en-US" sz="2000" dirty="0" err="1"/>
              <a:t>e.g</a:t>
            </a:r>
            <a:r>
              <a:rPr lang="en-US" sz="2000" dirty="0"/>
              <a:t>,, which kinds of teams would be helpful to work on before graduating)</a:t>
            </a:r>
          </a:p>
          <a:p>
            <a:pPr lvl="1">
              <a:lnSpc>
                <a:spcPct val="150000"/>
              </a:lnSpc>
            </a:pPr>
            <a:r>
              <a:rPr lang="en-US" sz="2000" dirty="0"/>
              <a:t>Curate to show to potential employers</a:t>
            </a:r>
          </a:p>
          <a:p>
            <a:pPr lvl="1">
              <a:lnSpc>
                <a:spcPct val="150000"/>
              </a:lnSpc>
            </a:pPr>
            <a:r>
              <a:rPr lang="en-US" sz="2000" dirty="0"/>
              <a:t>Data mining/ML possibilities</a:t>
            </a:r>
          </a:p>
          <a:p>
            <a:pPr lvl="1">
              <a:lnSpc>
                <a:spcPct val="150000"/>
              </a:lnSpc>
            </a:pPr>
            <a:r>
              <a:rPr lang="en-US" sz="2000" dirty="0"/>
              <a:t>Generalize to different contexts</a:t>
            </a:r>
          </a:p>
        </p:txBody>
      </p:sp>
      <p:sp>
        <p:nvSpPr>
          <p:cNvPr id="4" name="Slide Number Placeholder 3">
            <a:extLst>
              <a:ext uri="{FF2B5EF4-FFF2-40B4-BE49-F238E27FC236}">
                <a16:creationId xmlns:a16="http://schemas.microsoft.com/office/drawing/2014/main" id="{FC8D55A7-6413-287E-DCE7-7CFF1F75C84F}"/>
              </a:ext>
            </a:extLst>
          </p:cNvPr>
          <p:cNvSpPr>
            <a:spLocks noGrp="1"/>
          </p:cNvSpPr>
          <p:nvPr>
            <p:ph type="sldNum" idx="12"/>
          </p:nvPr>
        </p:nvSpPr>
        <p:spPr/>
        <p:txBody>
          <a:bodyPr/>
          <a:lstStyle/>
          <a:p>
            <a:fld id="{00000000-1234-1234-1234-123412341234}" type="slidenum">
              <a:rPr lang="en" smtClean="0"/>
              <a:pPr/>
              <a:t>53</a:t>
            </a:fld>
            <a:endParaRPr lang="en"/>
          </a:p>
        </p:txBody>
      </p:sp>
    </p:spTree>
    <p:extLst>
      <p:ext uri="{BB962C8B-B14F-4D97-AF65-F5344CB8AC3E}">
        <p14:creationId xmlns:p14="http://schemas.microsoft.com/office/powerpoint/2010/main" val="2923775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C8A6-BB78-48F9-96A2-30CEB605310B}"/>
              </a:ext>
            </a:extLst>
          </p:cNvPr>
          <p:cNvSpPr>
            <a:spLocks noGrp="1"/>
          </p:cNvSpPr>
          <p:nvPr>
            <p:ph type="title"/>
          </p:nvPr>
        </p:nvSpPr>
        <p:spPr/>
        <p:txBody>
          <a:bodyPr>
            <a:normAutofit/>
          </a:bodyPr>
          <a:lstStyle/>
          <a:p>
            <a:r>
              <a:rPr lang="en-US" sz="4000" dirty="0"/>
              <a:t>Discussion and Implications</a:t>
            </a:r>
          </a:p>
        </p:txBody>
      </p:sp>
      <p:sp>
        <p:nvSpPr>
          <p:cNvPr id="3" name="Text Placeholder 2">
            <a:extLst>
              <a:ext uri="{FF2B5EF4-FFF2-40B4-BE49-F238E27FC236}">
                <a16:creationId xmlns:a16="http://schemas.microsoft.com/office/drawing/2014/main" id="{417A11F8-5F8A-4785-95E0-8DC5797C7169}"/>
              </a:ext>
            </a:extLst>
          </p:cNvPr>
          <p:cNvSpPr>
            <a:spLocks noGrp="1"/>
          </p:cNvSpPr>
          <p:nvPr>
            <p:ph type="body" idx="1"/>
          </p:nvPr>
        </p:nvSpPr>
        <p:spPr>
          <a:xfrm>
            <a:off x="415600" y="1463583"/>
            <a:ext cx="11360800" cy="4403600"/>
          </a:xfrm>
        </p:spPr>
        <p:txBody>
          <a:bodyPr>
            <a:noAutofit/>
          </a:bodyPr>
          <a:lstStyle/>
          <a:p>
            <a:pPr>
              <a:spcAft>
                <a:spcPts val="1800"/>
              </a:spcAft>
            </a:pPr>
            <a:r>
              <a:rPr lang="en-US" sz="2400" dirty="0"/>
              <a:t>Little consensus on which/how many criteria to use, weights</a:t>
            </a:r>
          </a:p>
          <a:p>
            <a:pPr lvl="1">
              <a:spcBef>
                <a:spcPts val="0"/>
              </a:spcBef>
              <a:spcAft>
                <a:spcPts val="1800"/>
              </a:spcAft>
            </a:pPr>
            <a:r>
              <a:rPr lang="en-US" sz="2000" dirty="0"/>
              <a:t>Many instructors using large combinations that may not agree with literature</a:t>
            </a:r>
          </a:p>
          <a:p>
            <a:pPr>
              <a:spcAft>
                <a:spcPts val="1800"/>
              </a:spcAft>
            </a:pPr>
            <a:r>
              <a:rPr lang="en-US" sz="2400" dirty="0"/>
              <a:t>Input from students is one way to help make decisions</a:t>
            </a:r>
          </a:p>
          <a:p>
            <a:pPr lvl="1">
              <a:spcBef>
                <a:spcPts val="0"/>
              </a:spcBef>
              <a:spcAft>
                <a:spcPts val="1800"/>
              </a:spcAft>
            </a:pPr>
            <a:r>
              <a:rPr lang="en-US" sz="2000" dirty="0"/>
              <a:t>Can incorporate student priorities without negatively affecting outcomes</a:t>
            </a:r>
          </a:p>
          <a:p>
            <a:pPr lvl="1">
              <a:spcBef>
                <a:spcPts val="0"/>
              </a:spcBef>
              <a:spcAft>
                <a:spcPts val="1800"/>
              </a:spcAft>
            </a:pPr>
            <a:r>
              <a:rPr lang="en-US" sz="2000" dirty="0"/>
              <a:t>Generally prefer schedule, commitment, etc.</a:t>
            </a:r>
          </a:p>
          <a:p>
            <a:pPr lvl="1">
              <a:spcBef>
                <a:spcPts val="0"/>
              </a:spcBef>
              <a:spcAft>
                <a:spcPts val="1800"/>
              </a:spcAft>
            </a:pPr>
            <a:r>
              <a:rPr lang="en-US" sz="2000" dirty="0"/>
              <a:t>Instructors might still include gender, race/ethnicity, etc. to benefit students underrepresented in their area</a:t>
            </a:r>
          </a:p>
          <a:p>
            <a:pPr>
              <a:spcAft>
                <a:spcPts val="1800"/>
              </a:spcAft>
            </a:pPr>
            <a:r>
              <a:rPr lang="en-US" sz="2400" dirty="0"/>
              <a:t>Tool designers could incorporate features for gathering student input and facilitating knowledge sharing</a:t>
            </a:r>
          </a:p>
          <a:p>
            <a:endParaRPr lang="en-US" sz="2500" dirty="0"/>
          </a:p>
        </p:txBody>
      </p:sp>
      <p:sp>
        <p:nvSpPr>
          <p:cNvPr id="4" name="Slide Number Placeholder 3">
            <a:extLst>
              <a:ext uri="{FF2B5EF4-FFF2-40B4-BE49-F238E27FC236}">
                <a16:creationId xmlns:a16="http://schemas.microsoft.com/office/drawing/2014/main" id="{F004D09B-16BF-411F-9A49-D76238DCC4F7}"/>
              </a:ext>
            </a:extLst>
          </p:cNvPr>
          <p:cNvSpPr>
            <a:spLocks noGrp="1"/>
          </p:cNvSpPr>
          <p:nvPr>
            <p:ph type="sldNum" idx="12"/>
          </p:nvPr>
        </p:nvSpPr>
        <p:spPr/>
        <p:txBody>
          <a:bodyPr/>
          <a:lstStyle/>
          <a:p>
            <a:fld id="{00000000-1234-1234-1234-123412341234}" type="slidenum">
              <a:rPr lang="en" smtClean="0"/>
              <a:pPr/>
              <a:t>54</a:t>
            </a:fld>
            <a:endParaRPr lang="en"/>
          </a:p>
        </p:txBody>
      </p:sp>
    </p:spTree>
    <p:extLst>
      <p:ext uri="{BB962C8B-B14F-4D97-AF65-F5344CB8AC3E}">
        <p14:creationId xmlns:p14="http://schemas.microsoft.com/office/powerpoint/2010/main" val="1998910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pPr algn="ctr">
              <a:spcBef>
                <a:spcPct val="0"/>
              </a:spcBef>
            </a:pPr>
            <a:r>
              <a:rPr lang="en-US" sz="6000" kern="1200" dirty="0">
                <a:latin typeface="PT Sans Narrow" panose="020B0506020203020204" pitchFamily="34" charset="0"/>
                <a:ea typeface="+mj-ea"/>
                <a:cs typeface="+mj-cs"/>
              </a:rPr>
              <a:t>Extra Slides</a:t>
            </a:r>
          </a:p>
        </p:txBody>
      </p:sp>
      <p:sp>
        <p:nvSpPr>
          <p:cNvPr id="4" name="Slide Number Placeholder 3"/>
          <p:cNvSpPr>
            <a:spLocks noGrp="1"/>
          </p:cNvSpPr>
          <p:nvPr>
            <p:ph type="sldNum" idx="12"/>
          </p:nvPr>
        </p:nvSpPr>
        <p:spPr/>
        <p:txBody>
          <a:bodyPr vert="horz" lIns="91440" tIns="45720" rIns="91440" bIns="45720" rtlCol="0" anchor="ctr">
            <a:normAutofit/>
          </a:bodyPr>
          <a:lstStyle/>
          <a:p>
            <a:pPr>
              <a:spcAft>
                <a:spcPts val="600"/>
              </a:spcAft>
            </a:pPr>
            <a:fld id="{00000000-1234-1234-1234-123412341234}" type="slidenum">
              <a:rPr lang="en-US">
                <a:solidFill>
                  <a:srgbClr val="FFFFFF"/>
                </a:solidFill>
              </a:rPr>
              <a:pPr>
                <a:spcAft>
                  <a:spcPts val="600"/>
                </a:spcAft>
              </a:pPr>
              <a:t>55</a:t>
            </a:fld>
            <a:endParaRPr lang="en-US">
              <a:solidFill>
                <a:srgbClr val="FFFFFF"/>
              </a:solidFill>
            </a:endParaRPr>
          </a:p>
        </p:txBody>
      </p:sp>
    </p:spTree>
    <p:extLst>
      <p:ext uri="{BB962C8B-B14F-4D97-AF65-F5344CB8AC3E}">
        <p14:creationId xmlns:p14="http://schemas.microsoft.com/office/powerpoint/2010/main" val="249129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spcBef>
                <a:spcPct val="0"/>
              </a:spcBef>
            </a:pPr>
            <a:r>
              <a:rPr lang="en-US" sz="4000" kern="1200" dirty="0">
                <a:latin typeface="PT Sans Narrow" panose="020B0506020203020204" pitchFamily="34" charset="0"/>
                <a:ea typeface="+mj-ea"/>
                <a:cs typeface="+mj-cs"/>
              </a:rPr>
              <a:t>Contributions</a:t>
            </a:r>
          </a:p>
        </p:txBody>
      </p:sp>
      <p:sp>
        <p:nvSpPr>
          <p:cNvPr id="5" name="Text Placeholder 4">
            <a:extLst>
              <a:ext uri="{FF2B5EF4-FFF2-40B4-BE49-F238E27FC236}">
                <a16:creationId xmlns:a16="http://schemas.microsoft.com/office/drawing/2014/main" id="{73B2B36E-D606-495F-3815-12E32F1348CC}"/>
              </a:ext>
            </a:extLst>
          </p:cNvPr>
          <p:cNvSpPr>
            <a:spLocks noGrp="1"/>
          </p:cNvSpPr>
          <p:nvPr>
            <p:ph type="body" idx="1"/>
          </p:nvPr>
        </p:nvSpPr>
        <p:spPr>
          <a:xfrm>
            <a:off x="415600" y="1424066"/>
            <a:ext cx="11360800" cy="5141626"/>
          </a:xfrm>
        </p:spPr>
        <p:txBody>
          <a:bodyPr>
            <a:normAutofit/>
          </a:bodyPr>
          <a:lstStyle/>
          <a:p>
            <a:pPr marL="457200" indent="-336550">
              <a:spcBef>
                <a:spcPts val="1000"/>
              </a:spcBef>
              <a:spcAft>
                <a:spcPts val="1200"/>
              </a:spcAft>
              <a:buSzPts val="1700"/>
            </a:pPr>
            <a:r>
              <a:rPr lang="en-US" sz="2400" dirty="0"/>
              <a:t>Empirical results comparing how algorithmic team formation, team building activities, and psychological safety impact team outcomes in learning environments.</a:t>
            </a:r>
          </a:p>
          <a:p>
            <a:pPr marL="457200" indent="-336550">
              <a:spcBef>
                <a:spcPts val="1000"/>
              </a:spcBef>
              <a:spcAft>
                <a:spcPts val="1200"/>
              </a:spcAft>
              <a:buSzPts val="1700"/>
            </a:pPr>
            <a:r>
              <a:rPr lang="en-US" sz="2400" dirty="0"/>
              <a:t>Workflow that allows students the opportunity to think and learn more deeply about team formation and reach a consensus with their classmates about the weights assigned to the criteria used by the algorithm. </a:t>
            </a:r>
          </a:p>
          <a:p>
            <a:pPr marL="457200" lvl="0" indent="-336550" algn="l" rtl="0">
              <a:spcBef>
                <a:spcPts val="1000"/>
              </a:spcBef>
              <a:spcAft>
                <a:spcPts val="1200"/>
              </a:spcAft>
              <a:buSzPts val="1700"/>
              <a:buChar char="●"/>
            </a:pPr>
            <a:r>
              <a:rPr lang="en-US" sz="2400" dirty="0"/>
              <a:t>Longitudinal dataset instructors can use as a starting point for configuring a team formation tool in their own project-based design courses. </a:t>
            </a:r>
          </a:p>
          <a:p>
            <a:pPr marL="0" lvl="0" indent="0" algn="ctr" rtl="0">
              <a:spcBef>
                <a:spcPts val="1600"/>
              </a:spcBef>
              <a:spcAft>
                <a:spcPts val="0"/>
              </a:spcAft>
              <a:buNone/>
            </a:pPr>
            <a:r>
              <a:rPr lang="en-US" sz="2000" b="1" i="1" dirty="0"/>
              <a:t>Contact: Emily </a:t>
            </a:r>
            <a:r>
              <a:rPr lang="en-US" sz="2000" b="1" i="1" dirty="0">
                <a:solidFill>
                  <a:schemeClr val="bg2"/>
                </a:solidFill>
              </a:rPr>
              <a:t>Hastings (</a:t>
            </a:r>
            <a:r>
              <a:rPr lang="en-US" sz="2000" b="1" i="1" u="sng" dirty="0">
                <a:solidFill>
                  <a:schemeClr val="bg2"/>
                </a:solidFill>
                <a:hlinkClick r:id="rId3">
                  <a:extLst>
                    <a:ext uri="{A12FA001-AC4F-418D-AE19-62706E023703}">
                      <ahyp:hlinkClr xmlns:ahyp="http://schemas.microsoft.com/office/drawing/2018/hyperlinkcolor" val="tx"/>
                    </a:ext>
                  </a:extLst>
                </a:hlinkClick>
              </a:rPr>
              <a:t>ehstngs2@illinois.edu</a:t>
            </a:r>
            <a:r>
              <a:rPr lang="en-US" sz="2000" b="1" i="1" dirty="0">
                <a:solidFill>
                  <a:schemeClr val="bg2"/>
                </a:solidFill>
              </a:rPr>
              <a:t>)</a:t>
            </a:r>
          </a:p>
        </p:txBody>
      </p:sp>
      <p:sp>
        <p:nvSpPr>
          <p:cNvPr id="4" name="Slide Number Placeholder 3"/>
          <p:cNvSpPr>
            <a:spLocks noGrp="1"/>
          </p:cNvSpPr>
          <p:nvPr>
            <p:ph type="sldNum" idx="12"/>
          </p:nvPr>
        </p:nvSpPr>
        <p:spPr/>
        <p:txBody>
          <a:bodyPr vert="horz" lIns="91440" tIns="45720" rIns="91440" bIns="45720" rtlCol="0" anchor="ctr">
            <a:normAutofit/>
          </a:bodyPr>
          <a:lstStyle/>
          <a:p>
            <a:pPr>
              <a:spcAft>
                <a:spcPts val="600"/>
              </a:spcAft>
            </a:pPr>
            <a:fld id="{00000000-1234-1234-1234-123412341234}" type="slidenum">
              <a:rPr lang="en-US">
                <a:solidFill>
                  <a:schemeClr val="tx1">
                    <a:lumMod val="50000"/>
                    <a:lumOff val="50000"/>
                  </a:schemeClr>
                </a:solidFill>
              </a:rPr>
              <a:pPr>
                <a:spcAft>
                  <a:spcPts val="600"/>
                </a:spcAft>
              </a:pPr>
              <a:t>56</a:t>
            </a:fld>
            <a:endParaRPr lang="en-US">
              <a:solidFill>
                <a:schemeClr val="tx1">
                  <a:lumMod val="50000"/>
                  <a:lumOff val="50000"/>
                </a:schemeClr>
              </a:solidFill>
            </a:endParaRPr>
          </a:p>
        </p:txBody>
      </p:sp>
    </p:spTree>
    <p:extLst>
      <p:ext uri="{BB962C8B-B14F-4D97-AF65-F5344CB8AC3E}">
        <p14:creationId xmlns:p14="http://schemas.microsoft.com/office/powerpoint/2010/main" val="25429526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30E3-B232-463A-A158-7FA761E013E1}"/>
              </a:ext>
            </a:extLst>
          </p:cNvPr>
          <p:cNvSpPr>
            <a:spLocks noGrp="1"/>
          </p:cNvSpPr>
          <p:nvPr>
            <p:ph type="title"/>
          </p:nvPr>
        </p:nvSpPr>
        <p:spPr/>
        <p:txBody>
          <a:bodyPr/>
          <a:lstStyle/>
          <a:p>
            <a:r>
              <a:rPr lang="en-US" dirty="0"/>
              <a:t>Psych. Safety</a:t>
            </a:r>
          </a:p>
        </p:txBody>
      </p:sp>
      <p:sp>
        <p:nvSpPr>
          <p:cNvPr id="3" name="Text Placeholder 2">
            <a:extLst>
              <a:ext uri="{FF2B5EF4-FFF2-40B4-BE49-F238E27FC236}">
                <a16:creationId xmlns:a16="http://schemas.microsoft.com/office/drawing/2014/main" id="{501A6471-A235-418F-ADFF-1EF03E9131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EF6FAA-AF3C-45F3-AA52-308EEE27248A}"/>
              </a:ext>
            </a:extLst>
          </p:cNvPr>
          <p:cNvSpPr>
            <a:spLocks noGrp="1"/>
          </p:cNvSpPr>
          <p:nvPr>
            <p:ph type="sldNum" sz="quarter" idx="12"/>
          </p:nvPr>
        </p:nvSpPr>
        <p:spPr/>
        <p:txBody>
          <a:bodyPr/>
          <a:lstStyle/>
          <a:p>
            <a:fld id="{E5EFD232-F1E8-4083-B656-C30740EFBBE1}" type="slidenum">
              <a:rPr lang="en-US" smtClean="0"/>
              <a:t>57</a:t>
            </a:fld>
            <a:endParaRPr lang="en-US"/>
          </a:p>
        </p:txBody>
      </p:sp>
    </p:spTree>
    <p:extLst>
      <p:ext uri="{BB962C8B-B14F-4D97-AF65-F5344CB8AC3E}">
        <p14:creationId xmlns:p14="http://schemas.microsoft.com/office/powerpoint/2010/main" val="2575002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RQ1: Effects of Composition and Activity on Outcomes</a:t>
            </a:r>
            <a:endParaRPr sz="4000" dirty="0"/>
          </a:p>
        </p:txBody>
      </p:sp>
      <p:sp>
        <p:nvSpPr>
          <p:cNvPr id="197" name="Google Shape;197;p25"/>
          <p:cNvSpPr txBox="1">
            <a:spLocks noGrp="1"/>
          </p:cNvSpPr>
          <p:nvPr>
            <p:ph type="body" idx="1"/>
          </p:nvPr>
        </p:nvSpPr>
        <p:spPr>
          <a:xfrm>
            <a:off x="415600" y="1467400"/>
            <a:ext cx="11360800" cy="3923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sp>
        <p:nvSpPr>
          <p:cNvPr id="198" name="Google Shape;198;p25"/>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58</a:t>
            </a:fld>
            <a:endParaRPr/>
          </a:p>
        </p:txBody>
      </p:sp>
      <p:pic>
        <p:nvPicPr>
          <p:cNvPr id="199" name="Google Shape;199;p25"/>
          <p:cNvPicPr preferRelativeResize="0"/>
          <p:nvPr/>
        </p:nvPicPr>
        <p:blipFill>
          <a:blip r:embed="rId3">
            <a:alphaModFix amt="95000"/>
            <a:extLst>
              <a:ext uri="{28A0092B-C50C-407E-A947-70E740481C1C}">
                <a14:useLocalDpi xmlns:a14="http://schemas.microsoft.com/office/drawing/2010/main" val="0"/>
              </a:ext>
            </a:extLst>
          </a:blip>
          <a:srcRect/>
          <a:stretch/>
        </p:blipFill>
        <p:spPr>
          <a:xfrm>
            <a:off x="6299201" y="2202879"/>
            <a:ext cx="5728999" cy="4206342"/>
          </a:xfrm>
          <a:prstGeom prst="rect">
            <a:avLst/>
          </a:prstGeom>
          <a:noFill/>
          <a:ln>
            <a:noFill/>
          </a:ln>
        </p:spPr>
      </p:pic>
      <p:pic>
        <p:nvPicPr>
          <p:cNvPr id="200" name="Google Shape;200;p25"/>
          <p:cNvPicPr preferRelativeResize="0"/>
          <p:nvPr/>
        </p:nvPicPr>
        <p:blipFill>
          <a:blip r:embed="rId4">
            <a:alphaModFix amt="95000"/>
            <a:extLst>
              <a:ext uri="{28A0092B-C50C-407E-A947-70E740481C1C}">
                <a14:useLocalDpi xmlns:a14="http://schemas.microsoft.com/office/drawing/2010/main" val="0"/>
              </a:ext>
            </a:extLst>
          </a:blip>
          <a:srcRect/>
          <a:stretch/>
        </p:blipFill>
        <p:spPr>
          <a:xfrm>
            <a:off x="222127" y="2145399"/>
            <a:ext cx="5872780" cy="4321301"/>
          </a:xfrm>
          <a:prstGeom prst="rect">
            <a:avLst/>
          </a:prstGeom>
          <a:noFill/>
          <a:ln>
            <a:noFill/>
          </a:ln>
        </p:spPr>
      </p:pic>
    </p:spTree>
    <p:extLst>
      <p:ext uri="{BB962C8B-B14F-4D97-AF65-F5344CB8AC3E}">
        <p14:creationId xmlns:p14="http://schemas.microsoft.com/office/powerpoint/2010/main" val="21692493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RQ2: Effects of Composition and Activity on Psych. Safety</a:t>
            </a:r>
            <a:endParaRPr sz="4000" dirty="0"/>
          </a:p>
        </p:txBody>
      </p:sp>
      <p:sp>
        <p:nvSpPr>
          <p:cNvPr id="213" name="Google Shape;213;p27"/>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59</a:t>
            </a:fld>
            <a:endParaRPr/>
          </a:p>
        </p:txBody>
      </p:sp>
      <p:pic>
        <p:nvPicPr>
          <p:cNvPr id="214" name="Google Shape;214;p27"/>
          <p:cNvPicPr preferRelativeResize="0"/>
          <p:nvPr/>
        </p:nvPicPr>
        <p:blipFill>
          <a:blip r:embed="rId3">
            <a:alphaModFix amt="95000"/>
            <a:extLst>
              <a:ext uri="{28A0092B-C50C-407E-A947-70E740481C1C}">
                <a14:useLocalDpi xmlns:a14="http://schemas.microsoft.com/office/drawing/2010/main" val="0"/>
              </a:ext>
            </a:extLst>
          </a:blip>
          <a:srcRect/>
          <a:stretch/>
        </p:blipFill>
        <p:spPr>
          <a:xfrm>
            <a:off x="2489116" y="1547600"/>
            <a:ext cx="7213769" cy="5310400"/>
          </a:xfrm>
          <a:prstGeom prst="rect">
            <a:avLst/>
          </a:prstGeom>
          <a:noFill/>
          <a:ln>
            <a:noFill/>
          </a:ln>
        </p:spPr>
      </p:pic>
    </p:spTree>
    <p:extLst>
      <p:ext uri="{BB962C8B-B14F-4D97-AF65-F5344CB8AC3E}">
        <p14:creationId xmlns:p14="http://schemas.microsoft.com/office/powerpoint/2010/main" val="255704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07" name="Google Shape;107;p16"/>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p:txBody>
      </p:sp>
      <p:pic>
        <p:nvPicPr>
          <p:cNvPr id="108" name="Google Shape;108;p16"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sp>
        <p:nvSpPr>
          <p:cNvPr id="109" name="Google Shape;109;p16"/>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6</a:t>
            </a:fld>
            <a:endParaRPr>
              <a:latin typeface="Open Sans"/>
              <a:ea typeface="Open Sans"/>
              <a:cs typeface="Open Sans"/>
              <a:sym typeface="Open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Statistical Analysis</a:t>
            </a:r>
            <a:endParaRPr sz="4000" dirty="0"/>
          </a:p>
        </p:txBody>
      </p:sp>
      <p:sp>
        <p:nvSpPr>
          <p:cNvPr id="273" name="Google Shape;273;p35"/>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491054">
              <a:buSzPts val="2200"/>
            </a:pPr>
            <a:r>
              <a:rPr lang="en" sz="2933" dirty="0"/>
              <a:t>Developing linear mixed effect models of the form:</a:t>
            </a:r>
            <a:br>
              <a:rPr lang="en" sz="2933" dirty="0"/>
            </a:br>
            <a:r>
              <a:rPr lang="en" sz="2400" dirty="0"/>
              <a:t>Outcome variable ~ composition * activity focus + (1| class) + (1| team)</a:t>
            </a:r>
            <a:endParaRPr sz="2400" dirty="0"/>
          </a:p>
          <a:p>
            <a:pPr indent="-491054">
              <a:spcBef>
                <a:spcPts val="1333"/>
              </a:spcBef>
              <a:spcAft>
                <a:spcPts val="1333"/>
              </a:spcAft>
              <a:buSzPts val="2200"/>
            </a:pPr>
            <a:r>
              <a:rPr lang="en" sz="2933" dirty="0"/>
              <a:t>Performing a Wald-Chi Square test on the fitted model</a:t>
            </a:r>
            <a:endParaRPr sz="2933" dirty="0"/>
          </a:p>
        </p:txBody>
      </p:sp>
      <p:sp>
        <p:nvSpPr>
          <p:cNvPr id="274" name="Google Shape;274;p35"/>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Additional Analyses</a:t>
            </a:r>
            <a:endParaRPr sz="4000" dirty="0"/>
          </a:p>
        </p:txBody>
      </p:sp>
      <p:sp>
        <p:nvSpPr>
          <p:cNvPr id="266" name="Google Shape;266;p34"/>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491054">
              <a:buSzPts val="2200"/>
            </a:pPr>
            <a:r>
              <a:rPr lang="en" sz="2933"/>
              <a:t>Examining the “goodness” scores given by the tool to randomly assigned teams vs those formed by the tool</a:t>
            </a:r>
            <a:endParaRPr sz="2933"/>
          </a:p>
          <a:p>
            <a:pPr lvl="1" indent="-457189">
              <a:spcBef>
                <a:spcPts val="1333"/>
              </a:spcBef>
              <a:buSzPts val="1800"/>
            </a:pPr>
            <a:r>
              <a:rPr lang="en"/>
              <a:t>Criteria-based teams scored higher on gender (t(34.18)=3.14, p&lt;0.01), commitment levels (t(34.89)=3.45, p&lt;0.01), and skillsets (t(33.18)=4.96, p&lt;0.01) </a:t>
            </a:r>
            <a:endParaRPr/>
          </a:p>
          <a:p>
            <a:pPr lvl="1" indent="-457189">
              <a:spcBef>
                <a:spcPts val="1333"/>
              </a:spcBef>
              <a:buSzPts val="1800"/>
            </a:pPr>
            <a:r>
              <a:rPr lang="en"/>
              <a:t>Random teams had higher variation</a:t>
            </a:r>
            <a:endParaRPr/>
          </a:p>
          <a:p>
            <a:pPr indent="-491054">
              <a:spcBef>
                <a:spcPts val="1333"/>
              </a:spcBef>
              <a:spcAft>
                <a:spcPts val="1333"/>
              </a:spcAft>
              <a:buSzPts val="2200"/>
            </a:pPr>
            <a:r>
              <a:rPr lang="en" sz="2933"/>
              <a:t>Hand examined skillsets</a:t>
            </a:r>
            <a:endParaRPr/>
          </a:p>
        </p:txBody>
      </p:sp>
      <p:sp>
        <p:nvSpPr>
          <p:cNvPr id="267" name="Google Shape;267;p34"/>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Distributions</a:t>
            </a:r>
            <a:endParaRPr sz="4000" dirty="0"/>
          </a:p>
        </p:txBody>
      </p:sp>
      <p:sp>
        <p:nvSpPr>
          <p:cNvPr id="281" name="Google Shape;281;p36"/>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sp>
        <p:nvSpPr>
          <p:cNvPr id="280" name="Google Shape;280;p36"/>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62</a:t>
            </a:fld>
            <a:endParaRPr/>
          </a:p>
        </p:txBody>
      </p:sp>
      <p:pic>
        <p:nvPicPr>
          <p:cNvPr id="282" name="Google Shape;282;p36"/>
          <p:cNvPicPr preferRelativeResize="0"/>
          <p:nvPr/>
        </p:nvPicPr>
        <p:blipFill rotWithShape="1">
          <a:blip r:embed="rId3">
            <a:alphaModFix/>
          </a:blip>
          <a:srcRect t="9624"/>
          <a:stretch/>
        </p:blipFill>
        <p:spPr>
          <a:xfrm>
            <a:off x="415600" y="2298634"/>
            <a:ext cx="11360800" cy="33977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sz="4000" dirty="0"/>
              <a:t>Distributions</a:t>
            </a:r>
            <a:endParaRPr sz="4000" dirty="0"/>
          </a:p>
        </p:txBody>
      </p:sp>
      <p:sp>
        <p:nvSpPr>
          <p:cNvPr id="289" name="Google Shape;289;p3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sp>
        <p:nvSpPr>
          <p:cNvPr id="288" name="Google Shape;288;p37"/>
          <p:cNvSpPr txBox="1">
            <a:spLocks noGrp="1"/>
          </p:cNvSpPr>
          <p:nvPr>
            <p:ph type="sldNum"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63</a:t>
            </a:fld>
            <a:endParaRPr/>
          </a:p>
        </p:txBody>
      </p:sp>
      <p:pic>
        <p:nvPicPr>
          <p:cNvPr id="290" name="Google Shape;290;p37"/>
          <p:cNvPicPr preferRelativeResize="0"/>
          <p:nvPr/>
        </p:nvPicPr>
        <p:blipFill>
          <a:blip r:embed="rId3">
            <a:alphaModFix/>
          </a:blip>
          <a:stretch>
            <a:fillRect/>
          </a:stretch>
        </p:blipFill>
        <p:spPr>
          <a:xfrm>
            <a:off x="3352800" y="1502833"/>
            <a:ext cx="5486400" cy="4622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0D726-2E8A-467C-82D4-7577A6781E7C}"/>
              </a:ext>
            </a:extLst>
          </p:cNvPr>
          <p:cNvSpPr>
            <a:spLocks noGrp="1"/>
          </p:cNvSpPr>
          <p:nvPr>
            <p:ph type="title"/>
          </p:nvPr>
        </p:nvSpPr>
        <p:spPr/>
        <p:txBody>
          <a:bodyPr/>
          <a:lstStyle/>
          <a:p>
            <a:r>
              <a:rPr lang="en-US" dirty="0"/>
              <a:t>LIFT</a:t>
            </a:r>
          </a:p>
        </p:txBody>
      </p:sp>
      <p:sp>
        <p:nvSpPr>
          <p:cNvPr id="4" name="Text Placeholder 3">
            <a:extLst>
              <a:ext uri="{FF2B5EF4-FFF2-40B4-BE49-F238E27FC236}">
                <a16:creationId xmlns:a16="http://schemas.microsoft.com/office/drawing/2014/main" id="{C7D473EE-C55C-424C-B47C-A1185D7A123C}"/>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3874D15D-B056-4113-8790-5A5618ADC880}"/>
              </a:ext>
            </a:extLst>
          </p:cNvPr>
          <p:cNvSpPr>
            <a:spLocks noGrp="1"/>
          </p:cNvSpPr>
          <p:nvPr>
            <p:ph type="sldNum" sz="quarter" idx="12"/>
          </p:nvPr>
        </p:nvSpPr>
        <p:spPr/>
        <p:txBody>
          <a:bodyPr/>
          <a:lstStyle/>
          <a:p>
            <a:fld id="{E5EFD232-F1E8-4083-B656-C30740EFBBE1}" type="slidenum">
              <a:rPr lang="en-US" smtClean="0"/>
              <a:t>64</a:t>
            </a:fld>
            <a:endParaRPr lang="en-US"/>
          </a:p>
        </p:txBody>
      </p:sp>
    </p:spTree>
    <p:extLst>
      <p:ext uri="{BB962C8B-B14F-4D97-AF65-F5344CB8AC3E}">
        <p14:creationId xmlns:p14="http://schemas.microsoft.com/office/powerpoint/2010/main" val="3599122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3996-024F-41C7-B1D8-7C845CDAE4F7}"/>
              </a:ext>
            </a:extLst>
          </p:cNvPr>
          <p:cNvSpPr>
            <a:spLocks noGrp="1"/>
          </p:cNvSpPr>
          <p:nvPr>
            <p:ph type="title"/>
          </p:nvPr>
        </p:nvSpPr>
        <p:spPr/>
        <p:txBody>
          <a:bodyPr>
            <a:normAutofit/>
          </a:bodyPr>
          <a:lstStyle/>
          <a:p>
            <a:r>
              <a:rPr lang="en-US" sz="4000" dirty="0"/>
              <a:t>Quotes</a:t>
            </a:r>
          </a:p>
        </p:txBody>
      </p:sp>
      <p:sp>
        <p:nvSpPr>
          <p:cNvPr id="3" name="Content Placeholder 2">
            <a:extLst>
              <a:ext uri="{FF2B5EF4-FFF2-40B4-BE49-F238E27FC236}">
                <a16:creationId xmlns:a16="http://schemas.microsoft.com/office/drawing/2014/main" id="{4661C620-144E-439D-91B8-7B35CF9D3BF8}"/>
              </a:ext>
            </a:extLst>
          </p:cNvPr>
          <p:cNvSpPr>
            <a:spLocks noGrp="1"/>
          </p:cNvSpPr>
          <p:nvPr>
            <p:ph idx="1"/>
          </p:nvPr>
        </p:nvSpPr>
        <p:spPr/>
        <p:txBody>
          <a:bodyPr>
            <a:normAutofit/>
          </a:bodyPr>
          <a:lstStyle/>
          <a:p>
            <a:pPr>
              <a:spcBef>
                <a:spcPts val="1333"/>
              </a:spcBef>
              <a:spcAft>
                <a:spcPts val="1200"/>
              </a:spcAft>
            </a:pPr>
            <a:r>
              <a:rPr lang="en-US" sz="2400" i="1" dirty="0"/>
              <a:t>“Was GPA on? See, GPA is not even on there! Gosh, see that! The students are smarter than me… See, I guess I wish [I had] heard or learned this earlier.”</a:t>
            </a:r>
            <a:r>
              <a:rPr lang="en-US" sz="2400" dirty="0"/>
              <a:t> (I2)</a:t>
            </a:r>
          </a:p>
          <a:p>
            <a:pPr>
              <a:spcBef>
                <a:spcPts val="1333"/>
              </a:spcBef>
              <a:spcAft>
                <a:spcPts val="1333"/>
              </a:spcAft>
            </a:pPr>
            <a:r>
              <a:rPr lang="en-US" sz="2400" i="1" dirty="0"/>
              <a:t>“That's a hard question... there's a lot of literature on gender and achievements and race, like we should really pay attention to that, but then again I don't know. I'm not the students, and I don't know what their biases are, if they have biases... all I know is literature so... I don't know. I don't know if I trust that much that they know themselves so well.” </a:t>
            </a:r>
            <a:r>
              <a:rPr lang="en-US" sz="2400" dirty="0"/>
              <a:t>(I3)</a:t>
            </a:r>
          </a:p>
          <a:p>
            <a:endParaRPr lang="en-US" sz="2400" dirty="0"/>
          </a:p>
        </p:txBody>
      </p:sp>
      <p:sp>
        <p:nvSpPr>
          <p:cNvPr id="4" name="Slide Number Placeholder 3">
            <a:extLst>
              <a:ext uri="{FF2B5EF4-FFF2-40B4-BE49-F238E27FC236}">
                <a16:creationId xmlns:a16="http://schemas.microsoft.com/office/drawing/2014/main" id="{B9AB9BF1-5312-4F87-9551-A68EF5FE8075}"/>
              </a:ext>
            </a:extLst>
          </p:cNvPr>
          <p:cNvSpPr>
            <a:spLocks noGrp="1"/>
          </p:cNvSpPr>
          <p:nvPr>
            <p:ph type="sldNum" sz="quarter" idx="12"/>
          </p:nvPr>
        </p:nvSpPr>
        <p:spPr/>
        <p:txBody>
          <a:bodyPr/>
          <a:lstStyle/>
          <a:p>
            <a:fld id="{E5EFD232-F1E8-4083-B656-C30740EFBBE1}" type="slidenum">
              <a:rPr lang="en-US" smtClean="0"/>
              <a:t>65</a:t>
            </a:fld>
            <a:endParaRPr lang="en-US"/>
          </a:p>
        </p:txBody>
      </p:sp>
    </p:spTree>
    <p:extLst>
      <p:ext uri="{BB962C8B-B14F-4D97-AF65-F5344CB8AC3E}">
        <p14:creationId xmlns:p14="http://schemas.microsoft.com/office/powerpoint/2010/main" val="4355497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281A5B-D198-49A0-B187-577B69B4C16F}"/>
              </a:ext>
            </a:extLst>
          </p:cNvPr>
          <p:cNvSpPr>
            <a:spLocks noGrp="1"/>
          </p:cNvSpPr>
          <p:nvPr>
            <p:ph type="sldNum" idx="12"/>
          </p:nvPr>
        </p:nvSpPr>
        <p:spPr/>
        <p:txBody>
          <a:bodyPr/>
          <a:lstStyle/>
          <a:p>
            <a:fld id="{00000000-1234-1234-1234-123412341234}" type="slidenum">
              <a:rPr lang="en" smtClean="0"/>
              <a:pPr/>
              <a:t>66</a:t>
            </a:fld>
            <a:endParaRPr lang="en"/>
          </a:p>
        </p:txBody>
      </p:sp>
      <p:pic>
        <p:nvPicPr>
          <p:cNvPr id="6" name="Picture 5" descr="A picture containing text, scoreboard, watch&#10;&#10;Description automatically generated">
            <a:extLst>
              <a:ext uri="{FF2B5EF4-FFF2-40B4-BE49-F238E27FC236}">
                <a16:creationId xmlns:a16="http://schemas.microsoft.com/office/drawing/2014/main" id="{39F86432-B4F3-4CDB-835B-8DB862F56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 y="831551"/>
            <a:ext cx="12089130" cy="5194897"/>
          </a:xfrm>
          <a:prstGeom prst="rect">
            <a:avLst/>
          </a:prstGeom>
        </p:spPr>
      </p:pic>
    </p:spTree>
    <p:extLst>
      <p:ext uri="{BB962C8B-B14F-4D97-AF65-F5344CB8AC3E}">
        <p14:creationId xmlns:p14="http://schemas.microsoft.com/office/powerpoint/2010/main" val="3131125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23FBD-A972-4FF5-8A76-A276F4551533}"/>
              </a:ext>
            </a:extLst>
          </p:cNvPr>
          <p:cNvSpPr>
            <a:spLocks noGrp="1"/>
          </p:cNvSpPr>
          <p:nvPr>
            <p:ph type="sldNum" idx="12"/>
          </p:nvPr>
        </p:nvSpPr>
        <p:spPr/>
        <p:txBody>
          <a:bodyPr/>
          <a:lstStyle/>
          <a:p>
            <a:fld id="{E5EFD232-F1E8-4083-B656-C30740EFBBE1}" type="slidenum">
              <a:rPr lang="en-US" smtClean="0"/>
              <a:t>67</a:t>
            </a:fld>
            <a:endParaRPr lang="en-US"/>
          </a:p>
        </p:txBody>
      </p:sp>
      <p:pic>
        <p:nvPicPr>
          <p:cNvPr id="4" name="Picture 3" descr="Chart&#10;&#10;Description automatically generated">
            <a:extLst>
              <a:ext uri="{FF2B5EF4-FFF2-40B4-BE49-F238E27FC236}">
                <a16:creationId xmlns:a16="http://schemas.microsoft.com/office/drawing/2014/main" id="{4AE72B34-289D-4DF7-85D0-10EB36981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816" y="470913"/>
            <a:ext cx="7786368" cy="5916173"/>
          </a:xfrm>
          <a:prstGeom prst="rect">
            <a:avLst/>
          </a:prstGeom>
        </p:spPr>
      </p:pic>
    </p:spTree>
    <p:extLst>
      <p:ext uri="{BB962C8B-B14F-4D97-AF65-F5344CB8AC3E}">
        <p14:creationId xmlns:p14="http://schemas.microsoft.com/office/powerpoint/2010/main" val="245866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15" name="Google Shape;115;p17"/>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a:p>
            <a:pPr indent="-474121">
              <a:buSzPts val="2000"/>
              <a:buAutoNum type="arabicPeriod"/>
            </a:pPr>
            <a:r>
              <a:rPr lang="en" sz="2667"/>
              <a:t>Gather information from students</a:t>
            </a:r>
            <a:endParaRPr sz="2667"/>
          </a:p>
        </p:txBody>
      </p:sp>
      <p:pic>
        <p:nvPicPr>
          <p:cNvPr id="116" name="Google Shape;116;p17"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pic>
        <p:nvPicPr>
          <p:cNvPr id="117" name="Google Shape;117;p17" descr="12.png"/>
          <p:cNvPicPr preferRelativeResize="0"/>
          <p:nvPr/>
        </p:nvPicPr>
        <p:blipFill>
          <a:blip r:embed="rId4">
            <a:alphaModFix/>
          </a:blip>
          <a:stretch>
            <a:fillRect/>
          </a:stretch>
        </p:blipFill>
        <p:spPr>
          <a:xfrm>
            <a:off x="669134" y="3021133"/>
            <a:ext cx="10853741" cy="2283667"/>
          </a:xfrm>
          <a:prstGeom prst="rect">
            <a:avLst/>
          </a:prstGeom>
          <a:noFill/>
          <a:ln w="9525" cap="flat" cmpd="sng">
            <a:solidFill>
              <a:srgbClr val="000000"/>
            </a:solidFill>
            <a:prstDash val="solid"/>
            <a:round/>
            <a:headEnd type="none" w="sm" len="sm"/>
            <a:tailEnd type="none" w="sm" len="sm"/>
          </a:ln>
        </p:spPr>
      </p:pic>
      <p:sp>
        <p:nvSpPr>
          <p:cNvPr id="118" name="Google Shape;118;p17"/>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7</a:t>
            </a:fld>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24" name="Google Shape;124;p18"/>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a:t>Select criteria</a:t>
            </a:r>
            <a:endParaRPr sz="2667"/>
          </a:p>
          <a:p>
            <a:pPr indent="-474121">
              <a:buSzPts val="2000"/>
              <a:buAutoNum type="arabicPeriod"/>
            </a:pPr>
            <a:r>
              <a:rPr lang="en" sz="2667"/>
              <a:t>Gather information from students</a:t>
            </a:r>
            <a:endParaRPr sz="2667"/>
          </a:p>
          <a:p>
            <a:pPr indent="-474121">
              <a:buSzPts val="2000"/>
              <a:buAutoNum type="arabicPeriod"/>
            </a:pPr>
            <a:r>
              <a:rPr lang="en" sz="2667"/>
              <a:t>Configure weights</a:t>
            </a:r>
            <a:endParaRPr sz="2667"/>
          </a:p>
        </p:txBody>
      </p:sp>
      <p:pic>
        <p:nvPicPr>
          <p:cNvPr id="125" name="Google Shape;125;p18"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pic>
        <p:nvPicPr>
          <p:cNvPr id="126" name="Google Shape;126;p18"/>
          <p:cNvPicPr preferRelativeResize="0"/>
          <p:nvPr/>
        </p:nvPicPr>
        <p:blipFill rotWithShape="1">
          <a:blip r:embed="rId4">
            <a:alphaModFix/>
          </a:blip>
          <a:srcRect t="3706" b="43271"/>
          <a:stretch/>
        </p:blipFill>
        <p:spPr>
          <a:xfrm>
            <a:off x="2927918" y="3345434"/>
            <a:ext cx="6336167" cy="3072767"/>
          </a:xfrm>
          <a:prstGeom prst="rect">
            <a:avLst/>
          </a:prstGeom>
          <a:noFill/>
          <a:ln w="9525" cap="flat" cmpd="sng">
            <a:solidFill>
              <a:srgbClr val="000000"/>
            </a:solidFill>
            <a:prstDash val="solid"/>
            <a:round/>
            <a:headEnd type="none" w="sm" len="sm"/>
            <a:tailEnd type="none" w="sm" len="sm"/>
          </a:ln>
        </p:spPr>
      </p:pic>
      <p:sp>
        <p:nvSpPr>
          <p:cNvPr id="127" name="Google Shape;127;p18"/>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8</a:t>
            </a:fld>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415600" y="593367"/>
            <a:ext cx="11360800" cy="943200"/>
          </a:xfrm>
          <a:prstGeom prst="rect">
            <a:avLst/>
          </a:prstGeom>
        </p:spPr>
        <p:txBody>
          <a:bodyPr spcFirstLastPara="1" wrap="square" lIns="121900" tIns="121900" rIns="121900" bIns="121900" anchor="t" anchorCtr="0">
            <a:normAutofit/>
          </a:bodyPr>
          <a:lstStyle/>
          <a:p>
            <a:r>
              <a:rPr lang="en" sz="4000" dirty="0"/>
              <a:t>Example Algorithmic Workflow</a:t>
            </a:r>
            <a:endParaRPr sz="4000" dirty="0"/>
          </a:p>
        </p:txBody>
      </p:sp>
      <p:sp>
        <p:nvSpPr>
          <p:cNvPr id="133" name="Google Shape;133;p19"/>
          <p:cNvSpPr txBox="1">
            <a:spLocks noGrp="1"/>
          </p:cNvSpPr>
          <p:nvPr>
            <p:ph type="body" idx="1"/>
          </p:nvPr>
        </p:nvSpPr>
        <p:spPr>
          <a:xfrm>
            <a:off x="415600" y="1688433"/>
            <a:ext cx="11360800" cy="4403600"/>
          </a:xfrm>
          <a:prstGeom prst="rect">
            <a:avLst/>
          </a:prstGeom>
        </p:spPr>
        <p:txBody>
          <a:bodyPr spcFirstLastPara="1" wrap="square" lIns="121900" tIns="121900" rIns="121900" bIns="121900" anchor="t" anchorCtr="0">
            <a:normAutofit/>
          </a:bodyPr>
          <a:lstStyle/>
          <a:p>
            <a:pPr indent="-474121">
              <a:buSzPts val="2000"/>
              <a:buAutoNum type="arabicPeriod"/>
            </a:pPr>
            <a:r>
              <a:rPr lang="en" sz="2667" dirty="0"/>
              <a:t>Select criteria</a:t>
            </a:r>
            <a:endParaRPr sz="2667" dirty="0"/>
          </a:p>
          <a:p>
            <a:pPr indent="-474121">
              <a:buSzPts val="2000"/>
              <a:buAutoNum type="arabicPeriod"/>
            </a:pPr>
            <a:r>
              <a:rPr lang="en" sz="2667" dirty="0"/>
              <a:t>Gather information from students</a:t>
            </a:r>
            <a:endParaRPr sz="2667" dirty="0"/>
          </a:p>
          <a:p>
            <a:pPr indent="-474121">
              <a:buSzPts val="2000"/>
              <a:buAutoNum type="arabicPeriod"/>
            </a:pPr>
            <a:r>
              <a:rPr lang="en" sz="2667" dirty="0"/>
              <a:t>Configure weights</a:t>
            </a:r>
            <a:endParaRPr sz="2667" dirty="0"/>
          </a:p>
          <a:p>
            <a:pPr indent="-474121">
              <a:buSzPts val="2000"/>
              <a:buAutoNum type="arabicPeriod"/>
            </a:pPr>
            <a:r>
              <a:rPr lang="en" sz="2667" dirty="0"/>
              <a:t>Form teams</a:t>
            </a:r>
            <a:endParaRPr sz="2667" dirty="0"/>
          </a:p>
        </p:txBody>
      </p:sp>
      <p:pic>
        <p:nvPicPr>
          <p:cNvPr id="134" name="Google Shape;134;p19" descr="Screen Shot 2017-05-08 at 8.50.21 PM.png"/>
          <p:cNvPicPr preferRelativeResize="0"/>
          <p:nvPr/>
        </p:nvPicPr>
        <p:blipFill>
          <a:blip r:embed="rId3">
            <a:alphaModFix/>
          </a:blip>
          <a:stretch>
            <a:fillRect/>
          </a:stretch>
        </p:blipFill>
        <p:spPr>
          <a:xfrm>
            <a:off x="7567267" y="593354"/>
            <a:ext cx="3837635" cy="1083767"/>
          </a:xfrm>
          <a:prstGeom prst="rect">
            <a:avLst/>
          </a:prstGeom>
          <a:noFill/>
          <a:ln>
            <a:noFill/>
          </a:ln>
        </p:spPr>
      </p:pic>
      <p:sp>
        <p:nvSpPr>
          <p:cNvPr id="135" name="Google Shape;135;p19"/>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fld id="{00000000-1234-1234-1234-123412341234}" type="slidenum">
              <a:rPr lang="en">
                <a:latin typeface="Open Sans"/>
                <a:ea typeface="Open Sans"/>
                <a:cs typeface="Open Sans"/>
                <a:sym typeface="Open Sans"/>
              </a:rPr>
              <a:pPr/>
              <a:t>9</a:t>
            </a:fld>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1C4587"/>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ropic" id="{6380607C-92FB-45E7-9387-A20145E2B916}" vid="{8F475AF2-FA5E-4A8E-8B63-0D69592EB4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Tropic</Template>
  <TotalTime>22010</TotalTime>
  <Words>6257</Words>
  <Application>Microsoft Office PowerPoint</Application>
  <PresentationFormat>Widescreen</PresentationFormat>
  <Paragraphs>680</Paragraphs>
  <Slides>67</Slides>
  <Notes>61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Balsamiq Sans</vt:lpstr>
      <vt:lpstr>Calibri</vt:lpstr>
      <vt:lpstr>Georgia</vt:lpstr>
      <vt:lpstr>Open Sans</vt:lpstr>
      <vt:lpstr>Permanent Marker</vt:lpstr>
      <vt:lpstr>PT Sans Narrow</vt:lpstr>
      <vt:lpstr>Times</vt:lpstr>
      <vt:lpstr>Times New Roman</vt:lpstr>
      <vt:lpstr>Tropic</vt:lpstr>
      <vt:lpstr>Supporting Instructor Decisions on Algorithmic Team Formation through Integrating Stakeholder Voices </vt:lpstr>
      <vt:lpstr>Vision</vt:lpstr>
      <vt:lpstr>Team Formation Matters</vt:lpstr>
      <vt:lpstr>2 Common Possibilities</vt:lpstr>
      <vt:lpstr>Criteria-based Team Formation</vt:lpstr>
      <vt:lpstr>Example Algorithmic Workflow</vt:lpstr>
      <vt:lpstr>Example Algorithmic Workflow</vt:lpstr>
      <vt:lpstr>Example Algorithmic Workflow</vt:lpstr>
      <vt:lpstr>Example Algorithmic Workflow</vt:lpstr>
      <vt:lpstr>Example Algorithmic Workflow</vt:lpstr>
      <vt:lpstr>The Problem</vt:lpstr>
      <vt:lpstr>Alternative Approach</vt:lpstr>
      <vt:lpstr>Outline</vt:lpstr>
      <vt:lpstr>Outline</vt:lpstr>
      <vt:lpstr>Team-Building</vt:lpstr>
      <vt:lpstr>Research Questions</vt:lpstr>
      <vt:lpstr>Experimental Design</vt:lpstr>
      <vt:lpstr>Team Formation Strategy</vt:lpstr>
      <vt:lpstr>Team Focus Activities</vt:lpstr>
      <vt:lpstr>Task Focus Activities</vt:lpstr>
      <vt:lpstr>Measures</vt:lpstr>
      <vt:lpstr>RQ1: Effects of Composition and Activity on Outcomes</vt:lpstr>
      <vt:lpstr>RQ2: Effects of Composition and Activity on Psych. Safety</vt:lpstr>
      <vt:lpstr>RQ3: Relation of Psychological Safety to Outcomes</vt:lpstr>
      <vt:lpstr>Implications</vt:lpstr>
      <vt:lpstr>Outline</vt:lpstr>
      <vt:lpstr>The LIFT Workflow</vt:lpstr>
      <vt:lpstr>Research Questions</vt:lpstr>
      <vt:lpstr>Experimental Design</vt:lpstr>
      <vt:lpstr>Measures</vt:lpstr>
      <vt:lpstr>RQ1: Student Criteria Choices</vt:lpstr>
      <vt:lpstr>RQ1: Instructor Criteria Choices</vt:lpstr>
      <vt:lpstr>RQ2: Student Perceptions of Agency</vt:lpstr>
      <vt:lpstr>RQ2: Student Perceptions of Agency, cont.</vt:lpstr>
      <vt:lpstr>RQ3: Effects of Criteria Selector on Outcomes</vt:lpstr>
      <vt:lpstr>RQ4: Instructor Perceptions</vt:lpstr>
      <vt:lpstr>Implications</vt:lpstr>
      <vt:lpstr>Extensions</vt:lpstr>
      <vt:lpstr>Follow-up Study Research Questions</vt:lpstr>
      <vt:lpstr>Workflow </vt:lpstr>
      <vt:lpstr>Workflow (SP21)</vt:lpstr>
      <vt:lpstr>Measures</vt:lpstr>
      <vt:lpstr>RQ1: Criteria and Weights Valued by Students </vt:lpstr>
      <vt:lpstr>RQ1: Criteria and Weights Valued by Students </vt:lpstr>
      <vt:lpstr>RQ1: Criteria and Weights Valued by Students </vt:lpstr>
      <vt:lpstr>RQ2: Agreement </vt:lpstr>
      <vt:lpstr>RQ2: Agreement </vt:lpstr>
      <vt:lpstr>RQ3: Impact of Discussion</vt:lpstr>
      <vt:lpstr>RQ4: Learning about Team Formation</vt:lpstr>
      <vt:lpstr>What should you do?</vt:lpstr>
      <vt:lpstr>Outline</vt:lpstr>
      <vt:lpstr>Ongoing and Near Future Work</vt:lpstr>
      <vt:lpstr>Future Vision: Data-Driven Teamwork Lifecycle</vt:lpstr>
      <vt:lpstr>Discussion and Implications</vt:lpstr>
      <vt:lpstr>Extra Slides</vt:lpstr>
      <vt:lpstr>Contributions</vt:lpstr>
      <vt:lpstr>Psych. Safety</vt:lpstr>
      <vt:lpstr>RQ1: Effects of Composition and Activity on Outcomes</vt:lpstr>
      <vt:lpstr>RQ2: Effects of Composition and Activity on Psych. Safety</vt:lpstr>
      <vt:lpstr>Statistical Analysis</vt:lpstr>
      <vt:lpstr>Additional Analyses</vt:lpstr>
      <vt:lpstr>Distributions</vt:lpstr>
      <vt:lpstr>Distributions</vt:lpstr>
      <vt:lpstr>LIFT</vt:lpstr>
      <vt:lpstr>Quotes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Hastings</dc:creator>
  <cp:lastModifiedBy>Emily Hastings</cp:lastModifiedBy>
  <cp:revision>170</cp:revision>
  <dcterms:created xsi:type="dcterms:W3CDTF">2021-02-23T21:52:57Z</dcterms:created>
  <dcterms:modified xsi:type="dcterms:W3CDTF">2022-11-16T16:52:51Z</dcterms:modified>
</cp:coreProperties>
</file>