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PT Sans Narrow"/>
      <p:regular r:id="rId34"/>
      <p:bold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50A04B9-C583-448B-BBDA-6E813393363B}">
  <a:tblStyle styleId="{850A04B9-C583-448B-BBDA-6E813393363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PTSansNarrow-bold.fntdata"/><Relationship Id="rId12" Type="http://schemas.openxmlformats.org/officeDocument/2006/relationships/slide" Target="slides/slide6.xml"/><Relationship Id="rId34" Type="http://schemas.openxmlformats.org/officeDocument/2006/relationships/font" Target="fonts/PTSansNarrow-regular.fntdata"/><Relationship Id="rId15" Type="http://schemas.openxmlformats.org/officeDocument/2006/relationships/slide" Target="slides/slide9.xml"/><Relationship Id="rId37" Type="http://schemas.openxmlformats.org/officeDocument/2006/relationships/font" Target="fonts/OpenSans-bold.fntdata"/><Relationship Id="rId14" Type="http://schemas.openxmlformats.org/officeDocument/2006/relationships/slide" Target="slides/slide8.xml"/><Relationship Id="rId36" Type="http://schemas.openxmlformats.org/officeDocument/2006/relationships/font" Target="fonts/OpenSans-regular.fntdata"/><Relationship Id="rId17" Type="http://schemas.openxmlformats.org/officeDocument/2006/relationships/slide" Target="slides/slide11.xml"/><Relationship Id="rId39" Type="http://schemas.openxmlformats.org/officeDocument/2006/relationships/font" Target="fonts/OpenSans-boldItalic.fntdata"/><Relationship Id="rId16" Type="http://schemas.openxmlformats.org/officeDocument/2006/relationships/slide" Target="slides/slide10.xml"/><Relationship Id="rId38" Type="http://schemas.openxmlformats.org/officeDocument/2006/relationships/font" Target="fonts/OpenSans-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ngplay.com/image/161334"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a7b002767_7_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a7b002767_7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Many of you have worked on a team project before.  For the instructors, many of you have probably done team-based activities in your courses, and you may have even used algorithmic team formation tools to help make this process more efficient or easier.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Provide insight on how you could give students more of a voice when using algorithmic team formation tools in your courses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fcdc7b6d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fcdc7b6d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c30131e8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c30131e8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specifically, our RQs are…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fcdc7b6d2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10fcdc7b6d2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To answer these questions, we followed a learner-centered workflow in 4 semesters of the same project-based UI design course, where…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Candidate criteria and how weights work was explained in a lecture, participation earned course credit</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fcdc7b6d2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10fcdc7b6d2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
              <a:t>Additionally, in the most recent semester, students took part in an online discussion with their peers about their rationales for their weight selections, and had the opportunity over the course of the week-long activity to revise their selections based on what they learned from the discussion.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a7b002767_7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a7b002767_7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\item \textbf{Criteria weights}: We collected criteria weights from four semesters of the UI Design class. For the most recent instance, we also summarize the rationales for the criteria weight provided by students in the discussion activity.</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\item \textbf{Learning about Team Formation}: Likert question and the open ended coding</a:t>
            </a:r>
            <a:endParaRPr/>
          </a:p>
          <a:p>
            <a:pPr indent="0" lvl="0" marL="0" rtl="0" algn="l">
              <a:spcBef>
                <a:spcPts val="0"/>
              </a:spcBef>
              <a:spcAft>
                <a:spcPts val="0"/>
              </a:spcAft>
              <a:buClr>
                <a:schemeClr val="dk1"/>
              </a:buClr>
              <a:buSzPts val="1100"/>
              <a:buFont typeface="Arial"/>
              <a:buNone/>
            </a:pPr>
            <a:r>
              <a:rPr lang="en"/>
              <a:t>%     \item \textbf{Impact of Discussion}: changing weights survey likert and open coding questions. Count of student votes (how many times they changed, etc). </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\item Overall perceptions about the activity: weights represent their own preferences, weights will result in good team, able to effect weights, prefer instructor configure weights, tool will produce good teams given any weight, tool will produce good teams only with student approval, students were able to agree on weight</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600">
                <a:solidFill>
                  <a:schemeClr val="dk1"/>
                </a:solidFill>
              </a:rPr>
              <a:t>The first two authors of the paper performed open-coding on the student discussions and the open-ended responses from the Team Formation Experience Survey to identify major themes.</a:t>
            </a:r>
            <a:endParaRPr sz="1600">
              <a:solidFill>
                <a:schemeClr val="dk1"/>
              </a:solidFill>
            </a:endParaRPr>
          </a:p>
          <a:p>
            <a:pPr indent="0" lvl="0" marL="0" rtl="0" algn="l">
              <a:spcBef>
                <a:spcPts val="16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a7b002767_7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a7b002767_7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c30131e8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0c30131e8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look, explain the weights/notation, categories (roughly highest magnitude to least). </a:t>
            </a:r>
            <a:endParaRPr/>
          </a:p>
          <a:p>
            <a:pPr indent="0" lvl="0" marL="0" rtl="0" algn="l">
              <a:spcBef>
                <a:spcPts val="0"/>
              </a:spcBef>
              <a:spcAft>
                <a:spcPts val="0"/>
              </a:spcAft>
              <a:buNone/>
            </a:pPr>
            <a:r>
              <a:rPr lang="en"/>
              <a:t>Table 1 in paper, invite to look there if interested. Will briefly explain most interesting takeaways.</a:t>
            </a:r>
            <a:endParaRPr/>
          </a:p>
          <a:p>
            <a:pPr indent="0" lvl="0" marL="0" rtl="0" algn="l">
              <a:lnSpc>
                <a:spcPct val="115000"/>
              </a:lnSpc>
              <a:spcBef>
                <a:spcPts val="0"/>
              </a:spcBef>
              <a:spcAft>
                <a:spcPts val="100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1d479278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1d479278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Consistent– schedule, commitment at the top</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Interesting because not much research to our knowledge on commitment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“One of the hardest parts of working on a team project is finding a time that works for all group members … if we are in a group with similar availabilities/schedule, it will be easier to coordinate” (P38, Schedule)</a:t>
            </a:r>
            <a:endParaRPr sz="1800">
              <a:solidFill>
                <a:srgbClr val="11111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1d479278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1d479278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c30131e8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0c30131e8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a:t>These were the criteria with most disagreement. Talk more in the paper about potential reasons why, but:</a:t>
            </a:r>
            <a:endParaRPr/>
          </a:p>
          <a:p>
            <a:pPr indent="-298450" lvl="0" marL="457200" rtl="0" algn="l">
              <a:lnSpc>
                <a:spcPct val="115000"/>
              </a:lnSpc>
              <a:spcBef>
                <a:spcPts val="1000"/>
              </a:spcBef>
              <a:spcAft>
                <a:spcPts val="0"/>
              </a:spcAft>
              <a:buSzPts val="1100"/>
              <a:buChar char="●"/>
            </a:pPr>
            <a:r>
              <a:rPr lang="en"/>
              <a:t>Concerns about work distribution, relation to other criteria (might be redundant)</a:t>
            </a:r>
            <a:endParaRPr/>
          </a:p>
          <a:p>
            <a:pPr indent="0" lvl="0" marL="0" rtl="0" algn="l">
              <a:lnSpc>
                <a:spcPct val="115000"/>
              </a:lnSpc>
              <a:spcBef>
                <a:spcPts val="1000"/>
              </a:spcBef>
              <a:spcAft>
                <a:spcPts val="0"/>
              </a:spcAft>
              <a:buNone/>
            </a:pPr>
            <a:r>
              <a:rPr lang="en"/>
              <a:t>May benefit from more discussion (GPA and Area of </a:t>
            </a:r>
            <a:r>
              <a:rPr lang="en"/>
              <a:t>study decreased in SP21)</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rPr lang="en" sz="1200">
                <a:solidFill>
                  <a:srgbClr val="111111"/>
                </a:solidFill>
                <a:latin typeface="Georgia"/>
                <a:ea typeface="Georgia"/>
                <a:cs typeface="Georgia"/>
                <a:sym typeface="Georgia"/>
              </a:rPr>
              <a:t>I would have agreed with you, except that if students with severely dissimilar levels of experience get grouped together there ends up an uneven split of task delegation. As an example: imagine you and one other member are the only people on your team that can code well and everyone else can write perfect essays and can code a small amount. All coding parts of the project will therefore fall unto you and your partner. 1. How are you supposed to take criticize from your teammates when you know they are unable to see the inner workings of the app? 2. If all the coding tasks are assigned to a few individuals what will happen if they go MIA? 3. Does the distribution of writing all of the code or writing all of the papers seem equal to you? ( I know some of us to hate writing one or the other but how are you going to improve those skills if you hoist it on someone else?) Overall what I am trying to say is that you should imagine BOTH extremes and perhaps the median won't seem that bad. Having a team with an overall average similarity in skill would allow for fluid feedback, even distribution of tasks, and group growth in new skills. Recommended weight: 4-6</a:t>
            </a:r>
            <a:endParaRPr sz="1200">
              <a:solidFill>
                <a:srgbClr val="111111"/>
              </a:solidFill>
              <a:latin typeface="Georgia"/>
              <a:ea typeface="Georgia"/>
              <a:cs typeface="Georgia"/>
              <a:sym typeface="Georgia"/>
            </a:endParaRPr>
          </a:p>
          <a:p>
            <a:pPr indent="0" lvl="0" marL="0" rtl="0" algn="l">
              <a:lnSpc>
                <a:spcPct val="115000"/>
              </a:lnSpc>
              <a:spcBef>
                <a:spcPts val="1000"/>
              </a:spcBef>
              <a:spcAft>
                <a:spcPts val="0"/>
              </a:spcAft>
              <a:buNone/>
            </a:pPr>
            <a:r>
              <a:t/>
            </a:r>
            <a:endParaRPr sz="1200">
              <a:solidFill>
                <a:srgbClr val="111111"/>
              </a:solidFill>
              <a:latin typeface="Georgia"/>
              <a:ea typeface="Georgia"/>
              <a:cs typeface="Georgia"/>
              <a:sym typeface="Georgia"/>
            </a:endParaRPr>
          </a:p>
          <a:p>
            <a:pPr indent="0" lvl="0" marL="0" rtl="0" algn="l">
              <a:lnSpc>
                <a:spcPct val="115000"/>
              </a:lnSpc>
              <a:spcBef>
                <a:spcPts val="1000"/>
              </a:spcBef>
              <a:spcAft>
                <a:spcPts val="0"/>
              </a:spcAft>
              <a:buNone/>
            </a:pPr>
            <a:r>
              <a:rPr lang="en" sz="1200">
                <a:solidFill>
                  <a:srgbClr val="111111"/>
                </a:solidFill>
                <a:latin typeface="Georgia"/>
                <a:ea typeface="Georgia"/>
                <a:cs typeface="Georgia"/>
                <a:sym typeface="Georgia"/>
              </a:rPr>
              <a:t>I actually think student should be assigned by similar programming experience. People with similar ability would work more harmoniously so the whole group would benefit. I am also worried that if a student who excels at writing code is distributed to a group where most students don't have experience with writing codes, then the student who is good at this would end up doing all the coding works and not getting a chance to do other things.</a:t>
            </a:r>
            <a:endParaRPr sz="1200">
              <a:solidFill>
                <a:srgbClr val="111111"/>
              </a:solidFill>
              <a:latin typeface="Georgia"/>
              <a:ea typeface="Georgia"/>
              <a:cs typeface="Georgia"/>
              <a:sym typeface="Georgia"/>
            </a:endParaRPr>
          </a:p>
          <a:p>
            <a:pPr indent="0" lvl="0" marL="0" rtl="0" algn="l">
              <a:lnSpc>
                <a:spcPct val="115000"/>
              </a:lnSpc>
              <a:spcBef>
                <a:spcPts val="1000"/>
              </a:spcBef>
              <a:spcAft>
                <a:spcPts val="0"/>
              </a:spcAft>
              <a:buNone/>
            </a:pPr>
            <a:r>
              <a:t/>
            </a:r>
            <a:endParaRPr sz="1200">
              <a:solidFill>
                <a:srgbClr val="111111"/>
              </a:solidFill>
              <a:latin typeface="Georgia"/>
              <a:ea typeface="Georgia"/>
              <a:cs typeface="Georgia"/>
              <a:sym typeface="Georgia"/>
            </a:endParaRPr>
          </a:p>
          <a:p>
            <a:pPr indent="0" lvl="0" marL="0" rtl="0" algn="l">
              <a:lnSpc>
                <a:spcPct val="115000"/>
              </a:lnSpc>
              <a:spcBef>
                <a:spcPts val="1000"/>
              </a:spcBef>
              <a:spcAft>
                <a:spcPts val="0"/>
              </a:spcAft>
              <a:buNone/>
            </a:pPr>
            <a:r>
              <a:rPr lang="en" sz="1200">
                <a:solidFill>
                  <a:srgbClr val="111111"/>
                </a:solidFill>
                <a:latin typeface="Georgia"/>
                <a:ea typeface="Georgia"/>
                <a:cs typeface="Georgia"/>
                <a:sym typeface="Georgia"/>
              </a:rPr>
              <a:t>I agree that people with dissimilar programming experience should be grouped together to make the team more well-rounded. A weight of 3 sounds reasonable.</a:t>
            </a:r>
            <a:endParaRPr sz="1200">
              <a:solidFill>
                <a:srgbClr val="111111"/>
              </a:solidFill>
              <a:latin typeface="Georgia"/>
              <a:ea typeface="Georgia"/>
              <a:cs typeface="Georgia"/>
              <a:sym typeface="Georgia"/>
            </a:endParaRPr>
          </a:p>
          <a:p>
            <a:pPr indent="0" lvl="0" marL="0" rtl="0" algn="l">
              <a:lnSpc>
                <a:spcPct val="115000"/>
              </a:lnSpc>
              <a:spcBef>
                <a:spcPts val="1000"/>
              </a:spcBef>
              <a:spcAft>
                <a:spcPts val="1000"/>
              </a:spcAft>
              <a:buNone/>
            </a:pPr>
            <a:r>
              <a:t/>
            </a:r>
            <a:endParaRPr sz="1200">
              <a:solidFill>
                <a:srgbClr val="111111"/>
              </a:solidFill>
              <a:latin typeface="Georgia"/>
              <a:ea typeface="Georgia"/>
              <a:cs typeface="Georgia"/>
              <a:sym typeface="Georgi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fcdc7b6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fcdc7b6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https://www.pngplay.com/image/161334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Composition can have impact on team outcomes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in the course where we conducted the study in this paper (which I’ve TA’d in the past), we </a:t>
            </a:r>
            <a:r>
              <a:rPr lang="en"/>
              <a:t>typically</a:t>
            </a:r>
            <a:r>
              <a:rPr lang="en"/>
              <a:t> have ~100 students from computer science and </a:t>
            </a:r>
            <a:r>
              <a:rPr lang="en"/>
              <a:t>other</a:t>
            </a:r>
            <a:r>
              <a:rPr lang="en"/>
              <a:t> areas like design, advertising</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1164b3151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1164b3151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a:t>These were the criteria with most disagreement. Talk more in the paper about potential reasons why, but:</a:t>
            </a:r>
            <a:endParaRPr/>
          </a:p>
          <a:p>
            <a:pPr indent="-298450" lvl="0" marL="457200" rtl="0" algn="l">
              <a:lnSpc>
                <a:spcPct val="115000"/>
              </a:lnSpc>
              <a:spcBef>
                <a:spcPts val="1000"/>
              </a:spcBef>
              <a:spcAft>
                <a:spcPts val="0"/>
              </a:spcAft>
              <a:buSzPts val="1100"/>
              <a:buChar char="●"/>
            </a:pPr>
            <a:r>
              <a:rPr lang="en"/>
              <a:t>Concerns about work distribution, relation to other criteria (might be redundant)</a:t>
            </a:r>
            <a:endParaRPr/>
          </a:p>
          <a:p>
            <a:pPr indent="0" lvl="0" marL="0" rtl="0" algn="l">
              <a:lnSpc>
                <a:spcPct val="115000"/>
              </a:lnSpc>
              <a:spcBef>
                <a:spcPts val="1000"/>
              </a:spcBef>
              <a:spcAft>
                <a:spcPts val="0"/>
              </a:spcAft>
              <a:buNone/>
            </a:pPr>
            <a:r>
              <a:rPr lang="en"/>
              <a:t>May benefit from more discussion (GPA and Area of study decreased in SP21)</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rPr lang="en" sz="1200">
                <a:solidFill>
                  <a:srgbClr val="111111"/>
                </a:solidFill>
                <a:latin typeface="Georgia"/>
                <a:ea typeface="Georgia"/>
                <a:cs typeface="Georgia"/>
                <a:sym typeface="Georgia"/>
              </a:rPr>
              <a:t>I would have agreed with you, except that if students with severely dissimilar levels of experience get grouped together there ends up an uneven split of task delegation. As an example: imagine you and one other member are the only people on your team that can code well and everyone else can write perfect essays and can code a small amount. All coding parts of the project will therefore fall unto you and your partner. 1. How are you supposed to take criticize from your teammates when you know they are unable to see the inner workings of the app? 2. If all the coding tasks are assigned to a few individuals what will happen if they go MIA? 3. Does the distribution of writing all of the code or writing all of the papers seem equal to you? ( I know some of us to hate writing one or the other but how are you going to improve those skills if you hoist it on someone else?) Overall what I am trying to say is that you should imagine BOTH extremes and perhaps the median won't seem that bad. Having a team with an overall average similarity in skill would allow for fluid feedback, even distribution of tasks, and group growth in new skills. Recommended weight: 4-6</a:t>
            </a:r>
            <a:endParaRPr sz="1200">
              <a:solidFill>
                <a:srgbClr val="111111"/>
              </a:solidFill>
              <a:latin typeface="Georgia"/>
              <a:ea typeface="Georgia"/>
              <a:cs typeface="Georgia"/>
              <a:sym typeface="Georgia"/>
            </a:endParaRPr>
          </a:p>
          <a:p>
            <a:pPr indent="0" lvl="0" marL="0" rtl="0" algn="l">
              <a:lnSpc>
                <a:spcPct val="115000"/>
              </a:lnSpc>
              <a:spcBef>
                <a:spcPts val="1000"/>
              </a:spcBef>
              <a:spcAft>
                <a:spcPts val="0"/>
              </a:spcAft>
              <a:buNone/>
            </a:pPr>
            <a:r>
              <a:t/>
            </a:r>
            <a:endParaRPr sz="1200">
              <a:solidFill>
                <a:srgbClr val="111111"/>
              </a:solidFill>
              <a:latin typeface="Georgia"/>
              <a:ea typeface="Georgia"/>
              <a:cs typeface="Georgia"/>
              <a:sym typeface="Georgia"/>
            </a:endParaRPr>
          </a:p>
          <a:p>
            <a:pPr indent="0" lvl="0" marL="0" rtl="0" algn="l">
              <a:lnSpc>
                <a:spcPct val="115000"/>
              </a:lnSpc>
              <a:spcBef>
                <a:spcPts val="1000"/>
              </a:spcBef>
              <a:spcAft>
                <a:spcPts val="0"/>
              </a:spcAft>
              <a:buNone/>
            </a:pPr>
            <a:r>
              <a:rPr lang="en" sz="1200">
                <a:solidFill>
                  <a:srgbClr val="111111"/>
                </a:solidFill>
                <a:latin typeface="Georgia"/>
                <a:ea typeface="Georgia"/>
                <a:cs typeface="Georgia"/>
                <a:sym typeface="Georgia"/>
              </a:rPr>
              <a:t>I actually think student should be assigned by similar programming experience. People with similar ability would work more harmoniously so the whole group would benefit. I am also worried that if a student who excels at writing code is distributed to a group where most students don't have experience with writing codes, then the student who is good at this would end up doing all the coding works and not getting a chance to do other things.</a:t>
            </a:r>
            <a:endParaRPr sz="1200">
              <a:solidFill>
                <a:srgbClr val="111111"/>
              </a:solidFill>
              <a:latin typeface="Georgia"/>
              <a:ea typeface="Georgia"/>
              <a:cs typeface="Georgia"/>
              <a:sym typeface="Georgia"/>
            </a:endParaRPr>
          </a:p>
          <a:p>
            <a:pPr indent="0" lvl="0" marL="0" rtl="0" algn="l">
              <a:lnSpc>
                <a:spcPct val="115000"/>
              </a:lnSpc>
              <a:spcBef>
                <a:spcPts val="1000"/>
              </a:spcBef>
              <a:spcAft>
                <a:spcPts val="0"/>
              </a:spcAft>
              <a:buNone/>
            </a:pPr>
            <a:r>
              <a:t/>
            </a:r>
            <a:endParaRPr sz="1200">
              <a:solidFill>
                <a:srgbClr val="111111"/>
              </a:solidFill>
              <a:latin typeface="Georgia"/>
              <a:ea typeface="Georgia"/>
              <a:cs typeface="Georgia"/>
              <a:sym typeface="Georgia"/>
            </a:endParaRPr>
          </a:p>
          <a:p>
            <a:pPr indent="0" lvl="0" marL="0" rtl="0" algn="l">
              <a:lnSpc>
                <a:spcPct val="115000"/>
              </a:lnSpc>
              <a:spcBef>
                <a:spcPts val="1000"/>
              </a:spcBef>
              <a:spcAft>
                <a:spcPts val="0"/>
              </a:spcAft>
              <a:buNone/>
            </a:pPr>
            <a:r>
              <a:rPr lang="en" sz="1200">
                <a:solidFill>
                  <a:srgbClr val="111111"/>
                </a:solidFill>
                <a:latin typeface="Georgia"/>
                <a:ea typeface="Georgia"/>
                <a:cs typeface="Georgia"/>
                <a:sym typeface="Georgia"/>
              </a:rPr>
              <a:t>I agree that people with dissimilar programming experience should be grouped together to make the team more well-rounded. A weight of 3 sounds reasonable.</a:t>
            </a:r>
            <a:endParaRPr sz="1200">
              <a:solidFill>
                <a:srgbClr val="111111"/>
              </a:solidFill>
              <a:latin typeface="Georgia"/>
              <a:ea typeface="Georgia"/>
              <a:cs typeface="Georgia"/>
              <a:sym typeface="Georgia"/>
            </a:endParaRPr>
          </a:p>
          <a:p>
            <a:pPr indent="0" lvl="0" marL="0" rtl="0" algn="l">
              <a:lnSpc>
                <a:spcPct val="115000"/>
              </a:lnSpc>
              <a:spcBef>
                <a:spcPts val="1000"/>
              </a:spcBef>
              <a:spcAft>
                <a:spcPts val="1000"/>
              </a:spcAft>
              <a:buNone/>
            </a:pPr>
            <a:r>
              <a:t/>
            </a:r>
            <a:endParaRPr sz="1200">
              <a:solidFill>
                <a:srgbClr val="111111"/>
              </a:solidFill>
              <a:latin typeface="Georgia"/>
              <a:ea typeface="Georgia"/>
              <a:cs typeface="Georgia"/>
              <a:sym typeface="Georgi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0a7b002767_7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0a7b002767_7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Todo figure as hidden slide for conf, add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Programming: as mentioned, was one with least agreement, supports that</a:t>
            </a:r>
            <a:endParaRPr/>
          </a:p>
          <a:p>
            <a:pPr indent="0" lvl="0" marL="0" rtl="0" algn="l">
              <a:spcBef>
                <a:spcPts val="0"/>
              </a:spcBef>
              <a:spcAft>
                <a:spcPts val="0"/>
              </a:spcAft>
              <a:buNone/>
            </a:pPr>
            <a:r>
              <a:rPr lang="en"/>
              <a:t>Work style: least frequently discussed, least vote changes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107c458fb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107c458fb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more specifically at how the discussion impacted selections…</a:t>
            </a:r>
            <a:endParaRPr/>
          </a:p>
          <a:p>
            <a:pPr indent="0" lvl="0" marL="0" rtl="0" algn="l">
              <a:spcBef>
                <a:spcPts val="0"/>
              </a:spcBef>
              <a:spcAft>
                <a:spcPts val="0"/>
              </a:spcAft>
              <a:buNone/>
            </a:pPr>
            <a:r>
              <a:rPr lang="en"/>
              <a:t>2 members of research team performed open coding on survey items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0a7b002767_7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0a7b002767_7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Likert item</a:t>
            </a:r>
            <a:endParaRPr/>
          </a:p>
          <a:p>
            <a:pPr indent="0" lvl="0" marL="0" rtl="0" algn="l">
              <a:spcBef>
                <a:spcPts val="0"/>
              </a:spcBef>
              <a:spcAft>
                <a:spcPts val="0"/>
              </a:spcAft>
              <a:buNone/>
            </a:pPr>
            <a:r>
              <a:rPr lang="en"/>
              <a:t>Again open coding Survey item– what they thought about or learned from participating in the activity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0a7b002767_7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0a7b002767_7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Consistent over time, so instructors can use our data as a starting point for </a:t>
            </a:r>
            <a:r>
              <a:rPr lang="en"/>
              <a:t>their</a:t>
            </a:r>
            <a:r>
              <a:rPr lang="en"/>
              <a:t> configurations for project-based design course or employ workflow in own. </a:t>
            </a:r>
            <a:endParaRPr/>
          </a:p>
          <a:p>
            <a:pPr indent="0" lvl="0" marL="0" rtl="0" algn="l">
              <a:spcBef>
                <a:spcPts val="0"/>
              </a:spcBef>
              <a:spcAft>
                <a:spcPts val="0"/>
              </a:spcAft>
              <a:buNone/>
            </a:pPr>
            <a:r>
              <a:rPr lang="en"/>
              <a:t>Regardless, recommend including a discussion because students benefit and in some cases, improved consensus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also suggest to actively review the aggregated student votes based on their knowledge/experience. Students may not always know what’s best/most applicable for the course, may conflict with literature. </a:t>
            </a:r>
            <a:endParaRPr/>
          </a:p>
          <a:p>
            <a:pPr indent="0" lvl="0" marL="0" rtl="0" algn="l">
              <a:spcBef>
                <a:spcPts val="0"/>
              </a:spcBef>
              <a:spcAft>
                <a:spcPts val="0"/>
              </a:spcAft>
              <a:buNone/>
            </a:pPr>
            <a:r>
              <a:rPr lang="en"/>
              <a:t>Especially important</a:t>
            </a:r>
            <a:r>
              <a:rPr lang="en">
                <a:solidFill>
                  <a:schemeClr val="dk1"/>
                </a:solidFill>
              </a:rPr>
              <a:t> for the criteria that will mostly affect the students typically under-represented in computing courses (e.g., the impact of Gender on women and the impact of Ethnicity / Race on students of color). In these cases, the instructor may need to revise the configuration to reflect the opinions of these students or discuss with these students directly which types of teams they might be most compatible with and then tweak the tool's output.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students, </a:t>
            </a:r>
            <a:r>
              <a:rPr lang="en"/>
              <a:t>bring</a:t>
            </a:r>
            <a:r>
              <a:rPr lang="en"/>
              <a:t> to instructor attention, advocate</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0c30131e8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0c30131e8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Maybe cut for time?? This audience may care more about the instructor part?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Cut “</a:t>
            </a:r>
            <a:r>
              <a:rPr lang="en"/>
              <a:t>gender/race– think about fairness vs comfort of minority groups”-- not sure how to distinguish between this and previous slide, may not have time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0c30131e8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0c30131e8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Include?-- think there won’t be time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0a7b002767_7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0a7b002767_7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 this work contributed….</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Researchers can also use the dataset to motivate future experiments to test how the criteria preferred by students impact team effectiveness compared to the criteria reported in the literature. </a:t>
            </a:r>
            <a:endParaRPr/>
          </a:p>
          <a:p>
            <a:pPr indent="-298450" lvl="0" marL="457200" rtl="0" algn="l">
              <a:spcBef>
                <a:spcPts val="0"/>
              </a:spcBef>
              <a:spcAft>
                <a:spcPts val="0"/>
              </a:spcAft>
              <a:buSzPts val="1100"/>
              <a:buChar char="●"/>
            </a:pPr>
            <a:r>
              <a:rPr lang="en"/>
              <a:t>Instructors can replicate our workflow to gather student preferences for team formation in any course.</a:t>
            </a:r>
            <a:endParaRPr/>
          </a:p>
          <a:p>
            <a:pPr indent="-298450" lvl="0" marL="457200" rtl="0" algn="l">
              <a:spcBef>
                <a:spcPts val="0"/>
              </a:spcBef>
              <a:spcAft>
                <a:spcPts val="0"/>
              </a:spcAft>
              <a:buSzPts val="1100"/>
              <a:buChar char="●"/>
            </a:pPr>
            <a:r>
              <a:rPr lang="en"/>
              <a:t>For example, we suggest which criteria instructors should ask students to discuss with each other and which criteria instructors could prioritize on their own. We also discuss a few situations where an instructor might intervene to revise the students' choices or the tool's output.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a7b002767_7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a7b002767_7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Algorithmic team formation tools help implement this approach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fcdc7b6d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fcdc7b6d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Instructors select the criteria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fcdc7b6d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fcdc7b6d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fcdc7b6d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fcdc7b6d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fcdc7b6d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fcdc7b6d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fcdc7b6d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fcdc7b6d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a7b002767_7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a7b002767_7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chemeClr val="dk1"/>
                </a:solidFill>
                <a:highlight>
                  <a:srgbClr val="FFFFFF"/>
                </a:highlight>
              </a:rPr>
              <a:t>E.g., CATME has 27^11 possible configurations just for default criteria</a:t>
            </a:r>
            <a:endParaRPr sz="800">
              <a:solidFill>
                <a:schemeClr val="dk1"/>
              </a:solidFill>
              <a:highlight>
                <a:srgbClr val="FFFFFF"/>
              </a:highlight>
            </a:endParaRPr>
          </a:p>
          <a:p>
            <a:pPr indent="0" lvl="0" marL="0" rtl="0" algn="l">
              <a:lnSpc>
                <a:spcPct val="115000"/>
              </a:lnSpc>
              <a:spcBef>
                <a:spcPts val="1000"/>
              </a:spcBef>
              <a:spcAft>
                <a:spcPts val="0"/>
              </a:spcAft>
              <a:buNone/>
            </a:pPr>
            <a:r>
              <a:rPr lang="en" sz="800">
                <a:solidFill>
                  <a:schemeClr val="dk1"/>
                </a:solidFill>
                <a:highlight>
                  <a:srgbClr val="FFFFFF"/>
                </a:highlight>
              </a:rPr>
              <a:t>Easy to make a mistake that could negatively impact the students</a:t>
            </a:r>
            <a:endParaRPr sz="800">
              <a:solidFill>
                <a:schemeClr val="dk1"/>
              </a:solidFill>
              <a:highlight>
                <a:srgbClr val="FFFFFF"/>
              </a:highlight>
            </a:endParaRPr>
          </a:p>
          <a:p>
            <a:pPr indent="0" lvl="0" marL="0" rtl="0" algn="l">
              <a:lnSpc>
                <a:spcPct val="115000"/>
              </a:lnSpc>
              <a:spcBef>
                <a:spcPts val="1000"/>
              </a:spcBef>
              <a:spcAft>
                <a:spcPts val="0"/>
              </a:spcAft>
              <a:buNone/>
            </a:pPr>
            <a:r>
              <a:rPr lang="en" sz="800">
                <a:solidFill>
                  <a:schemeClr val="dk1"/>
                </a:solidFill>
                <a:highlight>
                  <a:srgbClr val="FFFFFF"/>
                </a:highlight>
              </a:rPr>
              <a:t>those with the most at stake in the process</a:t>
            </a:r>
            <a:endParaRPr sz="800">
              <a:solidFill>
                <a:schemeClr val="dk1"/>
              </a:solidFill>
              <a:highlight>
                <a:srgbClr val="FFFFFF"/>
              </a:highlight>
            </a:endParaRPr>
          </a:p>
          <a:p>
            <a:pPr indent="0" lvl="0" marL="0" rtl="0" algn="l">
              <a:lnSpc>
                <a:spcPct val="115000"/>
              </a:lnSpc>
              <a:spcBef>
                <a:spcPts val="1000"/>
              </a:spcBef>
              <a:spcAft>
                <a:spcPts val="1000"/>
              </a:spcAft>
              <a:buNone/>
            </a:pPr>
            <a:r>
              <a:t/>
            </a:r>
            <a:endParaRPr sz="800">
              <a:solidFill>
                <a:schemeClr val="dk1"/>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mailto:ehstngs2@illinois.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314249"/>
            <a:ext cx="7136700" cy="1775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790"/>
              <a:t>A Learner-Centered Technique for Collectively Configuring Inputs for an Algorithmic Team Formation Tool</a:t>
            </a:r>
            <a:endParaRPr sz="3790"/>
          </a:p>
        </p:txBody>
      </p:sp>
      <p:sp>
        <p:nvSpPr>
          <p:cNvPr id="67" name="Google Shape;67;p13"/>
          <p:cNvSpPr txBox="1"/>
          <p:nvPr>
            <p:ph idx="1" type="subTitle"/>
          </p:nvPr>
        </p:nvSpPr>
        <p:spPr>
          <a:xfrm>
            <a:off x="2133350" y="3165625"/>
            <a:ext cx="4878300" cy="792600"/>
          </a:xfrm>
          <a:prstGeom prst="rect">
            <a:avLst/>
          </a:prstGeom>
        </p:spPr>
        <p:txBody>
          <a:bodyPr anchorCtr="0" anchor="ctr" bIns="91425" lIns="91425" spcFirstLastPara="1" rIns="91425" wrap="square" tIns="91425">
            <a:normAutofit/>
          </a:bodyPr>
          <a:lstStyle/>
          <a:p>
            <a:pPr indent="0" lvl="0" marL="0" rtl="0" algn="ctr">
              <a:lnSpc>
                <a:spcPct val="80000"/>
              </a:lnSpc>
              <a:spcBef>
                <a:spcPts val="0"/>
              </a:spcBef>
              <a:spcAft>
                <a:spcPts val="0"/>
              </a:spcAft>
              <a:buSzPts val="688"/>
              <a:buNone/>
            </a:pPr>
            <a:r>
              <a:rPr lang="en" sz="1700"/>
              <a:t>Emily M. Hastings, Sneha R. Krishna Kumaran, </a:t>
            </a:r>
            <a:endParaRPr sz="1700"/>
          </a:p>
          <a:p>
            <a:pPr indent="0" lvl="0" marL="0" rtl="0" algn="ctr">
              <a:lnSpc>
                <a:spcPct val="80000"/>
              </a:lnSpc>
              <a:spcBef>
                <a:spcPts val="0"/>
              </a:spcBef>
              <a:spcAft>
                <a:spcPts val="0"/>
              </a:spcAft>
              <a:buSzPts val="688"/>
              <a:buNone/>
            </a:pPr>
            <a:r>
              <a:rPr lang="en" sz="1700"/>
              <a:t>Karrie Karahalios, Brian P. Bailey</a:t>
            </a:r>
            <a:endParaRPr sz="1700"/>
          </a:p>
        </p:txBody>
      </p:sp>
      <p:pic>
        <p:nvPicPr>
          <p:cNvPr id="68" name="Google Shape;68;p13"/>
          <p:cNvPicPr preferRelativeResize="0"/>
          <p:nvPr/>
        </p:nvPicPr>
        <p:blipFill rotWithShape="1">
          <a:blip r:embed="rId3">
            <a:alphaModFix/>
          </a:blip>
          <a:srcRect b="0" l="0" r="0" t="0"/>
          <a:stretch/>
        </p:blipFill>
        <p:spPr>
          <a:xfrm>
            <a:off x="4362688" y="4259100"/>
            <a:ext cx="419625" cy="607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Alternative Approach</a:t>
            </a:r>
            <a:endParaRPr/>
          </a:p>
        </p:txBody>
      </p:sp>
      <p:sp>
        <p:nvSpPr>
          <p:cNvPr id="156" name="Google Shape;156;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Gather student preferences</a:t>
            </a:r>
            <a:endParaRPr sz="2000"/>
          </a:p>
          <a:p>
            <a:pPr indent="-330200" lvl="1" marL="914400" rtl="0" algn="l">
              <a:spcBef>
                <a:spcPts val="1000"/>
              </a:spcBef>
              <a:spcAft>
                <a:spcPts val="0"/>
              </a:spcAft>
              <a:buSzPts val="1600"/>
              <a:buChar char="○"/>
            </a:pPr>
            <a:r>
              <a:rPr lang="en" sz="1600"/>
              <a:t>Increasing student agency and ownership can </a:t>
            </a:r>
            <a:r>
              <a:rPr lang="en" sz="1600"/>
              <a:t>improve learning outcomes </a:t>
            </a:r>
            <a:br>
              <a:rPr lang="en" sz="1600"/>
            </a:br>
            <a:r>
              <a:rPr i="1" lang="en" sz="1600"/>
              <a:t>(e.g., Chan et al. 2014, Conley &amp; French 2014, Horwitz et al. 2009, Mello 1993)</a:t>
            </a:r>
            <a:endParaRPr i="1" sz="1600"/>
          </a:p>
          <a:p>
            <a:pPr indent="-355600" lvl="0" marL="457200" rtl="0" algn="l">
              <a:spcBef>
                <a:spcPts val="1000"/>
              </a:spcBef>
              <a:spcAft>
                <a:spcPts val="0"/>
              </a:spcAft>
              <a:buSzPts val="2000"/>
              <a:buChar char="●"/>
            </a:pPr>
            <a:r>
              <a:rPr lang="en" sz="2000"/>
              <a:t>Open questions:</a:t>
            </a:r>
            <a:endParaRPr sz="2000"/>
          </a:p>
          <a:p>
            <a:pPr indent="-330200" lvl="1" marL="914400" rtl="0" algn="l">
              <a:spcBef>
                <a:spcPts val="1000"/>
              </a:spcBef>
              <a:spcAft>
                <a:spcPts val="0"/>
              </a:spcAft>
              <a:buSzPts val="1600"/>
              <a:buChar char="○"/>
            </a:pPr>
            <a:r>
              <a:rPr lang="en" sz="1600"/>
              <a:t>Which criteria do students prioritize?</a:t>
            </a:r>
            <a:endParaRPr sz="1600"/>
          </a:p>
          <a:p>
            <a:pPr indent="-330200" lvl="1" marL="914400" rtl="0" algn="l">
              <a:spcBef>
                <a:spcPts val="1000"/>
              </a:spcBef>
              <a:spcAft>
                <a:spcPts val="0"/>
              </a:spcAft>
              <a:buSzPts val="1600"/>
              <a:buChar char="○"/>
            </a:pPr>
            <a:r>
              <a:rPr lang="en" sz="1600"/>
              <a:t>To what degree to student agree with each other and the literature?</a:t>
            </a:r>
            <a:endParaRPr sz="1600"/>
          </a:p>
          <a:p>
            <a:pPr indent="-330200" lvl="1" marL="914400" rtl="0" algn="l">
              <a:spcBef>
                <a:spcPts val="1000"/>
              </a:spcBef>
              <a:spcAft>
                <a:spcPts val="1000"/>
              </a:spcAft>
              <a:buSzPts val="1600"/>
              <a:buChar char="○"/>
            </a:pPr>
            <a:r>
              <a:rPr lang="en" sz="1600"/>
              <a:t>How do students perceive taking ownership?</a:t>
            </a:r>
            <a:endParaRPr sz="1600"/>
          </a:p>
        </p:txBody>
      </p:sp>
      <p:sp>
        <p:nvSpPr>
          <p:cNvPr id="157" name="Google Shape;15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Questions</a:t>
            </a:r>
            <a:endParaRPr/>
          </a:p>
        </p:txBody>
      </p:sp>
      <p:sp>
        <p:nvSpPr>
          <p:cNvPr id="163" name="Google Shape;163;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RQ1:</a:t>
            </a:r>
            <a:r>
              <a:rPr lang="en"/>
              <a:t> </a:t>
            </a:r>
            <a:r>
              <a:rPr lang="en"/>
              <a:t>What are the criteria and weights that are most valued by students for team formation, and why?</a:t>
            </a:r>
            <a:endParaRPr/>
          </a:p>
          <a:p>
            <a:pPr indent="0" lvl="0" marL="0" rtl="0" algn="l">
              <a:spcBef>
                <a:spcPts val="1200"/>
              </a:spcBef>
              <a:spcAft>
                <a:spcPts val="0"/>
              </a:spcAft>
              <a:buClr>
                <a:schemeClr val="dk1"/>
              </a:buClr>
              <a:buSzPts val="1100"/>
              <a:buFont typeface="Arial"/>
              <a:buNone/>
            </a:pPr>
            <a:r>
              <a:rPr b="1" lang="en"/>
              <a:t>RQ2:</a:t>
            </a:r>
            <a:r>
              <a:rPr lang="en"/>
              <a:t> Which criteria do students agree on the most and least?  </a:t>
            </a:r>
            <a:endParaRPr/>
          </a:p>
          <a:p>
            <a:pPr indent="0" lvl="0" marL="0" rtl="0" algn="l">
              <a:spcBef>
                <a:spcPts val="1200"/>
              </a:spcBef>
              <a:spcAft>
                <a:spcPts val="0"/>
              </a:spcAft>
              <a:buClr>
                <a:schemeClr val="dk1"/>
              </a:buClr>
              <a:buSzPts val="1100"/>
              <a:buFont typeface="Arial"/>
              <a:buNone/>
            </a:pPr>
            <a:r>
              <a:rPr b="1" lang="en"/>
              <a:t>RQ3:</a:t>
            </a:r>
            <a:r>
              <a:rPr lang="en"/>
              <a:t> How does incorporating an online peer discussion impact student selections for the criteria weights? </a:t>
            </a:r>
            <a:endParaRPr/>
          </a:p>
          <a:p>
            <a:pPr indent="0" lvl="0" marL="0" rtl="0" algn="l">
              <a:spcBef>
                <a:spcPts val="1200"/>
              </a:spcBef>
              <a:spcAft>
                <a:spcPts val="0"/>
              </a:spcAft>
              <a:buClr>
                <a:schemeClr val="dk1"/>
              </a:buClr>
              <a:buSzPts val="1100"/>
              <a:buFont typeface="Arial"/>
              <a:buNone/>
            </a:pPr>
            <a:r>
              <a:rPr b="1" lang="en"/>
              <a:t>RQ4: </a:t>
            </a:r>
            <a:r>
              <a:rPr lang="en"/>
              <a:t>What do students learn from the team formation discussion and what are their experiences with the process overall?</a:t>
            </a:r>
            <a:endParaRPr/>
          </a:p>
          <a:p>
            <a:pPr indent="0" lvl="0" marL="0" rtl="0" algn="l">
              <a:spcBef>
                <a:spcPts val="1200"/>
              </a:spcBef>
              <a:spcAft>
                <a:spcPts val="1200"/>
              </a:spcAft>
              <a:buNone/>
            </a:pPr>
            <a:r>
              <a:t/>
            </a:r>
            <a:endParaRPr/>
          </a:p>
        </p:txBody>
      </p:sp>
      <p:sp>
        <p:nvSpPr>
          <p:cNvPr id="164" name="Google Shape;16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100"/>
              <a:buFont typeface="Calibri"/>
              <a:buNone/>
            </a:pPr>
            <a:r>
              <a:rPr lang="en"/>
              <a:t>Workflow</a:t>
            </a:r>
            <a:endParaRPr/>
          </a:p>
          <a:p>
            <a:pPr indent="0" lvl="0" marL="0" rtl="0" algn="l">
              <a:spcBef>
                <a:spcPts val="0"/>
              </a:spcBef>
              <a:spcAft>
                <a:spcPts val="0"/>
              </a:spcAft>
              <a:buClr>
                <a:schemeClr val="dk1"/>
              </a:buClr>
              <a:buSzPts val="2100"/>
              <a:buFont typeface="Calibri"/>
              <a:buNone/>
            </a:pPr>
            <a:r>
              <a:t/>
            </a:r>
            <a:endParaRPr/>
          </a:p>
        </p:txBody>
      </p:sp>
      <p:sp>
        <p:nvSpPr>
          <p:cNvPr id="170" name="Google Shape;17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
        <p:nvSpPr>
          <p:cNvPr id="171" name="Google Shape;171;p24"/>
          <p:cNvSpPr txBox="1"/>
          <p:nvPr/>
        </p:nvSpPr>
        <p:spPr>
          <a:xfrm>
            <a:off x="5260925" y="1312599"/>
            <a:ext cx="2746500" cy="4386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t/>
            </a:r>
            <a:endParaRPr b="1" sz="2400"/>
          </a:p>
        </p:txBody>
      </p:sp>
      <p:pic>
        <p:nvPicPr>
          <p:cNvPr id="172" name="Google Shape;172;p24"/>
          <p:cNvPicPr preferRelativeResize="0"/>
          <p:nvPr/>
        </p:nvPicPr>
        <p:blipFill rotWithShape="1">
          <a:blip r:embed="rId3">
            <a:alphaModFix/>
          </a:blip>
          <a:srcRect b="32980" l="0" r="0" t="0"/>
          <a:stretch/>
        </p:blipFill>
        <p:spPr>
          <a:xfrm>
            <a:off x="4661650" y="1327012"/>
            <a:ext cx="4170649" cy="3075537"/>
          </a:xfrm>
          <a:prstGeom prst="rect">
            <a:avLst/>
          </a:prstGeom>
          <a:noFill/>
          <a:ln cap="flat" cmpd="sng" w="9525">
            <a:solidFill>
              <a:schemeClr val="dk2"/>
            </a:solidFill>
            <a:prstDash val="solid"/>
            <a:round/>
            <a:headEnd len="sm" w="sm" type="none"/>
            <a:tailEnd len="sm" w="sm" type="none"/>
          </a:ln>
        </p:spPr>
      </p:pic>
      <p:sp>
        <p:nvSpPr>
          <p:cNvPr id="173" name="Google Shape;173;p24"/>
          <p:cNvSpPr txBox="1"/>
          <p:nvPr>
            <p:ph idx="1" type="body"/>
          </p:nvPr>
        </p:nvSpPr>
        <p:spPr>
          <a:xfrm>
            <a:off x="311700" y="1250800"/>
            <a:ext cx="4047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t>
            </a:r>
            <a:r>
              <a:rPr lang="en"/>
              <a:t>roject-based UI design course</a:t>
            </a:r>
            <a:endParaRPr/>
          </a:p>
          <a:p>
            <a:pPr indent="-342900" lvl="0" marL="457200" rtl="0" algn="l">
              <a:spcBef>
                <a:spcPts val="1000"/>
              </a:spcBef>
              <a:spcAft>
                <a:spcPts val="0"/>
              </a:spcAft>
              <a:buSzPts val="1800"/>
              <a:buChar char="●"/>
            </a:pPr>
            <a:r>
              <a:rPr lang="en"/>
              <a:t>Students select weights for each of 13 candidate criteria via an online survey</a:t>
            </a:r>
            <a:endParaRPr/>
          </a:p>
          <a:p>
            <a:pPr indent="-342900" lvl="0" marL="457200" rtl="0" algn="l">
              <a:spcBef>
                <a:spcPts val="1000"/>
              </a:spcBef>
              <a:spcAft>
                <a:spcPts val="1000"/>
              </a:spcAft>
              <a:buSzPts val="1800"/>
              <a:buChar char="●"/>
            </a:pPr>
            <a:r>
              <a:rPr lang="en"/>
              <a:t>Preferences aggregated to form final configuration entered into the tool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100"/>
              <a:buFont typeface="Calibri"/>
              <a:buNone/>
            </a:pPr>
            <a:r>
              <a:rPr lang="en"/>
              <a:t>Workflow (SP21)</a:t>
            </a:r>
            <a:endParaRPr/>
          </a:p>
        </p:txBody>
      </p:sp>
      <p:sp>
        <p:nvSpPr>
          <p:cNvPr id="179" name="Google Shape;17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grpSp>
        <p:nvGrpSpPr>
          <p:cNvPr id="180" name="Google Shape;180;p25"/>
          <p:cNvGrpSpPr/>
          <p:nvPr/>
        </p:nvGrpSpPr>
        <p:grpSpPr>
          <a:xfrm>
            <a:off x="5839052" y="944988"/>
            <a:ext cx="1621147" cy="1309812"/>
            <a:chOff x="1637211" y="2037806"/>
            <a:chExt cx="3661955" cy="2913932"/>
          </a:xfrm>
        </p:grpSpPr>
        <p:sp>
          <p:nvSpPr>
            <p:cNvPr id="181" name="Google Shape;181;p25"/>
            <p:cNvSpPr/>
            <p:nvPr/>
          </p:nvSpPr>
          <p:spPr>
            <a:xfrm>
              <a:off x="1637211" y="2037806"/>
              <a:ext cx="2334000" cy="1349700"/>
            </a:xfrm>
            <a:prstGeom prst="wedgeRoundRectCallout">
              <a:avLst>
                <a:gd fmla="val -57773" name="adj1"/>
                <a:gd fmla="val 99919" name="adj2"/>
                <a:gd fmla="val 16667" name="adj3"/>
              </a:avLst>
            </a:prstGeom>
            <a:solidFill>
              <a:srgbClr val="111111"/>
            </a:solidFill>
            <a:ln cap="flat" cmpd="sng" w="12700">
              <a:solidFill>
                <a:srgbClr val="11111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82" name="Google Shape;182;p25"/>
            <p:cNvSpPr/>
            <p:nvPr/>
          </p:nvSpPr>
          <p:spPr>
            <a:xfrm flipH="1">
              <a:off x="2965166" y="3602038"/>
              <a:ext cx="2334000" cy="1349700"/>
            </a:xfrm>
            <a:prstGeom prst="wedgeRoundRectCallout">
              <a:avLst>
                <a:gd fmla="val -57773" name="adj1"/>
                <a:gd fmla="val 99919" name="adj2"/>
                <a:gd fmla="val 16667" name="adj3"/>
              </a:avLst>
            </a:prstGeom>
            <a:solidFill>
              <a:srgbClr val="111111"/>
            </a:solidFill>
            <a:ln cap="flat" cmpd="sng" w="12700">
              <a:solidFill>
                <a:srgbClr val="11111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sp>
        <p:nvSpPr>
          <p:cNvPr id="183" name="Google Shape;183;p25"/>
          <p:cNvSpPr txBox="1"/>
          <p:nvPr/>
        </p:nvSpPr>
        <p:spPr>
          <a:xfrm>
            <a:off x="5211201" y="2404312"/>
            <a:ext cx="2746500" cy="3156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600">
                <a:solidFill>
                  <a:srgbClr val="111111"/>
                </a:solidFill>
                <a:latin typeface="Calibri"/>
                <a:ea typeface="Calibri"/>
                <a:cs typeface="Calibri"/>
                <a:sym typeface="Calibri"/>
              </a:rPr>
              <a:t>Online Discussion</a:t>
            </a:r>
            <a:endParaRPr sz="1600">
              <a:solidFill>
                <a:srgbClr val="111111"/>
              </a:solidFill>
            </a:endParaRPr>
          </a:p>
        </p:txBody>
      </p:sp>
      <p:sp>
        <p:nvSpPr>
          <p:cNvPr id="184" name="Google Shape;184;p25"/>
          <p:cNvSpPr txBox="1"/>
          <p:nvPr/>
        </p:nvSpPr>
        <p:spPr>
          <a:xfrm>
            <a:off x="5211204" y="4260928"/>
            <a:ext cx="2746500" cy="3156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i="0" lang="en" sz="1600" u="none" cap="none" strike="noStrike">
                <a:solidFill>
                  <a:srgbClr val="111111"/>
                </a:solidFill>
                <a:latin typeface="Calibri"/>
                <a:ea typeface="Calibri"/>
                <a:cs typeface="Calibri"/>
                <a:sym typeface="Calibri"/>
              </a:rPr>
              <a:t>Vote on </a:t>
            </a:r>
            <a:r>
              <a:rPr lang="en" sz="1600">
                <a:solidFill>
                  <a:srgbClr val="111111"/>
                </a:solidFill>
                <a:latin typeface="Calibri"/>
                <a:ea typeface="Calibri"/>
                <a:cs typeface="Calibri"/>
                <a:sym typeface="Calibri"/>
              </a:rPr>
              <a:t>weights</a:t>
            </a:r>
            <a:endParaRPr sz="1600">
              <a:solidFill>
                <a:srgbClr val="111111"/>
              </a:solidFill>
            </a:endParaRPr>
          </a:p>
        </p:txBody>
      </p:sp>
      <p:sp>
        <p:nvSpPr>
          <p:cNvPr id="185" name="Google Shape;185;p25"/>
          <p:cNvSpPr/>
          <p:nvPr/>
        </p:nvSpPr>
        <p:spPr>
          <a:xfrm>
            <a:off x="7998350" y="1457100"/>
            <a:ext cx="548700" cy="2353200"/>
          </a:xfrm>
          <a:prstGeom prst="curvedLeftArrow">
            <a:avLst>
              <a:gd fmla="val 25000" name="adj1"/>
              <a:gd fmla="val 50000" name="adj2"/>
              <a:gd fmla="val 25000" name="adj3"/>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5"/>
          <p:cNvSpPr/>
          <p:nvPr/>
        </p:nvSpPr>
        <p:spPr>
          <a:xfrm rot="10800000">
            <a:off x="4662500" y="1486355"/>
            <a:ext cx="548700" cy="2294700"/>
          </a:xfrm>
          <a:prstGeom prst="curvedLeftArrow">
            <a:avLst>
              <a:gd fmla="val 25000" name="adj1"/>
              <a:gd fmla="val 50000" name="adj2"/>
              <a:gd fmla="val 25000" name="adj3"/>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7" name="Google Shape;187;p25"/>
          <p:cNvPicPr preferRelativeResize="0"/>
          <p:nvPr/>
        </p:nvPicPr>
        <p:blipFill rotWithShape="1">
          <a:blip r:embed="rId3">
            <a:alphaModFix/>
          </a:blip>
          <a:srcRect b="65379" l="0" r="0" t="0"/>
          <a:stretch/>
        </p:blipFill>
        <p:spPr>
          <a:xfrm>
            <a:off x="5378651" y="3292638"/>
            <a:ext cx="2541936" cy="968287"/>
          </a:xfrm>
          <a:prstGeom prst="rect">
            <a:avLst/>
          </a:prstGeom>
          <a:noFill/>
          <a:ln cap="flat" cmpd="sng" w="9525">
            <a:solidFill>
              <a:schemeClr val="dk2"/>
            </a:solidFill>
            <a:prstDash val="solid"/>
            <a:round/>
            <a:headEnd len="sm" w="sm" type="none"/>
            <a:tailEnd len="sm" w="sm" type="none"/>
          </a:ln>
        </p:spPr>
      </p:pic>
      <p:sp>
        <p:nvSpPr>
          <p:cNvPr id="188" name="Google Shape;188;p25"/>
          <p:cNvSpPr txBox="1"/>
          <p:nvPr>
            <p:ph idx="1" type="body"/>
          </p:nvPr>
        </p:nvSpPr>
        <p:spPr>
          <a:xfrm>
            <a:off x="311700" y="1250800"/>
            <a:ext cx="4047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Project-based UI design course</a:t>
            </a:r>
            <a:endParaRPr/>
          </a:p>
          <a:p>
            <a:pPr indent="-342900" lvl="0" marL="457200" rtl="0" algn="l">
              <a:spcBef>
                <a:spcPts val="1000"/>
              </a:spcBef>
              <a:spcAft>
                <a:spcPts val="0"/>
              </a:spcAft>
              <a:buSzPts val="1800"/>
              <a:buChar char="●"/>
            </a:pPr>
            <a:r>
              <a:rPr lang="en"/>
              <a:t>Students select weights for each of 13 candidate criteria via an online survey</a:t>
            </a:r>
            <a:endParaRPr/>
          </a:p>
          <a:p>
            <a:pPr indent="-342900" lvl="0" marL="457200" rtl="0" algn="l">
              <a:spcBef>
                <a:spcPts val="1000"/>
              </a:spcBef>
              <a:spcAft>
                <a:spcPts val="0"/>
              </a:spcAft>
              <a:buSzPts val="1800"/>
              <a:buChar char="●"/>
            </a:pPr>
            <a:r>
              <a:rPr lang="en"/>
              <a:t>Preferences aggregated to form final configuration entered into the tool</a:t>
            </a:r>
            <a:endParaRPr/>
          </a:p>
          <a:p>
            <a:pPr indent="-342900" lvl="0" marL="457200" rtl="0" algn="l">
              <a:spcBef>
                <a:spcPts val="1000"/>
              </a:spcBef>
              <a:spcAft>
                <a:spcPts val="1000"/>
              </a:spcAft>
              <a:buSzPts val="1800"/>
              <a:buChar char="●"/>
            </a:pPr>
            <a:r>
              <a:rPr b="1" lang="en"/>
              <a:t>Online peer discussion and opportunity to revise weight selections</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a:t>
            </a:r>
            <a:endParaRPr/>
          </a:p>
        </p:txBody>
      </p:sp>
      <p:sp>
        <p:nvSpPr>
          <p:cNvPr id="194" name="Google Shape;194;p26"/>
          <p:cNvSpPr txBox="1"/>
          <p:nvPr>
            <p:ph idx="1" type="body"/>
          </p:nvPr>
        </p:nvSpPr>
        <p:spPr>
          <a:xfrm>
            <a:off x="388050" y="1152475"/>
            <a:ext cx="8084400" cy="3284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Student-generated weights for selected criteria (and agreement) over 4 semesters</a:t>
            </a:r>
            <a:endParaRPr sz="2000"/>
          </a:p>
          <a:p>
            <a:pPr indent="-355600" lvl="0" marL="457200" rtl="0" algn="l">
              <a:spcBef>
                <a:spcPts val="1000"/>
              </a:spcBef>
              <a:spcAft>
                <a:spcPts val="0"/>
              </a:spcAft>
              <a:buSzPts val="2000"/>
              <a:buChar char="●"/>
            </a:pPr>
            <a:r>
              <a:rPr lang="en" sz="2000"/>
              <a:t>Additional measures from SP21:</a:t>
            </a:r>
            <a:endParaRPr sz="2000"/>
          </a:p>
          <a:p>
            <a:pPr indent="-330200" lvl="1" marL="914400" rtl="0" algn="l">
              <a:spcBef>
                <a:spcPts val="1000"/>
              </a:spcBef>
              <a:spcAft>
                <a:spcPts val="0"/>
              </a:spcAft>
              <a:buSzPts val="1600"/>
              <a:buChar char="○"/>
            </a:pPr>
            <a:r>
              <a:rPr lang="en" sz="1600"/>
              <a:t>Overall perceptions of criteria voting activity (Likert-scale)</a:t>
            </a:r>
            <a:endParaRPr sz="1600"/>
          </a:p>
          <a:p>
            <a:pPr indent="-330200" lvl="1" marL="914400" rtl="0" algn="l">
              <a:spcBef>
                <a:spcPts val="1000"/>
              </a:spcBef>
              <a:spcAft>
                <a:spcPts val="0"/>
              </a:spcAft>
              <a:buSzPts val="1600"/>
              <a:buChar char="○"/>
            </a:pPr>
            <a:r>
              <a:rPr lang="en" sz="1600"/>
              <a:t>Student rationales from discussion (open coded)</a:t>
            </a:r>
            <a:endParaRPr sz="1600"/>
          </a:p>
          <a:p>
            <a:pPr indent="-330200" lvl="1" marL="914400" rtl="0" algn="l">
              <a:spcBef>
                <a:spcPts val="1000"/>
              </a:spcBef>
              <a:spcAft>
                <a:spcPts val="1000"/>
              </a:spcAft>
              <a:buSzPts val="1600"/>
              <a:buChar char="○"/>
            </a:pPr>
            <a:r>
              <a:rPr lang="en" sz="1600"/>
              <a:t>What students learned from participating in activity</a:t>
            </a:r>
            <a:endParaRPr sz="1600"/>
          </a:p>
        </p:txBody>
      </p:sp>
      <p:sp>
        <p:nvSpPr>
          <p:cNvPr id="195" name="Google Shape;195;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7"/>
          <p:cNvSpPr txBox="1"/>
          <p:nvPr>
            <p:ph type="title"/>
          </p:nvPr>
        </p:nvSpPr>
        <p:spPr>
          <a:xfrm>
            <a:off x="311700" y="11196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Results</a:t>
            </a:r>
            <a:endParaRPr sz="6000"/>
          </a:p>
        </p:txBody>
      </p:sp>
      <p:sp>
        <p:nvSpPr>
          <p:cNvPr id="201" name="Google Shape;201;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lang="en"/>
              <a:t>RQ1: Criteria and Weights Valued by Students</a:t>
            </a:r>
            <a:endParaRPr/>
          </a:p>
          <a:p>
            <a:pPr indent="0" lvl="0" marL="0" rtl="0" algn="l">
              <a:spcBef>
                <a:spcPts val="0"/>
              </a:spcBef>
              <a:spcAft>
                <a:spcPts val="0"/>
              </a:spcAft>
              <a:buNone/>
            </a:pPr>
            <a:r>
              <a:t/>
            </a:r>
            <a:endParaRPr/>
          </a:p>
        </p:txBody>
      </p:sp>
      <p:pic>
        <p:nvPicPr>
          <p:cNvPr id="207" name="Google Shape;207;p28"/>
          <p:cNvPicPr preferRelativeResize="0"/>
          <p:nvPr/>
        </p:nvPicPr>
        <p:blipFill>
          <a:blip r:embed="rId3">
            <a:alphaModFix/>
          </a:blip>
          <a:stretch>
            <a:fillRect/>
          </a:stretch>
        </p:blipFill>
        <p:spPr>
          <a:xfrm>
            <a:off x="275250" y="1271938"/>
            <a:ext cx="6227251" cy="3177474"/>
          </a:xfrm>
          <a:prstGeom prst="rect">
            <a:avLst/>
          </a:prstGeom>
          <a:noFill/>
          <a:ln>
            <a:noFill/>
          </a:ln>
        </p:spPr>
      </p:pic>
      <p:sp>
        <p:nvSpPr>
          <p:cNvPr id="208" name="Google Shape;208;p28"/>
          <p:cNvSpPr txBox="1"/>
          <p:nvPr/>
        </p:nvSpPr>
        <p:spPr>
          <a:xfrm>
            <a:off x="6655750" y="2800350"/>
            <a:ext cx="19218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Open Sans"/>
                <a:ea typeface="Open Sans"/>
                <a:cs typeface="Open Sans"/>
                <a:sym typeface="Open Sans"/>
              </a:rPr>
              <a:t>Scale:</a:t>
            </a:r>
            <a:endParaRPr sz="2000">
              <a:latin typeface="Open Sans"/>
              <a:ea typeface="Open Sans"/>
              <a:cs typeface="Open Sans"/>
              <a:sym typeface="Open Sans"/>
            </a:endParaRPr>
          </a:p>
          <a:p>
            <a:pPr indent="0" lvl="0" marL="0" rtl="0" algn="l">
              <a:spcBef>
                <a:spcPts val="0"/>
              </a:spcBef>
              <a:spcAft>
                <a:spcPts val="0"/>
              </a:spcAft>
              <a:buNone/>
            </a:pPr>
            <a:r>
              <a:rPr lang="en" sz="2000">
                <a:solidFill>
                  <a:srgbClr val="980000"/>
                </a:solidFill>
                <a:latin typeface="Open Sans"/>
                <a:ea typeface="Open Sans"/>
                <a:cs typeface="Open Sans"/>
                <a:sym typeface="Open Sans"/>
              </a:rPr>
              <a:t>-5 </a:t>
            </a:r>
            <a:r>
              <a:rPr lang="en" sz="2000">
                <a:solidFill>
                  <a:srgbClr val="980000"/>
                </a:solidFill>
                <a:latin typeface="Open Sans"/>
                <a:ea typeface="Open Sans"/>
                <a:cs typeface="Open Sans"/>
                <a:sym typeface="Open Sans"/>
              </a:rPr>
              <a:t>(dissimilar)</a:t>
            </a:r>
            <a:r>
              <a:rPr lang="en" sz="2000">
                <a:latin typeface="Open Sans"/>
                <a:ea typeface="Open Sans"/>
                <a:cs typeface="Open Sans"/>
                <a:sym typeface="Open Sans"/>
              </a:rPr>
              <a:t>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to </a:t>
            </a:r>
            <a:r>
              <a:rPr lang="en" sz="2000">
                <a:solidFill>
                  <a:srgbClr val="1C4587"/>
                </a:solidFill>
                <a:latin typeface="Open Sans"/>
                <a:ea typeface="Open Sans"/>
                <a:cs typeface="Open Sans"/>
                <a:sym typeface="Open Sans"/>
              </a:rPr>
              <a:t>5 (similar)</a:t>
            </a:r>
            <a:endParaRPr sz="2000">
              <a:solidFill>
                <a:srgbClr val="1C4587"/>
              </a:solidFill>
              <a:latin typeface="Open Sans"/>
              <a:ea typeface="Open Sans"/>
              <a:cs typeface="Open Sans"/>
              <a:sym typeface="Open Sans"/>
            </a:endParaRPr>
          </a:p>
        </p:txBody>
      </p:sp>
      <p:sp>
        <p:nvSpPr>
          <p:cNvPr id="209" name="Google Shape;209;p28"/>
          <p:cNvSpPr txBox="1"/>
          <p:nvPr/>
        </p:nvSpPr>
        <p:spPr>
          <a:xfrm>
            <a:off x="6655750" y="1731300"/>
            <a:ext cx="2255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Open Sans"/>
                <a:ea typeface="Open Sans"/>
                <a:cs typeface="Open Sans"/>
                <a:sym typeface="Open Sans"/>
              </a:rPr>
              <a:t>Each cell:</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Mean (variance)</a:t>
            </a:r>
            <a:endParaRPr sz="2000">
              <a:latin typeface="Open Sans"/>
              <a:ea typeface="Open Sans"/>
              <a:cs typeface="Open Sans"/>
              <a:sym typeface="Open Sans"/>
            </a:endParaRPr>
          </a:p>
        </p:txBody>
      </p:sp>
      <p:sp>
        <p:nvSpPr>
          <p:cNvPr id="210" name="Google Shape;21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lang="en"/>
              <a:t>RQ1: Criteria and Weights Valued by Students</a:t>
            </a:r>
            <a:endParaRPr/>
          </a:p>
          <a:p>
            <a:pPr indent="0" lvl="0" marL="0" rtl="0" algn="l">
              <a:spcBef>
                <a:spcPts val="0"/>
              </a:spcBef>
              <a:spcAft>
                <a:spcPts val="0"/>
              </a:spcAft>
              <a:buNone/>
            </a:pPr>
            <a:r>
              <a:t/>
            </a:r>
            <a:endParaRPr/>
          </a:p>
        </p:txBody>
      </p:sp>
      <p:sp>
        <p:nvSpPr>
          <p:cNvPr id="216" name="Google Shape;216;p29"/>
          <p:cNvSpPr txBox="1"/>
          <p:nvPr>
            <p:ph idx="1" type="body"/>
          </p:nvPr>
        </p:nvSpPr>
        <p:spPr>
          <a:xfrm>
            <a:off x="434875" y="2910150"/>
            <a:ext cx="8397300" cy="1658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t/>
            </a:r>
            <a:endParaRPr sz="2000"/>
          </a:p>
          <a:p>
            <a:pPr indent="0" lvl="0" marL="0" rtl="0" algn="l">
              <a:lnSpc>
                <a:spcPct val="100000"/>
              </a:lnSpc>
              <a:spcBef>
                <a:spcPts val="0"/>
              </a:spcBef>
              <a:spcAft>
                <a:spcPts val="0"/>
              </a:spcAft>
              <a:buNone/>
            </a:pPr>
            <a:r>
              <a:rPr i="1" lang="en" sz="2000"/>
              <a:t>“It's unfair to someone who is working really hard for the group to be paired with people who aren't going to do their jobs.”</a:t>
            </a:r>
            <a:r>
              <a:rPr lang="en" sz="2000"/>
              <a:t> </a:t>
            </a:r>
            <a:endParaRPr sz="2000"/>
          </a:p>
          <a:p>
            <a:pPr indent="0" lvl="0" marL="0" rtl="0" algn="l">
              <a:lnSpc>
                <a:spcPct val="100000"/>
              </a:lnSpc>
              <a:spcBef>
                <a:spcPts val="0"/>
              </a:spcBef>
              <a:spcAft>
                <a:spcPts val="0"/>
              </a:spcAft>
              <a:buNone/>
            </a:pPr>
            <a:r>
              <a:rPr b="1" lang="en" sz="2000"/>
              <a:t>(P42, Commitment)</a:t>
            </a:r>
            <a:endParaRPr sz="2000"/>
          </a:p>
        </p:txBody>
      </p:sp>
      <p:graphicFrame>
        <p:nvGraphicFramePr>
          <p:cNvPr id="217" name="Google Shape;217;p29"/>
          <p:cNvGraphicFramePr/>
          <p:nvPr/>
        </p:nvGraphicFramePr>
        <p:xfrm>
          <a:off x="685138" y="1461825"/>
          <a:ext cx="3000000" cy="3000000"/>
        </p:xfrm>
        <a:graphic>
          <a:graphicData uri="http://schemas.openxmlformats.org/drawingml/2006/table">
            <a:tbl>
              <a:tblPr>
                <a:noFill/>
                <a:tableStyleId>{850A04B9-C583-448B-BBDA-6E813393363B}</a:tableStyleId>
              </a:tblPr>
              <a:tblGrid>
                <a:gridCol w="1615050"/>
                <a:gridCol w="976175"/>
                <a:gridCol w="1295625"/>
                <a:gridCol w="1295625"/>
                <a:gridCol w="1295625"/>
                <a:gridCol w="1295625"/>
              </a:tblGrid>
              <a:tr h="437050">
                <a:tc>
                  <a:txBody>
                    <a:bodyPr/>
                    <a:lstStyle/>
                    <a:p>
                      <a:pPr indent="0" lvl="0" marL="0" rtl="0" algn="ctr">
                        <a:spcBef>
                          <a:spcPts val="0"/>
                        </a:spcBef>
                        <a:spcAft>
                          <a:spcPts val="0"/>
                        </a:spcAft>
                        <a:buNone/>
                      </a:pPr>
                      <a:r>
                        <a:rPr b="1" lang="en"/>
                        <a:t>Criterion</a:t>
                      </a:r>
                      <a:endParaRPr b="1"/>
                    </a:p>
                  </a:txBody>
                  <a:tcPr marT="91425" marB="91425" marR="91425" marL="91425" anchor="ctr"/>
                </a:tc>
                <a:tc>
                  <a:txBody>
                    <a:bodyPr/>
                    <a:lstStyle/>
                    <a:p>
                      <a:pPr indent="0" lvl="0" marL="0" rtl="0" algn="ctr">
                        <a:spcBef>
                          <a:spcPts val="0"/>
                        </a:spcBef>
                        <a:spcAft>
                          <a:spcPts val="0"/>
                        </a:spcAft>
                        <a:buNone/>
                      </a:pPr>
                      <a:r>
                        <a:rPr b="1" lang="en"/>
                        <a:t>Avg (Var)</a:t>
                      </a:r>
                      <a:endParaRPr b="1"/>
                    </a:p>
                  </a:txBody>
                  <a:tcPr marT="91425" marB="91425" marR="91425" marL="91425" anchor="ctr"/>
                </a:tc>
                <a:tc>
                  <a:txBody>
                    <a:bodyPr/>
                    <a:lstStyle/>
                    <a:p>
                      <a:pPr indent="0" lvl="0" marL="0" rtl="0" algn="ctr">
                        <a:spcBef>
                          <a:spcPts val="0"/>
                        </a:spcBef>
                        <a:spcAft>
                          <a:spcPts val="0"/>
                        </a:spcAft>
                        <a:buNone/>
                      </a:pPr>
                      <a:r>
                        <a:rPr b="1" lang="en"/>
                        <a:t>SP19</a:t>
                      </a:r>
                      <a:endParaRPr b="1"/>
                    </a:p>
                  </a:txBody>
                  <a:tcPr marT="91425" marB="91425" marR="91425" marL="91425" anchor="ctr"/>
                </a:tc>
                <a:tc>
                  <a:txBody>
                    <a:bodyPr/>
                    <a:lstStyle/>
                    <a:p>
                      <a:pPr indent="0" lvl="0" marL="0" rtl="0" algn="ctr">
                        <a:spcBef>
                          <a:spcPts val="0"/>
                        </a:spcBef>
                        <a:spcAft>
                          <a:spcPts val="0"/>
                        </a:spcAft>
                        <a:buNone/>
                      </a:pPr>
                      <a:r>
                        <a:rPr b="1" lang="en"/>
                        <a:t>FA19</a:t>
                      </a:r>
                      <a:endParaRPr b="1"/>
                    </a:p>
                  </a:txBody>
                  <a:tcPr marT="91425" marB="91425" marR="91425" marL="91425" anchor="ctr"/>
                </a:tc>
                <a:tc>
                  <a:txBody>
                    <a:bodyPr/>
                    <a:lstStyle/>
                    <a:p>
                      <a:pPr indent="0" lvl="0" marL="0" rtl="0" algn="ctr">
                        <a:spcBef>
                          <a:spcPts val="0"/>
                        </a:spcBef>
                        <a:spcAft>
                          <a:spcPts val="0"/>
                        </a:spcAft>
                        <a:buNone/>
                      </a:pPr>
                      <a:r>
                        <a:rPr b="1" lang="en"/>
                        <a:t>FA20</a:t>
                      </a:r>
                      <a:endParaRPr b="1"/>
                    </a:p>
                  </a:txBody>
                  <a:tcPr marT="91425" marB="91425" marR="91425" marL="91425" anchor="ctr"/>
                </a:tc>
                <a:tc>
                  <a:txBody>
                    <a:bodyPr/>
                    <a:lstStyle/>
                    <a:p>
                      <a:pPr indent="0" lvl="0" marL="0" rtl="0" algn="ctr">
                        <a:spcBef>
                          <a:spcPts val="0"/>
                        </a:spcBef>
                        <a:spcAft>
                          <a:spcPts val="0"/>
                        </a:spcAft>
                        <a:buNone/>
                      </a:pPr>
                      <a:r>
                        <a:rPr b="1" lang="en"/>
                        <a:t>SP21</a:t>
                      </a:r>
                      <a:endParaRPr b="1"/>
                    </a:p>
                  </a:txBody>
                  <a:tcPr marT="91425" marB="91425" marR="91425" marL="91425" anchor="ctr"/>
                </a:tc>
              </a:tr>
              <a:tr h="375850">
                <a:tc>
                  <a:txBody>
                    <a:bodyPr/>
                    <a:lstStyle/>
                    <a:p>
                      <a:pPr indent="0" lvl="0" marL="0" rtl="0" algn="l">
                        <a:spcBef>
                          <a:spcPts val="0"/>
                        </a:spcBef>
                        <a:spcAft>
                          <a:spcPts val="0"/>
                        </a:spcAft>
                        <a:buNone/>
                      </a:pPr>
                      <a:r>
                        <a:rPr lang="en"/>
                        <a:t>Schedule</a:t>
                      </a:r>
                      <a:endParaRPr/>
                    </a:p>
                  </a:txBody>
                  <a:tcPr marT="91425" marB="91425" marR="91425" marL="91425" anchor="ctr"/>
                </a:tc>
                <a:tc>
                  <a:txBody>
                    <a:bodyPr/>
                    <a:lstStyle/>
                    <a:p>
                      <a:pPr indent="0" lvl="0" marL="0" rtl="0" algn="ctr">
                        <a:spcBef>
                          <a:spcPts val="0"/>
                        </a:spcBef>
                        <a:spcAft>
                          <a:spcPts val="0"/>
                        </a:spcAft>
                        <a:buNone/>
                      </a:pPr>
                      <a:r>
                        <a:rPr b="1" lang="en">
                          <a:solidFill>
                            <a:srgbClr val="1C4587"/>
                          </a:solidFill>
                        </a:rPr>
                        <a:t>3.8 (3.0)</a:t>
                      </a:r>
                      <a:endParaRPr b="1">
                        <a:solidFill>
                          <a:srgbClr val="1C4587"/>
                        </a:solidFill>
                      </a:endParaRPr>
                    </a:p>
                  </a:txBody>
                  <a:tcPr marT="91425" marB="91425" marR="91425" marL="91425" anchor="ctr"/>
                </a:tc>
                <a:tc>
                  <a:txBody>
                    <a:bodyPr/>
                    <a:lstStyle/>
                    <a:p>
                      <a:pPr indent="0" lvl="0" marL="0" rtl="0" algn="ctr">
                        <a:spcBef>
                          <a:spcPts val="0"/>
                        </a:spcBef>
                        <a:spcAft>
                          <a:spcPts val="0"/>
                        </a:spcAft>
                        <a:buNone/>
                      </a:pPr>
                      <a:r>
                        <a:rPr b="1" lang="en">
                          <a:solidFill>
                            <a:srgbClr val="1C4587"/>
                          </a:solidFill>
                        </a:rPr>
                        <a:t>4.1 (1.5)</a:t>
                      </a:r>
                      <a:endParaRPr b="1">
                        <a:solidFill>
                          <a:srgbClr val="1C4587"/>
                        </a:solidFill>
                      </a:endParaRPr>
                    </a:p>
                  </a:txBody>
                  <a:tcPr marT="91425" marB="91425" marR="91425" marL="91425" anchor="ctr"/>
                </a:tc>
                <a:tc>
                  <a:txBody>
                    <a:bodyPr/>
                    <a:lstStyle/>
                    <a:p>
                      <a:pPr indent="0" lvl="0" marL="0" rtl="0" algn="ctr">
                        <a:spcBef>
                          <a:spcPts val="0"/>
                        </a:spcBef>
                        <a:spcAft>
                          <a:spcPts val="0"/>
                        </a:spcAft>
                        <a:buNone/>
                      </a:pPr>
                      <a:r>
                        <a:rPr b="1" lang="en">
                          <a:solidFill>
                            <a:srgbClr val="1C4587"/>
                          </a:solidFill>
                        </a:rPr>
                        <a:t>3.8 (2.2)</a:t>
                      </a:r>
                      <a:endParaRPr b="1">
                        <a:solidFill>
                          <a:srgbClr val="1C4587"/>
                        </a:solidFill>
                      </a:endParaRPr>
                    </a:p>
                  </a:txBody>
                  <a:tcPr marT="91425" marB="91425" marR="91425" marL="91425" anchor="ctr"/>
                </a:tc>
                <a:tc>
                  <a:txBody>
                    <a:bodyPr/>
                    <a:lstStyle/>
                    <a:p>
                      <a:pPr indent="0" lvl="0" marL="0" rtl="0" algn="ctr">
                        <a:spcBef>
                          <a:spcPts val="0"/>
                        </a:spcBef>
                        <a:spcAft>
                          <a:spcPts val="0"/>
                        </a:spcAft>
                        <a:buNone/>
                      </a:pPr>
                      <a:r>
                        <a:rPr b="1" lang="en">
                          <a:solidFill>
                            <a:srgbClr val="1C4587"/>
                          </a:solidFill>
                        </a:rPr>
                        <a:t>3.9 (2.4)</a:t>
                      </a:r>
                      <a:endParaRPr b="1">
                        <a:solidFill>
                          <a:srgbClr val="1C4587"/>
                        </a:solidFill>
                      </a:endParaRPr>
                    </a:p>
                  </a:txBody>
                  <a:tcPr marT="91425" marB="91425" marR="91425" marL="91425" anchor="ctr"/>
                </a:tc>
                <a:tc>
                  <a:txBody>
                    <a:bodyPr/>
                    <a:lstStyle/>
                    <a:p>
                      <a:pPr indent="0" lvl="0" marL="0" rtl="0" algn="ctr">
                        <a:spcBef>
                          <a:spcPts val="0"/>
                        </a:spcBef>
                        <a:spcAft>
                          <a:spcPts val="0"/>
                        </a:spcAft>
                        <a:buNone/>
                      </a:pPr>
                      <a:r>
                        <a:rPr b="1" lang="en">
                          <a:solidFill>
                            <a:srgbClr val="1C4587"/>
                          </a:solidFill>
                        </a:rPr>
                        <a:t>3.8 (3.1)</a:t>
                      </a:r>
                      <a:endParaRPr b="1">
                        <a:solidFill>
                          <a:srgbClr val="1C4587"/>
                        </a:solidFill>
                      </a:endParaRPr>
                    </a:p>
                  </a:txBody>
                  <a:tcPr marT="91425" marB="91425" marR="91425" marL="91425" anchor="ctr"/>
                </a:tc>
              </a:tr>
              <a:tr h="375850">
                <a:tc>
                  <a:txBody>
                    <a:bodyPr/>
                    <a:lstStyle/>
                    <a:p>
                      <a:pPr indent="0" lvl="0" marL="0" rtl="0" algn="l">
                        <a:spcBef>
                          <a:spcPts val="0"/>
                        </a:spcBef>
                        <a:spcAft>
                          <a:spcPts val="0"/>
                        </a:spcAft>
                        <a:buNone/>
                      </a:pPr>
                      <a:r>
                        <a:rPr lang="en"/>
                        <a:t>Commitment</a:t>
                      </a:r>
                      <a:endParaRPr/>
                    </a:p>
                  </a:txBody>
                  <a:tcPr marT="91425" marB="91425" marR="91425" marL="91425" anchor="ctr"/>
                </a:tc>
                <a:tc>
                  <a:txBody>
                    <a:bodyPr/>
                    <a:lstStyle/>
                    <a:p>
                      <a:pPr indent="0" lvl="0" marL="0" rtl="0" algn="ctr">
                        <a:spcBef>
                          <a:spcPts val="0"/>
                        </a:spcBef>
                        <a:spcAft>
                          <a:spcPts val="0"/>
                        </a:spcAft>
                        <a:buNone/>
                      </a:pPr>
                      <a:r>
                        <a:rPr b="1" lang="en">
                          <a:solidFill>
                            <a:srgbClr val="1C4587"/>
                          </a:solidFill>
                        </a:rPr>
                        <a:t>3.1 (4.0)</a:t>
                      </a:r>
                      <a:endParaRPr b="1">
                        <a:solidFill>
                          <a:srgbClr val="1C4587"/>
                        </a:solidFill>
                      </a:endParaRPr>
                    </a:p>
                  </a:txBody>
                  <a:tcPr marT="91425" marB="91425" marR="91425" marL="91425" anchor="ctr"/>
                </a:tc>
                <a:tc>
                  <a:txBody>
                    <a:bodyPr/>
                    <a:lstStyle/>
                    <a:p>
                      <a:pPr indent="0" lvl="0" marL="0" rtl="0" algn="ctr">
                        <a:spcBef>
                          <a:spcPts val="0"/>
                        </a:spcBef>
                        <a:spcAft>
                          <a:spcPts val="0"/>
                        </a:spcAft>
                        <a:buNone/>
                      </a:pPr>
                      <a:r>
                        <a:rPr b="1" lang="en">
                          <a:solidFill>
                            <a:srgbClr val="1C4587"/>
                          </a:solidFill>
                        </a:rPr>
                        <a:t>3.3 (4.4)</a:t>
                      </a:r>
                      <a:endParaRPr b="1">
                        <a:solidFill>
                          <a:srgbClr val="1C4587"/>
                        </a:solidFill>
                      </a:endParaRPr>
                    </a:p>
                  </a:txBody>
                  <a:tcPr marT="91425" marB="91425" marR="91425" marL="91425" anchor="ctr"/>
                </a:tc>
                <a:tc>
                  <a:txBody>
                    <a:bodyPr/>
                    <a:lstStyle/>
                    <a:p>
                      <a:pPr indent="0" lvl="0" marL="0" rtl="0" algn="ctr">
                        <a:spcBef>
                          <a:spcPts val="0"/>
                        </a:spcBef>
                        <a:spcAft>
                          <a:spcPts val="0"/>
                        </a:spcAft>
                        <a:buNone/>
                      </a:pPr>
                      <a:r>
                        <a:rPr b="1" lang="en">
                          <a:solidFill>
                            <a:srgbClr val="1C4587"/>
                          </a:solidFill>
                        </a:rPr>
                        <a:t>2.9 (3.4)</a:t>
                      </a:r>
                      <a:endParaRPr b="1">
                        <a:solidFill>
                          <a:srgbClr val="1C4587"/>
                        </a:solidFill>
                      </a:endParaRPr>
                    </a:p>
                  </a:txBody>
                  <a:tcPr marT="91425" marB="91425" marR="91425" marL="91425" anchor="ctr"/>
                </a:tc>
                <a:tc>
                  <a:txBody>
                    <a:bodyPr/>
                    <a:lstStyle/>
                    <a:p>
                      <a:pPr indent="0" lvl="0" marL="0" rtl="0" algn="ctr">
                        <a:spcBef>
                          <a:spcPts val="0"/>
                        </a:spcBef>
                        <a:spcAft>
                          <a:spcPts val="0"/>
                        </a:spcAft>
                        <a:buNone/>
                      </a:pPr>
                      <a:r>
                        <a:rPr b="1" lang="en">
                          <a:solidFill>
                            <a:srgbClr val="1C4587"/>
                          </a:solidFill>
                        </a:rPr>
                        <a:t>3.4 (3.4)</a:t>
                      </a:r>
                      <a:endParaRPr b="1">
                        <a:solidFill>
                          <a:srgbClr val="1C4587"/>
                        </a:solidFill>
                      </a:endParaRPr>
                    </a:p>
                  </a:txBody>
                  <a:tcPr marT="91425" marB="91425" marR="91425" marL="91425" anchor="ctr"/>
                </a:tc>
                <a:tc>
                  <a:txBody>
                    <a:bodyPr/>
                    <a:lstStyle/>
                    <a:p>
                      <a:pPr indent="0" lvl="0" marL="0" rtl="0" algn="ctr">
                        <a:spcBef>
                          <a:spcPts val="0"/>
                        </a:spcBef>
                        <a:spcAft>
                          <a:spcPts val="0"/>
                        </a:spcAft>
                        <a:buNone/>
                      </a:pPr>
                      <a:r>
                        <a:rPr b="1" lang="en">
                          <a:solidFill>
                            <a:srgbClr val="1C4587"/>
                          </a:solidFill>
                        </a:rPr>
                        <a:t>2.7 (2.1)</a:t>
                      </a:r>
                      <a:endParaRPr b="1">
                        <a:solidFill>
                          <a:srgbClr val="1C4587"/>
                        </a:solidFill>
                      </a:endParaRPr>
                    </a:p>
                  </a:txBody>
                  <a:tcPr marT="91425" marB="91425" marR="91425" marL="91425" anchor="ctr"/>
                </a:tc>
              </a:tr>
            </a:tbl>
          </a:graphicData>
        </a:graphic>
      </p:graphicFrame>
      <p:sp>
        <p:nvSpPr>
          <p:cNvPr id="218" name="Google Shape;218;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lang="en"/>
              <a:t>RQ1: Criteria and Weights Valued by Students</a:t>
            </a:r>
            <a:endParaRPr/>
          </a:p>
          <a:p>
            <a:pPr indent="0" lvl="0" marL="0" rtl="0" algn="l">
              <a:spcBef>
                <a:spcPts val="0"/>
              </a:spcBef>
              <a:spcAft>
                <a:spcPts val="0"/>
              </a:spcAft>
              <a:buNone/>
            </a:pPr>
            <a:r>
              <a:t/>
            </a:r>
            <a:endParaRPr/>
          </a:p>
        </p:txBody>
      </p:sp>
      <p:sp>
        <p:nvSpPr>
          <p:cNvPr id="224" name="Google Shape;224;p30"/>
          <p:cNvSpPr txBox="1"/>
          <p:nvPr>
            <p:ph idx="1" type="body"/>
          </p:nvPr>
        </p:nvSpPr>
        <p:spPr>
          <a:xfrm>
            <a:off x="404875" y="2981325"/>
            <a:ext cx="8271300" cy="17400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935"/>
              <a:buFont typeface="Arial"/>
              <a:buNone/>
            </a:pPr>
            <a:r>
              <a:rPr i="1" lang="en" sz="2029"/>
              <a:t>"I do feel more comfortable having another woman to advocate with on a team … I don't think it should be an overbearing factor when there are other important criteria such as skills, schedules, and commitment, but it should definitely be considered whenever possible." </a:t>
            </a:r>
            <a:endParaRPr i="1" sz="2029"/>
          </a:p>
          <a:p>
            <a:pPr indent="0" lvl="0" marL="0" rtl="0" algn="l">
              <a:lnSpc>
                <a:spcPct val="90000"/>
              </a:lnSpc>
              <a:spcBef>
                <a:spcPts val="0"/>
              </a:spcBef>
              <a:spcAft>
                <a:spcPts val="0"/>
              </a:spcAft>
              <a:buSzPts val="935"/>
              <a:buNone/>
            </a:pPr>
            <a:r>
              <a:rPr b="1" lang="en" sz="2029"/>
              <a:t>(P19, female, Gender)</a:t>
            </a:r>
            <a:endParaRPr b="1" sz="2029"/>
          </a:p>
          <a:p>
            <a:pPr indent="0" lvl="0" marL="0" rtl="0" algn="l">
              <a:lnSpc>
                <a:spcPct val="90000"/>
              </a:lnSpc>
              <a:spcBef>
                <a:spcPts val="0"/>
              </a:spcBef>
              <a:spcAft>
                <a:spcPts val="0"/>
              </a:spcAft>
              <a:buSzPts val="935"/>
              <a:buNone/>
            </a:pPr>
            <a:r>
              <a:t/>
            </a:r>
            <a:endParaRPr b="1" sz="2029"/>
          </a:p>
          <a:p>
            <a:pPr indent="0" lvl="0" marL="0" rtl="0" algn="l">
              <a:lnSpc>
                <a:spcPct val="90000"/>
              </a:lnSpc>
              <a:spcBef>
                <a:spcPts val="0"/>
              </a:spcBef>
              <a:spcAft>
                <a:spcPts val="0"/>
              </a:spcAft>
              <a:buClr>
                <a:schemeClr val="dk1"/>
              </a:buClr>
              <a:buSzPts val="935"/>
              <a:buFont typeface="Arial"/>
              <a:buNone/>
            </a:pPr>
            <a:r>
              <a:t/>
            </a:r>
            <a:endParaRPr b="1" sz="2029"/>
          </a:p>
          <a:p>
            <a:pPr indent="0" lvl="0" marL="0" rtl="0" algn="l">
              <a:lnSpc>
                <a:spcPct val="105000"/>
              </a:lnSpc>
              <a:spcBef>
                <a:spcPts val="0"/>
              </a:spcBef>
              <a:spcAft>
                <a:spcPts val="1200"/>
              </a:spcAft>
              <a:buSzPts val="935"/>
              <a:buNone/>
            </a:pPr>
            <a:r>
              <a:t/>
            </a:r>
            <a:endParaRPr sz="2029"/>
          </a:p>
        </p:txBody>
      </p:sp>
      <p:graphicFrame>
        <p:nvGraphicFramePr>
          <p:cNvPr id="225" name="Google Shape;225;p30"/>
          <p:cNvGraphicFramePr/>
          <p:nvPr/>
        </p:nvGraphicFramePr>
        <p:xfrm>
          <a:off x="640175" y="1422675"/>
          <a:ext cx="3000000" cy="3000000"/>
        </p:xfrm>
        <a:graphic>
          <a:graphicData uri="http://schemas.openxmlformats.org/drawingml/2006/table">
            <a:tbl>
              <a:tblPr>
                <a:noFill/>
                <a:tableStyleId>{850A04B9-C583-448B-BBDA-6E813393363B}</a:tableStyleId>
              </a:tblPr>
              <a:tblGrid>
                <a:gridCol w="1614800"/>
                <a:gridCol w="1144125"/>
                <a:gridCol w="1127275"/>
                <a:gridCol w="1295400"/>
                <a:gridCol w="1295400"/>
                <a:gridCol w="1295400"/>
              </a:tblGrid>
              <a:tr h="408425">
                <a:tc>
                  <a:txBody>
                    <a:bodyPr/>
                    <a:lstStyle/>
                    <a:p>
                      <a:pPr indent="0" lvl="0" marL="0" rtl="0" algn="ctr">
                        <a:spcBef>
                          <a:spcPts val="0"/>
                        </a:spcBef>
                        <a:spcAft>
                          <a:spcPts val="0"/>
                        </a:spcAft>
                        <a:buNone/>
                      </a:pPr>
                      <a:r>
                        <a:rPr b="1" lang="en"/>
                        <a:t>Criterion</a:t>
                      </a:r>
                      <a:endParaRPr b="1"/>
                    </a:p>
                  </a:txBody>
                  <a:tcPr marT="91425" marB="91425" marR="91425" marL="91425"/>
                </a:tc>
                <a:tc>
                  <a:txBody>
                    <a:bodyPr/>
                    <a:lstStyle/>
                    <a:p>
                      <a:pPr indent="0" lvl="0" marL="0" rtl="0" algn="ctr">
                        <a:spcBef>
                          <a:spcPts val="0"/>
                        </a:spcBef>
                        <a:spcAft>
                          <a:spcPts val="0"/>
                        </a:spcAft>
                        <a:buNone/>
                      </a:pPr>
                      <a:r>
                        <a:rPr b="1" lang="en"/>
                        <a:t>Avg (Var)</a:t>
                      </a:r>
                      <a:endParaRPr b="1"/>
                    </a:p>
                  </a:txBody>
                  <a:tcPr marT="91425" marB="91425" marR="91425" marL="91425"/>
                </a:tc>
                <a:tc>
                  <a:txBody>
                    <a:bodyPr/>
                    <a:lstStyle/>
                    <a:p>
                      <a:pPr indent="0" lvl="0" marL="0" rtl="0" algn="ctr">
                        <a:spcBef>
                          <a:spcPts val="0"/>
                        </a:spcBef>
                        <a:spcAft>
                          <a:spcPts val="0"/>
                        </a:spcAft>
                        <a:buNone/>
                      </a:pPr>
                      <a:r>
                        <a:rPr b="1" lang="en"/>
                        <a:t>SP19</a:t>
                      </a:r>
                      <a:endParaRPr b="1"/>
                    </a:p>
                  </a:txBody>
                  <a:tcPr marT="91425" marB="91425" marR="91425" marL="91425"/>
                </a:tc>
                <a:tc>
                  <a:txBody>
                    <a:bodyPr/>
                    <a:lstStyle/>
                    <a:p>
                      <a:pPr indent="0" lvl="0" marL="0" rtl="0" algn="ctr">
                        <a:spcBef>
                          <a:spcPts val="0"/>
                        </a:spcBef>
                        <a:spcAft>
                          <a:spcPts val="0"/>
                        </a:spcAft>
                        <a:buNone/>
                      </a:pPr>
                      <a:r>
                        <a:rPr b="1" lang="en"/>
                        <a:t>FA19</a:t>
                      </a:r>
                      <a:endParaRPr b="1"/>
                    </a:p>
                  </a:txBody>
                  <a:tcPr marT="91425" marB="91425" marR="91425" marL="91425"/>
                </a:tc>
                <a:tc>
                  <a:txBody>
                    <a:bodyPr/>
                    <a:lstStyle/>
                    <a:p>
                      <a:pPr indent="0" lvl="0" marL="0" rtl="0" algn="ctr">
                        <a:spcBef>
                          <a:spcPts val="0"/>
                        </a:spcBef>
                        <a:spcAft>
                          <a:spcPts val="0"/>
                        </a:spcAft>
                        <a:buNone/>
                      </a:pPr>
                      <a:r>
                        <a:rPr b="1" lang="en"/>
                        <a:t>FA20</a:t>
                      </a:r>
                      <a:endParaRPr b="1"/>
                    </a:p>
                  </a:txBody>
                  <a:tcPr marT="91425" marB="91425" marR="91425" marL="91425"/>
                </a:tc>
                <a:tc>
                  <a:txBody>
                    <a:bodyPr/>
                    <a:lstStyle/>
                    <a:p>
                      <a:pPr indent="0" lvl="0" marL="0" rtl="0" algn="ctr">
                        <a:spcBef>
                          <a:spcPts val="0"/>
                        </a:spcBef>
                        <a:spcAft>
                          <a:spcPts val="0"/>
                        </a:spcAft>
                        <a:buNone/>
                      </a:pPr>
                      <a:r>
                        <a:rPr b="1" lang="en"/>
                        <a:t>SP21</a:t>
                      </a:r>
                      <a:endParaRPr b="1"/>
                    </a:p>
                  </a:txBody>
                  <a:tcPr marT="91425" marB="91425" marR="91425" marL="91425"/>
                </a:tc>
              </a:tr>
              <a:tr h="408425">
                <a:tc>
                  <a:txBody>
                    <a:bodyPr/>
                    <a:lstStyle/>
                    <a:p>
                      <a:pPr indent="0" lvl="0" marL="0" rtl="0" algn="l">
                        <a:spcBef>
                          <a:spcPts val="0"/>
                        </a:spcBef>
                        <a:spcAft>
                          <a:spcPts val="0"/>
                        </a:spcAft>
                        <a:buNone/>
                      </a:pPr>
                      <a:r>
                        <a:rPr lang="en"/>
                        <a:t>Ethnicity/Race</a:t>
                      </a:r>
                      <a:endParaRPr/>
                    </a:p>
                  </a:txBody>
                  <a:tcPr marT="91425" marB="91425" marR="91425" marL="91425"/>
                </a:tc>
                <a:tc>
                  <a:txBody>
                    <a:bodyPr/>
                    <a:lstStyle/>
                    <a:p>
                      <a:pPr indent="0" lvl="0" marL="0" rtl="0" algn="ctr">
                        <a:spcBef>
                          <a:spcPts val="0"/>
                        </a:spcBef>
                        <a:spcAft>
                          <a:spcPts val="0"/>
                        </a:spcAft>
                        <a:buNone/>
                      </a:pPr>
                      <a:r>
                        <a:rPr b="1" lang="en">
                          <a:solidFill>
                            <a:srgbClr val="980000"/>
                          </a:solidFill>
                        </a:rPr>
                        <a:t>-0.9 (6.5)</a:t>
                      </a:r>
                      <a:endParaRPr b="1">
                        <a:solidFill>
                          <a:srgbClr val="980000"/>
                        </a:solidFill>
                      </a:endParaRPr>
                    </a:p>
                  </a:txBody>
                  <a:tcPr marT="91425" marB="91425" marR="91425" marL="91425"/>
                </a:tc>
                <a:tc>
                  <a:txBody>
                    <a:bodyPr/>
                    <a:lstStyle/>
                    <a:p>
                      <a:pPr indent="0" lvl="0" marL="0" rtl="0" algn="ctr">
                        <a:spcBef>
                          <a:spcPts val="0"/>
                        </a:spcBef>
                        <a:spcAft>
                          <a:spcPts val="0"/>
                        </a:spcAft>
                        <a:buNone/>
                      </a:pPr>
                      <a:r>
                        <a:rPr b="1" lang="en">
                          <a:solidFill>
                            <a:srgbClr val="1C4587"/>
                          </a:solidFill>
                        </a:rPr>
                        <a:t>0.2 (3.7)</a:t>
                      </a:r>
                      <a:endParaRPr b="1">
                        <a:solidFill>
                          <a:srgbClr val="1C4587"/>
                        </a:solidFill>
                      </a:endParaRPr>
                    </a:p>
                  </a:txBody>
                  <a:tcPr marT="91425" marB="91425" marR="91425" marL="91425"/>
                </a:tc>
                <a:tc>
                  <a:txBody>
                    <a:bodyPr/>
                    <a:lstStyle/>
                    <a:p>
                      <a:pPr indent="0" lvl="0" marL="0" rtl="0" algn="ctr">
                        <a:spcBef>
                          <a:spcPts val="0"/>
                        </a:spcBef>
                        <a:spcAft>
                          <a:spcPts val="0"/>
                        </a:spcAft>
                        <a:buNone/>
                      </a:pPr>
                      <a:r>
                        <a:rPr b="1" lang="en">
                          <a:solidFill>
                            <a:srgbClr val="980000"/>
                          </a:solidFill>
                        </a:rPr>
                        <a:t>-1.4 (6.0)</a:t>
                      </a:r>
                      <a:endParaRPr b="1">
                        <a:solidFill>
                          <a:srgbClr val="980000"/>
                        </a:solidFill>
                      </a:endParaRPr>
                    </a:p>
                  </a:txBody>
                  <a:tcPr marT="91425" marB="91425" marR="91425" marL="91425"/>
                </a:tc>
                <a:tc>
                  <a:txBody>
                    <a:bodyPr/>
                    <a:lstStyle/>
                    <a:p>
                      <a:pPr indent="0" lvl="0" marL="0" rtl="0" algn="ctr">
                        <a:spcBef>
                          <a:spcPts val="0"/>
                        </a:spcBef>
                        <a:spcAft>
                          <a:spcPts val="0"/>
                        </a:spcAft>
                        <a:buNone/>
                      </a:pPr>
                      <a:r>
                        <a:rPr b="1" lang="en">
                          <a:solidFill>
                            <a:srgbClr val="980000"/>
                          </a:solidFill>
                        </a:rPr>
                        <a:t>-0.9 (4.8)</a:t>
                      </a:r>
                      <a:endParaRPr b="1">
                        <a:solidFill>
                          <a:srgbClr val="980000"/>
                        </a:solidFill>
                      </a:endParaRPr>
                    </a:p>
                  </a:txBody>
                  <a:tcPr marT="91425" marB="91425" marR="91425" marL="91425"/>
                </a:tc>
                <a:tc>
                  <a:txBody>
                    <a:bodyPr/>
                    <a:lstStyle/>
                    <a:p>
                      <a:pPr indent="0" lvl="0" marL="0" rtl="0" algn="ctr">
                        <a:spcBef>
                          <a:spcPts val="0"/>
                        </a:spcBef>
                        <a:spcAft>
                          <a:spcPts val="0"/>
                        </a:spcAft>
                        <a:buNone/>
                      </a:pPr>
                      <a:r>
                        <a:rPr b="1" lang="en">
                          <a:solidFill>
                            <a:srgbClr val="980000"/>
                          </a:solidFill>
                        </a:rPr>
                        <a:t>-0.5 (3.9)</a:t>
                      </a:r>
                      <a:endParaRPr b="1">
                        <a:solidFill>
                          <a:srgbClr val="980000"/>
                        </a:solidFill>
                      </a:endParaRPr>
                    </a:p>
                  </a:txBody>
                  <a:tcPr marT="91425" marB="91425" marR="91425" marL="91425"/>
                </a:tc>
              </a:tr>
              <a:tr h="408425">
                <a:tc>
                  <a:txBody>
                    <a:bodyPr/>
                    <a:lstStyle/>
                    <a:p>
                      <a:pPr indent="0" lvl="0" marL="0" rtl="0" algn="l">
                        <a:spcBef>
                          <a:spcPts val="0"/>
                        </a:spcBef>
                        <a:spcAft>
                          <a:spcPts val="0"/>
                        </a:spcAft>
                        <a:buNone/>
                      </a:pPr>
                      <a:r>
                        <a:rPr lang="en"/>
                        <a:t>Gender</a:t>
                      </a:r>
                      <a:endParaRPr/>
                    </a:p>
                  </a:txBody>
                  <a:tcPr marT="91425" marB="91425" marR="91425" marL="91425"/>
                </a:tc>
                <a:tc>
                  <a:txBody>
                    <a:bodyPr/>
                    <a:lstStyle/>
                    <a:p>
                      <a:pPr indent="0" lvl="0" marL="0" rtl="0" algn="ctr">
                        <a:spcBef>
                          <a:spcPts val="0"/>
                        </a:spcBef>
                        <a:spcAft>
                          <a:spcPts val="0"/>
                        </a:spcAft>
                        <a:buNone/>
                      </a:pPr>
                      <a:r>
                        <a:rPr b="1" lang="en">
                          <a:solidFill>
                            <a:srgbClr val="980000"/>
                          </a:solidFill>
                        </a:rPr>
                        <a:t>-1.3 (5.5)</a:t>
                      </a:r>
                      <a:endParaRPr b="1">
                        <a:solidFill>
                          <a:srgbClr val="980000"/>
                        </a:solidFill>
                      </a:endParaRPr>
                    </a:p>
                  </a:txBody>
                  <a:tcPr marT="91425" marB="91425" marR="91425" marL="91425"/>
                </a:tc>
                <a:tc>
                  <a:txBody>
                    <a:bodyPr/>
                    <a:lstStyle/>
                    <a:p>
                      <a:pPr indent="0" lvl="0" marL="0" rtl="0" algn="ctr">
                        <a:spcBef>
                          <a:spcPts val="0"/>
                        </a:spcBef>
                        <a:spcAft>
                          <a:spcPts val="0"/>
                        </a:spcAft>
                        <a:buNone/>
                      </a:pPr>
                      <a:r>
                        <a:rPr b="1" lang="en">
                          <a:solidFill>
                            <a:srgbClr val="980000"/>
                          </a:solidFill>
                        </a:rPr>
                        <a:t>-0.9 (3.1)</a:t>
                      </a:r>
                      <a:endParaRPr b="1">
                        <a:solidFill>
                          <a:srgbClr val="980000"/>
                        </a:solidFill>
                      </a:endParaRPr>
                    </a:p>
                  </a:txBody>
                  <a:tcPr marT="91425" marB="91425" marR="91425" marL="91425"/>
                </a:tc>
                <a:tc>
                  <a:txBody>
                    <a:bodyPr/>
                    <a:lstStyle/>
                    <a:p>
                      <a:pPr indent="0" lvl="0" marL="0" rtl="0" algn="ctr">
                        <a:spcBef>
                          <a:spcPts val="0"/>
                        </a:spcBef>
                        <a:spcAft>
                          <a:spcPts val="0"/>
                        </a:spcAft>
                        <a:buNone/>
                      </a:pPr>
                      <a:r>
                        <a:rPr b="1" lang="en">
                          <a:solidFill>
                            <a:srgbClr val="980000"/>
                          </a:solidFill>
                        </a:rPr>
                        <a:t>-2.0 (3.8)</a:t>
                      </a:r>
                      <a:endParaRPr b="1">
                        <a:solidFill>
                          <a:srgbClr val="980000"/>
                        </a:solidFill>
                      </a:endParaRPr>
                    </a:p>
                  </a:txBody>
                  <a:tcPr marT="91425" marB="91425" marR="91425" marL="91425"/>
                </a:tc>
                <a:tc>
                  <a:txBody>
                    <a:bodyPr/>
                    <a:lstStyle/>
                    <a:p>
                      <a:pPr indent="0" lvl="0" marL="0" rtl="0" algn="ctr">
                        <a:spcBef>
                          <a:spcPts val="0"/>
                        </a:spcBef>
                        <a:spcAft>
                          <a:spcPts val="0"/>
                        </a:spcAft>
                        <a:buNone/>
                      </a:pPr>
                      <a:r>
                        <a:rPr b="1" lang="en">
                          <a:solidFill>
                            <a:srgbClr val="980000"/>
                          </a:solidFill>
                        </a:rPr>
                        <a:t>-1.6 (4.1)</a:t>
                      </a:r>
                      <a:endParaRPr b="1">
                        <a:solidFill>
                          <a:srgbClr val="980000"/>
                        </a:solidFill>
                      </a:endParaRPr>
                    </a:p>
                  </a:txBody>
                  <a:tcPr marT="91425" marB="91425" marR="91425" marL="91425"/>
                </a:tc>
                <a:tc>
                  <a:txBody>
                    <a:bodyPr/>
                    <a:lstStyle/>
                    <a:p>
                      <a:pPr indent="0" lvl="0" marL="0" rtl="0" algn="ctr">
                        <a:spcBef>
                          <a:spcPts val="0"/>
                        </a:spcBef>
                        <a:spcAft>
                          <a:spcPts val="0"/>
                        </a:spcAft>
                        <a:buNone/>
                      </a:pPr>
                      <a:r>
                        <a:rPr b="1" lang="en">
                          <a:solidFill>
                            <a:srgbClr val="980000"/>
                          </a:solidFill>
                        </a:rPr>
                        <a:t>-0.1 (3.8)</a:t>
                      </a:r>
                      <a:endParaRPr b="1">
                        <a:solidFill>
                          <a:srgbClr val="980000"/>
                        </a:solidFill>
                      </a:endParaRPr>
                    </a:p>
                  </a:txBody>
                  <a:tcPr marT="91425" marB="91425" marR="91425" marL="91425"/>
                </a:tc>
              </a:tr>
            </a:tbl>
          </a:graphicData>
        </a:graphic>
      </p:graphicFrame>
      <p:sp>
        <p:nvSpPr>
          <p:cNvPr id="226" name="Google Shape;226;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lang="en"/>
              <a:t>RQ2: Agreement </a:t>
            </a:r>
            <a:endParaRPr/>
          </a:p>
        </p:txBody>
      </p:sp>
      <p:sp>
        <p:nvSpPr>
          <p:cNvPr id="232" name="Google Shape;232;p31"/>
          <p:cNvSpPr txBox="1"/>
          <p:nvPr/>
        </p:nvSpPr>
        <p:spPr>
          <a:xfrm>
            <a:off x="430575" y="3044850"/>
            <a:ext cx="8520600" cy="243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700">
                <a:solidFill>
                  <a:schemeClr val="dk2"/>
                </a:solidFill>
                <a:latin typeface="Open Sans"/>
                <a:ea typeface="Open Sans"/>
                <a:cs typeface="Open Sans"/>
                <a:sym typeface="Open Sans"/>
              </a:rPr>
              <a:t>“P</a:t>
            </a:r>
            <a:r>
              <a:rPr i="1" lang="en" sz="1700">
                <a:solidFill>
                  <a:schemeClr val="dk2"/>
                </a:solidFill>
                <a:latin typeface="Open Sans"/>
                <a:ea typeface="Open Sans"/>
                <a:cs typeface="Open Sans"/>
                <a:sym typeface="Open Sans"/>
              </a:rPr>
              <a:t>eople with dissimilar programming experience should be grouped together to make the team more well-rounded.”</a:t>
            </a:r>
            <a:r>
              <a:rPr lang="en" sz="1700">
                <a:solidFill>
                  <a:schemeClr val="dk2"/>
                </a:solidFill>
                <a:latin typeface="Open Sans"/>
                <a:ea typeface="Open Sans"/>
                <a:cs typeface="Open Sans"/>
                <a:sym typeface="Open Sans"/>
              </a:rPr>
              <a:t> </a:t>
            </a:r>
            <a:br>
              <a:rPr lang="en" sz="1700">
                <a:solidFill>
                  <a:schemeClr val="dk2"/>
                </a:solidFill>
                <a:latin typeface="Open Sans"/>
                <a:ea typeface="Open Sans"/>
                <a:cs typeface="Open Sans"/>
                <a:sym typeface="Open Sans"/>
              </a:rPr>
            </a:br>
            <a:r>
              <a:rPr b="1" lang="en" sz="1500">
                <a:solidFill>
                  <a:schemeClr val="dk2"/>
                </a:solidFill>
                <a:latin typeface="Open Sans"/>
                <a:ea typeface="Open Sans"/>
                <a:cs typeface="Open Sans"/>
                <a:sym typeface="Open Sans"/>
              </a:rPr>
              <a:t>(P25, Programming)</a:t>
            </a:r>
            <a:endParaRPr b="1" sz="1500">
              <a:solidFill>
                <a:schemeClr val="dk2"/>
              </a:solidFill>
              <a:latin typeface="Open Sans"/>
              <a:ea typeface="Open Sans"/>
              <a:cs typeface="Open Sans"/>
              <a:sym typeface="Open Sans"/>
            </a:endParaRPr>
          </a:p>
          <a:p>
            <a:pPr indent="0" lvl="0" marL="0" rtl="0" algn="l">
              <a:lnSpc>
                <a:spcPct val="115000"/>
              </a:lnSpc>
              <a:spcBef>
                <a:spcPts val="1000"/>
              </a:spcBef>
              <a:spcAft>
                <a:spcPts val="0"/>
              </a:spcAft>
              <a:buNone/>
            </a:pPr>
            <a:r>
              <a:rPr i="1" lang="en" sz="1700">
                <a:solidFill>
                  <a:schemeClr val="dk2"/>
                </a:solidFill>
                <a:latin typeface="Open Sans"/>
                <a:ea typeface="Open Sans"/>
                <a:cs typeface="Open Sans"/>
                <a:sym typeface="Open Sans"/>
              </a:rPr>
              <a:t>“If a student who excels at writing code [is assigned] to a group where most students don't have experience… then [that student] would end up doing all the coding</a:t>
            </a:r>
            <a:r>
              <a:rPr lang="en" sz="1700">
                <a:solidFill>
                  <a:schemeClr val="dk2"/>
                </a:solidFill>
                <a:latin typeface="Open Sans"/>
                <a:ea typeface="Open Sans"/>
                <a:cs typeface="Open Sans"/>
                <a:sym typeface="Open Sans"/>
              </a:rPr>
              <a:t>.” </a:t>
            </a:r>
            <a:br>
              <a:rPr lang="en" sz="1700">
                <a:solidFill>
                  <a:schemeClr val="dk2"/>
                </a:solidFill>
                <a:latin typeface="Open Sans"/>
                <a:ea typeface="Open Sans"/>
                <a:cs typeface="Open Sans"/>
                <a:sym typeface="Open Sans"/>
              </a:rPr>
            </a:br>
            <a:r>
              <a:rPr b="1" lang="en" sz="1500">
                <a:solidFill>
                  <a:schemeClr val="dk2"/>
                </a:solidFill>
                <a:latin typeface="Open Sans"/>
                <a:ea typeface="Open Sans"/>
                <a:cs typeface="Open Sans"/>
                <a:sym typeface="Open Sans"/>
              </a:rPr>
              <a:t>(P3, Programming)</a:t>
            </a:r>
            <a:endParaRPr b="1" sz="1500">
              <a:solidFill>
                <a:schemeClr val="dk2"/>
              </a:solidFill>
              <a:latin typeface="Open Sans"/>
              <a:ea typeface="Open Sans"/>
              <a:cs typeface="Open Sans"/>
              <a:sym typeface="Open Sans"/>
            </a:endParaRPr>
          </a:p>
          <a:p>
            <a:pPr indent="0" lvl="0" marL="0" rtl="0" algn="l">
              <a:lnSpc>
                <a:spcPct val="115000"/>
              </a:lnSpc>
              <a:spcBef>
                <a:spcPts val="1000"/>
              </a:spcBef>
              <a:spcAft>
                <a:spcPts val="1000"/>
              </a:spcAft>
              <a:buClr>
                <a:schemeClr val="dk1"/>
              </a:buClr>
              <a:buSzPts val="1100"/>
              <a:buFont typeface="Arial"/>
              <a:buNone/>
            </a:pPr>
            <a:r>
              <a:t/>
            </a:r>
            <a:endParaRPr sz="1700">
              <a:solidFill>
                <a:schemeClr val="dk2"/>
              </a:solidFill>
              <a:latin typeface="Open Sans"/>
              <a:ea typeface="Open Sans"/>
              <a:cs typeface="Open Sans"/>
              <a:sym typeface="Open Sans"/>
            </a:endParaRPr>
          </a:p>
        </p:txBody>
      </p:sp>
      <p:graphicFrame>
        <p:nvGraphicFramePr>
          <p:cNvPr id="233" name="Google Shape;233;p31"/>
          <p:cNvGraphicFramePr/>
          <p:nvPr/>
        </p:nvGraphicFramePr>
        <p:xfrm>
          <a:off x="685813" y="1176900"/>
          <a:ext cx="3000000" cy="3000000"/>
        </p:xfrm>
        <a:graphic>
          <a:graphicData uri="http://schemas.openxmlformats.org/drawingml/2006/table">
            <a:tbl>
              <a:tblPr>
                <a:noFill/>
                <a:tableStyleId>{850A04B9-C583-448B-BBDA-6E813393363B}</a:tableStyleId>
              </a:tblPr>
              <a:tblGrid>
                <a:gridCol w="2530975"/>
                <a:gridCol w="1127325"/>
                <a:gridCol w="1060000"/>
                <a:gridCol w="1009625"/>
                <a:gridCol w="1034825"/>
                <a:gridCol w="1009625"/>
              </a:tblGrid>
              <a:tr h="298625">
                <a:tc>
                  <a:txBody>
                    <a:bodyPr/>
                    <a:lstStyle/>
                    <a:p>
                      <a:pPr indent="0" lvl="0" marL="0" rtl="0" algn="ctr">
                        <a:spcBef>
                          <a:spcPts val="0"/>
                        </a:spcBef>
                        <a:spcAft>
                          <a:spcPts val="0"/>
                        </a:spcAft>
                        <a:buNone/>
                      </a:pPr>
                      <a:r>
                        <a:rPr b="1" lang="en"/>
                        <a:t>Criterion</a:t>
                      </a:r>
                      <a:endParaRPr b="1"/>
                    </a:p>
                  </a:txBody>
                  <a:tcPr marT="0" marB="0" marR="91425" marL="91425" anchor="ctr"/>
                </a:tc>
                <a:tc>
                  <a:txBody>
                    <a:bodyPr/>
                    <a:lstStyle/>
                    <a:p>
                      <a:pPr indent="0" lvl="0" marL="0" rtl="0" algn="ctr">
                        <a:spcBef>
                          <a:spcPts val="0"/>
                        </a:spcBef>
                        <a:spcAft>
                          <a:spcPts val="0"/>
                        </a:spcAft>
                        <a:buNone/>
                      </a:pPr>
                      <a:r>
                        <a:rPr b="1" lang="en"/>
                        <a:t>Avg (Var)</a:t>
                      </a:r>
                      <a:endParaRPr b="1"/>
                    </a:p>
                  </a:txBody>
                  <a:tcPr marT="0" marB="0" marR="91425" marL="91425" anchor="ctr"/>
                </a:tc>
                <a:tc>
                  <a:txBody>
                    <a:bodyPr/>
                    <a:lstStyle/>
                    <a:p>
                      <a:pPr indent="0" lvl="0" marL="0" rtl="0" algn="ctr">
                        <a:spcBef>
                          <a:spcPts val="0"/>
                        </a:spcBef>
                        <a:spcAft>
                          <a:spcPts val="0"/>
                        </a:spcAft>
                        <a:buNone/>
                      </a:pPr>
                      <a:r>
                        <a:rPr b="1" lang="en"/>
                        <a:t>SP19</a:t>
                      </a:r>
                      <a:endParaRPr b="1"/>
                    </a:p>
                  </a:txBody>
                  <a:tcPr marT="0" marB="0" marR="91425" marL="91425" anchor="ctr"/>
                </a:tc>
                <a:tc>
                  <a:txBody>
                    <a:bodyPr/>
                    <a:lstStyle/>
                    <a:p>
                      <a:pPr indent="0" lvl="0" marL="0" rtl="0" algn="ctr">
                        <a:spcBef>
                          <a:spcPts val="0"/>
                        </a:spcBef>
                        <a:spcAft>
                          <a:spcPts val="0"/>
                        </a:spcAft>
                        <a:buNone/>
                      </a:pPr>
                      <a:r>
                        <a:rPr b="1" lang="en"/>
                        <a:t>FA19</a:t>
                      </a:r>
                      <a:endParaRPr b="1"/>
                    </a:p>
                  </a:txBody>
                  <a:tcPr marT="0" marB="0" marR="91425" marL="91425" anchor="ctr"/>
                </a:tc>
                <a:tc>
                  <a:txBody>
                    <a:bodyPr/>
                    <a:lstStyle/>
                    <a:p>
                      <a:pPr indent="0" lvl="0" marL="0" rtl="0" algn="ctr">
                        <a:spcBef>
                          <a:spcPts val="0"/>
                        </a:spcBef>
                        <a:spcAft>
                          <a:spcPts val="0"/>
                        </a:spcAft>
                        <a:buNone/>
                      </a:pPr>
                      <a:r>
                        <a:rPr b="1" lang="en"/>
                        <a:t>FA20</a:t>
                      </a:r>
                      <a:endParaRPr b="1"/>
                    </a:p>
                  </a:txBody>
                  <a:tcPr marT="0" marB="0" marR="91425" marL="91425" anchor="ctr"/>
                </a:tc>
                <a:tc>
                  <a:txBody>
                    <a:bodyPr/>
                    <a:lstStyle/>
                    <a:p>
                      <a:pPr indent="0" lvl="0" marL="0" rtl="0" algn="ctr">
                        <a:spcBef>
                          <a:spcPts val="0"/>
                        </a:spcBef>
                        <a:spcAft>
                          <a:spcPts val="0"/>
                        </a:spcAft>
                        <a:buNone/>
                      </a:pPr>
                      <a:r>
                        <a:rPr b="1" lang="en"/>
                        <a:t>SP21</a:t>
                      </a:r>
                      <a:endParaRPr b="1"/>
                    </a:p>
                  </a:txBody>
                  <a:tcPr marT="0" marB="0" marR="91425" marL="91425" anchor="ctr">
                    <a:lnB cap="flat" cmpd="sng" w="9525">
                      <a:solidFill>
                        <a:srgbClr val="999999"/>
                      </a:solidFill>
                      <a:prstDash val="solid"/>
                      <a:round/>
                      <a:headEnd len="sm" w="sm" type="none"/>
                      <a:tailEnd len="sm" w="sm" type="none"/>
                    </a:lnB>
                  </a:tcPr>
                </a:tc>
              </a:tr>
              <a:tr h="298625">
                <a:tc>
                  <a:txBody>
                    <a:bodyPr/>
                    <a:lstStyle/>
                    <a:p>
                      <a:pPr indent="0" lvl="0" marL="0" rtl="0" algn="l">
                        <a:spcBef>
                          <a:spcPts val="0"/>
                        </a:spcBef>
                        <a:spcAft>
                          <a:spcPts val="0"/>
                        </a:spcAft>
                        <a:buNone/>
                      </a:pPr>
                      <a:r>
                        <a:rPr lang="en"/>
                        <a:t>Work Style</a:t>
                      </a:r>
                      <a:endParaRPr/>
                    </a:p>
                  </a:txBody>
                  <a:tcPr marT="0" marB="0" marR="91425" marL="91425" anchor="ctr"/>
                </a:tc>
                <a:tc>
                  <a:txBody>
                    <a:bodyPr/>
                    <a:lstStyle/>
                    <a:p>
                      <a:pPr indent="0" lvl="0" marL="0" rtl="0" algn="ctr">
                        <a:spcBef>
                          <a:spcPts val="0"/>
                        </a:spcBef>
                        <a:spcAft>
                          <a:spcPts val="0"/>
                        </a:spcAft>
                        <a:buNone/>
                      </a:pPr>
                      <a:r>
                        <a:rPr b="1" lang="en">
                          <a:solidFill>
                            <a:srgbClr val="111111"/>
                          </a:solidFill>
                        </a:rPr>
                        <a:t>0 (10.7)</a:t>
                      </a:r>
                      <a:endParaRPr b="1">
                        <a:solidFill>
                          <a:srgbClr val="111111"/>
                        </a:solidFill>
                      </a:endParaRPr>
                    </a:p>
                  </a:txBody>
                  <a:tcPr marT="0" marB="0" marR="91425" marL="91425" anchor="ctr"/>
                </a:tc>
                <a:tc>
                  <a:txBody>
                    <a:bodyPr/>
                    <a:lstStyle/>
                    <a:p>
                      <a:pPr indent="0" lvl="0" marL="0" rtl="0" algn="ctr">
                        <a:spcBef>
                          <a:spcPts val="0"/>
                        </a:spcBef>
                        <a:spcAft>
                          <a:spcPts val="0"/>
                        </a:spcAft>
                        <a:buNone/>
                      </a:pPr>
                      <a:r>
                        <a:rPr b="1" lang="en">
                          <a:solidFill>
                            <a:srgbClr val="1C4587"/>
                          </a:solidFill>
                        </a:rPr>
                        <a:t>0.5 (8.6)</a:t>
                      </a:r>
                      <a:endParaRPr b="1">
                        <a:solidFill>
                          <a:srgbClr val="1C4587"/>
                        </a:solidFill>
                      </a:endParaRPr>
                    </a:p>
                  </a:txBody>
                  <a:tcPr marT="0" marB="0" marR="91425" marL="91425" anchor="ctr"/>
                </a:tc>
                <a:tc>
                  <a:txBody>
                    <a:bodyPr/>
                    <a:lstStyle/>
                    <a:p>
                      <a:pPr indent="0" lvl="0" marL="0" rtl="0" algn="ctr">
                        <a:spcBef>
                          <a:spcPts val="0"/>
                        </a:spcBef>
                        <a:spcAft>
                          <a:spcPts val="0"/>
                        </a:spcAft>
                        <a:buNone/>
                      </a:pPr>
                      <a:r>
                        <a:rPr b="1" lang="en">
                          <a:solidFill>
                            <a:srgbClr val="980000"/>
                          </a:solidFill>
                        </a:rPr>
                        <a:t>-0.2 (7.6)</a:t>
                      </a:r>
                      <a:endParaRPr b="1">
                        <a:solidFill>
                          <a:srgbClr val="980000"/>
                        </a:solidFill>
                      </a:endParaRPr>
                    </a:p>
                  </a:txBody>
                  <a:tcPr marT="0" marB="0" marR="91425" marL="91425" anchor="ctr"/>
                </a:tc>
                <a:tc>
                  <a:txBody>
                    <a:bodyPr/>
                    <a:lstStyle/>
                    <a:p>
                      <a:pPr indent="0" lvl="0" marL="0" rtl="0" algn="ctr">
                        <a:spcBef>
                          <a:spcPts val="0"/>
                        </a:spcBef>
                        <a:spcAft>
                          <a:spcPts val="0"/>
                        </a:spcAft>
                        <a:buNone/>
                      </a:pPr>
                      <a:r>
                        <a:rPr b="1" lang="en">
                          <a:solidFill>
                            <a:srgbClr val="1C4587"/>
                          </a:solidFill>
                        </a:rPr>
                        <a:t>0.3 (8.8)</a:t>
                      </a:r>
                      <a:endParaRPr b="1">
                        <a:solidFill>
                          <a:srgbClr val="1C4587"/>
                        </a:solidFill>
                      </a:endParaRPr>
                    </a:p>
                  </a:txBody>
                  <a:tcPr marT="0" marB="0" marR="91425" marL="91425" anchor="ctr">
                    <a:lnR cap="flat" cmpd="sng" w="9525">
                      <a:solidFill>
                        <a:srgbClr val="999999"/>
                      </a:solidFill>
                      <a:prstDash val="solid"/>
                      <a:round/>
                      <a:headEnd len="sm" w="sm" type="none"/>
                      <a:tailEnd len="sm" w="sm" type="none"/>
                    </a:lnR>
                  </a:tcPr>
                </a:tc>
                <a:tc>
                  <a:txBody>
                    <a:bodyPr/>
                    <a:lstStyle/>
                    <a:p>
                      <a:pPr indent="0" lvl="0" marL="0" rtl="0" algn="ctr">
                        <a:spcBef>
                          <a:spcPts val="0"/>
                        </a:spcBef>
                        <a:spcAft>
                          <a:spcPts val="0"/>
                        </a:spcAft>
                        <a:buNone/>
                      </a:pPr>
                      <a:r>
                        <a:rPr b="1" lang="en">
                          <a:solidFill>
                            <a:srgbClr val="980000"/>
                          </a:solidFill>
                        </a:rPr>
                        <a:t>-0.6 (8.2)</a:t>
                      </a:r>
                      <a:endParaRPr b="1">
                        <a:solidFill>
                          <a:srgbClr val="980000"/>
                        </a:solidFill>
                      </a:endParaRPr>
                    </a:p>
                  </a:txBody>
                  <a:tcPr marT="0" marB="0"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298625">
                <a:tc>
                  <a:txBody>
                    <a:bodyPr/>
                    <a:lstStyle/>
                    <a:p>
                      <a:pPr indent="0" lvl="0" marL="0" rtl="0" algn="l">
                        <a:spcBef>
                          <a:spcPts val="0"/>
                        </a:spcBef>
                        <a:spcAft>
                          <a:spcPts val="0"/>
                        </a:spcAft>
                        <a:buNone/>
                      </a:pPr>
                      <a:r>
                        <a:rPr lang="en"/>
                        <a:t>English Proficiency</a:t>
                      </a:r>
                      <a:endParaRPr/>
                    </a:p>
                  </a:txBody>
                  <a:tcPr marT="0" marB="0" marR="91425" marL="91425" anchor="ctr"/>
                </a:tc>
                <a:tc>
                  <a:txBody>
                    <a:bodyPr/>
                    <a:lstStyle/>
                    <a:p>
                      <a:pPr indent="0" lvl="0" marL="0" rtl="0" algn="ctr">
                        <a:spcBef>
                          <a:spcPts val="0"/>
                        </a:spcBef>
                        <a:spcAft>
                          <a:spcPts val="0"/>
                        </a:spcAft>
                        <a:buNone/>
                      </a:pPr>
                      <a:r>
                        <a:rPr b="1" lang="en">
                          <a:solidFill>
                            <a:srgbClr val="1C4587"/>
                          </a:solidFill>
                        </a:rPr>
                        <a:t>0.8 (8.5)</a:t>
                      </a:r>
                      <a:endParaRPr b="1">
                        <a:solidFill>
                          <a:srgbClr val="1C4587"/>
                        </a:solidFill>
                      </a:endParaRPr>
                    </a:p>
                  </a:txBody>
                  <a:tcPr marT="0" marB="0" marR="91425" marL="91425" anchor="ctr"/>
                </a:tc>
                <a:tc>
                  <a:txBody>
                    <a:bodyPr/>
                    <a:lstStyle/>
                    <a:p>
                      <a:pPr indent="0" lvl="0" marL="0" rtl="0" algn="ctr">
                        <a:spcBef>
                          <a:spcPts val="0"/>
                        </a:spcBef>
                        <a:spcAft>
                          <a:spcPts val="0"/>
                        </a:spcAft>
                        <a:buNone/>
                      </a:pPr>
                      <a:r>
                        <a:rPr b="1" lang="en">
                          <a:solidFill>
                            <a:srgbClr val="1C4587"/>
                          </a:solidFill>
                        </a:rPr>
                        <a:t>0.2 (8.9)</a:t>
                      </a:r>
                      <a:endParaRPr b="1">
                        <a:solidFill>
                          <a:srgbClr val="1C4587"/>
                        </a:solidFill>
                      </a:endParaRPr>
                    </a:p>
                  </a:txBody>
                  <a:tcPr marT="0" marB="0" marR="91425" marL="91425" anchor="ctr"/>
                </a:tc>
                <a:tc>
                  <a:txBody>
                    <a:bodyPr/>
                    <a:lstStyle/>
                    <a:p>
                      <a:pPr indent="0" lvl="0" marL="0" rtl="0" algn="ctr">
                        <a:spcBef>
                          <a:spcPts val="0"/>
                        </a:spcBef>
                        <a:spcAft>
                          <a:spcPts val="0"/>
                        </a:spcAft>
                        <a:buNone/>
                      </a:pPr>
                      <a:r>
                        <a:rPr b="1" lang="en">
                          <a:solidFill>
                            <a:srgbClr val="1C4587"/>
                          </a:solidFill>
                        </a:rPr>
                        <a:t>0.6 (7.1)</a:t>
                      </a:r>
                      <a:endParaRPr b="1">
                        <a:solidFill>
                          <a:srgbClr val="1C4587"/>
                        </a:solidFill>
                      </a:endParaRPr>
                    </a:p>
                  </a:txBody>
                  <a:tcPr marT="0" marB="0" marR="91425" marL="91425" anchor="ctr"/>
                </a:tc>
                <a:tc>
                  <a:txBody>
                    <a:bodyPr/>
                    <a:lstStyle/>
                    <a:p>
                      <a:pPr indent="0" lvl="0" marL="0" rtl="0" algn="ctr">
                        <a:spcBef>
                          <a:spcPts val="0"/>
                        </a:spcBef>
                        <a:spcAft>
                          <a:spcPts val="0"/>
                        </a:spcAft>
                        <a:buNone/>
                      </a:pPr>
                      <a:r>
                        <a:rPr b="1" lang="en">
                          <a:solidFill>
                            <a:srgbClr val="1C4587"/>
                          </a:solidFill>
                        </a:rPr>
                        <a:t>1.3 (6.4)</a:t>
                      </a:r>
                      <a:endParaRPr b="1">
                        <a:solidFill>
                          <a:srgbClr val="1C4587"/>
                        </a:solidFill>
                      </a:endParaRPr>
                    </a:p>
                  </a:txBody>
                  <a:tcPr marT="0" marB="0" marR="91425" marL="91425" anchor="ctr">
                    <a:lnR cap="flat" cmpd="sng" w="9525">
                      <a:solidFill>
                        <a:srgbClr val="999999"/>
                      </a:solidFill>
                      <a:prstDash val="solid"/>
                      <a:round/>
                      <a:headEnd len="sm" w="sm" type="none"/>
                      <a:tailEnd len="sm" w="sm" type="none"/>
                    </a:lnR>
                  </a:tcPr>
                </a:tc>
                <a:tc>
                  <a:txBody>
                    <a:bodyPr/>
                    <a:lstStyle/>
                    <a:p>
                      <a:pPr indent="0" lvl="0" marL="0" rtl="0" algn="ctr">
                        <a:spcBef>
                          <a:spcPts val="0"/>
                        </a:spcBef>
                        <a:spcAft>
                          <a:spcPts val="0"/>
                        </a:spcAft>
                        <a:buNone/>
                      </a:pPr>
                      <a:r>
                        <a:rPr b="1" lang="en">
                          <a:solidFill>
                            <a:srgbClr val="1C4587"/>
                          </a:solidFill>
                        </a:rPr>
                        <a:t>0.9 (4.9)</a:t>
                      </a:r>
                      <a:endParaRPr b="1">
                        <a:solidFill>
                          <a:srgbClr val="1C4587"/>
                        </a:solidFill>
                      </a:endParaRPr>
                    </a:p>
                  </a:txBody>
                  <a:tcPr marT="0" marB="0"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298625">
                <a:tc>
                  <a:txBody>
                    <a:bodyPr/>
                    <a:lstStyle/>
                    <a:p>
                      <a:pPr indent="0" lvl="0" marL="0" rtl="0" algn="l">
                        <a:spcBef>
                          <a:spcPts val="0"/>
                        </a:spcBef>
                        <a:spcAft>
                          <a:spcPts val="0"/>
                        </a:spcAft>
                        <a:buNone/>
                      </a:pPr>
                      <a:r>
                        <a:rPr lang="en"/>
                        <a:t>GPA</a:t>
                      </a:r>
                      <a:endParaRPr/>
                    </a:p>
                  </a:txBody>
                  <a:tcPr marT="0" marB="0" marR="91425" marL="91425" anchor="ctr"/>
                </a:tc>
                <a:tc>
                  <a:txBody>
                    <a:bodyPr/>
                    <a:lstStyle/>
                    <a:p>
                      <a:pPr indent="0" lvl="0" marL="0" rtl="0" algn="ctr">
                        <a:spcBef>
                          <a:spcPts val="0"/>
                        </a:spcBef>
                        <a:spcAft>
                          <a:spcPts val="0"/>
                        </a:spcAft>
                        <a:buNone/>
                      </a:pPr>
                      <a:r>
                        <a:rPr b="1" lang="en">
                          <a:solidFill>
                            <a:srgbClr val="1C4587"/>
                          </a:solidFill>
                        </a:rPr>
                        <a:t>0.9 (6.5)</a:t>
                      </a:r>
                      <a:endParaRPr b="1">
                        <a:solidFill>
                          <a:srgbClr val="1C4587"/>
                        </a:solidFill>
                      </a:endParaRPr>
                    </a:p>
                  </a:txBody>
                  <a:tcPr marT="0" marB="0" marR="91425" marL="91425" anchor="ctr"/>
                </a:tc>
                <a:tc>
                  <a:txBody>
                    <a:bodyPr/>
                    <a:lstStyle/>
                    <a:p>
                      <a:pPr indent="0" lvl="0" marL="0" rtl="0" algn="ctr">
                        <a:spcBef>
                          <a:spcPts val="0"/>
                        </a:spcBef>
                        <a:spcAft>
                          <a:spcPts val="0"/>
                        </a:spcAft>
                        <a:buNone/>
                      </a:pPr>
                      <a:r>
                        <a:rPr b="1" lang="en">
                          <a:solidFill>
                            <a:srgbClr val="1C4587"/>
                          </a:solidFill>
                        </a:rPr>
                        <a:t>2.0 (5.4)</a:t>
                      </a:r>
                      <a:endParaRPr b="1">
                        <a:solidFill>
                          <a:srgbClr val="1C4587"/>
                        </a:solidFill>
                      </a:endParaRPr>
                    </a:p>
                  </a:txBody>
                  <a:tcPr marT="0" marB="0" marR="91425" marL="91425" anchor="ctr"/>
                </a:tc>
                <a:tc>
                  <a:txBody>
                    <a:bodyPr/>
                    <a:lstStyle/>
                    <a:p>
                      <a:pPr indent="0" lvl="0" marL="0" rtl="0" algn="ctr">
                        <a:spcBef>
                          <a:spcPts val="0"/>
                        </a:spcBef>
                        <a:spcAft>
                          <a:spcPts val="0"/>
                        </a:spcAft>
                        <a:buNone/>
                      </a:pPr>
                      <a:r>
                        <a:rPr b="1" lang="en">
                          <a:solidFill>
                            <a:srgbClr val="1C4587"/>
                          </a:solidFill>
                        </a:rPr>
                        <a:t>0.4 (6.2)</a:t>
                      </a:r>
                      <a:endParaRPr b="1">
                        <a:solidFill>
                          <a:srgbClr val="1C4587"/>
                        </a:solidFill>
                      </a:endParaRPr>
                    </a:p>
                  </a:txBody>
                  <a:tcPr marT="0" marB="0" marR="91425" marL="91425" anchor="ctr"/>
                </a:tc>
                <a:tc>
                  <a:txBody>
                    <a:bodyPr/>
                    <a:lstStyle/>
                    <a:p>
                      <a:pPr indent="0" lvl="0" marL="0" rtl="0" algn="ctr">
                        <a:spcBef>
                          <a:spcPts val="0"/>
                        </a:spcBef>
                        <a:spcAft>
                          <a:spcPts val="0"/>
                        </a:spcAft>
                        <a:buNone/>
                      </a:pPr>
                      <a:r>
                        <a:rPr b="1" lang="en">
                          <a:solidFill>
                            <a:srgbClr val="1C4587"/>
                          </a:solidFill>
                        </a:rPr>
                        <a:t>1.1 (5.0)</a:t>
                      </a:r>
                      <a:endParaRPr b="1">
                        <a:solidFill>
                          <a:srgbClr val="1C4587"/>
                        </a:solidFill>
                      </a:endParaRPr>
                    </a:p>
                  </a:txBody>
                  <a:tcPr marT="0" marB="0" marR="91425" marL="91425" anchor="ctr">
                    <a:lnR cap="flat" cmpd="sng" w="9525">
                      <a:solidFill>
                        <a:srgbClr val="999999"/>
                      </a:solidFill>
                      <a:prstDash val="solid"/>
                      <a:round/>
                      <a:headEnd len="sm" w="sm" type="none"/>
                      <a:tailEnd len="sm" w="sm" type="none"/>
                    </a:lnR>
                  </a:tcPr>
                </a:tc>
                <a:tc>
                  <a:txBody>
                    <a:bodyPr/>
                    <a:lstStyle/>
                    <a:p>
                      <a:pPr indent="0" lvl="0" marL="0" rtl="0" algn="ctr">
                        <a:spcBef>
                          <a:spcPts val="0"/>
                        </a:spcBef>
                        <a:spcAft>
                          <a:spcPts val="0"/>
                        </a:spcAft>
                        <a:buNone/>
                      </a:pPr>
                      <a:r>
                        <a:rPr b="1" lang="en">
                          <a:solidFill>
                            <a:srgbClr val="1C4587"/>
                          </a:solidFill>
                        </a:rPr>
                        <a:t>0.9 (2.2)</a:t>
                      </a:r>
                      <a:endParaRPr b="1">
                        <a:solidFill>
                          <a:srgbClr val="1C4587"/>
                        </a:solidFill>
                      </a:endParaRPr>
                    </a:p>
                  </a:txBody>
                  <a:tcPr marT="0" marB="0"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298625">
                <a:tc>
                  <a:txBody>
                    <a:bodyPr/>
                    <a:lstStyle/>
                    <a:p>
                      <a:pPr indent="0" lvl="0" marL="0" rtl="0" algn="l">
                        <a:spcBef>
                          <a:spcPts val="0"/>
                        </a:spcBef>
                        <a:spcAft>
                          <a:spcPts val="0"/>
                        </a:spcAft>
                        <a:buNone/>
                      </a:pPr>
                      <a:r>
                        <a:rPr lang="en"/>
                        <a:t>Programming Experience</a:t>
                      </a:r>
                      <a:endParaRPr/>
                    </a:p>
                  </a:txBody>
                  <a:tcPr marT="0" marB="0" marR="91425" marL="91425" anchor="ctr"/>
                </a:tc>
                <a:tc>
                  <a:txBody>
                    <a:bodyPr/>
                    <a:lstStyle/>
                    <a:p>
                      <a:pPr indent="0" lvl="0" marL="0" rtl="0" algn="ctr">
                        <a:spcBef>
                          <a:spcPts val="0"/>
                        </a:spcBef>
                        <a:spcAft>
                          <a:spcPts val="0"/>
                        </a:spcAft>
                        <a:buNone/>
                      </a:pPr>
                      <a:r>
                        <a:rPr b="1" lang="en">
                          <a:solidFill>
                            <a:srgbClr val="980000"/>
                          </a:solidFill>
                        </a:rPr>
                        <a:t>-0.8 (8.2)</a:t>
                      </a:r>
                      <a:endParaRPr b="1">
                        <a:solidFill>
                          <a:srgbClr val="980000"/>
                        </a:solidFill>
                      </a:endParaRPr>
                    </a:p>
                  </a:txBody>
                  <a:tcPr marT="0" marB="0" marR="91425" marL="91425" anchor="ctr"/>
                </a:tc>
                <a:tc>
                  <a:txBody>
                    <a:bodyPr/>
                    <a:lstStyle/>
                    <a:p>
                      <a:pPr indent="0" lvl="0" marL="0" rtl="0" algn="ctr">
                        <a:spcBef>
                          <a:spcPts val="0"/>
                        </a:spcBef>
                        <a:spcAft>
                          <a:spcPts val="0"/>
                        </a:spcAft>
                        <a:buNone/>
                      </a:pPr>
                      <a:r>
                        <a:rPr b="1" lang="en">
                          <a:solidFill>
                            <a:schemeClr val="dk2"/>
                          </a:solidFill>
                        </a:rPr>
                        <a:t>-</a:t>
                      </a:r>
                      <a:endParaRPr b="1">
                        <a:solidFill>
                          <a:schemeClr val="dk2"/>
                        </a:solidFill>
                      </a:endParaRPr>
                    </a:p>
                  </a:txBody>
                  <a:tcPr marT="0" marB="0" marR="91425" marL="91425" anchor="ctr"/>
                </a:tc>
                <a:tc>
                  <a:txBody>
                    <a:bodyPr/>
                    <a:lstStyle/>
                    <a:p>
                      <a:pPr indent="0" lvl="0" marL="0" rtl="0" algn="ctr">
                        <a:spcBef>
                          <a:spcPts val="0"/>
                        </a:spcBef>
                        <a:spcAft>
                          <a:spcPts val="0"/>
                        </a:spcAft>
                        <a:buNone/>
                      </a:pPr>
                      <a:r>
                        <a:rPr b="1" lang="en">
                          <a:solidFill>
                            <a:srgbClr val="980000"/>
                          </a:solidFill>
                        </a:rPr>
                        <a:t>-1.1 (6.0)</a:t>
                      </a:r>
                      <a:endParaRPr b="1">
                        <a:solidFill>
                          <a:srgbClr val="980000"/>
                        </a:solidFill>
                      </a:endParaRPr>
                    </a:p>
                  </a:txBody>
                  <a:tcPr marT="0" marB="0" marR="91425" marL="91425" anchor="ctr"/>
                </a:tc>
                <a:tc>
                  <a:txBody>
                    <a:bodyPr/>
                    <a:lstStyle/>
                    <a:p>
                      <a:pPr indent="0" lvl="0" marL="0" rtl="0" algn="ctr">
                        <a:spcBef>
                          <a:spcPts val="0"/>
                        </a:spcBef>
                        <a:spcAft>
                          <a:spcPts val="0"/>
                        </a:spcAft>
                        <a:buNone/>
                      </a:pPr>
                      <a:r>
                        <a:rPr b="1" lang="en">
                          <a:solidFill>
                            <a:srgbClr val="980000"/>
                          </a:solidFill>
                        </a:rPr>
                        <a:t>-0.2 (6.8)</a:t>
                      </a:r>
                      <a:endParaRPr b="1">
                        <a:solidFill>
                          <a:srgbClr val="980000"/>
                        </a:solidFill>
                      </a:endParaRPr>
                    </a:p>
                  </a:txBody>
                  <a:tcPr marT="0" marB="0" marR="91425" marL="91425" anchor="ctr">
                    <a:lnR cap="flat" cmpd="sng" w="9525">
                      <a:solidFill>
                        <a:srgbClr val="999999"/>
                      </a:solidFill>
                      <a:prstDash val="solid"/>
                      <a:round/>
                      <a:headEnd len="sm" w="sm" type="none"/>
                      <a:tailEnd len="sm" w="sm" type="none"/>
                    </a:lnR>
                  </a:tcPr>
                </a:tc>
                <a:tc>
                  <a:txBody>
                    <a:bodyPr/>
                    <a:lstStyle/>
                    <a:p>
                      <a:pPr indent="0" lvl="0" marL="0" rtl="0" algn="ctr">
                        <a:spcBef>
                          <a:spcPts val="0"/>
                        </a:spcBef>
                        <a:spcAft>
                          <a:spcPts val="0"/>
                        </a:spcAft>
                        <a:buNone/>
                      </a:pPr>
                      <a:r>
                        <a:rPr b="1" lang="en">
                          <a:solidFill>
                            <a:srgbClr val="980000"/>
                          </a:solidFill>
                        </a:rPr>
                        <a:t>-1.4 (5.9)</a:t>
                      </a:r>
                      <a:endParaRPr b="1">
                        <a:solidFill>
                          <a:srgbClr val="980000"/>
                        </a:solidFill>
                      </a:endParaRPr>
                    </a:p>
                  </a:txBody>
                  <a:tcPr marT="0" marB="0"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298625">
                <a:tc>
                  <a:txBody>
                    <a:bodyPr/>
                    <a:lstStyle/>
                    <a:p>
                      <a:pPr indent="0" lvl="0" marL="0" rtl="0" algn="l">
                        <a:spcBef>
                          <a:spcPts val="0"/>
                        </a:spcBef>
                        <a:spcAft>
                          <a:spcPts val="0"/>
                        </a:spcAft>
                        <a:buNone/>
                      </a:pPr>
                      <a:r>
                        <a:rPr lang="en"/>
                        <a:t>Area of Study</a:t>
                      </a:r>
                      <a:endParaRPr/>
                    </a:p>
                  </a:txBody>
                  <a:tcPr marT="0" marB="0" marR="91425" marL="91425" anchor="ctr"/>
                </a:tc>
                <a:tc>
                  <a:txBody>
                    <a:bodyPr/>
                    <a:lstStyle/>
                    <a:p>
                      <a:pPr indent="0" lvl="0" marL="0" rtl="0" algn="ctr">
                        <a:spcBef>
                          <a:spcPts val="0"/>
                        </a:spcBef>
                        <a:spcAft>
                          <a:spcPts val="0"/>
                        </a:spcAft>
                        <a:buNone/>
                      </a:pPr>
                      <a:r>
                        <a:rPr b="1" lang="en">
                          <a:solidFill>
                            <a:srgbClr val="980000"/>
                          </a:solidFill>
                        </a:rPr>
                        <a:t>-1.2 (7.6)</a:t>
                      </a:r>
                      <a:endParaRPr b="1">
                        <a:solidFill>
                          <a:srgbClr val="980000"/>
                        </a:solidFill>
                      </a:endParaRPr>
                    </a:p>
                  </a:txBody>
                  <a:tcPr marT="0" marB="0" marR="91425" marL="91425" anchor="ctr"/>
                </a:tc>
                <a:tc>
                  <a:txBody>
                    <a:bodyPr/>
                    <a:lstStyle/>
                    <a:p>
                      <a:pPr indent="0" lvl="0" marL="0" rtl="0" algn="ctr">
                        <a:spcBef>
                          <a:spcPts val="0"/>
                        </a:spcBef>
                        <a:spcAft>
                          <a:spcPts val="0"/>
                        </a:spcAft>
                        <a:buNone/>
                      </a:pPr>
                      <a:r>
                        <a:rPr b="1" lang="en">
                          <a:solidFill>
                            <a:schemeClr val="dk2"/>
                          </a:solidFill>
                        </a:rPr>
                        <a:t>-</a:t>
                      </a:r>
                      <a:endParaRPr b="1">
                        <a:solidFill>
                          <a:schemeClr val="dk2"/>
                        </a:solidFill>
                      </a:endParaRPr>
                    </a:p>
                  </a:txBody>
                  <a:tcPr marT="0" marB="0" marR="91425" marL="91425" anchor="ctr"/>
                </a:tc>
                <a:tc>
                  <a:txBody>
                    <a:bodyPr/>
                    <a:lstStyle/>
                    <a:p>
                      <a:pPr indent="0" lvl="0" marL="0" rtl="0" algn="ctr">
                        <a:spcBef>
                          <a:spcPts val="0"/>
                        </a:spcBef>
                        <a:spcAft>
                          <a:spcPts val="0"/>
                        </a:spcAft>
                        <a:buNone/>
                      </a:pPr>
                      <a:r>
                        <a:rPr b="1" lang="en">
                          <a:solidFill>
                            <a:srgbClr val="980000"/>
                          </a:solidFill>
                        </a:rPr>
                        <a:t>-1.4 (7.2)</a:t>
                      </a:r>
                      <a:endParaRPr b="1">
                        <a:solidFill>
                          <a:srgbClr val="980000"/>
                        </a:solidFill>
                      </a:endParaRPr>
                    </a:p>
                  </a:txBody>
                  <a:tcPr marT="0" marB="0" marR="91425" marL="91425" anchor="ctr"/>
                </a:tc>
                <a:tc>
                  <a:txBody>
                    <a:bodyPr/>
                    <a:lstStyle/>
                    <a:p>
                      <a:pPr indent="0" lvl="0" marL="0" rtl="0" algn="ctr">
                        <a:spcBef>
                          <a:spcPts val="0"/>
                        </a:spcBef>
                        <a:spcAft>
                          <a:spcPts val="0"/>
                        </a:spcAft>
                        <a:buNone/>
                      </a:pPr>
                      <a:r>
                        <a:rPr b="1" lang="en">
                          <a:solidFill>
                            <a:srgbClr val="980000"/>
                          </a:solidFill>
                        </a:rPr>
                        <a:t>-0.8 (6.1)</a:t>
                      </a:r>
                      <a:endParaRPr b="1">
                        <a:solidFill>
                          <a:srgbClr val="980000"/>
                        </a:solidFill>
                      </a:endParaRPr>
                    </a:p>
                  </a:txBody>
                  <a:tcPr marT="0" marB="0" marR="91425" marL="91425" anchor="ctr">
                    <a:lnR cap="flat" cmpd="sng" w="9525">
                      <a:solidFill>
                        <a:srgbClr val="999999"/>
                      </a:solidFill>
                      <a:prstDash val="solid"/>
                      <a:round/>
                      <a:headEnd len="sm" w="sm" type="none"/>
                      <a:tailEnd len="sm" w="sm" type="none"/>
                    </a:lnR>
                  </a:tcPr>
                </a:tc>
                <a:tc>
                  <a:txBody>
                    <a:bodyPr/>
                    <a:lstStyle/>
                    <a:p>
                      <a:pPr indent="0" lvl="0" marL="0" rtl="0" algn="ctr">
                        <a:spcBef>
                          <a:spcPts val="0"/>
                        </a:spcBef>
                        <a:spcAft>
                          <a:spcPts val="0"/>
                        </a:spcAft>
                        <a:buNone/>
                      </a:pPr>
                      <a:r>
                        <a:rPr b="1" lang="en">
                          <a:solidFill>
                            <a:srgbClr val="980000"/>
                          </a:solidFill>
                        </a:rPr>
                        <a:t>-1.3 (3.5)</a:t>
                      </a:r>
                      <a:endParaRPr b="1">
                        <a:solidFill>
                          <a:srgbClr val="980000"/>
                        </a:solidFill>
                      </a:endParaRPr>
                    </a:p>
                  </a:txBody>
                  <a:tcPr marT="0" marB="0"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sp>
        <p:nvSpPr>
          <p:cNvPr id="234" name="Google Shape;234;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Formation Matters</a:t>
            </a:r>
            <a:endParaRPr/>
          </a:p>
        </p:txBody>
      </p:sp>
      <p:sp>
        <p:nvSpPr>
          <p:cNvPr id="74" name="Google Shape;74;p14"/>
          <p:cNvSpPr txBox="1"/>
          <p:nvPr>
            <p:ph idx="1" type="body"/>
          </p:nvPr>
        </p:nvSpPr>
        <p:spPr>
          <a:xfrm>
            <a:off x="311700" y="1266325"/>
            <a:ext cx="3902100" cy="3302700"/>
          </a:xfrm>
          <a:prstGeom prst="rect">
            <a:avLst/>
          </a:prstGeom>
        </p:spPr>
        <p:txBody>
          <a:bodyPr anchorCtr="0" anchor="t" bIns="91425" lIns="91425" spcFirstLastPara="1" rIns="91425" wrap="square" tIns="91425">
            <a:normAutofit lnSpcReduction="20000"/>
          </a:bodyPr>
          <a:lstStyle/>
          <a:p>
            <a:pPr indent="-355600" lvl="0" marL="457200" rtl="0" algn="l">
              <a:spcBef>
                <a:spcPts val="0"/>
              </a:spcBef>
              <a:spcAft>
                <a:spcPts val="0"/>
              </a:spcAft>
              <a:buSzPts val="2000"/>
              <a:buChar char="●"/>
            </a:pPr>
            <a:r>
              <a:rPr lang="en" sz="2000"/>
              <a:t>Teamwork is a foundational skill and integral in computing courses </a:t>
            </a:r>
            <a:r>
              <a:rPr i="1" lang="en" sz="2000"/>
              <a:t>(e.g., </a:t>
            </a:r>
            <a:r>
              <a:rPr i="1" lang="en" sz="2000"/>
              <a:t>Coleman &amp; Lang 2012; </a:t>
            </a:r>
            <a:r>
              <a:rPr i="1" lang="en" sz="2000"/>
              <a:t>Latulipe, Long, &amp; Seminario 2015)</a:t>
            </a:r>
            <a:endParaRPr i="1" sz="2000"/>
          </a:p>
          <a:p>
            <a:pPr indent="-355600" lvl="0" marL="457200" rtl="0" algn="l">
              <a:spcBef>
                <a:spcPts val="1000"/>
              </a:spcBef>
              <a:spcAft>
                <a:spcPts val="1000"/>
              </a:spcAft>
              <a:buSzPts val="2000"/>
              <a:buChar char="●"/>
            </a:pPr>
            <a:r>
              <a:rPr lang="en" sz="2000"/>
              <a:t>Instructors must determine how to best form teams from increasingly large and diverse pool of students</a:t>
            </a:r>
            <a:endParaRPr sz="2000"/>
          </a:p>
        </p:txBody>
      </p:sp>
      <p:sp>
        <p:nvSpPr>
          <p:cNvPr id="75" name="Google Shape;7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76" name="Google Shape;76;p14"/>
          <p:cNvPicPr preferRelativeResize="0"/>
          <p:nvPr/>
        </p:nvPicPr>
        <p:blipFill>
          <a:blip r:embed="rId3">
            <a:alphaModFix/>
          </a:blip>
          <a:stretch>
            <a:fillRect/>
          </a:stretch>
        </p:blipFill>
        <p:spPr>
          <a:xfrm>
            <a:off x="4386575" y="1664338"/>
            <a:ext cx="4527601" cy="208473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lang="en"/>
              <a:t>RQ2: Agreement </a:t>
            </a:r>
            <a:endParaRPr/>
          </a:p>
        </p:txBody>
      </p:sp>
      <p:sp>
        <p:nvSpPr>
          <p:cNvPr id="240" name="Google Shape;240;p32"/>
          <p:cNvSpPr txBox="1"/>
          <p:nvPr/>
        </p:nvSpPr>
        <p:spPr>
          <a:xfrm>
            <a:off x="500550" y="3585088"/>
            <a:ext cx="85206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Clr>
                <a:schemeClr val="dk1"/>
              </a:buClr>
              <a:buSzPts val="1100"/>
              <a:buFont typeface="Arial"/>
              <a:buNone/>
            </a:pPr>
            <a:r>
              <a:rPr lang="en" sz="2000">
                <a:solidFill>
                  <a:schemeClr val="dk2"/>
                </a:solidFill>
                <a:latin typeface="Open Sans"/>
                <a:ea typeface="Open Sans"/>
                <a:cs typeface="Open Sans"/>
                <a:sym typeface="Open Sans"/>
              </a:rPr>
              <a:t>More agreement (lower variance) than previous terms</a:t>
            </a:r>
            <a:endParaRPr sz="2000">
              <a:solidFill>
                <a:schemeClr val="dk2"/>
              </a:solidFill>
              <a:latin typeface="Open Sans"/>
              <a:ea typeface="Open Sans"/>
              <a:cs typeface="Open Sans"/>
              <a:sym typeface="Open Sans"/>
            </a:endParaRPr>
          </a:p>
        </p:txBody>
      </p:sp>
      <p:graphicFrame>
        <p:nvGraphicFramePr>
          <p:cNvPr id="241" name="Google Shape;241;p32"/>
          <p:cNvGraphicFramePr/>
          <p:nvPr/>
        </p:nvGraphicFramePr>
        <p:xfrm>
          <a:off x="685813" y="1176900"/>
          <a:ext cx="3000000" cy="3000000"/>
        </p:xfrm>
        <a:graphic>
          <a:graphicData uri="http://schemas.openxmlformats.org/drawingml/2006/table">
            <a:tbl>
              <a:tblPr>
                <a:noFill/>
                <a:tableStyleId>{850A04B9-C583-448B-BBDA-6E813393363B}</a:tableStyleId>
              </a:tblPr>
              <a:tblGrid>
                <a:gridCol w="2530975"/>
                <a:gridCol w="1127325"/>
                <a:gridCol w="1060000"/>
                <a:gridCol w="1009625"/>
                <a:gridCol w="1034825"/>
                <a:gridCol w="1009625"/>
              </a:tblGrid>
              <a:tr h="298625">
                <a:tc>
                  <a:txBody>
                    <a:bodyPr/>
                    <a:lstStyle/>
                    <a:p>
                      <a:pPr indent="0" lvl="0" marL="0" rtl="0" algn="ctr">
                        <a:spcBef>
                          <a:spcPts val="0"/>
                        </a:spcBef>
                        <a:spcAft>
                          <a:spcPts val="0"/>
                        </a:spcAft>
                        <a:buNone/>
                      </a:pPr>
                      <a:r>
                        <a:rPr b="1" lang="en"/>
                        <a:t>Criterion</a:t>
                      </a:r>
                      <a:endParaRPr b="1"/>
                    </a:p>
                  </a:txBody>
                  <a:tcPr marT="0" marB="0" marR="91425" marL="91425" anchor="ctr"/>
                </a:tc>
                <a:tc>
                  <a:txBody>
                    <a:bodyPr/>
                    <a:lstStyle/>
                    <a:p>
                      <a:pPr indent="0" lvl="0" marL="0" rtl="0" algn="ctr">
                        <a:spcBef>
                          <a:spcPts val="0"/>
                        </a:spcBef>
                        <a:spcAft>
                          <a:spcPts val="0"/>
                        </a:spcAft>
                        <a:buNone/>
                      </a:pPr>
                      <a:r>
                        <a:rPr b="1" lang="en"/>
                        <a:t>Avg (Var)</a:t>
                      </a:r>
                      <a:endParaRPr b="1"/>
                    </a:p>
                  </a:txBody>
                  <a:tcPr marT="0" marB="0" marR="91425" marL="91425" anchor="ctr"/>
                </a:tc>
                <a:tc>
                  <a:txBody>
                    <a:bodyPr/>
                    <a:lstStyle/>
                    <a:p>
                      <a:pPr indent="0" lvl="0" marL="0" rtl="0" algn="ctr">
                        <a:spcBef>
                          <a:spcPts val="0"/>
                        </a:spcBef>
                        <a:spcAft>
                          <a:spcPts val="0"/>
                        </a:spcAft>
                        <a:buNone/>
                      </a:pPr>
                      <a:r>
                        <a:rPr b="1" lang="en"/>
                        <a:t>SP19</a:t>
                      </a:r>
                      <a:endParaRPr b="1"/>
                    </a:p>
                  </a:txBody>
                  <a:tcPr marT="0" marB="0" marR="91425" marL="91425" anchor="ctr"/>
                </a:tc>
                <a:tc>
                  <a:txBody>
                    <a:bodyPr/>
                    <a:lstStyle/>
                    <a:p>
                      <a:pPr indent="0" lvl="0" marL="0" rtl="0" algn="ctr">
                        <a:spcBef>
                          <a:spcPts val="0"/>
                        </a:spcBef>
                        <a:spcAft>
                          <a:spcPts val="0"/>
                        </a:spcAft>
                        <a:buNone/>
                      </a:pPr>
                      <a:r>
                        <a:rPr b="1" lang="en"/>
                        <a:t>FA19</a:t>
                      </a:r>
                      <a:endParaRPr b="1"/>
                    </a:p>
                  </a:txBody>
                  <a:tcPr marT="0" marB="0" marR="91425" marL="91425" anchor="ctr"/>
                </a:tc>
                <a:tc>
                  <a:txBody>
                    <a:bodyPr/>
                    <a:lstStyle/>
                    <a:p>
                      <a:pPr indent="0" lvl="0" marL="0" rtl="0" algn="ctr">
                        <a:spcBef>
                          <a:spcPts val="0"/>
                        </a:spcBef>
                        <a:spcAft>
                          <a:spcPts val="0"/>
                        </a:spcAft>
                        <a:buNone/>
                      </a:pPr>
                      <a:r>
                        <a:rPr b="1" lang="en"/>
                        <a:t>FA20</a:t>
                      </a:r>
                      <a:endParaRPr b="1"/>
                    </a:p>
                  </a:txBody>
                  <a:tcPr marT="0" marB="0" marR="91425" marL="91425" anchor="ctr"/>
                </a:tc>
                <a:tc>
                  <a:txBody>
                    <a:bodyPr/>
                    <a:lstStyle/>
                    <a:p>
                      <a:pPr indent="0" lvl="0" marL="0" rtl="0" algn="ctr">
                        <a:spcBef>
                          <a:spcPts val="0"/>
                        </a:spcBef>
                        <a:spcAft>
                          <a:spcPts val="0"/>
                        </a:spcAft>
                        <a:buNone/>
                      </a:pPr>
                      <a:r>
                        <a:rPr b="1" lang="en"/>
                        <a:t>SP21</a:t>
                      </a:r>
                      <a:endParaRPr b="1"/>
                    </a:p>
                  </a:txBody>
                  <a:tcPr marT="0" marB="0" marR="91425" marL="91425" anchor="ctr">
                    <a:lnB cap="flat" cmpd="sng" w="9525">
                      <a:solidFill>
                        <a:srgbClr val="999999"/>
                      </a:solidFill>
                      <a:prstDash val="solid"/>
                      <a:round/>
                      <a:headEnd len="sm" w="sm" type="none"/>
                      <a:tailEnd len="sm" w="sm" type="none"/>
                    </a:lnB>
                    <a:solidFill>
                      <a:srgbClr val="F3F3F3"/>
                    </a:solidFill>
                  </a:tcPr>
                </a:tc>
              </a:tr>
              <a:tr h="298625">
                <a:tc>
                  <a:txBody>
                    <a:bodyPr/>
                    <a:lstStyle/>
                    <a:p>
                      <a:pPr indent="0" lvl="0" marL="0" rtl="0" algn="l">
                        <a:spcBef>
                          <a:spcPts val="0"/>
                        </a:spcBef>
                        <a:spcAft>
                          <a:spcPts val="0"/>
                        </a:spcAft>
                        <a:buNone/>
                      </a:pPr>
                      <a:r>
                        <a:rPr lang="en"/>
                        <a:t>Work Style</a:t>
                      </a:r>
                      <a:endParaRPr/>
                    </a:p>
                  </a:txBody>
                  <a:tcPr marT="0" marB="0" marR="91425" marL="91425" anchor="ctr"/>
                </a:tc>
                <a:tc>
                  <a:txBody>
                    <a:bodyPr/>
                    <a:lstStyle/>
                    <a:p>
                      <a:pPr indent="0" lvl="0" marL="0" rtl="0" algn="ctr">
                        <a:spcBef>
                          <a:spcPts val="0"/>
                        </a:spcBef>
                        <a:spcAft>
                          <a:spcPts val="0"/>
                        </a:spcAft>
                        <a:buNone/>
                      </a:pPr>
                      <a:r>
                        <a:rPr b="1" lang="en">
                          <a:solidFill>
                            <a:srgbClr val="111111"/>
                          </a:solidFill>
                        </a:rPr>
                        <a:t>0 (10.7)</a:t>
                      </a:r>
                      <a:endParaRPr b="1">
                        <a:solidFill>
                          <a:srgbClr val="111111"/>
                        </a:solidFill>
                      </a:endParaRPr>
                    </a:p>
                  </a:txBody>
                  <a:tcPr marT="0" marB="0" marR="91425" marL="91425" anchor="ctr"/>
                </a:tc>
                <a:tc>
                  <a:txBody>
                    <a:bodyPr/>
                    <a:lstStyle/>
                    <a:p>
                      <a:pPr indent="0" lvl="0" marL="0" rtl="0" algn="ctr">
                        <a:spcBef>
                          <a:spcPts val="0"/>
                        </a:spcBef>
                        <a:spcAft>
                          <a:spcPts val="0"/>
                        </a:spcAft>
                        <a:buNone/>
                      </a:pPr>
                      <a:r>
                        <a:rPr b="1" lang="en">
                          <a:solidFill>
                            <a:srgbClr val="1C4587"/>
                          </a:solidFill>
                        </a:rPr>
                        <a:t>0.5 (8.6)</a:t>
                      </a:r>
                      <a:endParaRPr b="1">
                        <a:solidFill>
                          <a:srgbClr val="1C4587"/>
                        </a:solidFill>
                      </a:endParaRPr>
                    </a:p>
                  </a:txBody>
                  <a:tcPr marT="0" marB="0" marR="91425" marL="91425" anchor="ctr"/>
                </a:tc>
                <a:tc>
                  <a:txBody>
                    <a:bodyPr/>
                    <a:lstStyle/>
                    <a:p>
                      <a:pPr indent="0" lvl="0" marL="0" rtl="0" algn="ctr">
                        <a:spcBef>
                          <a:spcPts val="0"/>
                        </a:spcBef>
                        <a:spcAft>
                          <a:spcPts val="0"/>
                        </a:spcAft>
                        <a:buNone/>
                      </a:pPr>
                      <a:r>
                        <a:rPr b="1" lang="en">
                          <a:solidFill>
                            <a:srgbClr val="980000"/>
                          </a:solidFill>
                        </a:rPr>
                        <a:t>-0.2 (7.6)</a:t>
                      </a:r>
                      <a:endParaRPr b="1">
                        <a:solidFill>
                          <a:srgbClr val="980000"/>
                        </a:solidFill>
                      </a:endParaRPr>
                    </a:p>
                  </a:txBody>
                  <a:tcPr marT="0" marB="0" marR="91425" marL="91425" anchor="ctr"/>
                </a:tc>
                <a:tc>
                  <a:txBody>
                    <a:bodyPr/>
                    <a:lstStyle/>
                    <a:p>
                      <a:pPr indent="0" lvl="0" marL="0" rtl="0" algn="ctr">
                        <a:spcBef>
                          <a:spcPts val="0"/>
                        </a:spcBef>
                        <a:spcAft>
                          <a:spcPts val="0"/>
                        </a:spcAft>
                        <a:buNone/>
                      </a:pPr>
                      <a:r>
                        <a:rPr b="1" lang="en">
                          <a:solidFill>
                            <a:srgbClr val="1C4587"/>
                          </a:solidFill>
                        </a:rPr>
                        <a:t>0.3 (8.8)</a:t>
                      </a:r>
                      <a:endParaRPr b="1">
                        <a:solidFill>
                          <a:srgbClr val="1C4587"/>
                        </a:solidFill>
                      </a:endParaRPr>
                    </a:p>
                  </a:txBody>
                  <a:tcPr marT="0" marB="0" marR="91425" marL="91425" anchor="ctr">
                    <a:lnR cap="flat" cmpd="sng" w="9525">
                      <a:solidFill>
                        <a:srgbClr val="999999"/>
                      </a:solidFill>
                      <a:prstDash val="solid"/>
                      <a:round/>
                      <a:headEnd len="sm" w="sm" type="none"/>
                      <a:tailEnd len="sm" w="sm" type="none"/>
                    </a:lnR>
                  </a:tcPr>
                </a:tc>
                <a:tc>
                  <a:txBody>
                    <a:bodyPr/>
                    <a:lstStyle/>
                    <a:p>
                      <a:pPr indent="0" lvl="0" marL="0" rtl="0" algn="ctr">
                        <a:spcBef>
                          <a:spcPts val="0"/>
                        </a:spcBef>
                        <a:spcAft>
                          <a:spcPts val="0"/>
                        </a:spcAft>
                        <a:buNone/>
                      </a:pPr>
                      <a:r>
                        <a:rPr b="1" lang="en">
                          <a:solidFill>
                            <a:srgbClr val="980000"/>
                          </a:solidFill>
                        </a:rPr>
                        <a:t>-0.6 (8.2)</a:t>
                      </a:r>
                      <a:endParaRPr b="1">
                        <a:solidFill>
                          <a:srgbClr val="980000"/>
                        </a:solidFill>
                      </a:endParaRPr>
                    </a:p>
                  </a:txBody>
                  <a:tcPr marT="0" marB="0"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3F3F3"/>
                    </a:solidFill>
                  </a:tcPr>
                </a:tc>
              </a:tr>
              <a:tr h="298625">
                <a:tc>
                  <a:txBody>
                    <a:bodyPr/>
                    <a:lstStyle/>
                    <a:p>
                      <a:pPr indent="0" lvl="0" marL="0" rtl="0" algn="l">
                        <a:spcBef>
                          <a:spcPts val="0"/>
                        </a:spcBef>
                        <a:spcAft>
                          <a:spcPts val="0"/>
                        </a:spcAft>
                        <a:buNone/>
                      </a:pPr>
                      <a:r>
                        <a:rPr lang="en"/>
                        <a:t>English Proficiency</a:t>
                      </a:r>
                      <a:endParaRPr/>
                    </a:p>
                  </a:txBody>
                  <a:tcPr marT="0" marB="0" marR="91425" marL="91425" anchor="ctr"/>
                </a:tc>
                <a:tc>
                  <a:txBody>
                    <a:bodyPr/>
                    <a:lstStyle/>
                    <a:p>
                      <a:pPr indent="0" lvl="0" marL="0" rtl="0" algn="ctr">
                        <a:spcBef>
                          <a:spcPts val="0"/>
                        </a:spcBef>
                        <a:spcAft>
                          <a:spcPts val="0"/>
                        </a:spcAft>
                        <a:buNone/>
                      </a:pPr>
                      <a:r>
                        <a:rPr b="1" lang="en">
                          <a:solidFill>
                            <a:srgbClr val="1C4587"/>
                          </a:solidFill>
                        </a:rPr>
                        <a:t>0.8 (8.5)</a:t>
                      </a:r>
                      <a:endParaRPr b="1">
                        <a:solidFill>
                          <a:srgbClr val="1C4587"/>
                        </a:solidFill>
                      </a:endParaRPr>
                    </a:p>
                  </a:txBody>
                  <a:tcPr marT="0" marB="0" marR="91425" marL="91425" anchor="ctr"/>
                </a:tc>
                <a:tc>
                  <a:txBody>
                    <a:bodyPr/>
                    <a:lstStyle/>
                    <a:p>
                      <a:pPr indent="0" lvl="0" marL="0" rtl="0" algn="ctr">
                        <a:spcBef>
                          <a:spcPts val="0"/>
                        </a:spcBef>
                        <a:spcAft>
                          <a:spcPts val="0"/>
                        </a:spcAft>
                        <a:buNone/>
                      </a:pPr>
                      <a:r>
                        <a:rPr b="1" lang="en">
                          <a:solidFill>
                            <a:srgbClr val="1C4587"/>
                          </a:solidFill>
                        </a:rPr>
                        <a:t>0.2 (8.9)</a:t>
                      </a:r>
                      <a:endParaRPr b="1">
                        <a:solidFill>
                          <a:srgbClr val="1C4587"/>
                        </a:solidFill>
                      </a:endParaRPr>
                    </a:p>
                  </a:txBody>
                  <a:tcPr marT="0" marB="0" marR="91425" marL="91425" anchor="ctr"/>
                </a:tc>
                <a:tc>
                  <a:txBody>
                    <a:bodyPr/>
                    <a:lstStyle/>
                    <a:p>
                      <a:pPr indent="0" lvl="0" marL="0" rtl="0" algn="ctr">
                        <a:spcBef>
                          <a:spcPts val="0"/>
                        </a:spcBef>
                        <a:spcAft>
                          <a:spcPts val="0"/>
                        </a:spcAft>
                        <a:buNone/>
                      </a:pPr>
                      <a:r>
                        <a:rPr b="1" lang="en">
                          <a:solidFill>
                            <a:srgbClr val="1C4587"/>
                          </a:solidFill>
                        </a:rPr>
                        <a:t>0.6 (7.1)</a:t>
                      </a:r>
                      <a:endParaRPr b="1">
                        <a:solidFill>
                          <a:srgbClr val="1C4587"/>
                        </a:solidFill>
                      </a:endParaRPr>
                    </a:p>
                  </a:txBody>
                  <a:tcPr marT="0" marB="0" marR="91425" marL="91425" anchor="ctr"/>
                </a:tc>
                <a:tc>
                  <a:txBody>
                    <a:bodyPr/>
                    <a:lstStyle/>
                    <a:p>
                      <a:pPr indent="0" lvl="0" marL="0" rtl="0" algn="ctr">
                        <a:spcBef>
                          <a:spcPts val="0"/>
                        </a:spcBef>
                        <a:spcAft>
                          <a:spcPts val="0"/>
                        </a:spcAft>
                        <a:buNone/>
                      </a:pPr>
                      <a:r>
                        <a:rPr b="1" lang="en">
                          <a:solidFill>
                            <a:srgbClr val="1C4587"/>
                          </a:solidFill>
                        </a:rPr>
                        <a:t>1.3 (6.4)</a:t>
                      </a:r>
                      <a:endParaRPr b="1">
                        <a:solidFill>
                          <a:srgbClr val="1C4587"/>
                        </a:solidFill>
                      </a:endParaRPr>
                    </a:p>
                  </a:txBody>
                  <a:tcPr marT="0" marB="0" marR="91425" marL="91425" anchor="ctr">
                    <a:lnR cap="flat" cmpd="sng" w="9525">
                      <a:solidFill>
                        <a:srgbClr val="999999"/>
                      </a:solidFill>
                      <a:prstDash val="solid"/>
                      <a:round/>
                      <a:headEnd len="sm" w="sm" type="none"/>
                      <a:tailEnd len="sm" w="sm" type="none"/>
                    </a:lnR>
                  </a:tcPr>
                </a:tc>
                <a:tc>
                  <a:txBody>
                    <a:bodyPr/>
                    <a:lstStyle/>
                    <a:p>
                      <a:pPr indent="0" lvl="0" marL="0" rtl="0" algn="ctr">
                        <a:spcBef>
                          <a:spcPts val="0"/>
                        </a:spcBef>
                        <a:spcAft>
                          <a:spcPts val="0"/>
                        </a:spcAft>
                        <a:buNone/>
                      </a:pPr>
                      <a:r>
                        <a:rPr b="1" lang="en">
                          <a:solidFill>
                            <a:srgbClr val="1C4587"/>
                          </a:solidFill>
                        </a:rPr>
                        <a:t>0.9 (4.9)</a:t>
                      </a:r>
                      <a:endParaRPr b="1">
                        <a:solidFill>
                          <a:srgbClr val="1C4587"/>
                        </a:solidFill>
                      </a:endParaRPr>
                    </a:p>
                  </a:txBody>
                  <a:tcPr marT="0" marB="0"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rgbClr val="0000FF"/>
                      </a:solidFill>
                      <a:prstDash val="solid"/>
                      <a:round/>
                      <a:headEnd len="sm" w="sm" type="none"/>
                      <a:tailEnd len="sm" w="sm" type="none"/>
                    </a:lnB>
                    <a:solidFill>
                      <a:srgbClr val="F3F3F3"/>
                    </a:solidFill>
                  </a:tcPr>
                </a:tc>
              </a:tr>
              <a:tr h="298625">
                <a:tc>
                  <a:txBody>
                    <a:bodyPr/>
                    <a:lstStyle/>
                    <a:p>
                      <a:pPr indent="0" lvl="0" marL="0" rtl="0" algn="l">
                        <a:spcBef>
                          <a:spcPts val="0"/>
                        </a:spcBef>
                        <a:spcAft>
                          <a:spcPts val="0"/>
                        </a:spcAft>
                        <a:buNone/>
                      </a:pPr>
                      <a:r>
                        <a:rPr lang="en"/>
                        <a:t>GPA</a:t>
                      </a:r>
                      <a:endParaRPr/>
                    </a:p>
                  </a:txBody>
                  <a:tcPr marT="0" marB="0" marR="91425" marL="91425" anchor="ctr"/>
                </a:tc>
                <a:tc>
                  <a:txBody>
                    <a:bodyPr/>
                    <a:lstStyle/>
                    <a:p>
                      <a:pPr indent="0" lvl="0" marL="0" rtl="0" algn="ctr">
                        <a:spcBef>
                          <a:spcPts val="0"/>
                        </a:spcBef>
                        <a:spcAft>
                          <a:spcPts val="0"/>
                        </a:spcAft>
                        <a:buNone/>
                      </a:pPr>
                      <a:r>
                        <a:rPr b="1" lang="en">
                          <a:solidFill>
                            <a:srgbClr val="1C4587"/>
                          </a:solidFill>
                        </a:rPr>
                        <a:t>0.9 (6.5)</a:t>
                      </a:r>
                      <a:endParaRPr b="1">
                        <a:solidFill>
                          <a:srgbClr val="1C4587"/>
                        </a:solidFill>
                      </a:endParaRPr>
                    </a:p>
                  </a:txBody>
                  <a:tcPr marT="0" marB="0" marR="91425" marL="91425" anchor="ctr"/>
                </a:tc>
                <a:tc>
                  <a:txBody>
                    <a:bodyPr/>
                    <a:lstStyle/>
                    <a:p>
                      <a:pPr indent="0" lvl="0" marL="0" rtl="0" algn="ctr">
                        <a:spcBef>
                          <a:spcPts val="0"/>
                        </a:spcBef>
                        <a:spcAft>
                          <a:spcPts val="0"/>
                        </a:spcAft>
                        <a:buNone/>
                      </a:pPr>
                      <a:r>
                        <a:rPr b="1" lang="en">
                          <a:solidFill>
                            <a:srgbClr val="1C4587"/>
                          </a:solidFill>
                        </a:rPr>
                        <a:t>2.0 (5.4)</a:t>
                      </a:r>
                      <a:endParaRPr b="1">
                        <a:solidFill>
                          <a:srgbClr val="1C4587"/>
                        </a:solidFill>
                      </a:endParaRPr>
                    </a:p>
                  </a:txBody>
                  <a:tcPr marT="0" marB="0" marR="91425" marL="91425" anchor="ctr"/>
                </a:tc>
                <a:tc>
                  <a:txBody>
                    <a:bodyPr/>
                    <a:lstStyle/>
                    <a:p>
                      <a:pPr indent="0" lvl="0" marL="0" rtl="0" algn="ctr">
                        <a:spcBef>
                          <a:spcPts val="0"/>
                        </a:spcBef>
                        <a:spcAft>
                          <a:spcPts val="0"/>
                        </a:spcAft>
                        <a:buNone/>
                      </a:pPr>
                      <a:r>
                        <a:rPr b="1" lang="en">
                          <a:solidFill>
                            <a:srgbClr val="1C4587"/>
                          </a:solidFill>
                        </a:rPr>
                        <a:t>0.4 (6.2)</a:t>
                      </a:r>
                      <a:endParaRPr b="1">
                        <a:solidFill>
                          <a:srgbClr val="1C4587"/>
                        </a:solidFill>
                      </a:endParaRPr>
                    </a:p>
                  </a:txBody>
                  <a:tcPr marT="0" marB="0" marR="91425" marL="91425" anchor="ctr"/>
                </a:tc>
                <a:tc>
                  <a:txBody>
                    <a:bodyPr/>
                    <a:lstStyle/>
                    <a:p>
                      <a:pPr indent="0" lvl="0" marL="0" rtl="0" algn="ctr">
                        <a:spcBef>
                          <a:spcPts val="0"/>
                        </a:spcBef>
                        <a:spcAft>
                          <a:spcPts val="0"/>
                        </a:spcAft>
                        <a:buNone/>
                      </a:pPr>
                      <a:r>
                        <a:rPr b="1" lang="en">
                          <a:solidFill>
                            <a:srgbClr val="1C4587"/>
                          </a:solidFill>
                        </a:rPr>
                        <a:t>1.1 (5.0)</a:t>
                      </a:r>
                      <a:endParaRPr b="1">
                        <a:solidFill>
                          <a:srgbClr val="1C4587"/>
                        </a:solidFill>
                      </a:endParaRPr>
                    </a:p>
                  </a:txBody>
                  <a:tcPr marT="0" marB="0" marR="91425" marL="91425" anchor="ctr">
                    <a:lnR cap="flat" cmpd="sng" w="38100">
                      <a:solidFill>
                        <a:srgbClr val="0000FF"/>
                      </a:solidFill>
                      <a:prstDash val="solid"/>
                      <a:round/>
                      <a:headEnd len="sm" w="sm" type="none"/>
                      <a:tailEnd len="sm" w="sm" type="none"/>
                    </a:lnR>
                  </a:tcPr>
                </a:tc>
                <a:tc>
                  <a:txBody>
                    <a:bodyPr/>
                    <a:lstStyle/>
                    <a:p>
                      <a:pPr indent="0" lvl="0" marL="0" rtl="0" algn="ctr">
                        <a:spcBef>
                          <a:spcPts val="0"/>
                        </a:spcBef>
                        <a:spcAft>
                          <a:spcPts val="0"/>
                        </a:spcAft>
                        <a:buNone/>
                      </a:pPr>
                      <a:r>
                        <a:rPr b="1" lang="en">
                          <a:solidFill>
                            <a:srgbClr val="1C4587"/>
                          </a:solidFill>
                        </a:rPr>
                        <a:t>0.9 (2.2)</a:t>
                      </a:r>
                      <a:endParaRPr b="1">
                        <a:solidFill>
                          <a:srgbClr val="1C4587"/>
                        </a:solidFill>
                      </a:endParaRPr>
                    </a:p>
                  </a:txBody>
                  <a:tcPr marT="0" marB="0" marR="91425" marL="91425" anchor="ctr">
                    <a:lnL cap="flat" cmpd="sng" w="38100">
                      <a:solidFill>
                        <a:srgbClr val="0000FF"/>
                      </a:solidFill>
                      <a:prstDash val="solid"/>
                      <a:round/>
                      <a:headEnd len="sm" w="sm" type="none"/>
                      <a:tailEnd len="sm" w="sm" type="none"/>
                    </a:lnL>
                    <a:lnR cap="flat" cmpd="sng" w="38100">
                      <a:solidFill>
                        <a:srgbClr val="0000FF"/>
                      </a:solidFill>
                      <a:prstDash val="solid"/>
                      <a:round/>
                      <a:headEnd len="sm" w="sm" type="none"/>
                      <a:tailEnd len="sm" w="sm" type="none"/>
                    </a:lnR>
                    <a:lnT cap="flat" cmpd="sng" w="38100">
                      <a:solidFill>
                        <a:srgbClr val="0000FF"/>
                      </a:solidFill>
                      <a:prstDash val="solid"/>
                      <a:round/>
                      <a:headEnd len="sm" w="sm" type="none"/>
                      <a:tailEnd len="sm" w="sm" type="none"/>
                    </a:lnT>
                    <a:lnB cap="flat" cmpd="sng" w="38100">
                      <a:solidFill>
                        <a:srgbClr val="0000FF"/>
                      </a:solidFill>
                      <a:prstDash val="solid"/>
                      <a:round/>
                      <a:headEnd len="sm" w="sm" type="none"/>
                      <a:tailEnd len="sm" w="sm" type="none"/>
                    </a:lnB>
                    <a:solidFill>
                      <a:srgbClr val="F3F3F3"/>
                    </a:solidFill>
                  </a:tcPr>
                </a:tc>
              </a:tr>
              <a:tr h="298625">
                <a:tc>
                  <a:txBody>
                    <a:bodyPr/>
                    <a:lstStyle/>
                    <a:p>
                      <a:pPr indent="0" lvl="0" marL="0" rtl="0" algn="l">
                        <a:spcBef>
                          <a:spcPts val="0"/>
                        </a:spcBef>
                        <a:spcAft>
                          <a:spcPts val="0"/>
                        </a:spcAft>
                        <a:buNone/>
                      </a:pPr>
                      <a:r>
                        <a:rPr lang="en"/>
                        <a:t>Programming Experience</a:t>
                      </a:r>
                      <a:endParaRPr/>
                    </a:p>
                  </a:txBody>
                  <a:tcPr marT="0" marB="0" marR="91425" marL="91425" anchor="ctr"/>
                </a:tc>
                <a:tc>
                  <a:txBody>
                    <a:bodyPr/>
                    <a:lstStyle/>
                    <a:p>
                      <a:pPr indent="0" lvl="0" marL="0" rtl="0" algn="ctr">
                        <a:spcBef>
                          <a:spcPts val="0"/>
                        </a:spcBef>
                        <a:spcAft>
                          <a:spcPts val="0"/>
                        </a:spcAft>
                        <a:buNone/>
                      </a:pPr>
                      <a:r>
                        <a:rPr b="1" lang="en">
                          <a:solidFill>
                            <a:srgbClr val="980000"/>
                          </a:solidFill>
                        </a:rPr>
                        <a:t>-0.8 (8.2)</a:t>
                      </a:r>
                      <a:endParaRPr b="1">
                        <a:solidFill>
                          <a:srgbClr val="980000"/>
                        </a:solidFill>
                      </a:endParaRPr>
                    </a:p>
                  </a:txBody>
                  <a:tcPr marT="0" marB="0" marR="91425" marL="91425" anchor="ctr"/>
                </a:tc>
                <a:tc>
                  <a:txBody>
                    <a:bodyPr/>
                    <a:lstStyle/>
                    <a:p>
                      <a:pPr indent="0" lvl="0" marL="0" rtl="0" algn="ctr">
                        <a:spcBef>
                          <a:spcPts val="0"/>
                        </a:spcBef>
                        <a:spcAft>
                          <a:spcPts val="0"/>
                        </a:spcAft>
                        <a:buNone/>
                      </a:pPr>
                      <a:r>
                        <a:rPr b="1" lang="en">
                          <a:solidFill>
                            <a:schemeClr val="dk2"/>
                          </a:solidFill>
                        </a:rPr>
                        <a:t>-</a:t>
                      </a:r>
                      <a:endParaRPr b="1">
                        <a:solidFill>
                          <a:schemeClr val="dk2"/>
                        </a:solidFill>
                      </a:endParaRPr>
                    </a:p>
                  </a:txBody>
                  <a:tcPr marT="0" marB="0" marR="91425" marL="91425" anchor="ctr"/>
                </a:tc>
                <a:tc>
                  <a:txBody>
                    <a:bodyPr/>
                    <a:lstStyle/>
                    <a:p>
                      <a:pPr indent="0" lvl="0" marL="0" rtl="0" algn="ctr">
                        <a:spcBef>
                          <a:spcPts val="0"/>
                        </a:spcBef>
                        <a:spcAft>
                          <a:spcPts val="0"/>
                        </a:spcAft>
                        <a:buNone/>
                      </a:pPr>
                      <a:r>
                        <a:rPr b="1" lang="en">
                          <a:solidFill>
                            <a:srgbClr val="980000"/>
                          </a:solidFill>
                        </a:rPr>
                        <a:t>-1.1 (6.0)</a:t>
                      </a:r>
                      <a:endParaRPr b="1">
                        <a:solidFill>
                          <a:srgbClr val="980000"/>
                        </a:solidFill>
                      </a:endParaRPr>
                    </a:p>
                  </a:txBody>
                  <a:tcPr marT="0" marB="0" marR="91425" marL="91425" anchor="ctr"/>
                </a:tc>
                <a:tc>
                  <a:txBody>
                    <a:bodyPr/>
                    <a:lstStyle/>
                    <a:p>
                      <a:pPr indent="0" lvl="0" marL="0" rtl="0" algn="ctr">
                        <a:spcBef>
                          <a:spcPts val="0"/>
                        </a:spcBef>
                        <a:spcAft>
                          <a:spcPts val="0"/>
                        </a:spcAft>
                        <a:buNone/>
                      </a:pPr>
                      <a:r>
                        <a:rPr b="1" lang="en">
                          <a:solidFill>
                            <a:srgbClr val="980000"/>
                          </a:solidFill>
                        </a:rPr>
                        <a:t>-0.2 (6.8)</a:t>
                      </a:r>
                      <a:endParaRPr b="1">
                        <a:solidFill>
                          <a:srgbClr val="980000"/>
                        </a:solidFill>
                      </a:endParaRPr>
                    </a:p>
                  </a:txBody>
                  <a:tcPr marT="0" marB="0" marR="91425" marL="91425" anchor="ctr">
                    <a:lnR cap="flat" cmpd="sng" w="9525">
                      <a:solidFill>
                        <a:srgbClr val="999999"/>
                      </a:solidFill>
                      <a:prstDash val="solid"/>
                      <a:round/>
                      <a:headEnd len="sm" w="sm" type="none"/>
                      <a:tailEnd len="sm" w="sm" type="none"/>
                    </a:lnR>
                  </a:tcPr>
                </a:tc>
                <a:tc>
                  <a:txBody>
                    <a:bodyPr/>
                    <a:lstStyle/>
                    <a:p>
                      <a:pPr indent="0" lvl="0" marL="0" rtl="0" algn="ctr">
                        <a:spcBef>
                          <a:spcPts val="0"/>
                        </a:spcBef>
                        <a:spcAft>
                          <a:spcPts val="0"/>
                        </a:spcAft>
                        <a:buNone/>
                      </a:pPr>
                      <a:r>
                        <a:rPr b="1" lang="en">
                          <a:solidFill>
                            <a:srgbClr val="980000"/>
                          </a:solidFill>
                        </a:rPr>
                        <a:t>-1.4 (5.9)</a:t>
                      </a:r>
                      <a:endParaRPr b="1">
                        <a:solidFill>
                          <a:srgbClr val="980000"/>
                        </a:solidFill>
                      </a:endParaRPr>
                    </a:p>
                  </a:txBody>
                  <a:tcPr marT="0" marB="0"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38100">
                      <a:solidFill>
                        <a:srgbClr val="0000FF"/>
                      </a:solidFill>
                      <a:prstDash val="solid"/>
                      <a:round/>
                      <a:headEnd len="sm" w="sm" type="none"/>
                      <a:tailEnd len="sm" w="sm" type="none"/>
                    </a:lnT>
                    <a:lnB cap="flat" cmpd="sng" w="38100">
                      <a:solidFill>
                        <a:srgbClr val="0000FF"/>
                      </a:solidFill>
                      <a:prstDash val="solid"/>
                      <a:round/>
                      <a:headEnd len="sm" w="sm" type="none"/>
                      <a:tailEnd len="sm" w="sm" type="none"/>
                    </a:lnB>
                    <a:solidFill>
                      <a:srgbClr val="F3F3F3"/>
                    </a:solidFill>
                  </a:tcPr>
                </a:tc>
              </a:tr>
              <a:tr h="298625">
                <a:tc>
                  <a:txBody>
                    <a:bodyPr/>
                    <a:lstStyle/>
                    <a:p>
                      <a:pPr indent="0" lvl="0" marL="0" rtl="0" algn="l">
                        <a:spcBef>
                          <a:spcPts val="0"/>
                        </a:spcBef>
                        <a:spcAft>
                          <a:spcPts val="0"/>
                        </a:spcAft>
                        <a:buNone/>
                      </a:pPr>
                      <a:r>
                        <a:rPr lang="en"/>
                        <a:t>Area of Study</a:t>
                      </a:r>
                      <a:endParaRPr/>
                    </a:p>
                  </a:txBody>
                  <a:tcPr marT="0" marB="0" marR="91425" marL="91425" anchor="ctr"/>
                </a:tc>
                <a:tc>
                  <a:txBody>
                    <a:bodyPr/>
                    <a:lstStyle/>
                    <a:p>
                      <a:pPr indent="0" lvl="0" marL="0" rtl="0" algn="ctr">
                        <a:spcBef>
                          <a:spcPts val="0"/>
                        </a:spcBef>
                        <a:spcAft>
                          <a:spcPts val="0"/>
                        </a:spcAft>
                        <a:buNone/>
                      </a:pPr>
                      <a:r>
                        <a:rPr b="1" lang="en">
                          <a:solidFill>
                            <a:srgbClr val="980000"/>
                          </a:solidFill>
                        </a:rPr>
                        <a:t>-1.2 (7.6)</a:t>
                      </a:r>
                      <a:endParaRPr b="1">
                        <a:solidFill>
                          <a:srgbClr val="980000"/>
                        </a:solidFill>
                      </a:endParaRPr>
                    </a:p>
                  </a:txBody>
                  <a:tcPr marT="0" marB="0" marR="91425" marL="91425" anchor="ctr"/>
                </a:tc>
                <a:tc>
                  <a:txBody>
                    <a:bodyPr/>
                    <a:lstStyle/>
                    <a:p>
                      <a:pPr indent="0" lvl="0" marL="0" rtl="0" algn="ctr">
                        <a:spcBef>
                          <a:spcPts val="0"/>
                        </a:spcBef>
                        <a:spcAft>
                          <a:spcPts val="0"/>
                        </a:spcAft>
                        <a:buNone/>
                      </a:pPr>
                      <a:r>
                        <a:rPr b="1" lang="en">
                          <a:solidFill>
                            <a:schemeClr val="dk2"/>
                          </a:solidFill>
                        </a:rPr>
                        <a:t>-</a:t>
                      </a:r>
                      <a:endParaRPr b="1">
                        <a:solidFill>
                          <a:schemeClr val="dk2"/>
                        </a:solidFill>
                      </a:endParaRPr>
                    </a:p>
                  </a:txBody>
                  <a:tcPr marT="0" marB="0" marR="91425" marL="91425" anchor="ctr"/>
                </a:tc>
                <a:tc>
                  <a:txBody>
                    <a:bodyPr/>
                    <a:lstStyle/>
                    <a:p>
                      <a:pPr indent="0" lvl="0" marL="0" rtl="0" algn="ctr">
                        <a:spcBef>
                          <a:spcPts val="0"/>
                        </a:spcBef>
                        <a:spcAft>
                          <a:spcPts val="0"/>
                        </a:spcAft>
                        <a:buNone/>
                      </a:pPr>
                      <a:r>
                        <a:rPr b="1" lang="en">
                          <a:solidFill>
                            <a:srgbClr val="980000"/>
                          </a:solidFill>
                        </a:rPr>
                        <a:t>-1.4 (7.2)</a:t>
                      </a:r>
                      <a:endParaRPr b="1">
                        <a:solidFill>
                          <a:srgbClr val="980000"/>
                        </a:solidFill>
                      </a:endParaRPr>
                    </a:p>
                  </a:txBody>
                  <a:tcPr marT="0" marB="0" marR="91425" marL="91425" anchor="ctr"/>
                </a:tc>
                <a:tc>
                  <a:txBody>
                    <a:bodyPr/>
                    <a:lstStyle/>
                    <a:p>
                      <a:pPr indent="0" lvl="0" marL="0" rtl="0" algn="ctr">
                        <a:spcBef>
                          <a:spcPts val="0"/>
                        </a:spcBef>
                        <a:spcAft>
                          <a:spcPts val="0"/>
                        </a:spcAft>
                        <a:buNone/>
                      </a:pPr>
                      <a:r>
                        <a:rPr b="1" lang="en">
                          <a:solidFill>
                            <a:srgbClr val="980000"/>
                          </a:solidFill>
                        </a:rPr>
                        <a:t>-0.8 (6.1)</a:t>
                      </a:r>
                      <a:endParaRPr b="1">
                        <a:solidFill>
                          <a:srgbClr val="980000"/>
                        </a:solidFill>
                      </a:endParaRPr>
                    </a:p>
                  </a:txBody>
                  <a:tcPr marT="0" marB="0" marR="91425" marL="91425" anchor="ctr">
                    <a:lnR cap="flat" cmpd="sng" w="38100">
                      <a:solidFill>
                        <a:srgbClr val="0000FF"/>
                      </a:solidFill>
                      <a:prstDash val="solid"/>
                      <a:round/>
                      <a:headEnd len="sm" w="sm" type="none"/>
                      <a:tailEnd len="sm" w="sm" type="none"/>
                    </a:lnR>
                  </a:tcPr>
                </a:tc>
                <a:tc>
                  <a:txBody>
                    <a:bodyPr/>
                    <a:lstStyle/>
                    <a:p>
                      <a:pPr indent="0" lvl="0" marL="0" rtl="0" algn="ctr">
                        <a:spcBef>
                          <a:spcPts val="0"/>
                        </a:spcBef>
                        <a:spcAft>
                          <a:spcPts val="0"/>
                        </a:spcAft>
                        <a:buNone/>
                      </a:pPr>
                      <a:r>
                        <a:rPr b="1" lang="en">
                          <a:solidFill>
                            <a:srgbClr val="980000"/>
                          </a:solidFill>
                        </a:rPr>
                        <a:t>-1.3 (3.5)</a:t>
                      </a:r>
                      <a:endParaRPr b="1">
                        <a:solidFill>
                          <a:srgbClr val="980000"/>
                        </a:solidFill>
                      </a:endParaRPr>
                    </a:p>
                  </a:txBody>
                  <a:tcPr marT="0" marB="0" marR="91425" marL="91425" anchor="ctr">
                    <a:lnL cap="flat" cmpd="sng" w="38100">
                      <a:solidFill>
                        <a:srgbClr val="0000FF"/>
                      </a:solidFill>
                      <a:prstDash val="solid"/>
                      <a:round/>
                      <a:headEnd len="sm" w="sm" type="none"/>
                      <a:tailEnd len="sm" w="sm" type="none"/>
                    </a:lnL>
                    <a:lnR cap="flat" cmpd="sng" w="38100">
                      <a:solidFill>
                        <a:srgbClr val="0000FF"/>
                      </a:solidFill>
                      <a:prstDash val="solid"/>
                      <a:round/>
                      <a:headEnd len="sm" w="sm" type="none"/>
                      <a:tailEnd len="sm" w="sm" type="none"/>
                    </a:lnR>
                    <a:lnT cap="flat" cmpd="sng" w="38100">
                      <a:solidFill>
                        <a:srgbClr val="0000FF"/>
                      </a:solidFill>
                      <a:prstDash val="solid"/>
                      <a:round/>
                      <a:headEnd len="sm" w="sm" type="none"/>
                      <a:tailEnd len="sm" w="sm" type="none"/>
                    </a:lnT>
                    <a:lnB cap="flat" cmpd="sng" w="38100">
                      <a:solidFill>
                        <a:srgbClr val="0000FF"/>
                      </a:solidFill>
                      <a:prstDash val="solid"/>
                      <a:round/>
                      <a:headEnd len="sm" w="sm" type="none"/>
                      <a:tailEnd len="sm" w="sm" type="none"/>
                    </a:lnB>
                    <a:solidFill>
                      <a:srgbClr val="F3F3F3"/>
                    </a:solidFill>
                  </a:tcPr>
                </a:tc>
              </a:tr>
            </a:tbl>
          </a:graphicData>
        </a:graphic>
      </p:graphicFrame>
      <p:sp>
        <p:nvSpPr>
          <p:cNvPr id="242" name="Google Shape;242;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RQ3: Impact of Discussion</a:t>
            </a:r>
            <a:endParaRPr/>
          </a:p>
        </p:txBody>
      </p:sp>
      <p:sp>
        <p:nvSpPr>
          <p:cNvPr id="248" name="Google Shape;248;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264 posts total</a:t>
            </a:r>
            <a:endParaRPr sz="2000"/>
          </a:p>
          <a:p>
            <a:pPr indent="-355600" lvl="0" marL="457200" rtl="0" algn="l">
              <a:spcBef>
                <a:spcPts val="1000"/>
              </a:spcBef>
              <a:spcAft>
                <a:spcPts val="0"/>
              </a:spcAft>
              <a:buSzPts val="2000"/>
              <a:buChar char="●"/>
            </a:pPr>
            <a:r>
              <a:rPr lang="en" sz="2000"/>
              <a:t>Most frequently discussed was Programming Experience</a:t>
            </a:r>
            <a:endParaRPr sz="2000"/>
          </a:p>
          <a:p>
            <a:pPr indent="-355600" lvl="0" marL="457200" rtl="0" algn="l">
              <a:spcBef>
                <a:spcPts val="1000"/>
              </a:spcBef>
              <a:spcAft>
                <a:spcPts val="1000"/>
              </a:spcAft>
              <a:buSzPts val="2000"/>
              <a:buChar char="●"/>
            </a:pPr>
            <a:r>
              <a:rPr lang="en" sz="2000"/>
              <a:t>Least frequently discussed was Work Style</a:t>
            </a:r>
            <a:endParaRPr sz="2000"/>
          </a:p>
        </p:txBody>
      </p:sp>
      <p:sp>
        <p:nvSpPr>
          <p:cNvPr id="249" name="Google Shape;249;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RQ3: Impact of Discussion</a:t>
            </a:r>
            <a:endParaRPr/>
          </a:p>
        </p:txBody>
      </p:sp>
      <p:sp>
        <p:nvSpPr>
          <p:cNvPr id="255" name="Google Shape;255;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24 students changed their configuration, </a:t>
            </a:r>
            <a:r>
              <a:rPr lang="en" sz="2000"/>
              <a:t>sometimes</a:t>
            </a:r>
            <a:r>
              <a:rPr lang="en" sz="2000"/>
              <a:t> more than once</a:t>
            </a:r>
            <a:endParaRPr sz="2000"/>
          </a:p>
          <a:p>
            <a:pPr indent="-355600" lvl="0" marL="457200" rtl="0" algn="l">
              <a:spcBef>
                <a:spcPts val="1000"/>
              </a:spcBef>
              <a:spcAft>
                <a:spcPts val="0"/>
              </a:spcAft>
              <a:buSzPts val="2000"/>
              <a:buChar char="●"/>
            </a:pPr>
            <a:r>
              <a:rPr lang="en" sz="2000"/>
              <a:t>Rationales for (not) changing vote:</a:t>
            </a:r>
            <a:endParaRPr sz="2000"/>
          </a:p>
          <a:p>
            <a:pPr indent="-342900" lvl="1" marL="914400" rtl="0" algn="l">
              <a:spcBef>
                <a:spcPts val="1000"/>
              </a:spcBef>
              <a:spcAft>
                <a:spcPts val="0"/>
              </a:spcAft>
              <a:buSzPts val="1800"/>
              <a:buChar char="○"/>
            </a:pPr>
            <a:r>
              <a:rPr lang="en" sz="1800"/>
              <a:t>Gained new perspectives from the discussion (N=29)</a:t>
            </a:r>
            <a:endParaRPr sz="1800"/>
          </a:p>
          <a:p>
            <a:pPr indent="-342900" lvl="1" marL="914400" rtl="0" algn="l">
              <a:spcBef>
                <a:spcPts val="1000"/>
              </a:spcBef>
              <a:spcAft>
                <a:spcPts val="0"/>
              </a:spcAft>
              <a:buSzPts val="1800"/>
              <a:buChar char="○"/>
            </a:pPr>
            <a:r>
              <a:rPr lang="en" sz="1800"/>
              <a:t>Personal reflection (N=10)</a:t>
            </a:r>
            <a:endParaRPr sz="1800"/>
          </a:p>
          <a:p>
            <a:pPr indent="-342900" lvl="1" marL="914400" rtl="0" algn="l">
              <a:spcBef>
                <a:spcPts val="1000"/>
              </a:spcBef>
              <a:spcAft>
                <a:spcPts val="0"/>
              </a:spcAft>
              <a:buSzPts val="1800"/>
              <a:buChar char="○"/>
            </a:pPr>
            <a:r>
              <a:rPr lang="en" sz="1800"/>
              <a:t>Independent research (N=2) </a:t>
            </a:r>
            <a:endParaRPr sz="1800"/>
          </a:p>
          <a:p>
            <a:pPr indent="-342900" lvl="1" marL="914400" rtl="0" algn="l">
              <a:spcBef>
                <a:spcPts val="1000"/>
              </a:spcBef>
              <a:spcAft>
                <a:spcPts val="1000"/>
              </a:spcAft>
              <a:buSzPts val="1800"/>
              <a:buChar char="○"/>
            </a:pPr>
            <a:r>
              <a:rPr lang="en" sz="1800"/>
              <a:t>Original opinion was reinforced by the discussion (N=4)</a:t>
            </a:r>
            <a:endParaRPr sz="1800"/>
          </a:p>
        </p:txBody>
      </p:sp>
      <p:sp>
        <p:nvSpPr>
          <p:cNvPr id="256" name="Google Shape;256;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RQ4: Learning about Team Formation</a:t>
            </a:r>
            <a:endParaRPr/>
          </a:p>
        </p:txBody>
      </p:sp>
      <p:sp>
        <p:nvSpPr>
          <p:cNvPr id="262" name="Google Shape;262;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Thought about what makes a good team</a:t>
            </a:r>
            <a:r>
              <a:rPr lang="en" sz="2000"/>
              <a:t> (M=6 on scale from 1 to 7)</a:t>
            </a:r>
            <a:endParaRPr sz="2000"/>
          </a:p>
          <a:p>
            <a:pPr indent="-355600" lvl="0" marL="457200" rtl="0" algn="l">
              <a:spcBef>
                <a:spcPts val="1000"/>
              </a:spcBef>
              <a:spcAft>
                <a:spcPts val="0"/>
              </a:spcAft>
              <a:buSzPts val="2000"/>
              <a:buChar char="●"/>
            </a:pPr>
            <a:r>
              <a:rPr lang="en" sz="2000"/>
              <a:t>Explanations:</a:t>
            </a:r>
            <a:endParaRPr sz="2000"/>
          </a:p>
          <a:p>
            <a:pPr indent="-342900" lvl="1" marL="914400" rtl="0" algn="l">
              <a:spcBef>
                <a:spcPts val="1000"/>
              </a:spcBef>
              <a:spcAft>
                <a:spcPts val="0"/>
              </a:spcAft>
              <a:buSzPts val="1800"/>
              <a:buChar char="○"/>
            </a:pPr>
            <a:r>
              <a:rPr lang="en" sz="1800"/>
              <a:t>Learned new perspectives from discussion (N=24)</a:t>
            </a:r>
            <a:endParaRPr sz="1800"/>
          </a:p>
          <a:p>
            <a:pPr indent="-342900" lvl="1" marL="914400" rtl="0" algn="l">
              <a:spcBef>
                <a:spcPts val="1000"/>
              </a:spcBef>
              <a:spcAft>
                <a:spcPts val="0"/>
              </a:spcAft>
              <a:buSzPts val="1800"/>
              <a:buChar char="○"/>
            </a:pPr>
            <a:r>
              <a:rPr lang="en" sz="1800"/>
              <a:t>Reflected on personal values for teamwork (N=23)</a:t>
            </a:r>
            <a:endParaRPr sz="1800"/>
          </a:p>
          <a:p>
            <a:pPr indent="-342900" lvl="1" marL="914400" rtl="0" algn="l">
              <a:spcBef>
                <a:spcPts val="1000"/>
              </a:spcBef>
              <a:spcAft>
                <a:spcPts val="1000"/>
              </a:spcAft>
              <a:buSzPts val="1800"/>
              <a:buChar char="○"/>
            </a:pPr>
            <a:r>
              <a:rPr lang="en" sz="1800"/>
              <a:t>Thought about how to be a better team member (N=15)</a:t>
            </a:r>
            <a:endParaRPr sz="1800"/>
          </a:p>
        </p:txBody>
      </p:sp>
      <p:sp>
        <p:nvSpPr>
          <p:cNvPr id="263" name="Google Shape;263;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should you do?</a:t>
            </a:r>
            <a:endParaRPr/>
          </a:p>
        </p:txBody>
      </p:sp>
      <p:sp>
        <p:nvSpPr>
          <p:cNvPr id="269" name="Google Shape;269;p36"/>
          <p:cNvSpPr txBox="1"/>
          <p:nvPr>
            <p:ph idx="1" type="body"/>
          </p:nvPr>
        </p:nvSpPr>
        <p:spPr>
          <a:xfrm>
            <a:off x="311700" y="1299400"/>
            <a:ext cx="8520600" cy="3269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Utilize the dataset as a starting point or employ workflow</a:t>
            </a:r>
            <a:endParaRPr sz="2000"/>
          </a:p>
          <a:p>
            <a:pPr indent="-355600" lvl="0" marL="457200" rtl="0" algn="l">
              <a:spcBef>
                <a:spcPts val="1000"/>
              </a:spcBef>
              <a:spcAft>
                <a:spcPts val="0"/>
              </a:spcAft>
              <a:buSzPts val="2000"/>
              <a:buChar char="●"/>
            </a:pPr>
            <a:r>
              <a:rPr lang="en" sz="2000"/>
              <a:t>Students benefit from the discussion</a:t>
            </a:r>
            <a:endParaRPr sz="2000"/>
          </a:p>
          <a:p>
            <a:pPr indent="-355600" lvl="0" marL="457200" rtl="0" algn="l">
              <a:spcBef>
                <a:spcPts val="1000"/>
              </a:spcBef>
              <a:spcAft>
                <a:spcPts val="0"/>
              </a:spcAft>
              <a:buSzPts val="2000"/>
              <a:buChar char="●"/>
            </a:pPr>
            <a:r>
              <a:rPr lang="en" sz="2000"/>
              <a:t>Actively review aggregated student votes</a:t>
            </a:r>
            <a:endParaRPr sz="2000"/>
          </a:p>
          <a:p>
            <a:pPr indent="-355600" lvl="0" marL="457200" rtl="0" algn="l">
              <a:spcBef>
                <a:spcPts val="1000"/>
              </a:spcBef>
              <a:spcAft>
                <a:spcPts val="0"/>
              </a:spcAft>
              <a:buSzPts val="2000"/>
              <a:buChar char="●"/>
            </a:pPr>
            <a:r>
              <a:rPr lang="en" sz="2000"/>
              <a:t>Consider different voting and aggregation methods </a:t>
            </a:r>
            <a:endParaRPr sz="2000"/>
          </a:p>
          <a:p>
            <a:pPr indent="-355600" lvl="0" marL="457200" rtl="0" algn="l">
              <a:spcBef>
                <a:spcPts val="1000"/>
              </a:spcBef>
              <a:spcAft>
                <a:spcPts val="1000"/>
              </a:spcAft>
              <a:buSzPts val="2000"/>
              <a:buChar char="●"/>
            </a:pPr>
            <a:r>
              <a:rPr lang="en" sz="2000"/>
              <a:t>Students: advocate for yourselves!</a:t>
            </a:r>
            <a:endParaRPr sz="2000"/>
          </a:p>
        </p:txBody>
      </p:sp>
      <p:sp>
        <p:nvSpPr>
          <p:cNvPr id="270" name="Google Shape;2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4" name="Shape 274"/>
        <p:cNvGrpSpPr/>
        <p:nvPr/>
      </p:nvGrpSpPr>
      <p:grpSpPr>
        <a:xfrm>
          <a:off x="0" y="0"/>
          <a:ext cx="0" cy="0"/>
          <a:chOff x="0" y="0"/>
          <a:chExt cx="0" cy="0"/>
        </a:xfrm>
      </p:grpSpPr>
      <p:sp>
        <p:nvSpPr>
          <p:cNvPr id="275" name="Google Shape;275;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Implications</a:t>
            </a:r>
            <a:r>
              <a:rPr lang="en"/>
              <a:t> for Research Community</a:t>
            </a:r>
            <a:endParaRPr/>
          </a:p>
        </p:txBody>
      </p:sp>
      <p:sp>
        <p:nvSpPr>
          <p:cNvPr id="276" name="Google Shape;276;p3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More studies needed about effectiveness of criteria students prefer (e..g, Commitment)</a:t>
            </a:r>
            <a:endParaRPr/>
          </a:p>
        </p:txBody>
      </p:sp>
      <p:sp>
        <p:nvSpPr>
          <p:cNvPr id="277" name="Google Shape;277;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1" name="Shape 281"/>
        <p:cNvGrpSpPr/>
        <p:nvPr/>
      </p:nvGrpSpPr>
      <p:grpSpPr>
        <a:xfrm>
          <a:off x="0" y="0"/>
          <a:ext cx="0" cy="0"/>
          <a:chOff x="0" y="0"/>
          <a:chExt cx="0" cy="0"/>
        </a:xfrm>
      </p:grpSpPr>
      <p:sp>
        <p:nvSpPr>
          <p:cNvPr id="282" name="Google Shape;282;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283" name="Google Shape;283;p3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Pandemic</a:t>
            </a:r>
            <a:endParaRPr/>
          </a:p>
          <a:p>
            <a:pPr indent="-342900" lvl="0" marL="457200" rtl="0" algn="l">
              <a:spcBef>
                <a:spcPts val="0"/>
              </a:spcBef>
              <a:spcAft>
                <a:spcPts val="0"/>
              </a:spcAft>
              <a:buSzPts val="1800"/>
              <a:buChar char="●"/>
            </a:pPr>
            <a:r>
              <a:rPr lang="en"/>
              <a:t>Context of specific course</a:t>
            </a:r>
            <a:endParaRPr/>
          </a:p>
          <a:p>
            <a:pPr indent="-342900" lvl="0" marL="457200" rtl="0" algn="l">
              <a:spcBef>
                <a:spcPts val="0"/>
              </a:spcBef>
              <a:spcAft>
                <a:spcPts val="0"/>
              </a:spcAft>
              <a:buSzPts val="1800"/>
              <a:buChar char="●"/>
            </a:pPr>
            <a:r>
              <a:rPr lang="en"/>
              <a:t>Lack of discrete stages</a:t>
            </a:r>
            <a:endParaRPr/>
          </a:p>
          <a:p>
            <a:pPr indent="-342900" lvl="0" marL="457200" rtl="0" algn="l">
              <a:spcBef>
                <a:spcPts val="0"/>
              </a:spcBef>
              <a:spcAft>
                <a:spcPts val="0"/>
              </a:spcAft>
              <a:buSzPts val="1800"/>
              <a:buChar char="●"/>
            </a:pPr>
            <a:r>
              <a:rPr lang="en"/>
              <a:t>Measures only at beginning of course</a:t>
            </a:r>
            <a:endParaRPr/>
          </a:p>
        </p:txBody>
      </p:sp>
      <p:sp>
        <p:nvSpPr>
          <p:cNvPr id="284" name="Google Shape;284;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Contributions</a:t>
            </a:r>
            <a:endParaRPr/>
          </a:p>
        </p:txBody>
      </p:sp>
      <p:sp>
        <p:nvSpPr>
          <p:cNvPr id="290" name="Google Shape;290;p39"/>
          <p:cNvSpPr txBox="1"/>
          <p:nvPr>
            <p:ph idx="1" type="body"/>
          </p:nvPr>
        </p:nvSpPr>
        <p:spPr>
          <a:xfrm>
            <a:off x="311700" y="1266325"/>
            <a:ext cx="8520600" cy="3577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L</a:t>
            </a:r>
            <a:r>
              <a:rPr lang="en" sz="1700"/>
              <a:t>ongitudinal dataset instructors can use as a starting point for configuring a team formation tool in their own project-based design courses. </a:t>
            </a:r>
            <a:endParaRPr sz="1700"/>
          </a:p>
          <a:p>
            <a:pPr indent="-336550" lvl="0" marL="457200" rtl="0" algn="l">
              <a:spcBef>
                <a:spcPts val="1000"/>
              </a:spcBef>
              <a:spcAft>
                <a:spcPts val="0"/>
              </a:spcAft>
              <a:buSzPts val="1700"/>
              <a:buChar char="●"/>
            </a:pPr>
            <a:r>
              <a:rPr lang="en" sz="1700"/>
              <a:t>Workflow that allows students the opportunity to think and learn more deeply about team formation and reach a consensus with their classmates about the weights assigned to the criteria used by the algorithm. </a:t>
            </a:r>
            <a:endParaRPr sz="1700"/>
          </a:p>
          <a:p>
            <a:pPr indent="-336550" lvl="0" marL="457200" rtl="0" algn="l">
              <a:spcBef>
                <a:spcPts val="1000"/>
              </a:spcBef>
              <a:spcAft>
                <a:spcPts val="0"/>
              </a:spcAft>
              <a:buSzPts val="1700"/>
              <a:buChar char="●"/>
            </a:pPr>
            <a:r>
              <a:rPr lang="en" sz="1700"/>
              <a:t>Implications for instructors wishing to implement a similar workflow for gathering student input for team formation in their courses. </a:t>
            </a:r>
            <a:endParaRPr i="1" sz="1700"/>
          </a:p>
          <a:p>
            <a:pPr indent="0" lvl="0" marL="0" rtl="0" algn="ctr">
              <a:spcBef>
                <a:spcPts val="1000"/>
              </a:spcBef>
              <a:spcAft>
                <a:spcPts val="0"/>
              </a:spcAft>
              <a:buNone/>
            </a:pPr>
            <a:r>
              <a:rPr b="1" i="1" lang="en" sz="1700"/>
              <a:t>Contact: Emily Hastings (</a:t>
            </a:r>
            <a:r>
              <a:rPr b="1" i="1" lang="en" sz="1700" u="sng">
                <a:solidFill>
                  <a:schemeClr val="hlink"/>
                </a:solidFill>
                <a:hlinkClick r:id="rId3"/>
              </a:rPr>
              <a:t>ehstngs2@illinois.edu</a:t>
            </a:r>
            <a:r>
              <a:rPr b="1" i="1" lang="en" sz="1700"/>
              <a:t>)</a:t>
            </a:r>
            <a:endParaRPr b="1" i="1" sz="1700"/>
          </a:p>
          <a:p>
            <a:pPr indent="0" lvl="0" marL="0" rtl="0" algn="ctr">
              <a:spcBef>
                <a:spcPts val="0"/>
              </a:spcBef>
              <a:spcAft>
                <a:spcPts val="0"/>
              </a:spcAft>
              <a:buNone/>
            </a:pPr>
            <a:r>
              <a:rPr b="1" i="1" lang="en" sz="1700"/>
              <a:t>Thank you!</a:t>
            </a:r>
            <a:endParaRPr b="1" i="1" sz="1700"/>
          </a:p>
          <a:p>
            <a:pPr indent="0" lvl="0" marL="0" rtl="0" algn="ctr">
              <a:spcBef>
                <a:spcPts val="0"/>
              </a:spcBef>
              <a:spcAft>
                <a:spcPts val="0"/>
              </a:spcAft>
              <a:buNone/>
            </a:pPr>
            <a:r>
              <a:t/>
            </a:r>
            <a:endParaRPr b="1" i="1" sz="1700"/>
          </a:p>
        </p:txBody>
      </p:sp>
      <p:sp>
        <p:nvSpPr>
          <p:cNvPr id="291" name="Google Shape;291;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1000"/>
              </a:spcAft>
              <a:buNone/>
            </a:pPr>
            <a:r>
              <a:rPr lang="en"/>
              <a:t>Criteria-based Team Formation</a:t>
            </a:r>
            <a:endParaRPr/>
          </a:p>
        </p:txBody>
      </p:sp>
      <p:sp>
        <p:nvSpPr>
          <p:cNvPr id="82" name="Google Shape;82;p15"/>
          <p:cNvSpPr txBox="1"/>
          <p:nvPr>
            <p:ph idx="1" type="body"/>
          </p:nvPr>
        </p:nvSpPr>
        <p:spPr>
          <a:xfrm>
            <a:off x="4083900" y="1152475"/>
            <a:ext cx="47484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000"/>
              <a:t>S</a:t>
            </a:r>
            <a:r>
              <a:rPr lang="en" sz="2000"/>
              <a:t>trategically select team members to achieve certain compositions</a:t>
            </a:r>
            <a:endParaRPr sz="2000"/>
          </a:p>
          <a:p>
            <a:pPr indent="-342900" lvl="0" marL="457200" rtl="0" algn="l">
              <a:spcBef>
                <a:spcPts val="1000"/>
              </a:spcBef>
              <a:spcAft>
                <a:spcPts val="0"/>
              </a:spcAft>
              <a:buSzPts val="1800"/>
              <a:buChar char="●"/>
            </a:pPr>
            <a:r>
              <a:rPr lang="en" sz="1800"/>
              <a:t>Skill diversity </a:t>
            </a:r>
            <a:r>
              <a:rPr i="1" lang="en" sz="1800"/>
              <a:t>(e.g., Brickell et al. 1994, Horwitz and Horwitz 2007)</a:t>
            </a:r>
            <a:r>
              <a:rPr lang="en" sz="1800"/>
              <a:t> </a:t>
            </a:r>
            <a:endParaRPr sz="1800"/>
          </a:p>
          <a:p>
            <a:pPr indent="-342900" lvl="0" marL="457200" rtl="0" algn="l">
              <a:spcBef>
                <a:spcPts val="1000"/>
              </a:spcBef>
              <a:spcAft>
                <a:spcPts val="0"/>
              </a:spcAft>
              <a:buSzPts val="1800"/>
              <a:buChar char="●"/>
            </a:pPr>
            <a:r>
              <a:rPr lang="en" sz="1800"/>
              <a:t>Balanced personality types </a:t>
            </a:r>
            <a:r>
              <a:rPr i="1" lang="en" sz="1800"/>
              <a:t>(e.g., Lykourentzou et al. 2016)</a:t>
            </a:r>
            <a:endParaRPr i="1" sz="1800"/>
          </a:p>
          <a:p>
            <a:pPr indent="-342900" lvl="0" marL="457200" rtl="0" algn="l">
              <a:spcBef>
                <a:spcPts val="1000"/>
              </a:spcBef>
              <a:spcAft>
                <a:spcPts val="0"/>
              </a:spcAft>
              <a:buSzPts val="1800"/>
              <a:buChar char="●"/>
            </a:pPr>
            <a:r>
              <a:rPr lang="en" sz="1800"/>
              <a:t>Balanced genders </a:t>
            </a:r>
            <a:r>
              <a:rPr i="1" lang="en" sz="1800"/>
              <a:t>(e.g., Jehn, Northcraft, and Neale 1999)</a:t>
            </a:r>
            <a:endParaRPr i="1" sz="1800"/>
          </a:p>
          <a:p>
            <a:pPr indent="-342900" lvl="0" marL="457200" rtl="0" algn="l">
              <a:spcBef>
                <a:spcPts val="1000"/>
              </a:spcBef>
              <a:spcAft>
                <a:spcPts val="1000"/>
              </a:spcAft>
              <a:buSzPts val="1800"/>
              <a:buChar char="●"/>
            </a:pPr>
            <a:r>
              <a:rPr lang="en" sz="1800"/>
              <a:t>Many more</a:t>
            </a:r>
            <a:endParaRPr sz="1800"/>
          </a:p>
        </p:txBody>
      </p:sp>
      <p:sp>
        <p:nvSpPr>
          <p:cNvPr id="83" name="Google Shape;8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grpSp>
        <p:nvGrpSpPr>
          <p:cNvPr id="84" name="Google Shape;84;p15"/>
          <p:cNvGrpSpPr/>
          <p:nvPr/>
        </p:nvGrpSpPr>
        <p:grpSpPr>
          <a:xfrm>
            <a:off x="321616" y="1554433"/>
            <a:ext cx="3534933" cy="2872286"/>
            <a:chOff x="6267625" y="1328525"/>
            <a:chExt cx="2763610" cy="2220725"/>
          </a:xfrm>
        </p:grpSpPr>
        <p:pic>
          <p:nvPicPr>
            <p:cNvPr descr="laptop.png" id="85" name="Google Shape;85;p15"/>
            <p:cNvPicPr preferRelativeResize="0"/>
            <p:nvPr/>
          </p:nvPicPr>
          <p:blipFill rotWithShape="1">
            <a:blip r:embed="rId3">
              <a:alphaModFix/>
            </a:blip>
            <a:srcRect b="0" l="27045" r="15264" t="0"/>
            <a:stretch/>
          </p:blipFill>
          <p:spPr>
            <a:xfrm>
              <a:off x="6267625" y="1328525"/>
              <a:ext cx="2763610" cy="2220725"/>
            </a:xfrm>
            <a:prstGeom prst="rect">
              <a:avLst/>
            </a:prstGeom>
            <a:noFill/>
            <a:ln>
              <a:noFill/>
            </a:ln>
          </p:spPr>
        </p:pic>
        <p:pic>
          <p:nvPicPr>
            <p:cNvPr descr="blue.png" id="86" name="Google Shape;86;p15"/>
            <p:cNvPicPr preferRelativeResize="0"/>
            <p:nvPr/>
          </p:nvPicPr>
          <p:blipFill>
            <a:blip r:embed="rId4">
              <a:alphaModFix/>
            </a:blip>
            <a:stretch>
              <a:fillRect/>
            </a:stretch>
          </p:blipFill>
          <p:spPr>
            <a:xfrm>
              <a:off x="7040975" y="1667625"/>
              <a:ext cx="160178" cy="444000"/>
            </a:xfrm>
            <a:prstGeom prst="rect">
              <a:avLst/>
            </a:prstGeom>
            <a:noFill/>
            <a:ln>
              <a:noFill/>
            </a:ln>
          </p:spPr>
        </p:pic>
        <p:pic>
          <p:nvPicPr>
            <p:cNvPr descr="orange.png" id="87" name="Google Shape;87;p15"/>
            <p:cNvPicPr preferRelativeResize="0"/>
            <p:nvPr/>
          </p:nvPicPr>
          <p:blipFill>
            <a:blip r:embed="rId5">
              <a:alphaModFix/>
            </a:blip>
            <a:stretch>
              <a:fillRect/>
            </a:stretch>
          </p:blipFill>
          <p:spPr>
            <a:xfrm>
              <a:off x="6866975" y="1667625"/>
              <a:ext cx="155005" cy="443999"/>
            </a:xfrm>
            <a:prstGeom prst="rect">
              <a:avLst/>
            </a:prstGeom>
            <a:noFill/>
            <a:ln>
              <a:noFill/>
            </a:ln>
          </p:spPr>
        </p:pic>
        <p:pic>
          <p:nvPicPr>
            <p:cNvPr descr="red.png" id="88" name="Google Shape;88;p15"/>
            <p:cNvPicPr preferRelativeResize="0"/>
            <p:nvPr/>
          </p:nvPicPr>
          <p:blipFill>
            <a:blip r:embed="rId6">
              <a:alphaModFix/>
            </a:blip>
            <a:stretch>
              <a:fillRect/>
            </a:stretch>
          </p:blipFill>
          <p:spPr>
            <a:xfrm>
              <a:off x="7215725" y="1667625"/>
              <a:ext cx="178198" cy="444000"/>
            </a:xfrm>
            <a:prstGeom prst="rect">
              <a:avLst/>
            </a:prstGeom>
            <a:noFill/>
            <a:ln>
              <a:noFill/>
            </a:ln>
          </p:spPr>
        </p:pic>
        <p:pic>
          <p:nvPicPr>
            <p:cNvPr descr="blue.png" id="89" name="Google Shape;89;p15"/>
            <p:cNvPicPr preferRelativeResize="0"/>
            <p:nvPr/>
          </p:nvPicPr>
          <p:blipFill>
            <a:blip r:embed="rId4">
              <a:alphaModFix/>
            </a:blip>
            <a:stretch>
              <a:fillRect/>
            </a:stretch>
          </p:blipFill>
          <p:spPr>
            <a:xfrm>
              <a:off x="6687800" y="1667625"/>
              <a:ext cx="160178" cy="444000"/>
            </a:xfrm>
            <a:prstGeom prst="rect">
              <a:avLst/>
            </a:prstGeom>
            <a:noFill/>
            <a:ln>
              <a:noFill/>
            </a:ln>
          </p:spPr>
        </p:pic>
        <p:pic>
          <p:nvPicPr>
            <p:cNvPr descr="blue.png" id="90" name="Google Shape;90;p15"/>
            <p:cNvPicPr preferRelativeResize="0"/>
            <p:nvPr/>
          </p:nvPicPr>
          <p:blipFill>
            <a:blip r:embed="rId4">
              <a:alphaModFix/>
            </a:blip>
            <a:stretch>
              <a:fillRect/>
            </a:stretch>
          </p:blipFill>
          <p:spPr>
            <a:xfrm>
              <a:off x="7837425" y="1667625"/>
              <a:ext cx="160178" cy="444000"/>
            </a:xfrm>
            <a:prstGeom prst="rect">
              <a:avLst/>
            </a:prstGeom>
            <a:noFill/>
            <a:ln>
              <a:noFill/>
            </a:ln>
          </p:spPr>
        </p:pic>
        <p:pic>
          <p:nvPicPr>
            <p:cNvPr descr="blue.png" id="91" name="Google Shape;91;p15"/>
            <p:cNvPicPr preferRelativeResize="0"/>
            <p:nvPr/>
          </p:nvPicPr>
          <p:blipFill>
            <a:blip r:embed="rId4">
              <a:alphaModFix/>
            </a:blip>
            <a:stretch>
              <a:fillRect/>
            </a:stretch>
          </p:blipFill>
          <p:spPr>
            <a:xfrm>
              <a:off x="8011525" y="1667625"/>
              <a:ext cx="160178" cy="444000"/>
            </a:xfrm>
            <a:prstGeom prst="rect">
              <a:avLst/>
            </a:prstGeom>
            <a:noFill/>
            <a:ln>
              <a:noFill/>
            </a:ln>
          </p:spPr>
        </p:pic>
        <p:pic>
          <p:nvPicPr>
            <p:cNvPr descr="orange.png" id="92" name="Google Shape;92;p15"/>
            <p:cNvPicPr preferRelativeResize="0"/>
            <p:nvPr/>
          </p:nvPicPr>
          <p:blipFill>
            <a:blip r:embed="rId5">
              <a:alphaModFix/>
            </a:blip>
            <a:stretch>
              <a:fillRect/>
            </a:stretch>
          </p:blipFill>
          <p:spPr>
            <a:xfrm>
              <a:off x="8193963" y="1660825"/>
              <a:ext cx="155005" cy="443999"/>
            </a:xfrm>
            <a:prstGeom prst="rect">
              <a:avLst/>
            </a:prstGeom>
            <a:noFill/>
            <a:ln>
              <a:noFill/>
            </a:ln>
          </p:spPr>
        </p:pic>
        <p:pic>
          <p:nvPicPr>
            <p:cNvPr descr="red.png" id="93" name="Google Shape;93;p15"/>
            <p:cNvPicPr preferRelativeResize="0"/>
            <p:nvPr/>
          </p:nvPicPr>
          <p:blipFill>
            <a:blip r:embed="rId6">
              <a:alphaModFix/>
            </a:blip>
            <a:stretch>
              <a:fillRect/>
            </a:stretch>
          </p:blipFill>
          <p:spPr>
            <a:xfrm>
              <a:off x="8371238" y="1660825"/>
              <a:ext cx="178198" cy="444000"/>
            </a:xfrm>
            <a:prstGeom prst="rect">
              <a:avLst/>
            </a:prstGeom>
            <a:noFill/>
            <a:ln>
              <a:noFill/>
            </a:ln>
          </p:spPr>
        </p:pic>
        <p:pic>
          <p:nvPicPr>
            <p:cNvPr descr="blue.png" id="94" name="Google Shape;94;p15"/>
            <p:cNvPicPr preferRelativeResize="0"/>
            <p:nvPr/>
          </p:nvPicPr>
          <p:blipFill>
            <a:blip r:embed="rId4">
              <a:alphaModFix/>
            </a:blip>
            <a:stretch>
              <a:fillRect/>
            </a:stretch>
          </p:blipFill>
          <p:spPr>
            <a:xfrm>
              <a:off x="6698600" y="2316775"/>
              <a:ext cx="160178" cy="444000"/>
            </a:xfrm>
            <a:prstGeom prst="rect">
              <a:avLst/>
            </a:prstGeom>
            <a:noFill/>
            <a:ln>
              <a:noFill/>
            </a:ln>
          </p:spPr>
        </p:pic>
        <p:pic>
          <p:nvPicPr>
            <p:cNvPr descr="blue.png" id="95" name="Google Shape;95;p15"/>
            <p:cNvPicPr preferRelativeResize="0"/>
            <p:nvPr/>
          </p:nvPicPr>
          <p:blipFill>
            <a:blip r:embed="rId4">
              <a:alphaModFix/>
            </a:blip>
            <a:stretch>
              <a:fillRect/>
            </a:stretch>
          </p:blipFill>
          <p:spPr>
            <a:xfrm>
              <a:off x="7242488" y="2316775"/>
              <a:ext cx="160178" cy="444000"/>
            </a:xfrm>
            <a:prstGeom prst="rect">
              <a:avLst/>
            </a:prstGeom>
            <a:noFill/>
            <a:ln>
              <a:noFill/>
            </a:ln>
          </p:spPr>
        </p:pic>
        <p:pic>
          <p:nvPicPr>
            <p:cNvPr descr="orange.png" id="96" name="Google Shape;96;p15"/>
            <p:cNvPicPr preferRelativeResize="0"/>
            <p:nvPr/>
          </p:nvPicPr>
          <p:blipFill>
            <a:blip r:embed="rId5">
              <a:alphaModFix/>
            </a:blip>
            <a:stretch>
              <a:fillRect/>
            </a:stretch>
          </p:blipFill>
          <p:spPr>
            <a:xfrm>
              <a:off x="7066900" y="2310075"/>
              <a:ext cx="155005" cy="443999"/>
            </a:xfrm>
            <a:prstGeom prst="rect">
              <a:avLst/>
            </a:prstGeom>
            <a:noFill/>
            <a:ln>
              <a:noFill/>
            </a:ln>
          </p:spPr>
        </p:pic>
        <p:pic>
          <p:nvPicPr>
            <p:cNvPr descr="red.png" id="97" name="Google Shape;97;p15"/>
            <p:cNvPicPr preferRelativeResize="0"/>
            <p:nvPr/>
          </p:nvPicPr>
          <p:blipFill>
            <a:blip r:embed="rId6">
              <a:alphaModFix/>
            </a:blip>
            <a:stretch>
              <a:fillRect/>
            </a:stretch>
          </p:blipFill>
          <p:spPr>
            <a:xfrm>
              <a:off x="6873738" y="2316775"/>
              <a:ext cx="178198" cy="444000"/>
            </a:xfrm>
            <a:prstGeom prst="rect">
              <a:avLst/>
            </a:prstGeom>
            <a:noFill/>
            <a:ln>
              <a:noFill/>
            </a:ln>
          </p:spPr>
        </p:pic>
        <p:pic>
          <p:nvPicPr>
            <p:cNvPr descr="orange.png" id="98" name="Google Shape;98;p15"/>
            <p:cNvPicPr preferRelativeResize="0"/>
            <p:nvPr/>
          </p:nvPicPr>
          <p:blipFill>
            <a:blip r:embed="rId5">
              <a:alphaModFix/>
            </a:blip>
            <a:stretch>
              <a:fillRect/>
            </a:stretch>
          </p:blipFill>
          <p:spPr>
            <a:xfrm>
              <a:off x="7840013" y="2316775"/>
              <a:ext cx="155005" cy="443999"/>
            </a:xfrm>
            <a:prstGeom prst="rect">
              <a:avLst/>
            </a:prstGeom>
            <a:noFill/>
            <a:ln>
              <a:noFill/>
            </a:ln>
          </p:spPr>
        </p:pic>
        <p:pic>
          <p:nvPicPr>
            <p:cNvPr descr="blue.png" id="99" name="Google Shape;99;p15"/>
            <p:cNvPicPr preferRelativeResize="0"/>
            <p:nvPr/>
          </p:nvPicPr>
          <p:blipFill>
            <a:blip r:embed="rId4">
              <a:alphaModFix/>
            </a:blip>
            <a:stretch>
              <a:fillRect/>
            </a:stretch>
          </p:blipFill>
          <p:spPr>
            <a:xfrm>
              <a:off x="8030938" y="2316775"/>
              <a:ext cx="160178" cy="444000"/>
            </a:xfrm>
            <a:prstGeom prst="rect">
              <a:avLst/>
            </a:prstGeom>
            <a:noFill/>
            <a:ln>
              <a:noFill/>
            </a:ln>
          </p:spPr>
        </p:pic>
        <p:pic>
          <p:nvPicPr>
            <p:cNvPr descr="blue.png" id="100" name="Google Shape;100;p15"/>
            <p:cNvPicPr preferRelativeResize="0"/>
            <p:nvPr/>
          </p:nvPicPr>
          <p:blipFill>
            <a:blip r:embed="rId4">
              <a:alphaModFix/>
            </a:blip>
            <a:stretch>
              <a:fillRect/>
            </a:stretch>
          </p:blipFill>
          <p:spPr>
            <a:xfrm>
              <a:off x="8217488" y="2316775"/>
              <a:ext cx="160178" cy="444000"/>
            </a:xfrm>
            <a:prstGeom prst="rect">
              <a:avLst/>
            </a:prstGeom>
            <a:noFill/>
            <a:ln>
              <a:noFill/>
            </a:ln>
          </p:spPr>
        </p:pic>
        <p:pic>
          <p:nvPicPr>
            <p:cNvPr descr="red.png" id="101" name="Google Shape;101;p15"/>
            <p:cNvPicPr preferRelativeResize="0"/>
            <p:nvPr/>
          </p:nvPicPr>
          <p:blipFill>
            <a:blip r:embed="rId6">
              <a:alphaModFix/>
            </a:blip>
            <a:stretch>
              <a:fillRect/>
            </a:stretch>
          </p:blipFill>
          <p:spPr>
            <a:xfrm>
              <a:off x="8404038" y="2316775"/>
              <a:ext cx="178198" cy="44400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Algorithmic Workflow</a:t>
            </a:r>
            <a:endParaRPr/>
          </a:p>
        </p:txBody>
      </p:sp>
      <p:sp>
        <p:nvSpPr>
          <p:cNvPr id="107" name="Google Shape;107;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lang="en" sz="2000"/>
              <a:t>Select criteria</a:t>
            </a:r>
            <a:endParaRPr sz="2000"/>
          </a:p>
        </p:txBody>
      </p:sp>
      <p:pic>
        <p:nvPicPr>
          <p:cNvPr descr="Screen Shot 2017-05-08 at 8.50.21 PM.png" id="108" name="Google Shape;108;p16"/>
          <p:cNvPicPr preferRelativeResize="0"/>
          <p:nvPr/>
        </p:nvPicPr>
        <p:blipFill>
          <a:blip r:embed="rId3">
            <a:alphaModFix/>
          </a:blip>
          <a:stretch>
            <a:fillRect/>
          </a:stretch>
        </p:blipFill>
        <p:spPr>
          <a:xfrm>
            <a:off x="5675450" y="445015"/>
            <a:ext cx="2878226" cy="812825"/>
          </a:xfrm>
          <a:prstGeom prst="rect">
            <a:avLst/>
          </a:prstGeom>
          <a:noFill/>
          <a:ln>
            <a:noFill/>
          </a:ln>
        </p:spPr>
      </p:pic>
      <p:sp>
        <p:nvSpPr>
          <p:cNvPr id="109" name="Google Shape;10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Algorithmic Workflow</a:t>
            </a:r>
            <a:endParaRPr/>
          </a:p>
        </p:txBody>
      </p:sp>
      <p:sp>
        <p:nvSpPr>
          <p:cNvPr id="115" name="Google Shape;115;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lang="en" sz="2000"/>
              <a:t>Select criteria</a:t>
            </a:r>
            <a:endParaRPr sz="2000"/>
          </a:p>
          <a:p>
            <a:pPr indent="-355600" lvl="0" marL="457200" rtl="0" algn="l">
              <a:spcBef>
                <a:spcPts val="0"/>
              </a:spcBef>
              <a:spcAft>
                <a:spcPts val="0"/>
              </a:spcAft>
              <a:buSzPts val="2000"/>
              <a:buAutoNum type="arabicPeriod"/>
            </a:pPr>
            <a:r>
              <a:rPr lang="en" sz="2000"/>
              <a:t>Gather information from students</a:t>
            </a:r>
            <a:endParaRPr sz="2000"/>
          </a:p>
        </p:txBody>
      </p:sp>
      <p:pic>
        <p:nvPicPr>
          <p:cNvPr descr="Screen Shot 2017-05-08 at 8.50.21 PM.png" id="116" name="Google Shape;116;p17"/>
          <p:cNvPicPr preferRelativeResize="0"/>
          <p:nvPr/>
        </p:nvPicPr>
        <p:blipFill>
          <a:blip r:embed="rId3">
            <a:alphaModFix/>
          </a:blip>
          <a:stretch>
            <a:fillRect/>
          </a:stretch>
        </p:blipFill>
        <p:spPr>
          <a:xfrm>
            <a:off x="5675450" y="445015"/>
            <a:ext cx="2878226" cy="812825"/>
          </a:xfrm>
          <a:prstGeom prst="rect">
            <a:avLst/>
          </a:prstGeom>
          <a:noFill/>
          <a:ln>
            <a:noFill/>
          </a:ln>
        </p:spPr>
      </p:pic>
      <p:pic>
        <p:nvPicPr>
          <p:cNvPr descr="12.png" id="117" name="Google Shape;117;p17"/>
          <p:cNvPicPr preferRelativeResize="0"/>
          <p:nvPr/>
        </p:nvPicPr>
        <p:blipFill>
          <a:blip r:embed="rId4">
            <a:alphaModFix/>
          </a:blip>
          <a:stretch>
            <a:fillRect/>
          </a:stretch>
        </p:blipFill>
        <p:spPr>
          <a:xfrm>
            <a:off x="501850" y="2265850"/>
            <a:ext cx="8140306" cy="1712750"/>
          </a:xfrm>
          <a:prstGeom prst="rect">
            <a:avLst/>
          </a:prstGeom>
          <a:noFill/>
          <a:ln cap="flat" cmpd="sng" w="9525">
            <a:solidFill>
              <a:srgbClr val="000000"/>
            </a:solidFill>
            <a:prstDash val="solid"/>
            <a:round/>
            <a:headEnd len="sm" w="sm" type="none"/>
            <a:tailEnd len="sm" w="sm" type="none"/>
          </a:ln>
        </p:spPr>
      </p:pic>
      <p:sp>
        <p:nvSpPr>
          <p:cNvPr id="118" name="Google Shape;11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Algorithmic Workflow</a:t>
            </a:r>
            <a:endParaRPr/>
          </a:p>
        </p:txBody>
      </p:sp>
      <p:sp>
        <p:nvSpPr>
          <p:cNvPr id="124" name="Google Shape;124;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lang="en" sz="2000"/>
              <a:t>Select criteria</a:t>
            </a:r>
            <a:endParaRPr sz="2000"/>
          </a:p>
          <a:p>
            <a:pPr indent="-355600" lvl="0" marL="457200" rtl="0" algn="l">
              <a:spcBef>
                <a:spcPts val="0"/>
              </a:spcBef>
              <a:spcAft>
                <a:spcPts val="0"/>
              </a:spcAft>
              <a:buSzPts val="2000"/>
              <a:buAutoNum type="arabicPeriod"/>
            </a:pPr>
            <a:r>
              <a:rPr lang="en" sz="2000"/>
              <a:t>Gather information from students</a:t>
            </a:r>
            <a:endParaRPr sz="2000"/>
          </a:p>
          <a:p>
            <a:pPr indent="-355600" lvl="0" marL="457200" rtl="0" algn="l">
              <a:spcBef>
                <a:spcPts val="0"/>
              </a:spcBef>
              <a:spcAft>
                <a:spcPts val="0"/>
              </a:spcAft>
              <a:buSzPts val="2000"/>
              <a:buAutoNum type="arabicPeriod"/>
            </a:pPr>
            <a:r>
              <a:rPr lang="en" sz="2000"/>
              <a:t>Configure weights</a:t>
            </a:r>
            <a:endParaRPr sz="2000"/>
          </a:p>
        </p:txBody>
      </p:sp>
      <p:pic>
        <p:nvPicPr>
          <p:cNvPr descr="Screen Shot 2017-05-08 at 8.50.21 PM.png" id="125" name="Google Shape;125;p18"/>
          <p:cNvPicPr preferRelativeResize="0"/>
          <p:nvPr/>
        </p:nvPicPr>
        <p:blipFill>
          <a:blip r:embed="rId3">
            <a:alphaModFix/>
          </a:blip>
          <a:stretch>
            <a:fillRect/>
          </a:stretch>
        </p:blipFill>
        <p:spPr>
          <a:xfrm>
            <a:off x="5675450" y="445015"/>
            <a:ext cx="2878226" cy="812825"/>
          </a:xfrm>
          <a:prstGeom prst="rect">
            <a:avLst/>
          </a:prstGeom>
          <a:noFill/>
          <a:ln>
            <a:noFill/>
          </a:ln>
        </p:spPr>
      </p:pic>
      <p:pic>
        <p:nvPicPr>
          <p:cNvPr id="126" name="Google Shape;126;p18"/>
          <p:cNvPicPr preferRelativeResize="0"/>
          <p:nvPr/>
        </p:nvPicPr>
        <p:blipFill rotWithShape="1">
          <a:blip r:embed="rId4">
            <a:alphaModFix/>
          </a:blip>
          <a:srcRect b="43271" l="0" r="0" t="3706"/>
          <a:stretch/>
        </p:blipFill>
        <p:spPr>
          <a:xfrm>
            <a:off x="2195938" y="2509075"/>
            <a:ext cx="4752125" cy="2304575"/>
          </a:xfrm>
          <a:prstGeom prst="rect">
            <a:avLst/>
          </a:prstGeom>
          <a:noFill/>
          <a:ln cap="flat" cmpd="sng" w="9525">
            <a:solidFill>
              <a:srgbClr val="000000"/>
            </a:solidFill>
            <a:prstDash val="solid"/>
            <a:round/>
            <a:headEnd len="sm" w="sm" type="none"/>
            <a:tailEnd len="sm" w="sm" type="none"/>
          </a:ln>
        </p:spPr>
      </p:pic>
      <p:sp>
        <p:nvSpPr>
          <p:cNvPr id="127" name="Google Shape;12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Algorithmic Workflow</a:t>
            </a:r>
            <a:endParaRPr/>
          </a:p>
        </p:txBody>
      </p:sp>
      <p:sp>
        <p:nvSpPr>
          <p:cNvPr id="133" name="Google Shape;133;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lang="en" sz="2000"/>
              <a:t>Select criteria</a:t>
            </a:r>
            <a:endParaRPr sz="2000"/>
          </a:p>
          <a:p>
            <a:pPr indent="-355600" lvl="0" marL="457200" rtl="0" algn="l">
              <a:spcBef>
                <a:spcPts val="0"/>
              </a:spcBef>
              <a:spcAft>
                <a:spcPts val="0"/>
              </a:spcAft>
              <a:buSzPts val="2000"/>
              <a:buAutoNum type="arabicPeriod"/>
            </a:pPr>
            <a:r>
              <a:rPr lang="en" sz="2000"/>
              <a:t>Gather information from students</a:t>
            </a:r>
            <a:endParaRPr sz="2000"/>
          </a:p>
          <a:p>
            <a:pPr indent="-355600" lvl="0" marL="457200" rtl="0" algn="l">
              <a:spcBef>
                <a:spcPts val="0"/>
              </a:spcBef>
              <a:spcAft>
                <a:spcPts val="0"/>
              </a:spcAft>
              <a:buSzPts val="2000"/>
              <a:buAutoNum type="arabicPeriod"/>
            </a:pPr>
            <a:r>
              <a:rPr lang="en" sz="2000"/>
              <a:t>Configure weights</a:t>
            </a:r>
            <a:endParaRPr sz="2000"/>
          </a:p>
          <a:p>
            <a:pPr indent="-355600" lvl="0" marL="457200" rtl="0" algn="l">
              <a:spcBef>
                <a:spcPts val="0"/>
              </a:spcBef>
              <a:spcAft>
                <a:spcPts val="0"/>
              </a:spcAft>
              <a:buSzPts val="2000"/>
              <a:buAutoNum type="arabicPeriod"/>
            </a:pPr>
            <a:r>
              <a:rPr lang="en" sz="2000"/>
              <a:t>Form teams</a:t>
            </a:r>
            <a:endParaRPr sz="2000"/>
          </a:p>
        </p:txBody>
      </p:sp>
      <p:pic>
        <p:nvPicPr>
          <p:cNvPr descr="Screen Shot 2017-05-08 at 8.50.21 PM.png" id="134" name="Google Shape;134;p19"/>
          <p:cNvPicPr preferRelativeResize="0"/>
          <p:nvPr/>
        </p:nvPicPr>
        <p:blipFill>
          <a:blip r:embed="rId3">
            <a:alphaModFix/>
          </a:blip>
          <a:stretch>
            <a:fillRect/>
          </a:stretch>
        </p:blipFill>
        <p:spPr>
          <a:xfrm>
            <a:off x="5675450" y="445015"/>
            <a:ext cx="2878226" cy="812825"/>
          </a:xfrm>
          <a:prstGeom prst="rect">
            <a:avLst/>
          </a:prstGeom>
          <a:noFill/>
          <a:ln>
            <a:noFill/>
          </a:ln>
        </p:spPr>
      </p:pic>
      <p:sp>
        <p:nvSpPr>
          <p:cNvPr id="135" name="Google Shape;13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Algorithmic Workflow</a:t>
            </a:r>
            <a:endParaRPr/>
          </a:p>
        </p:txBody>
      </p:sp>
      <p:sp>
        <p:nvSpPr>
          <p:cNvPr id="141" name="Google Shape;141;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lang="en" sz="2000"/>
              <a:t>Select criteria</a:t>
            </a:r>
            <a:endParaRPr sz="2000"/>
          </a:p>
          <a:p>
            <a:pPr indent="-355600" lvl="0" marL="457200" rtl="0" algn="l">
              <a:spcBef>
                <a:spcPts val="0"/>
              </a:spcBef>
              <a:spcAft>
                <a:spcPts val="0"/>
              </a:spcAft>
              <a:buSzPts val="2000"/>
              <a:buAutoNum type="arabicPeriod"/>
            </a:pPr>
            <a:r>
              <a:rPr lang="en" sz="2000"/>
              <a:t>Gather information from students</a:t>
            </a:r>
            <a:endParaRPr sz="2000"/>
          </a:p>
          <a:p>
            <a:pPr indent="-355600" lvl="0" marL="457200" rtl="0" algn="l">
              <a:spcBef>
                <a:spcPts val="0"/>
              </a:spcBef>
              <a:spcAft>
                <a:spcPts val="0"/>
              </a:spcAft>
              <a:buSzPts val="2000"/>
              <a:buAutoNum type="arabicPeriod"/>
            </a:pPr>
            <a:r>
              <a:rPr lang="en" sz="2000"/>
              <a:t>Configure weights</a:t>
            </a:r>
            <a:endParaRPr sz="2000"/>
          </a:p>
          <a:p>
            <a:pPr indent="-355600" lvl="0" marL="457200" rtl="0" algn="l">
              <a:spcBef>
                <a:spcPts val="0"/>
              </a:spcBef>
              <a:spcAft>
                <a:spcPts val="0"/>
              </a:spcAft>
              <a:buSzPts val="2000"/>
              <a:buAutoNum type="arabicPeriod"/>
            </a:pPr>
            <a:r>
              <a:rPr lang="en" sz="2000"/>
              <a:t>Form teams</a:t>
            </a:r>
            <a:endParaRPr sz="2000"/>
          </a:p>
          <a:p>
            <a:pPr indent="-355600" lvl="0" marL="457200" rtl="0" algn="l">
              <a:spcBef>
                <a:spcPts val="0"/>
              </a:spcBef>
              <a:spcAft>
                <a:spcPts val="0"/>
              </a:spcAft>
              <a:buSzPts val="2000"/>
              <a:buAutoNum type="arabicPeriod"/>
            </a:pPr>
            <a:r>
              <a:rPr lang="en" sz="2000"/>
              <a:t>Notify students</a:t>
            </a:r>
            <a:endParaRPr sz="2000"/>
          </a:p>
        </p:txBody>
      </p:sp>
      <p:pic>
        <p:nvPicPr>
          <p:cNvPr descr="Screen Shot 2017-05-08 at 8.50.21 PM.png" id="142" name="Google Shape;142;p20"/>
          <p:cNvPicPr preferRelativeResize="0"/>
          <p:nvPr/>
        </p:nvPicPr>
        <p:blipFill>
          <a:blip r:embed="rId3">
            <a:alphaModFix/>
          </a:blip>
          <a:stretch>
            <a:fillRect/>
          </a:stretch>
        </p:blipFill>
        <p:spPr>
          <a:xfrm>
            <a:off x="5675450" y="445015"/>
            <a:ext cx="2878226" cy="812825"/>
          </a:xfrm>
          <a:prstGeom prst="rect">
            <a:avLst/>
          </a:prstGeom>
          <a:noFill/>
          <a:ln>
            <a:noFill/>
          </a:ln>
        </p:spPr>
      </p:pic>
      <p:sp>
        <p:nvSpPr>
          <p:cNvPr id="143" name="Google Shape;14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a:t>
            </a:r>
            <a:endParaRPr/>
          </a:p>
        </p:txBody>
      </p:sp>
      <p:sp>
        <p:nvSpPr>
          <p:cNvPr id="149" name="Google Shape;149;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Instructor must prioritize large collection of criteria available in the tool with little guidance </a:t>
            </a:r>
            <a:r>
              <a:rPr i="1" lang="en" sz="2000"/>
              <a:t>(Jahanbakhsh et al. 2017)</a:t>
            </a:r>
            <a:endParaRPr i="1" sz="2000"/>
          </a:p>
          <a:p>
            <a:pPr indent="-355600" lvl="0" marL="457200" rtl="0" algn="l">
              <a:spcBef>
                <a:spcPts val="1000"/>
              </a:spcBef>
              <a:spcAft>
                <a:spcPts val="0"/>
              </a:spcAft>
              <a:buSzPts val="2000"/>
              <a:buChar char="●"/>
            </a:pPr>
            <a:r>
              <a:rPr lang="en" sz="2000"/>
              <a:t>Could consult literature</a:t>
            </a:r>
            <a:endParaRPr sz="2000"/>
          </a:p>
          <a:p>
            <a:pPr indent="-330200" lvl="1" marL="914400" rtl="0" algn="l">
              <a:spcBef>
                <a:spcPts val="1000"/>
              </a:spcBef>
              <a:spcAft>
                <a:spcPts val="0"/>
              </a:spcAft>
              <a:buSzPts val="1600"/>
              <a:buChar char="○"/>
            </a:pPr>
            <a:r>
              <a:rPr lang="en" sz="1600"/>
              <a:t>Does not cover all possible combinations</a:t>
            </a:r>
            <a:endParaRPr sz="1600"/>
          </a:p>
          <a:p>
            <a:pPr indent="-330200" lvl="1" marL="914400" rtl="0" algn="l">
              <a:spcBef>
                <a:spcPts val="1000"/>
              </a:spcBef>
              <a:spcAft>
                <a:spcPts val="1000"/>
              </a:spcAft>
              <a:buSzPts val="1600"/>
              <a:buChar char="○"/>
            </a:pPr>
            <a:r>
              <a:rPr lang="en" sz="1600"/>
              <a:t>May not align with preferences of learners </a:t>
            </a:r>
            <a:r>
              <a:rPr i="1" lang="en" sz="1600"/>
              <a:t>(Hastings et al. 2020)</a:t>
            </a:r>
            <a:endParaRPr i="1" sz="1600"/>
          </a:p>
        </p:txBody>
      </p:sp>
      <p:sp>
        <p:nvSpPr>
          <p:cNvPr id="150" name="Google Shape;15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1C4587"/>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