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29" r:id="rId3"/>
    <p:sldId id="330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9" autoAdjust="0"/>
  </p:normalViewPr>
  <p:slideViewPr>
    <p:cSldViewPr snapToGrid="0" snapToObjects="1">
      <p:cViewPr varScale="1">
        <p:scale>
          <a:sx n="82" d="100"/>
          <a:sy n="82" d="100"/>
        </p:scale>
        <p:origin x="-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tuples (unlike [lists]) can be keys for dictionaries</a:t>
            </a:r>
          </a:p>
          <a:p>
            <a:r>
              <a:rPr lang="en-US" dirty="0" smtClean="0"/>
              <a:t># tuple = immutable list</a:t>
            </a:r>
          </a:p>
          <a:p>
            <a:r>
              <a:rPr lang="en-US" dirty="0" smtClean="0"/>
              <a:t>#one element tuples need a comma!?!</a:t>
            </a:r>
          </a:p>
          <a:p>
            <a:r>
              <a:rPr lang="en-US" dirty="0" smtClean="0"/>
              <a:t># can use like </a:t>
            </a:r>
            <a:r>
              <a:rPr lang="en-US" dirty="0" err="1" smtClean="0"/>
              <a:t>enums</a:t>
            </a:r>
            <a:r>
              <a:rPr lang="en-US" dirty="0" smtClean="0"/>
              <a:t>: one, two, three, four = 1, 2, 3, 4</a:t>
            </a:r>
          </a:p>
          <a:p>
            <a:r>
              <a:rPr lang="en-US" dirty="0" smtClean="0"/>
              <a:t># lists &amp; dictionaries can't be elements of a set, but tuples &amp; frozen sets 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lists: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set#list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tuples: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set#tuple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set#set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tuples (unlike [lists]) can be keys for dictionaries</a:t>
            </a:r>
          </a:p>
          <a:p>
            <a:r>
              <a:rPr lang="en-US" dirty="0" smtClean="0"/>
              <a:t># tuple = immutable list</a:t>
            </a:r>
          </a:p>
          <a:p>
            <a:r>
              <a:rPr lang="en-US" dirty="0" smtClean="0"/>
              <a:t>#one element tuples need a comma!?!</a:t>
            </a:r>
          </a:p>
          <a:p>
            <a:r>
              <a:rPr lang="en-US" dirty="0" smtClean="0"/>
              <a:t># can use like </a:t>
            </a:r>
            <a:r>
              <a:rPr lang="en-US" dirty="0" err="1" smtClean="0"/>
              <a:t>enums</a:t>
            </a:r>
            <a:r>
              <a:rPr lang="en-US" dirty="0" smtClean="0"/>
              <a:t>: one, two, three, four = 1, 2, 3, 4</a:t>
            </a:r>
          </a:p>
          <a:p>
            <a:r>
              <a:rPr lang="en-US" dirty="0" smtClean="0"/>
              <a:t># lists &amp; dictionaries can't be elements of a set, but tuples &amp; frozen sets can</a:t>
            </a:r>
          </a:p>
          <a:p>
            <a:r>
              <a:rPr lang="en-US" dirty="0" smtClean="0"/>
              <a:t># set: https://</a:t>
            </a:r>
            <a:r>
              <a:rPr lang="en-US" dirty="0" err="1" smtClean="0"/>
              <a:t>docs.python.org</a:t>
            </a:r>
            <a:r>
              <a:rPr lang="en-US" dirty="0" smtClean="0"/>
              <a:t>/3.4/library/</a:t>
            </a:r>
            <a:r>
              <a:rPr lang="en-US" dirty="0" err="1" smtClean="0"/>
              <a:t>stdtypes.html?highlight</a:t>
            </a:r>
            <a:r>
              <a:rPr lang="en-US" dirty="0" smtClean="0"/>
              <a:t>=</a:t>
            </a:r>
            <a:r>
              <a:rPr lang="en-US" dirty="0" err="1" smtClean="0"/>
              <a:t>set#set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www.learnpython.org</a:t>
            </a:r>
            <a:r>
              <a:rPr lang="en-US" dirty="0" smtClean="0"/>
              <a:t>/en/Sets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www.python-course.eu</a:t>
            </a:r>
            <a:r>
              <a:rPr lang="en-US" dirty="0" smtClean="0"/>
              <a:t>/python3_sets_frozensets.php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3/24/15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tags" Target="../tags/tag32.xml"/><Relationship Id="rId7" Type="http://schemas.openxmlformats.org/officeDocument/2006/relationships/tags" Target="../tags/tag33.xml"/><Relationship Id="rId8" Type="http://schemas.openxmlformats.org/officeDocument/2006/relationships/tags" Target="../tags/tag34.xml"/><Relationship Id="rId9" Type="http://schemas.openxmlformats.org/officeDocument/2006/relationships/tags" Target="../tags/tag3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tags" Target="../tags/tag63.xml"/><Relationship Id="rId1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tags" Target="../tags/tag59.xml"/><Relationship Id="rId8" Type="http://schemas.openxmlformats.org/officeDocument/2006/relationships/tags" Target="../tags/tag60.xml"/><Relationship Id="rId9" Type="http://schemas.openxmlformats.org/officeDocument/2006/relationships/tags" Target="../tags/tag61.xml"/><Relationship Id="rId10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Sets, Tuples, &amp; List Comprehensions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</a:t>
            </a:r>
            <a:r>
              <a:rPr lang="en-US" dirty="0" smtClean="0"/>
              <a:t>Hill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96776" y="2386280"/>
            <a:ext cx="1295400" cy="671673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8763"/>
            <a:ext cx="62484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1" charset="0"/>
              </a:rPr>
              <a:t>sum </a:t>
            </a:r>
            <a:r>
              <a:rPr lang="en-US" sz="4200" i="1">
                <a:latin typeface="Times New Roman" pitchFamily="1" charset="0"/>
              </a:rPr>
              <a:t>and</a:t>
            </a:r>
            <a:r>
              <a:rPr lang="en-US" sz="4200" b="1">
                <a:latin typeface="Courier New" pitchFamily="1" charset="0"/>
              </a:rPr>
              <a:t> range</a:t>
            </a:r>
            <a:endParaRPr lang="en-US" sz="4200"/>
          </a:p>
        </p:txBody>
      </p:sp>
      <p:pic>
        <p:nvPicPr>
          <p:cNvPr id="22532" name="Picture 13" descr="195px-Carl_Friedrich_Gauss">
            <a:hlinkClick r:id="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52400"/>
            <a:ext cx="18573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7" descr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8686800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58"/>
          <p:cNvSpPr txBox="1">
            <a:spLocks noChangeArrowheads="1"/>
          </p:cNvSpPr>
          <p:nvPr/>
        </p:nvSpPr>
        <p:spPr bwMode="auto">
          <a:xfrm>
            <a:off x="7543800" y="6243638"/>
            <a:ext cx="14478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" b="1">
                <a:latin typeface="Comic Sans MS" pitchFamily="1" charset="0"/>
              </a:rPr>
              <a:t>and 100 more…</a:t>
            </a:r>
          </a:p>
        </p:txBody>
      </p:sp>
      <p:sp>
        <p:nvSpPr>
          <p:cNvPr id="22537" name="Rectangle 59"/>
          <p:cNvSpPr>
            <a:spLocks noChangeArrowheads="1"/>
          </p:cNvSpPr>
          <p:nvPr/>
        </p:nvSpPr>
        <p:spPr bwMode="auto">
          <a:xfrm>
            <a:off x="296776" y="6491979"/>
            <a:ext cx="366158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http://www.americanscientist.org/template/AssetDetail/assetid/50686</a:t>
            </a:r>
          </a:p>
        </p:txBody>
      </p:sp>
      <p:sp>
        <p:nvSpPr>
          <p:cNvPr id="22538" name="Rectangle 61"/>
          <p:cNvSpPr>
            <a:spLocks noChangeArrowheads="1"/>
          </p:cNvSpPr>
          <p:nvPr/>
        </p:nvSpPr>
        <p:spPr bwMode="auto">
          <a:xfrm>
            <a:off x="6958264" y="188516"/>
            <a:ext cx="563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  <a:latin typeface="Comic Sans MS" pitchFamily="1" charset="0"/>
              </a:rPr>
              <a:t>1784</a:t>
            </a:r>
          </a:p>
        </p:txBody>
      </p:sp>
      <p:sp>
        <p:nvSpPr>
          <p:cNvPr id="2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3032" y="1724561"/>
            <a:ext cx="5486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sum(range(1,101</a:t>
            </a:r>
            <a:r>
              <a:rPr lang="en-US" sz="3200" b="1" dirty="0" smtClean="0">
                <a:latin typeface="Courier New" pitchFamily="1" charset="0"/>
              </a:rPr>
              <a:t>))</a:t>
            </a:r>
          </a:p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rgbClr val="C00000"/>
                </a:solidFill>
                <a:latin typeface="Courier New" pitchFamily="1" charset="0"/>
              </a:rPr>
              <a:t>5050</a:t>
            </a:r>
            <a:endParaRPr lang="en-US" sz="3200" b="1" dirty="0">
              <a:solidFill>
                <a:srgbClr val="C00000"/>
              </a:solidFill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7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258763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Data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488" y="1611492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Functions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62400" y="5352871"/>
            <a:ext cx="4419600" cy="1200329"/>
          </a:xfrm>
          <a:prstGeom prst="rect">
            <a:avLst/>
          </a:prstGeom>
          <a:solidFill>
            <a:srgbClr val="FAEFD2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200" i="1" dirty="0" smtClean="0">
                <a:latin typeface="Cambria" pitchFamily="18" charset="0"/>
              </a:rPr>
              <a:t>…together </a:t>
            </a:r>
            <a:endParaRPr lang="en-US" sz="7200" i="1" dirty="0">
              <a:latin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56653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[13,14,15]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6244" y="1919268"/>
            <a:ext cx="239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sum( )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6244" y="4729371"/>
            <a:ext cx="239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DA740E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sz="3200" b="1" dirty="0">
              <a:solidFill>
                <a:srgbClr val="DA740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7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 bwMode="auto">
          <a:xfrm>
            <a:off x="786064" y="2704054"/>
            <a:ext cx="453189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86064" y="4155005"/>
            <a:ext cx="705852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3564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4144879"/>
            <a:ext cx="327660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1" charset="0"/>
              </a:rPr>
              <a:t>    </a:t>
            </a:r>
            <a:r>
              <a:rPr lang="en-US" sz="18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1800" b="1" dirty="0">
                <a:solidFill>
                  <a:schemeClr val="hlink"/>
                </a:solidFill>
                <a:latin typeface="Courier New" pitchFamily="1" charset="0"/>
              </a:rPr>
              <a:t> </a:t>
            </a:r>
            <a:r>
              <a:rPr lang="en-US" sz="1800" b="1" dirty="0" err="1">
                <a:solidFill>
                  <a:srgbClr val="9A04B8"/>
                </a:solidFill>
                <a:latin typeface="Courier New" pitchFamily="1" charset="0"/>
              </a:rPr>
              <a:t>int</a:t>
            </a:r>
            <a:r>
              <a:rPr lang="en-US" sz="1800" b="1" dirty="0">
                <a:latin typeface="Courier New" pitchFamily="1" charset="0"/>
              </a:rPr>
              <a:t>(x==</a:t>
            </a:r>
            <a:r>
              <a:rPr lang="en-US" sz="1800" b="1" dirty="0">
                <a:solidFill>
                  <a:srgbClr val="0A8E12"/>
                </a:solidFill>
                <a:latin typeface="Courier New" pitchFamily="1" charset="0"/>
              </a:rPr>
              <a:t>'a'</a:t>
            </a:r>
            <a:r>
              <a:rPr lang="en-US" sz="1800" b="1" dirty="0">
                <a:latin typeface="Courier New" pitchFamily="1" charset="0"/>
              </a:rPr>
              <a:t>) </a:t>
            </a:r>
            <a:endParaRPr lang="en-US" sz="1800" b="1" dirty="0">
              <a:latin typeface="Courier New" pitchFamily="1" charset="0"/>
            </a:endParaRPr>
          </a:p>
        </p:txBody>
      </p:sp>
      <p:sp>
        <p:nvSpPr>
          <p:cNvPr id="23556" name="Text Box 1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26670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x**2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129464" y="1366065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129464" y="2762687"/>
            <a:ext cx="426118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29464" y="4165510"/>
            <a:ext cx="802104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86064" y="1319464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3555" name="Text Box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1295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2*x</a:t>
            </a: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2821" y="210634"/>
            <a:ext cx="182077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Map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23557" name="Text Box 6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3566" y="1311440"/>
            <a:ext cx="5225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b="1" dirty="0">
                <a:latin typeface="Courier New" pitchFamily="1" charset="0"/>
              </a:rPr>
              <a:t>, [0,1,2,3,4,5</a:t>
            </a:r>
            <a:r>
              <a:rPr lang="en-US" b="1" dirty="0" smtClean="0">
                <a:latin typeface="Courier New" pitchFamily="1" charset="0"/>
              </a:rPr>
              <a:t>])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3558" name="Text Box 6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3566" y="2857665"/>
            <a:ext cx="4463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 smtClean="0">
                <a:latin typeface="Courier New" pitchFamily="1" charset="0"/>
              </a:rPr>
              <a:t> map(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b="1" dirty="0">
                <a:latin typeface="Courier New" pitchFamily="1" charset="0"/>
              </a:rPr>
              <a:t>,  range(6</a:t>
            </a:r>
            <a:r>
              <a:rPr lang="en-US" b="1" dirty="0" smtClean="0">
                <a:latin typeface="Courier New" pitchFamily="1" charset="0"/>
              </a:rPr>
              <a:t>))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[0, 1, 4, 9, 16, 25]</a:t>
            </a:r>
          </a:p>
        </p:txBody>
      </p:sp>
      <p:sp>
        <p:nvSpPr>
          <p:cNvPr id="23559" name="Text Box 89"/>
          <p:cNvSpPr txBox="1">
            <a:spLocks noChangeArrowheads="1"/>
          </p:cNvSpPr>
          <p:nvPr/>
        </p:nvSpPr>
        <p:spPr bwMode="auto">
          <a:xfrm>
            <a:off x="1066800" y="5715222"/>
            <a:ext cx="426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 dirty="0">
                <a:latin typeface="Cambria" pitchFamily="18" charset="0"/>
              </a:rPr>
              <a:t>What does </a:t>
            </a:r>
            <a:r>
              <a:rPr lang="en-US" sz="3200" b="1" i="1" dirty="0" smtClean="0">
                <a:latin typeface="Cambria" pitchFamily="18" charset="0"/>
              </a:rPr>
              <a:t> </a:t>
            </a:r>
            <a:r>
              <a:rPr lang="en-US" sz="3200" b="1" dirty="0" smtClean="0">
                <a:latin typeface="Courier New" pitchFamily="1" charset="0"/>
              </a:rPr>
              <a:t>map</a:t>
            </a:r>
            <a:r>
              <a:rPr lang="en-US" sz="3200" b="1" i="1" dirty="0" smtClean="0"/>
              <a:t> </a:t>
            </a:r>
            <a:r>
              <a:rPr lang="en-US" sz="3200" b="1" i="1" dirty="0">
                <a:latin typeface="Cambria" pitchFamily="18" charset="0"/>
              </a:rPr>
              <a:t>do?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3566" y="4114800"/>
            <a:ext cx="4912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b="1" dirty="0">
                <a:latin typeface="Courier New" pitchFamily="1" charset="0"/>
              </a:rPr>
              <a:t>,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'go away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!'</a:t>
            </a:r>
            <a:r>
              <a:rPr lang="en-US" b="1" dirty="0" smtClean="0">
                <a:latin typeface="Courier New" pitchFamily="1" charset="0"/>
              </a:rPr>
              <a:t>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0, 0, 1, 0, 1, 0, 0]</a:t>
            </a:r>
          </a:p>
        </p:txBody>
      </p:sp>
    </p:spTree>
    <p:extLst>
      <p:ext uri="{BB962C8B-B14F-4D97-AF65-F5344CB8AC3E}">
        <p14:creationId xmlns:p14="http://schemas.microsoft.com/office/powerpoint/2010/main" val="213107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533400" y="5257800"/>
            <a:ext cx="8026111" cy="147951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786064" y="2704054"/>
            <a:ext cx="453189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786064" y="4155005"/>
            <a:ext cx="705852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5129464" y="1366065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129464" y="2762687"/>
            <a:ext cx="426118" cy="365919"/>
          </a:xfrm>
          <a:prstGeom prst="roundRect">
            <a:avLst/>
          </a:prstGeom>
          <a:solidFill>
            <a:srgbClr val="FFE5F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29464" y="4165510"/>
            <a:ext cx="802104" cy="365919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86064" y="1319464"/>
            <a:ext cx="602456" cy="365919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3564" name="Text Box 2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4144879"/>
            <a:ext cx="327660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 dirty="0">
                <a:latin typeface="Courier New" pitchFamily="1" charset="0"/>
              </a:rPr>
              <a:t>    </a:t>
            </a:r>
            <a:r>
              <a:rPr lang="en-US" sz="18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1800" b="1" dirty="0">
                <a:solidFill>
                  <a:schemeClr val="hlink"/>
                </a:solidFill>
                <a:latin typeface="Courier New" pitchFamily="1" charset="0"/>
              </a:rPr>
              <a:t> </a:t>
            </a:r>
            <a:r>
              <a:rPr lang="en-US" sz="1800" b="1" dirty="0" err="1" smtClean="0">
                <a:solidFill>
                  <a:srgbClr val="9A04B8"/>
                </a:solidFill>
                <a:latin typeface="Courier New" pitchFamily="1" charset="0"/>
              </a:rPr>
              <a:t>int</a:t>
            </a:r>
            <a:r>
              <a:rPr lang="en-US" sz="1800" b="1" dirty="0" smtClean="0">
                <a:latin typeface="Courier New" pitchFamily="1" charset="0"/>
              </a:rPr>
              <a:t>(x==</a:t>
            </a:r>
            <a:r>
              <a:rPr lang="en-US" sz="1800" b="1" dirty="0" smtClean="0">
                <a:solidFill>
                  <a:srgbClr val="0A8E12"/>
                </a:solidFill>
                <a:latin typeface="Courier New" pitchFamily="1" charset="0"/>
              </a:rPr>
              <a:t>'a'</a:t>
            </a:r>
            <a:r>
              <a:rPr lang="en-US" sz="1800" b="1" dirty="0" smtClean="0">
                <a:latin typeface="Courier New" pitchFamily="1" charset="0"/>
              </a:rPr>
              <a:t>) </a:t>
            </a:r>
            <a:endParaRPr lang="en-US" sz="1800" b="1" dirty="0">
              <a:latin typeface="Courier New" pitchFamily="1" charset="0"/>
            </a:endParaRPr>
          </a:p>
        </p:txBody>
      </p:sp>
      <p:sp>
        <p:nvSpPr>
          <p:cNvPr id="23555" name="Text Box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12954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2*x</a:t>
            </a:r>
          </a:p>
        </p:txBody>
      </p:sp>
      <p:sp>
        <p:nvSpPr>
          <p:cNvPr id="23556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26670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000" b="1" dirty="0">
                <a:latin typeface="Courier New" pitchFamily="1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sz="2000" b="1" dirty="0">
                <a:latin typeface="Courier New" pitchFamily="1" charset="0"/>
              </a:rPr>
              <a:t>(x):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1" charset="0"/>
              </a:rPr>
              <a:t>    </a:t>
            </a:r>
            <a:r>
              <a:rPr lang="en-US" sz="20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2000" b="1" dirty="0">
                <a:latin typeface="Courier New" pitchFamily="1" charset="0"/>
              </a:rPr>
              <a:t> x**2</a:t>
            </a: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2821" y="210634"/>
            <a:ext cx="182077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Map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23557" name="Text Box 6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3566" y="1311440"/>
            <a:ext cx="5225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D1EFE"/>
                </a:solidFill>
                <a:latin typeface="Courier New" pitchFamily="1" charset="0"/>
              </a:rPr>
              <a:t>dbl</a:t>
            </a:r>
            <a:r>
              <a:rPr lang="en-US" b="1" dirty="0">
                <a:latin typeface="Courier New" pitchFamily="1" charset="0"/>
              </a:rPr>
              <a:t>, [0,1,2,3,4,5</a:t>
            </a:r>
            <a:r>
              <a:rPr lang="en-US" b="1" dirty="0" smtClean="0">
                <a:latin typeface="Courier New" pitchFamily="1" charset="0"/>
              </a:rPr>
              <a:t>])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3558" name="Text Box 6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3566" y="2857665"/>
            <a:ext cx="4463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 smtClean="0">
                <a:latin typeface="Courier New" pitchFamily="1" charset="0"/>
              </a:rPr>
              <a:t> map(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1" charset="0"/>
              </a:rPr>
              <a:t>sq</a:t>
            </a:r>
            <a:r>
              <a:rPr lang="en-US" b="1" dirty="0">
                <a:latin typeface="Courier New" pitchFamily="1" charset="0"/>
              </a:rPr>
              <a:t>,  range(6</a:t>
            </a:r>
            <a:r>
              <a:rPr lang="en-US" b="1" dirty="0" smtClean="0">
                <a:latin typeface="Courier New" pitchFamily="1" charset="0"/>
              </a:rPr>
              <a:t>))</a:t>
            </a:r>
            <a:endParaRPr lang="en-US" b="1" dirty="0"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[0, 1, 4, 9, 16, 25]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3566" y="4114800"/>
            <a:ext cx="4912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map(</a:t>
            </a:r>
            <a:r>
              <a:rPr lang="en-US" b="1" dirty="0" err="1" smtClean="0">
                <a:solidFill>
                  <a:srgbClr val="0A8E12"/>
                </a:solidFill>
                <a:latin typeface="Courier New" pitchFamily="1" charset="0"/>
              </a:rPr>
              <a:t>is_a</a:t>
            </a:r>
            <a:r>
              <a:rPr lang="en-US" b="1" dirty="0">
                <a:latin typeface="Courier New" pitchFamily="1" charset="0"/>
              </a:rPr>
              <a:t>,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'go away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!'</a:t>
            </a:r>
            <a:r>
              <a:rPr lang="en-US" b="1" dirty="0" smtClean="0">
                <a:latin typeface="Courier New" pitchFamily="1" charset="0"/>
              </a:rPr>
              <a:t>)</a:t>
            </a: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[0, 0, 0, 1, 0, 1, 0, 0]</a:t>
            </a:r>
          </a:p>
        </p:txBody>
      </p:sp>
      <p:sp>
        <p:nvSpPr>
          <p:cNvPr id="29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5378325"/>
            <a:ext cx="5348288" cy="598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(1)  </a:t>
            </a:r>
            <a:r>
              <a:rPr lang="en-US" sz="3200" b="1" dirty="0">
                <a:latin typeface="Courier New" pitchFamily="1" charset="0"/>
              </a:rPr>
              <a:t>map</a:t>
            </a:r>
            <a:r>
              <a:rPr lang="en-US" sz="3200" dirty="0"/>
              <a:t> </a:t>
            </a:r>
            <a:r>
              <a:rPr lang="en-US" sz="3200" dirty="0">
                <a:latin typeface="Cambria" pitchFamily="18" charset="0"/>
              </a:rPr>
              <a:t>always returns a list</a:t>
            </a:r>
          </a:p>
        </p:txBody>
      </p:sp>
      <p:sp>
        <p:nvSpPr>
          <p:cNvPr id="30" name="Text Box 2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5978400"/>
            <a:ext cx="7620000" cy="5984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latin typeface="Cambria" pitchFamily="18" charset="0"/>
              </a:rPr>
              <a:t>(2)  </a:t>
            </a:r>
            <a:r>
              <a:rPr lang="en-US" sz="3200" b="1" dirty="0">
                <a:latin typeface="Courier New" pitchFamily="1" charset="0"/>
              </a:rPr>
              <a:t>map(</a:t>
            </a:r>
            <a:r>
              <a:rPr lang="en-US" sz="3200" b="1" dirty="0" err="1">
                <a:latin typeface="Courier New" pitchFamily="1" charset="0"/>
              </a:rPr>
              <a:t>f,L</a:t>
            </a:r>
            <a:r>
              <a:rPr lang="en-US" sz="3200" b="1" dirty="0">
                <a:latin typeface="Courier New" pitchFamily="1" charset="0"/>
              </a:rPr>
              <a:t>)</a:t>
            </a:r>
            <a:r>
              <a:rPr lang="en-US" sz="3200" dirty="0"/>
              <a:t> </a:t>
            </a:r>
            <a:r>
              <a:rPr lang="en-US" sz="3200" dirty="0">
                <a:latin typeface="Cambria" pitchFamily="18" charset="0"/>
              </a:rPr>
              <a:t>calls </a:t>
            </a:r>
            <a:r>
              <a:rPr lang="en-US" sz="3200" b="1" dirty="0">
                <a:latin typeface="Courier New" pitchFamily="1" charset="0"/>
              </a:rPr>
              <a:t>f</a:t>
            </a:r>
            <a:r>
              <a:rPr lang="en-US" sz="3200" dirty="0" smtClean="0">
                <a:latin typeface="Cambria" pitchFamily="18" charset="0"/>
              </a:rPr>
              <a:t> </a:t>
            </a:r>
            <a:r>
              <a:rPr lang="en-US" sz="3200" dirty="0">
                <a:latin typeface="Cambria" pitchFamily="18" charset="0"/>
              </a:rPr>
              <a:t>on each item in </a:t>
            </a:r>
            <a:r>
              <a:rPr lang="en-US" sz="3200" b="1" dirty="0">
                <a:latin typeface="Courier New" pitchFamily="1" charset="0"/>
              </a:rPr>
              <a:t>L</a:t>
            </a:r>
            <a:endParaRPr lang="en-US" sz="32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8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258763"/>
            <a:ext cx="612775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  <a:cs typeface="Times New Roman" pitchFamily="1" charset="0"/>
              </a:rPr>
              <a:t>Map, </a:t>
            </a:r>
            <a:r>
              <a:rPr lang="en-US" sz="4200" i="1" dirty="0">
                <a:latin typeface="Cambria" pitchFamily="18" charset="0"/>
                <a:cs typeface="Times New Roman" pitchFamily="1" charset="0"/>
              </a:rPr>
              <a:t>managed!</a:t>
            </a:r>
            <a:endParaRPr lang="en-US" sz="4200" dirty="0">
              <a:latin typeface="Cambria" pitchFamily="18" charset="0"/>
              <a:cs typeface="Times New Roman" pitchFamily="1" charset="0"/>
            </a:endParaRP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4688095" y="6289675"/>
            <a:ext cx="42370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2100" i="1" dirty="0" smtClean="0">
                <a:latin typeface="Cambria" pitchFamily="18" charset="0"/>
                <a:cs typeface="Times New Roman" pitchFamily="1" charset="0"/>
              </a:rPr>
              <a:t>… and you </a:t>
            </a:r>
            <a:r>
              <a:rPr lang="en-US" sz="2100" i="1" dirty="0">
                <a:latin typeface="Cambria" pitchFamily="18" charset="0"/>
                <a:cs typeface="Times New Roman" pitchFamily="1" charset="0"/>
              </a:rPr>
              <a:t>don't even need the map</a:t>
            </a:r>
            <a:r>
              <a:rPr lang="en-US" sz="2100" dirty="0">
                <a:latin typeface="Cambria" pitchFamily="18" charset="0"/>
                <a:cs typeface="Times New Roman" pitchFamily="1" charset="0"/>
              </a:rPr>
              <a:t>! </a:t>
            </a:r>
          </a:p>
        </p:txBody>
      </p:sp>
      <p:sp>
        <p:nvSpPr>
          <p:cNvPr id="25604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090738"/>
            <a:ext cx="7853363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7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sz="2700" b="1" dirty="0">
                <a:latin typeface="Courier New" pitchFamily="1" charset="0"/>
              </a:rPr>
              <a:t> </a:t>
            </a:r>
            <a:r>
              <a:rPr lang="en-US" sz="2700" b="1" dirty="0">
                <a:solidFill>
                  <a:srgbClr val="0D1EFE"/>
                </a:solidFill>
                <a:latin typeface="Courier New" pitchFamily="1" charset="0"/>
              </a:rPr>
              <a:t>map</a:t>
            </a:r>
            <a:r>
              <a:rPr lang="en-US" sz="2700" b="1" dirty="0">
                <a:latin typeface="Courier New" pitchFamily="1" charset="0"/>
              </a:rPr>
              <a:t>(</a:t>
            </a:r>
            <a:r>
              <a:rPr lang="en-US" sz="2700" b="1" dirty="0" err="1">
                <a:latin typeface="Courier New" pitchFamily="1" charset="0"/>
              </a:rPr>
              <a:t>f,L</a:t>
            </a:r>
            <a:r>
              <a:rPr lang="en-US" sz="2700" b="1" dirty="0">
                <a:latin typeface="Courier New" pitchFamily="1" charset="0"/>
              </a:rPr>
              <a:t>):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</a:t>
            </a:r>
            <a:r>
              <a:rPr lang="en-US" sz="2700" b="1" dirty="0">
                <a:solidFill>
                  <a:srgbClr val="0A8E12"/>
                </a:solidFill>
                <a:latin typeface="Courier New" pitchFamily="1" charset="0"/>
              </a:rPr>
              <a:t>""" maps f onto the list L """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</a:t>
            </a:r>
            <a:r>
              <a:rPr lang="en-US" sz="2700" b="1" dirty="0">
                <a:solidFill>
                  <a:srgbClr val="DA740E"/>
                </a:solidFill>
                <a:latin typeface="Courier New" pitchFamily="1" charset="0"/>
              </a:rPr>
              <a:t>if </a:t>
            </a:r>
            <a:r>
              <a:rPr lang="en-US" sz="2700" b="1" dirty="0">
                <a:latin typeface="Courier New" pitchFamily="1" charset="0"/>
              </a:rPr>
              <a:t>L == []: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    </a:t>
            </a:r>
            <a:r>
              <a:rPr lang="en-US" sz="2700" b="1" dirty="0">
                <a:solidFill>
                  <a:srgbClr val="9A04B8"/>
                </a:solidFill>
                <a:latin typeface="Courier New" pitchFamily="1" charset="0"/>
              </a:rPr>
              <a:t>return </a:t>
            </a:r>
            <a:r>
              <a:rPr lang="en-US" sz="2700" b="1" dirty="0">
                <a:latin typeface="Courier New" pitchFamily="1" charset="0"/>
              </a:rPr>
              <a:t>[]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</a:t>
            </a:r>
            <a:r>
              <a:rPr lang="en-US" sz="2700" b="1" dirty="0">
                <a:solidFill>
                  <a:srgbClr val="DA740E"/>
                </a:solidFill>
                <a:latin typeface="Courier New" pitchFamily="1" charset="0"/>
              </a:rPr>
              <a:t>else</a:t>
            </a:r>
            <a:r>
              <a:rPr lang="en-US" sz="2700" b="1" dirty="0">
                <a:latin typeface="Courier New" pitchFamily="1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2700" b="1" dirty="0">
                <a:latin typeface="Courier New" pitchFamily="1" charset="0"/>
              </a:rPr>
              <a:t>        </a:t>
            </a:r>
            <a:r>
              <a:rPr lang="en-US" sz="2700" b="1" dirty="0">
                <a:solidFill>
                  <a:srgbClr val="9A04B8"/>
                </a:solidFill>
                <a:latin typeface="Courier New" pitchFamily="1" charset="0"/>
              </a:rPr>
              <a:t>return </a:t>
            </a:r>
            <a:endParaRPr lang="en-US" sz="2700" b="1" dirty="0">
              <a:latin typeface="Courier New" pitchFamily="1" charset="0"/>
            </a:endParaRPr>
          </a:p>
        </p:txBody>
      </p:sp>
      <p:pic>
        <p:nvPicPr>
          <p:cNvPr id="25607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t="37119" r="30840" b="32143"/>
          <a:stretch>
            <a:fillRect/>
          </a:stretch>
        </p:blipFill>
        <p:spPr bwMode="auto">
          <a:xfrm>
            <a:off x="6781800" y="152400"/>
            <a:ext cx="22098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2246" y="1269170"/>
            <a:ext cx="41392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ambria" pitchFamily="18" charset="0"/>
                <a:cs typeface="Times New Roman" pitchFamily="1" charset="0"/>
              </a:rPr>
              <a:t>Map </a:t>
            </a:r>
            <a:r>
              <a:rPr lang="en-US" sz="2100" b="1" i="1" dirty="0" smtClean="0">
                <a:solidFill>
                  <a:srgbClr val="000000"/>
                </a:solidFill>
                <a:latin typeface="Cambria" pitchFamily="18" charset="0"/>
                <a:cs typeface="Times New Roman" pitchFamily="1" charset="0"/>
              </a:rPr>
              <a:t>manages </a:t>
            </a:r>
            <a:r>
              <a:rPr lang="en-US" sz="2100" dirty="0">
                <a:solidFill>
                  <a:srgbClr val="000000"/>
                </a:solidFill>
                <a:latin typeface="Cambria" pitchFamily="18" charset="0"/>
                <a:cs typeface="Times New Roman" pitchFamily="1" charset="0"/>
              </a:rPr>
              <a:t>recursion for you…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733800" y="4800600"/>
            <a:ext cx="5048477" cy="1219200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30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825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Comprehensions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084513"/>
            <a:ext cx="8534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]</a:t>
            </a: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output</a:t>
            </a:r>
          </a:p>
        </p:txBody>
      </p:sp>
      <p:sp>
        <p:nvSpPr>
          <p:cNvPr id="26632" name="Text Box 18"/>
          <p:cNvSpPr txBox="1">
            <a:spLocks noChangeArrowheads="1"/>
          </p:cNvSpPr>
          <p:nvPr/>
        </p:nvSpPr>
        <p:spPr bwMode="auto">
          <a:xfrm>
            <a:off x="381000" y="28559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input</a:t>
            </a:r>
          </a:p>
        </p:txBody>
      </p:sp>
      <p:sp>
        <p:nvSpPr>
          <p:cNvPr id="26633" name="Text Box 26"/>
          <p:cNvSpPr txBox="1">
            <a:spLocks noChangeArrowheads="1"/>
          </p:cNvSpPr>
          <p:nvPr/>
        </p:nvSpPr>
        <p:spPr bwMode="auto">
          <a:xfrm>
            <a:off x="1828800" y="942474"/>
            <a:ext cx="5410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D1EFE"/>
                </a:solidFill>
                <a:latin typeface="Cambria" pitchFamily="18" charset="0"/>
              </a:rPr>
              <a:t>The same as </a:t>
            </a:r>
            <a:r>
              <a:rPr lang="en-US" b="1" dirty="0">
                <a:latin typeface="Cambria" pitchFamily="18" charset="0"/>
              </a:rPr>
              <a:t>map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, only better!</a:t>
            </a:r>
          </a:p>
        </p:txBody>
      </p:sp>
      <p:sp>
        <p:nvSpPr>
          <p:cNvPr id="26634" name="Rectangle 31"/>
          <p:cNvSpPr>
            <a:spLocks noChangeArrowheads="1"/>
          </p:cNvSpPr>
          <p:nvPr/>
        </p:nvSpPr>
        <p:spPr bwMode="auto">
          <a:xfrm>
            <a:off x="334536" y="1840468"/>
            <a:ext cx="4287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-106" charset="0"/>
              </a:rPr>
              <a:t>this </a:t>
            </a:r>
            <a:r>
              <a:rPr lang="en-US" i="1" dirty="0">
                <a:latin typeface="Calibri" pitchFamily="-106" charset="0"/>
              </a:rPr>
              <a:t>"runner" </a:t>
            </a:r>
            <a:r>
              <a:rPr lang="en-US" dirty="0">
                <a:latin typeface="Calibri" pitchFamily="-106" charset="0"/>
              </a:rPr>
              <a:t> variable can have </a:t>
            </a:r>
            <a:r>
              <a:rPr lang="en-US" b="1" i="1" dirty="0">
                <a:latin typeface="Calibri" pitchFamily="-106" charset="0"/>
              </a:rPr>
              <a:t>any</a:t>
            </a:r>
            <a:r>
              <a:rPr lang="en-US" dirty="0">
                <a:latin typeface="Calibri" pitchFamily="-106" charset="0"/>
              </a:rPr>
              <a:t> name... </a:t>
            </a:r>
          </a:p>
        </p:txBody>
      </p:sp>
      <p:cxnSp>
        <p:nvCxnSpPr>
          <p:cNvPr id="26635" name="Straight Arrow Connector 26"/>
          <p:cNvCxnSpPr>
            <a:cxnSpLocks noChangeShapeType="1"/>
          </p:cNvCxnSpPr>
          <p:nvPr/>
        </p:nvCxnSpPr>
        <p:spPr bwMode="auto">
          <a:xfrm>
            <a:off x="2209800" y="2209800"/>
            <a:ext cx="1752600" cy="990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567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1828800" y="3084513"/>
            <a:ext cx="914400" cy="573087"/>
          </a:xfrm>
          <a:prstGeom prst="roundRect">
            <a:avLst/>
          </a:prstGeom>
          <a:solidFill>
            <a:srgbClr val="FFCC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825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Comprehensions</a:t>
            </a:r>
          </a:p>
        </p:txBody>
      </p:sp>
      <p:sp>
        <p:nvSpPr>
          <p:cNvPr id="2662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084513"/>
            <a:ext cx="8534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]</a:t>
            </a: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output</a:t>
            </a:r>
          </a:p>
        </p:txBody>
      </p:sp>
      <p:sp>
        <p:nvSpPr>
          <p:cNvPr id="26632" name="Text Box 18"/>
          <p:cNvSpPr txBox="1">
            <a:spLocks noChangeArrowheads="1"/>
          </p:cNvSpPr>
          <p:nvPr/>
        </p:nvSpPr>
        <p:spPr bwMode="auto">
          <a:xfrm>
            <a:off x="381000" y="28559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FF0000"/>
                </a:solidFill>
                <a:latin typeface="Arial" charset="0"/>
              </a:rPr>
              <a:t>input</a:t>
            </a:r>
          </a:p>
        </p:txBody>
      </p:sp>
      <p:sp>
        <p:nvSpPr>
          <p:cNvPr id="26633" name="Text Box 26"/>
          <p:cNvSpPr txBox="1">
            <a:spLocks noChangeArrowheads="1"/>
          </p:cNvSpPr>
          <p:nvPr/>
        </p:nvSpPr>
        <p:spPr bwMode="auto">
          <a:xfrm>
            <a:off x="1828800" y="942474"/>
            <a:ext cx="5410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D1EFE"/>
                </a:solidFill>
                <a:latin typeface="Cambria" pitchFamily="18" charset="0"/>
              </a:rPr>
              <a:t>The same as </a:t>
            </a:r>
            <a:r>
              <a:rPr lang="en-US" b="1" dirty="0">
                <a:latin typeface="Cambria" pitchFamily="18" charset="0"/>
              </a:rPr>
              <a:t>map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, only better!</a:t>
            </a:r>
          </a:p>
        </p:txBody>
      </p:sp>
      <p:sp>
        <p:nvSpPr>
          <p:cNvPr id="26634" name="Rectangle 31"/>
          <p:cNvSpPr>
            <a:spLocks noChangeArrowheads="1"/>
          </p:cNvSpPr>
          <p:nvPr/>
        </p:nvSpPr>
        <p:spPr bwMode="auto">
          <a:xfrm>
            <a:off x="346652" y="1840468"/>
            <a:ext cx="4287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-106" charset="0"/>
              </a:rPr>
              <a:t>this </a:t>
            </a:r>
            <a:r>
              <a:rPr lang="en-US" i="1" dirty="0">
                <a:latin typeface="Calibri" pitchFamily="-106" charset="0"/>
              </a:rPr>
              <a:t>"runner" </a:t>
            </a:r>
            <a:r>
              <a:rPr lang="en-US" dirty="0">
                <a:latin typeface="Calibri" pitchFamily="-106" charset="0"/>
              </a:rPr>
              <a:t> variable can have </a:t>
            </a:r>
            <a:r>
              <a:rPr lang="en-US" b="1" i="1" dirty="0">
                <a:latin typeface="Calibri" pitchFamily="-106" charset="0"/>
              </a:rPr>
              <a:t>any</a:t>
            </a:r>
            <a:r>
              <a:rPr lang="en-US" dirty="0">
                <a:latin typeface="Calibri" pitchFamily="-106" charset="0"/>
              </a:rPr>
              <a:t> name... </a:t>
            </a:r>
          </a:p>
        </p:txBody>
      </p:sp>
      <p:cxnSp>
        <p:nvCxnSpPr>
          <p:cNvPr id="26635" name="Straight Arrow Connector 26"/>
          <p:cNvCxnSpPr>
            <a:cxnSpLocks noChangeShapeType="1"/>
          </p:cNvCxnSpPr>
          <p:nvPr/>
        </p:nvCxnSpPr>
        <p:spPr bwMode="auto">
          <a:xfrm>
            <a:off x="2209800" y="2209800"/>
            <a:ext cx="1752600" cy="990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reeform 3"/>
          <p:cNvSpPr/>
          <p:nvPr/>
        </p:nvSpPr>
        <p:spPr bwMode="auto">
          <a:xfrm>
            <a:off x="4006515" y="2502569"/>
            <a:ext cx="1455821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998496" y="2514600"/>
            <a:ext cx="1945104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3982456" y="2514600"/>
            <a:ext cx="2494544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3962400" y="2514600"/>
            <a:ext cx="2971800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962400" y="2514600"/>
            <a:ext cx="3429000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3962400" y="2514600"/>
            <a:ext cx="3886200" cy="685800"/>
          </a:xfrm>
          <a:custGeom>
            <a:avLst/>
            <a:gdLst>
              <a:gd name="connsiteX0" fmla="*/ 0 w 1311791"/>
              <a:gd name="connsiteY0" fmla="*/ 685800 h 685800"/>
              <a:gd name="connsiteX1" fmla="*/ 36095 w 1311791"/>
              <a:gd name="connsiteY1" fmla="*/ 625642 h 685800"/>
              <a:gd name="connsiteX2" fmla="*/ 84221 w 1311791"/>
              <a:gd name="connsiteY2" fmla="*/ 541421 h 685800"/>
              <a:gd name="connsiteX3" fmla="*/ 120316 w 1311791"/>
              <a:gd name="connsiteY3" fmla="*/ 517358 h 685800"/>
              <a:gd name="connsiteX4" fmla="*/ 192505 w 1311791"/>
              <a:gd name="connsiteY4" fmla="*/ 385011 h 685800"/>
              <a:gd name="connsiteX5" fmla="*/ 216568 w 1311791"/>
              <a:gd name="connsiteY5" fmla="*/ 348916 h 685800"/>
              <a:gd name="connsiteX6" fmla="*/ 228600 w 1311791"/>
              <a:gd name="connsiteY6" fmla="*/ 300790 h 685800"/>
              <a:gd name="connsiteX7" fmla="*/ 336884 w 1311791"/>
              <a:gd name="connsiteY7" fmla="*/ 168442 h 685800"/>
              <a:gd name="connsiteX8" fmla="*/ 385010 w 1311791"/>
              <a:gd name="connsiteY8" fmla="*/ 120316 h 685800"/>
              <a:gd name="connsiteX9" fmla="*/ 505326 w 1311791"/>
              <a:gd name="connsiteY9" fmla="*/ 48127 h 685800"/>
              <a:gd name="connsiteX10" fmla="*/ 529389 w 1311791"/>
              <a:gd name="connsiteY10" fmla="*/ 24063 h 685800"/>
              <a:gd name="connsiteX11" fmla="*/ 589547 w 1311791"/>
              <a:gd name="connsiteY11" fmla="*/ 12032 h 685800"/>
              <a:gd name="connsiteX12" fmla="*/ 625642 w 1311791"/>
              <a:gd name="connsiteY12" fmla="*/ 0 h 685800"/>
              <a:gd name="connsiteX13" fmla="*/ 986589 w 1311791"/>
              <a:gd name="connsiteY13" fmla="*/ 12032 h 685800"/>
              <a:gd name="connsiteX14" fmla="*/ 1058779 w 1311791"/>
              <a:gd name="connsiteY14" fmla="*/ 36095 h 685800"/>
              <a:gd name="connsiteX15" fmla="*/ 1094874 w 1311791"/>
              <a:gd name="connsiteY15" fmla="*/ 60158 h 685800"/>
              <a:gd name="connsiteX16" fmla="*/ 1118937 w 1311791"/>
              <a:gd name="connsiteY16" fmla="*/ 96253 h 685800"/>
              <a:gd name="connsiteX17" fmla="*/ 1155032 w 1311791"/>
              <a:gd name="connsiteY17" fmla="*/ 120316 h 685800"/>
              <a:gd name="connsiteX18" fmla="*/ 1191126 w 1311791"/>
              <a:gd name="connsiteY18" fmla="*/ 228600 h 685800"/>
              <a:gd name="connsiteX19" fmla="*/ 1215189 w 1311791"/>
              <a:gd name="connsiteY19" fmla="*/ 276727 h 685800"/>
              <a:gd name="connsiteX20" fmla="*/ 1251284 w 1311791"/>
              <a:gd name="connsiteY20" fmla="*/ 409074 h 685800"/>
              <a:gd name="connsiteX21" fmla="*/ 1263316 w 1311791"/>
              <a:gd name="connsiteY21" fmla="*/ 457200 h 685800"/>
              <a:gd name="connsiteX22" fmla="*/ 1287379 w 1311791"/>
              <a:gd name="connsiteY22" fmla="*/ 577516 h 685800"/>
              <a:gd name="connsiteX23" fmla="*/ 1311442 w 1311791"/>
              <a:gd name="connsiteY23" fmla="*/ 661737 h 685800"/>
              <a:gd name="connsiteX24" fmla="*/ 1311442 w 1311791"/>
              <a:gd name="connsiteY24" fmla="*/ 67376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1791" h="685800">
                <a:moveTo>
                  <a:pt x="0" y="685800"/>
                </a:moveTo>
                <a:cubicBezTo>
                  <a:pt x="12032" y="665747"/>
                  <a:pt x="24738" y="646084"/>
                  <a:pt x="36095" y="625642"/>
                </a:cubicBezTo>
                <a:cubicBezTo>
                  <a:pt x="47890" y="604411"/>
                  <a:pt x="65314" y="560328"/>
                  <a:pt x="84221" y="541421"/>
                </a:cubicBezTo>
                <a:cubicBezTo>
                  <a:pt x="94446" y="531196"/>
                  <a:pt x="108284" y="525379"/>
                  <a:pt x="120316" y="517358"/>
                </a:cubicBezTo>
                <a:cubicBezTo>
                  <a:pt x="155120" y="430348"/>
                  <a:pt x="132399" y="475171"/>
                  <a:pt x="192505" y="385011"/>
                </a:cubicBezTo>
                <a:lnTo>
                  <a:pt x="216568" y="348916"/>
                </a:lnTo>
                <a:cubicBezTo>
                  <a:pt x="220579" y="332874"/>
                  <a:pt x="221205" y="315580"/>
                  <a:pt x="228600" y="300790"/>
                </a:cubicBezTo>
                <a:cubicBezTo>
                  <a:pt x="260530" y="236931"/>
                  <a:pt x="287583" y="217743"/>
                  <a:pt x="336884" y="168442"/>
                </a:cubicBezTo>
                <a:cubicBezTo>
                  <a:pt x="352926" y="152400"/>
                  <a:pt x="366133" y="132900"/>
                  <a:pt x="385010" y="120316"/>
                </a:cubicBezTo>
                <a:cubicBezTo>
                  <a:pt x="472123" y="62241"/>
                  <a:pt x="431333" y="85124"/>
                  <a:pt x="505326" y="48127"/>
                </a:cubicBezTo>
                <a:cubicBezTo>
                  <a:pt x="513347" y="40106"/>
                  <a:pt x="518963" y="28532"/>
                  <a:pt x="529389" y="24063"/>
                </a:cubicBezTo>
                <a:cubicBezTo>
                  <a:pt x="548185" y="16007"/>
                  <a:pt x="569708" y="16992"/>
                  <a:pt x="589547" y="12032"/>
                </a:cubicBezTo>
                <a:cubicBezTo>
                  <a:pt x="601851" y="8956"/>
                  <a:pt x="613610" y="4011"/>
                  <a:pt x="625642" y="0"/>
                </a:cubicBezTo>
                <a:cubicBezTo>
                  <a:pt x="745958" y="4011"/>
                  <a:pt x="866622" y="2035"/>
                  <a:pt x="986589" y="12032"/>
                </a:cubicBezTo>
                <a:cubicBezTo>
                  <a:pt x="1011866" y="14138"/>
                  <a:pt x="1037674" y="22025"/>
                  <a:pt x="1058779" y="36095"/>
                </a:cubicBezTo>
                <a:lnTo>
                  <a:pt x="1094874" y="60158"/>
                </a:lnTo>
                <a:cubicBezTo>
                  <a:pt x="1102895" y="72190"/>
                  <a:pt x="1108712" y="86028"/>
                  <a:pt x="1118937" y="96253"/>
                </a:cubicBezTo>
                <a:cubicBezTo>
                  <a:pt x="1129162" y="106478"/>
                  <a:pt x="1147368" y="108054"/>
                  <a:pt x="1155032" y="120316"/>
                </a:cubicBezTo>
                <a:cubicBezTo>
                  <a:pt x="1185112" y="168445"/>
                  <a:pt x="1170071" y="186489"/>
                  <a:pt x="1191126" y="228600"/>
                </a:cubicBezTo>
                <a:cubicBezTo>
                  <a:pt x="1199147" y="244642"/>
                  <a:pt x="1208528" y="260074"/>
                  <a:pt x="1215189" y="276727"/>
                </a:cubicBezTo>
                <a:cubicBezTo>
                  <a:pt x="1243364" y="347164"/>
                  <a:pt x="1236178" y="341097"/>
                  <a:pt x="1251284" y="409074"/>
                </a:cubicBezTo>
                <a:cubicBezTo>
                  <a:pt x="1254871" y="425216"/>
                  <a:pt x="1259851" y="441031"/>
                  <a:pt x="1263316" y="457200"/>
                </a:cubicBezTo>
                <a:cubicBezTo>
                  <a:pt x="1271886" y="497192"/>
                  <a:pt x="1274446" y="538715"/>
                  <a:pt x="1287379" y="577516"/>
                </a:cubicBezTo>
                <a:cubicBezTo>
                  <a:pt x="1298844" y="611913"/>
                  <a:pt x="1303889" y="623974"/>
                  <a:pt x="1311442" y="661737"/>
                </a:cubicBezTo>
                <a:cubicBezTo>
                  <a:pt x="1312229" y="665670"/>
                  <a:pt x="1311442" y="669758"/>
                  <a:pt x="1311442" y="673769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06116" y="3633539"/>
            <a:ext cx="4644189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1540042" y="3629528"/>
            <a:ext cx="4403558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2298032" y="3657600"/>
            <a:ext cx="4130840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3043988" y="3657600"/>
            <a:ext cx="3890211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3741821" y="3657600"/>
            <a:ext cx="3689683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4648200" y="3657600"/>
            <a:ext cx="3260560" cy="1443789"/>
          </a:xfrm>
          <a:custGeom>
            <a:avLst/>
            <a:gdLst>
              <a:gd name="connsiteX0" fmla="*/ 4764505 w 4764505"/>
              <a:gd name="connsiteY0" fmla="*/ 0 h 1443789"/>
              <a:gd name="connsiteX1" fmla="*/ 4740442 w 4764505"/>
              <a:gd name="connsiteY1" fmla="*/ 108284 h 1443789"/>
              <a:gd name="connsiteX2" fmla="*/ 4716379 w 4764505"/>
              <a:gd name="connsiteY2" fmla="*/ 192505 h 1443789"/>
              <a:gd name="connsiteX3" fmla="*/ 4692316 w 4764505"/>
              <a:gd name="connsiteY3" fmla="*/ 228600 h 1443789"/>
              <a:gd name="connsiteX4" fmla="*/ 4680284 w 4764505"/>
              <a:gd name="connsiteY4" fmla="*/ 264694 h 1443789"/>
              <a:gd name="connsiteX5" fmla="*/ 4632158 w 4764505"/>
              <a:gd name="connsiteY5" fmla="*/ 336884 h 1443789"/>
              <a:gd name="connsiteX6" fmla="*/ 4584032 w 4764505"/>
              <a:gd name="connsiteY6" fmla="*/ 421105 h 1443789"/>
              <a:gd name="connsiteX7" fmla="*/ 4511842 w 4764505"/>
              <a:gd name="connsiteY7" fmla="*/ 541421 h 1443789"/>
              <a:gd name="connsiteX8" fmla="*/ 4475747 w 4764505"/>
              <a:gd name="connsiteY8" fmla="*/ 565484 h 1443789"/>
              <a:gd name="connsiteX9" fmla="*/ 4415589 w 4764505"/>
              <a:gd name="connsiteY9" fmla="*/ 649705 h 1443789"/>
              <a:gd name="connsiteX10" fmla="*/ 4367463 w 4764505"/>
              <a:gd name="connsiteY10" fmla="*/ 661736 h 1443789"/>
              <a:gd name="connsiteX11" fmla="*/ 4295274 w 4764505"/>
              <a:gd name="connsiteY11" fmla="*/ 697831 h 1443789"/>
              <a:gd name="connsiteX12" fmla="*/ 3561347 w 4764505"/>
              <a:gd name="connsiteY12" fmla="*/ 685800 h 1443789"/>
              <a:gd name="connsiteX13" fmla="*/ 3465095 w 4764505"/>
              <a:gd name="connsiteY13" fmla="*/ 673768 h 1443789"/>
              <a:gd name="connsiteX14" fmla="*/ 3284621 w 4764505"/>
              <a:gd name="connsiteY14" fmla="*/ 649705 h 1443789"/>
              <a:gd name="connsiteX15" fmla="*/ 3104147 w 4764505"/>
              <a:gd name="connsiteY15" fmla="*/ 613610 h 1443789"/>
              <a:gd name="connsiteX16" fmla="*/ 2935705 w 4764505"/>
              <a:gd name="connsiteY16" fmla="*/ 589547 h 1443789"/>
              <a:gd name="connsiteX17" fmla="*/ 2610853 w 4764505"/>
              <a:gd name="connsiteY17" fmla="*/ 553452 h 1443789"/>
              <a:gd name="connsiteX18" fmla="*/ 2370221 w 4764505"/>
              <a:gd name="connsiteY18" fmla="*/ 517357 h 1443789"/>
              <a:gd name="connsiteX19" fmla="*/ 2129589 w 4764505"/>
              <a:gd name="connsiteY19" fmla="*/ 493294 h 1443789"/>
              <a:gd name="connsiteX20" fmla="*/ 1022684 w 4764505"/>
              <a:gd name="connsiteY20" fmla="*/ 505326 h 1443789"/>
              <a:gd name="connsiteX21" fmla="*/ 866274 w 4764505"/>
              <a:gd name="connsiteY21" fmla="*/ 529389 h 1443789"/>
              <a:gd name="connsiteX22" fmla="*/ 782053 w 4764505"/>
              <a:gd name="connsiteY22" fmla="*/ 541421 h 1443789"/>
              <a:gd name="connsiteX23" fmla="*/ 745958 w 4764505"/>
              <a:gd name="connsiteY23" fmla="*/ 553452 h 1443789"/>
              <a:gd name="connsiteX24" fmla="*/ 661737 w 4764505"/>
              <a:gd name="connsiteY24" fmla="*/ 577515 h 1443789"/>
              <a:gd name="connsiteX25" fmla="*/ 625642 w 4764505"/>
              <a:gd name="connsiteY25" fmla="*/ 601578 h 1443789"/>
              <a:gd name="connsiteX26" fmla="*/ 589547 w 4764505"/>
              <a:gd name="connsiteY26" fmla="*/ 613610 h 1443789"/>
              <a:gd name="connsiteX27" fmla="*/ 517358 w 4764505"/>
              <a:gd name="connsiteY27" fmla="*/ 661736 h 1443789"/>
              <a:gd name="connsiteX28" fmla="*/ 433137 w 4764505"/>
              <a:gd name="connsiteY28" fmla="*/ 721894 h 1443789"/>
              <a:gd name="connsiteX29" fmla="*/ 360947 w 4764505"/>
              <a:gd name="connsiteY29" fmla="*/ 794084 h 1443789"/>
              <a:gd name="connsiteX30" fmla="*/ 300789 w 4764505"/>
              <a:gd name="connsiteY30" fmla="*/ 842210 h 1443789"/>
              <a:gd name="connsiteX31" fmla="*/ 192505 w 4764505"/>
              <a:gd name="connsiteY31" fmla="*/ 938463 h 1443789"/>
              <a:gd name="connsiteX32" fmla="*/ 132347 w 4764505"/>
              <a:gd name="connsiteY32" fmla="*/ 1010652 h 1443789"/>
              <a:gd name="connsiteX33" fmla="*/ 72189 w 4764505"/>
              <a:gd name="connsiteY33" fmla="*/ 1118936 h 1443789"/>
              <a:gd name="connsiteX34" fmla="*/ 48126 w 4764505"/>
              <a:gd name="connsiteY34" fmla="*/ 1155031 h 1443789"/>
              <a:gd name="connsiteX35" fmla="*/ 36095 w 4764505"/>
              <a:gd name="connsiteY35" fmla="*/ 1203157 h 1443789"/>
              <a:gd name="connsiteX36" fmla="*/ 12032 w 4764505"/>
              <a:gd name="connsiteY36" fmla="*/ 1227221 h 1443789"/>
              <a:gd name="connsiteX37" fmla="*/ 0 w 4764505"/>
              <a:gd name="connsiteY37" fmla="*/ 1263315 h 1443789"/>
              <a:gd name="connsiteX38" fmla="*/ 12032 w 4764505"/>
              <a:gd name="connsiteY38" fmla="*/ 1443789 h 14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764505" h="1443789">
                <a:moveTo>
                  <a:pt x="4764505" y="0"/>
                </a:moveTo>
                <a:cubicBezTo>
                  <a:pt x="4742792" y="130285"/>
                  <a:pt x="4764138" y="25346"/>
                  <a:pt x="4740442" y="108284"/>
                </a:cubicBezTo>
                <a:cubicBezTo>
                  <a:pt x="4735300" y="126280"/>
                  <a:pt x="4725997" y="173269"/>
                  <a:pt x="4716379" y="192505"/>
                </a:cubicBezTo>
                <a:cubicBezTo>
                  <a:pt x="4709912" y="205439"/>
                  <a:pt x="4698783" y="215666"/>
                  <a:pt x="4692316" y="228600"/>
                </a:cubicBezTo>
                <a:cubicBezTo>
                  <a:pt x="4686644" y="239943"/>
                  <a:pt x="4686443" y="253608"/>
                  <a:pt x="4680284" y="264694"/>
                </a:cubicBezTo>
                <a:cubicBezTo>
                  <a:pt x="4666239" y="289975"/>
                  <a:pt x="4645092" y="311017"/>
                  <a:pt x="4632158" y="336884"/>
                </a:cubicBezTo>
                <a:cubicBezTo>
                  <a:pt x="4559455" y="482291"/>
                  <a:pt x="4652046" y="302083"/>
                  <a:pt x="4584032" y="421105"/>
                </a:cubicBezTo>
                <a:cubicBezTo>
                  <a:pt x="4566204" y="452303"/>
                  <a:pt x="4539006" y="523312"/>
                  <a:pt x="4511842" y="541421"/>
                </a:cubicBezTo>
                <a:lnTo>
                  <a:pt x="4475747" y="565484"/>
                </a:lnTo>
                <a:cubicBezTo>
                  <a:pt x="4459499" y="597980"/>
                  <a:pt x="4449733" y="630194"/>
                  <a:pt x="4415589" y="649705"/>
                </a:cubicBezTo>
                <a:cubicBezTo>
                  <a:pt x="4401232" y="657909"/>
                  <a:pt x="4383362" y="657193"/>
                  <a:pt x="4367463" y="661736"/>
                </a:cubicBezTo>
                <a:cubicBezTo>
                  <a:pt x="4323878" y="674189"/>
                  <a:pt x="4334820" y="671467"/>
                  <a:pt x="4295274" y="697831"/>
                </a:cubicBezTo>
                <a:lnTo>
                  <a:pt x="3561347" y="685800"/>
                </a:lnTo>
                <a:cubicBezTo>
                  <a:pt x="3529027" y="684863"/>
                  <a:pt x="3497145" y="678042"/>
                  <a:pt x="3465095" y="673768"/>
                </a:cubicBezTo>
                <a:cubicBezTo>
                  <a:pt x="3216218" y="640583"/>
                  <a:pt x="3560256" y="684158"/>
                  <a:pt x="3284621" y="649705"/>
                </a:cubicBezTo>
                <a:cubicBezTo>
                  <a:pt x="3161452" y="608647"/>
                  <a:pt x="3417949" y="692064"/>
                  <a:pt x="3104147" y="613610"/>
                </a:cubicBezTo>
                <a:cubicBezTo>
                  <a:pt x="3013711" y="591000"/>
                  <a:pt x="3080294" y="605178"/>
                  <a:pt x="2935705" y="589547"/>
                </a:cubicBezTo>
                <a:lnTo>
                  <a:pt x="2610853" y="553452"/>
                </a:lnTo>
                <a:cubicBezTo>
                  <a:pt x="2505335" y="527074"/>
                  <a:pt x="2558227" y="538246"/>
                  <a:pt x="2370221" y="517357"/>
                </a:cubicBezTo>
                <a:cubicBezTo>
                  <a:pt x="2217910" y="500434"/>
                  <a:pt x="2298105" y="508614"/>
                  <a:pt x="2129589" y="493294"/>
                </a:cubicBezTo>
                <a:lnTo>
                  <a:pt x="1022684" y="505326"/>
                </a:lnTo>
                <a:cubicBezTo>
                  <a:pt x="956557" y="506649"/>
                  <a:pt x="926251" y="519393"/>
                  <a:pt x="866274" y="529389"/>
                </a:cubicBezTo>
                <a:cubicBezTo>
                  <a:pt x="838301" y="534051"/>
                  <a:pt x="810127" y="537410"/>
                  <a:pt x="782053" y="541421"/>
                </a:cubicBezTo>
                <a:cubicBezTo>
                  <a:pt x="770021" y="545431"/>
                  <a:pt x="758152" y="549968"/>
                  <a:pt x="745958" y="553452"/>
                </a:cubicBezTo>
                <a:cubicBezTo>
                  <a:pt x="640205" y="583667"/>
                  <a:pt x="748281" y="548669"/>
                  <a:pt x="661737" y="577515"/>
                </a:cubicBezTo>
                <a:cubicBezTo>
                  <a:pt x="649705" y="585536"/>
                  <a:pt x="638576" y="595111"/>
                  <a:pt x="625642" y="601578"/>
                </a:cubicBezTo>
                <a:cubicBezTo>
                  <a:pt x="614298" y="607250"/>
                  <a:pt x="600634" y="607451"/>
                  <a:pt x="589547" y="613610"/>
                </a:cubicBezTo>
                <a:cubicBezTo>
                  <a:pt x="564266" y="627655"/>
                  <a:pt x="517358" y="661736"/>
                  <a:pt x="517358" y="661736"/>
                </a:cubicBezTo>
                <a:cubicBezTo>
                  <a:pt x="460449" y="747100"/>
                  <a:pt x="537885" y="645713"/>
                  <a:pt x="433137" y="721894"/>
                </a:cubicBezTo>
                <a:cubicBezTo>
                  <a:pt x="405615" y="741910"/>
                  <a:pt x="389262" y="775207"/>
                  <a:pt x="360947" y="794084"/>
                </a:cubicBezTo>
                <a:cubicBezTo>
                  <a:pt x="249855" y="868146"/>
                  <a:pt x="386508" y="773635"/>
                  <a:pt x="300789" y="842210"/>
                </a:cubicBezTo>
                <a:cubicBezTo>
                  <a:pt x="249126" y="883540"/>
                  <a:pt x="244924" y="859836"/>
                  <a:pt x="192505" y="938463"/>
                </a:cubicBezTo>
                <a:cubicBezTo>
                  <a:pt x="159003" y="988715"/>
                  <a:pt x="178667" y="964332"/>
                  <a:pt x="132347" y="1010652"/>
                </a:cubicBezTo>
                <a:cubicBezTo>
                  <a:pt x="111171" y="1074184"/>
                  <a:pt x="127352" y="1036193"/>
                  <a:pt x="72189" y="1118936"/>
                </a:cubicBezTo>
                <a:lnTo>
                  <a:pt x="48126" y="1155031"/>
                </a:lnTo>
                <a:cubicBezTo>
                  <a:pt x="44116" y="1171073"/>
                  <a:pt x="43490" y="1188367"/>
                  <a:pt x="36095" y="1203157"/>
                </a:cubicBezTo>
                <a:cubicBezTo>
                  <a:pt x="31022" y="1213303"/>
                  <a:pt x="17868" y="1217494"/>
                  <a:pt x="12032" y="1227221"/>
                </a:cubicBezTo>
                <a:cubicBezTo>
                  <a:pt x="5507" y="1238096"/>
                  <a:pt x="4011" y="1251284"/>
                  <a:pt x="0" y="1263315"/>
                </a:cubicBezTo>
                <a:lnTo>
                  <a:pt x="12032" y="1443789"/>
                </a:ln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2648871"/>
            <a:ext cx="227729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 smtClean="0">
                <a:solidFill>
                  <a:srgbClr val="C00000"/>
                </a:solidFill>
                <a:latin typeface="Cambria" pitchFamily="18" charset="0"/>
              </a:rPr>
              <a:t> takes on each value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14797" y="4421963"/>
            <a:ext cx="3533403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2*x</a:t>
            </a:r>
            <a:r>
              <a:rPr lang="en-US" sz="2000" dirty="0" smtClean="0">
                <a:solidFill>
                  <a:srgbClr val="C00000"/>
                </a:solidFill>
                <a:latin typeface="Cambria" pitchFamily="18" charset="0"/>
              </a:rPr>
              <a:t> is output for each one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2057400" y="3645568"/>
            <a:ext cx="457200" cy="838200"/>
          </a:xfrm>
          <a:prstGeom prst="downArrow">
            <a:avLst/>
          </a:prstGeom>
          <a:solidFill>
            <a:srgbClr val="FFCC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12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936" y="1969168"/>
            <a:ext cx="5232400" cy="738664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</a:t>
            </a:r>
            <a:r>
              <a:rPr lang="en-US" sz="4200" dirty="0" smtClean="0">
                <a:latin typeface="Cambria" pitchFamily="18" charset="0"/>
              </a:rPr>
              <a:t>Comprehensions?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57200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</a:t>
            </a:r>
            <a:r>
              <a:rPr lang="en-US" sz="3200" b="1" dirty="0" smtClean="0">
                <a:latin typeface="Courier New" pitchFamily="1" charset="0"/>
              </a:rPr>
              <a:t>]</a:t>
            </a: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16" y="2614530"/>
            <a:ext cx="2646947" cy="397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5" t="45973" r="29459" b="21812"/>
          <a:stretch>
            <a:fillRect/>
          </a:stretch>
        </p:blipFill>
        <p:spPr bwMode="auto">
          <a:xfrm>
            <a:off x="476250" y="3276600"/>
            <a:ext cx="5029200" cy="1828800"/>
          </a:xfrm>
          <a:prstGeom prst="rect">
            <a:avLst/>
          </a:prstGeom>
          <a:noFill/>
          <a:ln w="28575">
            <a:solidFill>
              <a:srgbClr val="0A8E1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1"/>
          <p:cNvSpPr>
            <a:spLocks noChangeArrowheads="1"/>
          </p:cNvSpPr>
          <p:nvPr/>
        </p:nvSpPr>
        <p:spPr bwMode="auto">
          <a:xfrm>
            <a:off x="3314700" y="4267200"/>
            <a:ext cx="188595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A8E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936" y="1969168"/>
            <a:ext cx="5232400" cy="738664"/>
          </a:xfrm>
          <a:prstGeom prst="rect">
            <a:avLst/>
          </a:prstGeom>
          <a:solidFill>
            <a:srgbClr val="CC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List </a:t>
            </a:r>
            <a:r>
              <a:rPr lang="en-US" sz="4200" dirty="0" smtClean="0">
                <a:latin typeface="Cambria" pitchFamily="18" charset="0"/>
              </a:rPr>
              <a:t>Comprehensions?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446782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[ 2*x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[0,1,2,3,4,5] </a:t>
            </a:r>
            <a:r>
              <a:rPr lang="en-US" sz="3200" b="1" dirty="0" smtClean="0">
                <a:latin typeface="Courier New" pitchFamily="1" charset="0"/>
              </a:rPr>
              <a:t>]</a:t>
            </a:r>
            <a:endParaRPr lang="en-US" sz="3200" b="1" dirty="0">
              <a:latin typeface="Courier New" pitchFamily="1" charset="0"/>
            </a:endParaRPr>
          </a:p>
          <a:p>
            <a:r>
              <a:rPr lang="en-US" sz="3200" b="1" dirty="0">
                <a:latin typeface="Courier New" pitchFamily="1" charset="0"/>
              </a:rPr>
              <a:t>[0, 2, 4, 6, 8, 10]</a:t>
            </a:r>
          </a:p>
        </p:txBody>
      </p:sp>
      <p:pic>
        <p:nvPicPr>
          <p:cNvPr id="51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16" y="2614530"/>
            <a:ext cx="2646947" cy="397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5" t="45973" r="29459" b="21812"/>
          <a:stretch>
            <a:fillRect/>
          </a:stretch>
        </p:blipFill>
        <p:spPr bwMode="auto">
          <a:xfrm>
            <a:off x="476250" y="3276600"/>
            <a:ext cx="5029200" cy="1828800"/>
          </a:xfrm>
          <a:prstGeom prst="rect">
            <a:avLst/>
          </a:prstGeom>
          <a:noFill/>
          <a:ln w="28575">
            <a:solidFill>
              <a:srgbClr val="0A8E1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1"/>
          <p:cNvSpPr>
            <a:spLocks noChangeArrowheads="1"/>
          </p:cNvSpPr>
          <p:nvPr/>
        </p:nvSpPr>
        <p:spPr bwMode="auto">
          <a:xfrm>
            <a:off x="3314700" y="4267200"/>
            <a:ext cx="1885950" cy="3810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A8E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 rot="-1191895">
            <a:off x="977099" y="3666966"/>
            <a:ext cx="4669332" cy="738188"/>
          </a:xfrm>
          <a:prstGeom prst="rect">
            <a:avLst/>
          </a:prstGeom>
          <a:solidFill>
            <a:srgbClr val="CCFFCC"/>
          </a:solidFill>
          <a:ln w="12700">
            <a:solidFill>
              <a:srgbClr val="0A8E1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i="1" dirty="0" err="1" smtClean="0">
                <a:solidFill>
                  <a:srgbClr val="0A8E12"/>
                </a:solidFill>
                <a:latin typeface="Calibri" pitchFamily="-106" charset="0"/>
              </a:rPr>
              <a:t>Datafuncs</a:t>
            </a:r>
            <a:r>
              <a:rPr lang="en-US" sz="4200" b="1" i="1" dirty="0" smtClean="0">
                <a:solidFill>
                  <a:srgbClr val="0A8E12"/>
                </a:solidFill>
                <a:latin typeface="Calibri" pitchFamily="-106" charset="0"/>
              </a:rPr>
              <a:t>!</a:t>
            </a:r>
            <a:endParaRPr lang="en-US" sz="4200" b="1" i="1" dirty="0">
              <a:solidFill>
                <a:srgbClr val="0A8E12"/>
              </a:solidFill>
              <a:latin typeface="Calibri" pitchFamily="-106" charset="0"/>
            </a:endParaRP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 rot="-1191895">
            <a:off x="672380" y="2828752"/>
            <a:ext cx="4669332" cy="738664"/>
          </a:xfrm>
          <a:prstGeom prst="rect">
            <a:avLst/>
          </a:prstGeom>
          <a:solidFill>
            <a:srgbClr val="CCFFCC"/>
          </a:solidFill>
          <a:ln w="12700">
            <a:solidFill>
              <a:srgbClr val="0A8E1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 smtClean="0">
                <a:solidFill>
                  <a:schemeClr val="bg1">
                    <a:lumMod val="50000"/>
                  </a:schemeClr>
                </a:solidFill>
                <a:latin typeface="Calibri" pitchFamily="-106" charset="0"/>
              </a:rPr>
              <a:t>Google </a:t>
            </a:r>
            <a:r>
              <a:rPr lang="en-US" sz="4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4200" b="1" dirty="0" smtClean="0">
                <a:solidFill>
                  <a:schemeClr val="bg1">
                    <a:lumMod val="50000"/>
                  </a:schemeClr>
                </a:solidFill>
                <a:latin typeface="Calibri" pitchFamily="-106" charset="0"/>
              </a:rPr>
              <a:t>s</a:t>
            </a:r>
            <a:endParaRPr lang="en-US" sz="4200" b="1" dirty="0">
              <a:solidFill>
                <a:schemeClr val="bg1">
                  <a:lumMod val="50000"/>
                </a:schemeClr>
              </a:solidFill>
              <a:latin typeface="Calibri" pitchFamily="-106" charset="0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 rot="-1191895">
            <a:off x="347721" y="1969407"/>
            <a:ext cx="4669332" cy="738187"/>
          </a:xfrm>
          <a:prstGeom prst="rect">
            <a:avLst/>
          </a:prstGeom>
          <a:solidFill>
            <a:srgbClr val="CCFFCC"/>
          </a:solidFill>
          <a:ln w="12700">
            <a:solidFill>
              <a:srgbClr val="0A8E1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 err="1">
                <a:solidFill>
                  <a:schemeClr val="bg1">
                    <a:lumMod val="50000"/>
                  </a:schemeClr>
                </a:solidFill>
                <a:latin typeface="Calibri" pitchFamily="-106" charset="0"/>
              </a:rPr>
              <a:t>Funlists</a:t>
            </a:r>
            <a:endParaRPr lang="en-US" sz="4200" b="1" dirty="0">
              <a:solidFill>
                <a:schemeClr val="bg1">
                  <a:lumMod val="50000"/>
                </a:schemeClr>
              </a:solidFill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5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70754" y="159578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0726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438" y="105076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b="1" dirty="0">
                <a:latin typeface="Courier New" pitchFamily="1" charset="0"/>
              </a:rPr>
              <a:t> n**2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n </a:t>
            </a:r>
            <a:r>
              <a:rPr lang="en-US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 dirty="0">
                <a:latin typeface="Courier New" pitchFamily="1" charset="0"/>
              </a:rPr>
              <a:t>(0,5)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2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6050" y="147638"/>
            <a:ext cx="1676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i="1" dirty="0" smtClean="0">
                <a:latin typeface="Times New Roman" pitchFamily="1" charset="0"/>
              </a:rPr>
              <a:t>Try it!  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438" y="5591175"/>
            <a:ext cx="756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a*(a-1)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a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(8)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a%2==1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5438" y="4467225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-7*b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b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(-6,6)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abs</a:t>
            </a:r>
            <a:r>
              <a:rPr lang="en-US" b="1">
                <a:latin typeface="Courier New" pitchFamily="1" charset="0"/>
              </a:rPr>
              <a:t>(b)&gt;4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5438" y="3343275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s[1::2]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s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[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'aces'</a:t>
            </a:r>
            <a:r>
              <a:rPr lang="en-US" b="1">
                <a:latin typeface="Courier New" pitchFamily="1" charset="0"/>
              </a:rPr>
              <a:t>,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'451!'</a:t>
            </a:r>
            <a:r>
              <a:rPr lang="en-US" b="1">
                <a:latin typeface="Courier New" pitchFamily="1" charset="0"/>
              </a:rPr>
              <a:t>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7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438" y="2147888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sz="2100" b="1" dirty="0">
                <a:latin typeface="Courier New" pitchFamily="1" charset="0"/>
              </a:rPr>
              <a:t> 42 </a:t>
            </a:r>
            <a:r>
              <a:rPr lang="en-US" sz="21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 dirty="0">
                <a:latin typeface="Courier New" pitchFamily="1" charset="0"/>
              </a:rPr>
              <a:t> z </a:t>
            </a:r>
            <a:r>
              <a:rPr lang="en-US" sz="21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 dirty="0">
                <a:latin typeface="Courier New" pitchFamily="1" charset="0"/>
              </a:rPr>
              <a:t> [0,1,2]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8" name="Rectangle 18"/>
          <p:cNvSpPr>
            <a:spLocks noChangeArrowheads="1"/>
          </p:cNvSpPr>
          <p:nvPr/>
        </p:nvSpPr>
        <p:spPr bwMode="auto">
          <a:xfrm>
            <a:off x="1663700" y="25241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A </a:t>
            </a:r>
            <a:r>
              <a:rPr lang="en-US" sz="1800" b="1">
                <a:latin typeface="Courier New" pitchFamily="1" charset="0"/>
                <a:cs typeface="Courier New" pitchFamily="1" charset="0"/>
              </a:rPr>
              <a:t>range</a:t>
            </a:r>
            <a:r>
              <a:rPr lang="en-US" sz="1800">
                <a:latin typeface="Cambria" pitchFamily="18" charset="0"/>
              </a:rPr>
              <a:t> of list comprehensions...</a:t>
            </a:r>
          </a:p>
        </p:txBody>
      </p: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1663700" y="49212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Write Python's result for each L.C.:</a:t>
            </a:r>
          </a:p>
        </p:txBody>
      </p:sp>
      <p:cxnSp>
        <p:nvCxnSpPr>
          <p:cNvPr id="30730" name="Straight Connector 21"/>
          <p:cNvCxnSpPr>
            <a:cxnSpLocks noChangeShapeType="1"/>
          </p:cNvCxnSpPr>
          <p:nvPr/>
        </p:nvCxnSpPr>
        <p:spPr bwMode="auto">
          <a:xfrm>
            <a:off x="460713" y="2123910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22"/>
          <p:cNvCxnSpPr>
            <a:cxnSpLocks noChangeShapeType="1"/>
          </p:cNvCxnSpPr>
          <p:nvPr/>
        </p:nvCxnSpPr>
        <p:spPr bwMode="auto">
          <a:xfrm>
            <a:off x="460713" y="3262148"/>
            <a:ext cx="82581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23"/>
          <p:cNvCxnSpPr>
            <a:cxnSpLocks noChangeShapeType="1"/>
          </p:cNvCxnSpPr>
          <p:nvPr/>
        </p:nvCxnSpPr>
        <p:spPr bwMode="auto">
          <a:xfrm>
            <a:off x="460713" y="4400385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Connector 24"/>
          <p:cNvCxnSpPr>
            <a:cxnSpLocks noChangeShapeType="1"/>
          </p:cNvCxnSpPr>
          <p:nvPr/>
        </p:nvCxnSpPr>
        <p:spPr bwMode="auto">
          <a:xfrm>
            <a:off x="460713" y="5538623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038" y="2147888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>
                <a:latin typeface="Courier New" pitchFamily="1" charset="0"/>
              </a:rPr>
              <a:t> [0,1,2]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cxnSp>
        <p:nvCxnSpPr>
          <p:cNvPr id="30735" name="Straight Connector 42"/>
          <p:cNvCxnSpPr>
            <a:cxnSpLocks noChangeShapeType="1"/>
          </p:cNvCxnSpPr>
          <p:nvPr/>
        </p:nvCxnSpPr>
        <p:spPr bwMode="auto">
          <a:xfrm rot="5400000">
            <a:off x="4020343" y="2694617"/>
            <a:ext cx="11033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ounded Rectangle 34"/>
          <p:cNvSpPr/>
          <p:nvPr/>
        </p:nvSpPr>
        <p:spPr bwMode="auto">
          <a:xfrm>
            <a:off x="749968" y="267857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05400" y="2667000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1350960" y="3845639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350960" y="4972455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350960" y="6172200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95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&amp; Tuples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70754" y="159578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0726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5438" y="105076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b="1" dirty="0">
                <a:latin typeface="Courier New" pitchFamily="1" charset="0"/>
              </a:rPr>
              <a:t> n**2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n </a:t>
            </a:r>
            <a:r>
              <a:rPr lang="en-US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 dirty="0">
                <a:latin typeface="Courier New" pitchFamily="1" charset="0"/>
              </a:rPr>
              <a:t>(0,5)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2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6050" y="147638"/>
            <a:ext cx="1676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200" i="1" dirty="0">
                <a:latin typeface="Times New Roman" pitchFamily="1" charset="0"/>
              </a:rPr>
              <a:t>Try it! </a:t>
            </a:r>
            <a:r>
              <a:rPr lang="en-US" sz="4200" i="1" dirty="0" smtClean="0">
                <a:latin typeface="Times New Roman" pitchFamily="1" charset="0"/>
              </a:rPr>
              <a:t>  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3072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438" y="5591175"/>
            <a:ext cx="756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a*(a-1)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a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(8)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a%2==1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5438" y="4467225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-7*b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b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range</a:t>
            </a:r>
            <a:r>
              <a:rPr lang="en-US" b="1">
                <a:latin typeface="Courier New" pitchFamily="1" charset="0"/>
              </a:rPr>
              <a:t>(-6,6)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if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abs</a:t>
            </a:r>
            <a:r>
              <a:rPr lang="en-US" b="1">
                <a:latin typeface="Courier New" pitchFamily="1" charset="0"/>
              </a:rPr>
              <a:t>(b)&gt;4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5438" y="3343275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b="1">
                <a:latin typeface="Courier New" pitchFamily="1" charset="0"/>
              </a:rPr>
              <a:t> s[1::2]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>
                <a:latin typeface="Courier New" pitchFamily="1" charset="0"/>
              </a:rPr>
              <a:t> s </a:t>
            </a:r>
            <a:r>
              <a:rPr lang="en-US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[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'aces'</a:t>
            </a:r>
            <a:r>
              <a:rPr lang="en-US" b="1">
                <a:latin typeface="Courier New" pitchFamily="1" charset="0"/>
              </a:rPr>
              <a:t>,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'451!'</a:t>
            </a:r>
            <a:r>
              <a:rPr lang="en-US" b="1">
                <a:latin typeface="Courier New" pitchFamily="1" charset="0"/>
              </a:rPr>
              <a:t>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sp>
        <p:nvSpPr>
          <p:cNvPr id="30727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5438" y="2147888"/>
            <a:ext cx="426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latin typeface="Courier New" pitchFamily="1" charset="0"/>
              </a:rPr>
              <a:t>[</a:t>
            </a:r>
            <a:r>
              <a:rPr lang="en-US" sz="2100" b="1" dirty="0">
                <a:latin typeface="Courier New" pitchFamily="1" charset="0"/>
              </a:rPr>
              <a:t> 42 </a:t>
            </a:r>
            <a:r>
              <a:rPr lang="en-US" sz="21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 dirty="0">
                <a:latin typeface="Courier New" pitchFamily="1" charset="0"/>
              </a:rPr>
              <a:t> z </a:t>
            </a:r>
            <a:r>
              <a:rPr lang="en-US" sz="2100" b="1" dirty="0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 dirty="0">
                <a:latin typeface="Courier New" pitchFamily="1" charset="0"/>
              </a:rPr>
              <a:t> [0,1,2] </a:t>
            </a:r>
            <a:r>
              <a:rPr lang="en-US" sz="3200" b="1" dirty="0">
                <a:latin typeface="Courier New" pitchFamily="1" charset="0"/>
              </a:rPr>
              <a:t>]</a:t>
            </a:r>
          </a:p>
        </p:txBody>
      </p:sp>
      <p:sp>
        <p:nvSpPr>
          <p:cNvPr id="30728" name="Rectangle 18"/>
          <p:cNvSpPr>
            <a:spLocks noChangeArrowheads="1"/>
          </p:cNvSpPr>
          <p:nvPr/>
        </p:nvSpPr>
        <p:spPr bwMode="auto">
          <a:xfrm>
            <a:off x="1663700" y="252413"/>
            <a:ext cx="3581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A </a:t>
            </a:r>
            <a:r>
              <a:rPr lang="en-US" sz="1800" b="1">
                <a:latin typeface="Courier New" pitchFamily="1" charset="0"/>
                <a:cs typeface="Courier New" pitchFamily="1" charset="0"/>
              </a:rPr>
              <a:t>range</a:t>
            </a:r>
            <a:r>
              <a:rPr lang="en-US" sz="1800">
                <a:latin typeface="Cambria" pitchFamily="18" charset="0"/>
              </a:rPr>
              <a:t> of list comprehensions...</a:t>
            </a:r>
          </a:p>
        </p:txBody>
      </p: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1663700" y="492125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ambria" pitchFamily="18" charset="0"/>
              </a:rPr>
              <a:t>Write Python's result for each L.C.:</a:t>
            </a:r>
          </a:p>
        </p:txBody>
      </p:sp>
      <p:cxnSp>
        <p:nvCxnSpPr>
          <p:cNvPr id="30730" name="Straight Connector 21"/>
          <p:cNvCxnSpPr>
            <a:cxnSpLocks noChangeShapeType="1"/>
          </p:cNvCxnSpPr>
          <p:nvPr/>
        </p:nvCxnSpPr>
        <p:spPr bwMode="auto">
          <a:xfrm>
            <a:off x="460713" y="2123910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Straight Connector 22"/>
          <p:cNvCxnSpPr>
            <a:cxnSpLocks noChangeShapeType="1"/>
          </p:cNvCxnSpPr>
          <p:nvPr/>
        </p:nvCxnSpPr>
        <p:spPr bwMode="auto">
          <a:xfrm>
            <a:off x="460713" y="3262148"/>
            <a:ext cx="82581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Straight Connector 23"/>
          <p:cNvCxnSpPr>
            <a:cxnSpLocks noChangeShapeType="1"/>
          </p:cNvCxnSpPr>
          <p:nvPr/>
        </p:nvCxnSpPr>
        <p:spPr bwMode="auto">
          <a:xfrm>
            <a:off x="460713" y="4400385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Straight Connector 24"/>
          <p:cNvCxnSpPr>
            <a:cxnSpLocks noChangeShapeType="1"/>
          </p:cNvCxnSpPr>
          <p:nvPr/>
        </p:nvCxnSpPr>
        <p:spPr bwMode="auto">
          <a:xfrm>
            <a:off x="460713" y="5538623"/>
            <a:ext cx="81819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5038" y="2147888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1" charset="0"/>
              </a:rPr>
              <a:t>[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2100" b="1">
                <a:latin typeface="Courier New" pitchFamily="1" charset="0"/>
              </a:rPr>
              <a:t> z </a:t>
            </a:r>
            <a:r>
              <a:rPr lang="en-US" sz="2100" b="1">
                <a:solidFill>
                  <a:srgbClr val="CA770E"/>
                </a:solidFill>
                <a:latin typeface="Courier New" pitchFamily="1" charset="0"/>
              </a:rPr>
              <a:t>in</a:t>
            </a:r>
            <a:r>
              <a:rPr lang="en-US" sz="2100" b="1">
                <a:latin typeface="Courier New" pitchFamily="1" charset="0"/>
              </a:rPr>
              <a:t> [0,1,2] </a:t>
            </a:r>
            <a:r>
              <a:rPr lang="en-US" sz="3200" b="1">
                <a:latin typeface="Courier New" pitchFamily="1" charset="0"/>
              </a:rPr>
              <a:t>]</a:t>
            </a:r>
          </a:p>
        </p:txBody>
      </p:sp>
      <p:cxnSp>
        <p:nvCxnSpPr>
          <p:cNvPr id="30735" name="Straight Connector 42"/>
          <p:cNvCxnSpPr>
            <a:cxnSpLocks noChangeShapeType="1"/>
          </p:cNvCxnSpPr>
          <p:nvPr/>
        </p:nvCxnSpPr>
        <p:spPr bwMode="auto">
          <a:xfrm rot="5400000">
            <a:off x="4020343" y="2694617"/>
            <a:ext cx="11033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99408" y="1631881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[ 0, 1, 4, 9 ]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49968" y="2678575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8622" y="2714671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[ 42, 42, 42 ]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105400" y="2667000"/>
            <a:ext cx="3144838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34054" y="2703096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[ 0, 1, 2 ]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1350960" y="3845639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350960" y="4972455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350960" y="6172200"/>
            <a:ext cx="4782111" cy="497761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155073" y="5008551"/>
            <a:ext cx="3043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[ 42, 35, -35 ]</a:t>
            </a: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7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14325" y="1295400"/>
            <a:ext cx="8524875" cy="2286000"/>
          </a:xfrm>
          <a:prstGeom prst="roundRect">
            <a:avLst/>
          </a:prstGeom>
          <a:solidFill>
            <a:srgbClr val="E5F1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82563"/>
            <a:ext cx="7543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Create your own </a:t>
            </a:r>
            <a:r>
              <a:rPr lang="en-US" sz="4200" dirty="0" smtClean="0">
                <a:latin typeface="Cambria" pitchFamily="18" charset="0"/>
              </a:rPr>
              <a:t>LCs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2771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1844675"/>
            <a:ext cx="7010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&gt;&gt;&gt;</a:t>
            </a:r>
            <a:r>
              <a:rPr lang="en-US" b="1" dirty="0">
                <a:solidFill>
                  <a:srgbClr val="0D1EFE"/>
                </a:solidFill>
                <a:latin typeface="Courier New" pitchFamily="1" charset="0"/>
              </a:rPr>
              <a:t> </a:t>
            </a:r>
            <a:r>
              <a:rPr lang="en-US" b="1" dirty="0">
                <a:latin typeface="Courier New" pitchFamily="1" charset="0"/>
              </a:rPr>
              <a:t>[ _______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latin typeface="Courier New" pitchFamily="1" charset="0"/>
              </a:rPr>
              <a:t>x </a:t>
            </a:r>
            <a:r>
              <a:rPr lang="en-US" b="1" dirty="0">
                <a:latin typeface="Courier New" pitchFamily="1" charset="0"/>
              </a:rPr>
              <a:t>in </a:t>
            </a:r>
            <a:r>
              <a:rPr lang="en-US" b="1" dirty="0" smtClean="0">
                <a:latin typeface="Courier New" pitchFamily="1" charset="0"/>
              </a:rPr>
              <a:t>range(4) </a:t>
            </a:r>
            <a:r>
              <a:rPr lang="en-US" b="1" dirty="0">
                <a:latin typeface="Courier New" pitchFamily="1" charset="0"/>
              </a:rPr>
              <a:t>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b="1" dirty="0">
              <a:solidFill>
                <a:srgbClr val="0D1EF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b="1" dirty="0" smtClean="0">
                <a:latin typeface="Courier New" pitchFamily="1" charset="0"/>
              </a:rPr>
              <a:t>[0, 14, 28, 42]</a:t>
            </a:r>
            <a:endParaRPr lang="en-US" b="1" dirty="0">
              <a:latin typeface="Courier New" pitchFamily="1" charset="0"/>
            </a:endParaRPr>
          </a:p>
        </p:txBody>
      </p:sp>
      <p:sp>
        <p:nvSpPr>
          <p:cNvPr id="32772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95400" y="4527550"/>
            <a:ext cx="7620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&gt;&gt;&gt; [ </a:t>
            </a:r>
            <a:r>
              <a:rPr lang="en-US" b="1" dirty="0" smtClean="0">
                <a:latin typeface="Courier New" pitchFamily="1" charset="0"/>
              </a:rPr>
              <a:t>_____________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b="1" dirty="0">
                <a:latin typeface="Courier New" pitchFamily="1" charset="0"/>
              </a:rPr>
              <a:t> c in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</a:t>
            </a:r>
            <a:r>
              <a:rPr lang="en-US" b="1" dirty="0" err="1">
                <a:solidFill>
                  <a:srgbClr val="0A8E12"/>
                </a:solidFill>
                <a:latin typeface="Courier New" pitchFamily="1" charset="0"/>
              </a:rPr>
              <a:t>igotit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'</a:t>
            </a:r>
            <a:r>
              <a:rPr lang="en-US" b="1" dirty="0">
                <a:latin typeface="Courier New" pitchFamily="1" charset="0"/>
              </a:rPr>
              <a:t> ]</a:t>
            </a:r>
          </a:p>
          <a:p>
            <a:pPr>
              <a:spcBef>
                <a:spcPct val="50000"/>
              </a:spcBef>
            </a:pPr>
            <a:endParaRPr lang="en-US" b="1" dirty="0">
              <a:latin typeface="Courier New" pitchFamily="1" charset="0"/>
            </a:endParaRPr>
          </a:p>
          <a:p>
            <a:r>
              <a:rPr lang="en-US" b="1" dirty="0">
                <a:latin typeface="Courier New" pitchFamily="1" charset="0"/>
              </a:rPr>
              <a:t>[True, False, False, False, True, False]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1" charset="0"/>
              </a:rPr>
              <a:t>[  1,    0,     0,     0,     1,    0  ]</a:t>
            </a:r>
          </a:p>
        </p:txBody>
      </p:sp>
      <p:sp>
        <p:nvSpPr>
          <p:cNvPr id="32773" name="Text Box 13"/>
          <p:cNvSpPr txBox="1">
            <a:spLocks noChangeArrowheads="1"/>
          </p:cNvSpPr>
          <p:nvPr/>
        </p:nvSpPr>
        <p:spPr bwMode="auto">
          <a:xfrm>
            <a:off x="152400" y="55022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</a:t>
            </a:r>
          </a:p>
        </p:txBody>
      </p:sp>
      <p:sp>
        <p:nvSpPr>
          <p:cNvPr id="32774" name="Text Box 14"/>
          <p:cNvSpPr txBox="1">
            <a:spLocks noChangeArrowheads="1"/>
          </p:cNvSpPr>
          <p:nvPr/>
        </p:nvSpPr>
        <p:spPr bwMode="auto">
          <a:xfrm>
            <a:off x="152400" y="288925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output</a:t>
            </a:r>
          </a:p>
        </p:txBody>
      </p:sp>
      <p:sp>
        <p:nvSpPr>
          <p:cNvPr id="32775" name="Text Box 16"/>
          <p:cNvSpPr txBox="1">
            <a:spLocks noChangeArrowheads="1"/>
          </p:cNvSpPr>
          <p:nvPr/>
        </p:nvSpPr>
        <p:spPr bwMode="auto">
          <a:xfrm>
            <a:off x="161925" y="45878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input</a:t>
            </a:r>
          </a:p>
        </p:txBody>
      </p:sp>
      <p:sp>
        <p:nvSpPr>
          <p:cNvPr id="32776" name="Text Box 17"/>
          <p:cNvSpPr txBox="1">
            <a:spLocks noChangeArrowheads="1"/>
          </p:cNvSpPr>
          <p:nvPr/>
        </p:nvSpPr>
        <p:spPr bwMode="auto">
          <a:xfrm>
            <a:off x="161925" y="1781175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input</a:t>
            </a:r>
          </a:p>
        </p:txBody>
      </p:sp>
      <p:sp>
        <p:nvSpPr>
          <p:cNvPr id="32778" name="Text Box 13"/>
          <p:cNvSpPr txBox="1">
            <a:spLocks noChangeArrowheads="1"/>
          </p:cNvSpPr>
          <p:nvPr/>
        </p:nvSpPr>
        <p:spPr bwMode="auto">
          <a:xfrm>
            <a:off x="123825" y="5800725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C00000"/>
                </a:solidFill>
                <a:latin typeface="Arial" charset="0"/>
              </a:rPr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50610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152400"/>
            <a:ext cx="6019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LCs vs. raw recursion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33795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13150" y="1143000"/>
            <a:ext cx="3276600" cy="108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 err="1">
                <a:latin typeface="Courier New" pitchFamily="1" charset="0"/>
              </a:rPr>
              <a:t>def</a:t>
            </a:r>
            <a:r>
              <a:rPr lang="en-US" sz="1400" b="1" dirty="0">
                <a:latin typeface="Courier New" pitchFamily="1" charset="0"/>
              </a:rPr>
              <a:t> </a:t>
            </a:r>
            <a:r>
              <a:rPr lang="en-US" sz="1400" b="1" dirty="0" err="1">
                <a:latin typeface="Courier New" pitchFamily="1" charset="0"/>
              </a:rPr>
              <a:t>len</a:t>
            </a:r>
            <a:r>
              <a:rPr lang="en-US" sz="1400" b="1" dirty="0">
                <a:latin typeface="Courier New" pitchFamily="1" charset="0"/>
              </a:rPr>
              <a:t>(L):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if L == []: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else: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1 + </a:t>
            </a:r>
            <a:r>
              <a:rPr lang="en-US" sz="1400" b="1" dirty="0" err="1" smtClean="0">
                <a:latin typeface="Courier New" pitchFamily="1" charset="0"/>
              </a:rPr>
              <a:t>len</a:t>
            </a:r>
            <a:r>
              <a:rPr lang="en-US" sz="1400" b="1" dirty="0" smtClean="0">
                <a:latin typeface="Courier New" pitchFamily="1" charset="0"/>
              </a:rPr>
              <a:t>(L[1:])</a:t>
            </a:r>
            <a:endParaRPr lang="en-US" sz="1400" b="1" dirty="0">
              <a:latin typeface="Courier New" pitchFamily="1" charset="0"/>
            </a:endParaRPr>
          </a:p>
        </p:txBody>
      </p:sp>
      <p:sp>
        <p:nvSpPr>
          <p:cNvPr id="3379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295400"/>
            <a:ext cx="1905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3799" name="Text Box 3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2957513"/>
            <a:ext cx="3733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sScore(s)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3800" name="Text Box 3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00450" y="2776538"/>
            <a:ext cx="4267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 err="1">
                <a:latin typeface="Courier New" pitchFamily="1" charset="0"/>
              </a:rPr>
              <a:t>def</a:t>
            </a:r>
            <a:r>
              <a:rPr lang="en-US" sz="1400" b="1" dirty="0">
                <a:latin typeface="Courier New" pitchFamily="1" charset="0"/>
              </a:rPr>
              <a:t> </a:t>
            </a:r>
            <a:r>
              <a:rPr lang="en-US" sz="1400" b="1" dirty="0" err="1">
                <a:latin typeface="Courier New" pitchFamily="1" charset="0"/>
              </a:rPr>
              <a:t>sScore</a:t>
            </a:r>
            <a:r>
              <a:rPr lang="en-US" sz="1400" b="1" dirty="0">
                <a:latin typeface="Courier New" pitchFamily="1" charset="0"/>
              </a:rPr>
              <a:t>(s):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if </a:t>
            </a:r>
            <a:r>
              <a:rPr lang="en-US" sz="1400" b="1" dirty="0" err="1">
                <a:latin typeface="Courier New" pitchFamily="1" charset="0"/>
              </a:rPr>
              <a:t>len</a:t>
            </a:r>
            <a:r>
              <a:rPr lang="en-US" sz="1400" b="1" dirty="0">
                <a:latin typeface="Courier New" pitchFamily="1" charset="0"/>
              </a:rPr>
              <a:t>(s) == 0: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else: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        return </a:t>
            </a:r>
            <a:r>
              <a:rPr lang="en-US" sz="1400" b="1" dirty="0" err="1">
                <a:latin typeface="Courier New" pitchFamily="1" charset="0"/>
              </a:rPr>
              <a:t>letScore</a:t>
            </a:r>
            <a:r>
              <a:rPr lang="en-US" sz="1400" b="1" dirty="0">
                <a:latin typeface="Courier New" pitchFamily="1" charset="0"/>
              </a:rPr>
              <a:t>(s[0]) + \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1" charset="0"/>
              </a:rPr>
              <a:t>		</a:t>
            </a:r>
            <a:r>
              <a:rPr lang="en-US" sz="1400" b="1" dirty="0" err="1">
                <a:latin typeface="Courier New" pitchFamily="1" charset="0"/>
              </a:rPr>
              <a:t>sScore</a:t>
            </a:r>
            <a:r>
              <a:rPr lang="en-US" sz="1400" b="1" dirty="0">
                <a:latin typeface="Courier New" pitchFamily="1" charset="0"/>
              </a:rPr>
              <a:t>(s[1:])</a:t>
            </a:r>
          </a:p>
        </p:txBody>
      </p:sp>
      <p:sp>
        <p:nvSpPr>
          <p:cNvPr id="33801" name="Text Box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5335588"/>
            <a:ext cx="3733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sajak(s)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3802" name="Rectangle 43"/>
          <p:cNvSpPr>
            <a:spLocks noChangeArrowheads="1"/>
          </p:cNvSpPr>
          <p:nvPr/>
        </p:nvSpPr>
        <p:spPr bwMode="auto">
          <a:xfrm>
            <a:off x="3573463" y="4800600"/>
            <a:ext cx="3729037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def sajak(s):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if len(s) == 0: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return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else: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if s[0] not in 'aeiou':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    return sajak(s[1:])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else: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1400" b="1">
                <a:latin typeface="Courier New" pitchFamily="1" charset="0"/>
              </a:rPr>
              <a:t>            return 1+sajak(s[1:])</a:t>
            </a:r>
          </a:p>
        </p:txBody>
      </p:sp>
      <p:sp>
        <p:nvSpPr>
          <p:cNvPr id="33803" name="Text Box 35"/>
          <p:cNvSpPr txBox="1">
            <a:spLocks noChangeArrowheads="1"/>
          </p:cNvSpPr>
          <p:nvPr/>
        </p:nvSpPr>
        <p:spPr bwMode="auto">
          <a:xfrm rot="798846">
            <a:off x="6119300" y="5109696"/>
            <a:ext cx="2749100" cy="523220"/>
          </a:xfrm>
          <a:prstGeom prst="rect">
            <a:avLst/>
          </a:prstGeom>
          <a:solidFill>
            <a:srgbClr val="FFE5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  <a:latin typeface="Calibri" pitchFamily="-106" charset="0"/>
              </a:rPr>
              <a:t>8 lines! </a:t>
            </a:r>
            <a:r>
              <a:rPr lang="en-US" sz="2800" b="1" dirty="0" err="1">
                <a:solidFill>
                  <a:srgbClr val="C00000"/>
                </a:solidFill>
                <a:latin typeface="Calibri" pitchFamily="-106" charset="0"/>
              </a:rPr>
              <a:t>Aargh</a:t>
            </a:r>
            <a:r>
              <a:rPr lang="en-US" sz="2800" b="1" dirty="0">
                <a:solidFill>
                  <a:srgbClr val="C00000"/>
                </a:solidFill>
                <a:latin typeface="Calibri" pitchFamily="-106" charset="0"/>
              </a:rPr>
              <a:t>!</a:t>
            </a:r>
          </a:p>
        </p:txBody>
      </p:sp>
      <p:sp>
        <p:nvSpPr>
          <p:cNvPr id="33804" name="Text Box 2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1963" y="269875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2FA93F"/>
                </a:solidFill>
                <a:latin typeface="Calibri" pitchFamily="-106" charset="0"/>
              </a:rPr>
              <a:t>scrabble score!</a:t>
            </a:r>
          </a:p>
        </p:txBody>
      </p:sp>
      <p:sp>
        <p:nvSpPr>
          <p:cNvPr id="33805" name="Text Box 4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2288" y="5081588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2FA93F"/>
                </a:solidFill>
                <a:latin typeface="Calibri" pitchFamily="-106" charset="0"/>
              </a:rPr>
              <a:t># of vowels</a:t>
            </a:r>
          </a:p>
        </p:txBody>
      </p:sp>
    </p:spTree>
    <p:extLst>
      <p:ext uri="{BB962C8B-B14F-4D97-AF65-F5344CB8AC3E}">
        <p14:creationId xmlns:p14="http://schemas.microsoft.com/office/powerpoint/2010/main" val="356534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5888" y="2217738"/>
            <a:ext cx="6550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 =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 </a:t>
            </a:r>
            <a:r>
              <a:rPr lang="en-US" sz="3200" b="1" dirty="0">
                <a:latin typeface="Courier New" pitchFamily="1" charset="0"/>
              </a:rPr>
              <a:t>[1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L]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9A04B8"/>
                </a:solidFill>
                <a:latin typeface="Courier New" pitchFamily="1" charset="0"/>
              </a:rPr>
              <a:t>print</a:t>
            </a:r>
            <a:r>
              <a:rPr lang="en-US" sz="3200" b="1" dirty="0">
                <a:latin typeface="Courier New" pitchFamily="1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</a:t>
            </a:r>
            <a:endParaRPr lang="en-US" sz="3200" b="1" dirty="0">
              <a:solidFill>
                <a:srgbClr val="DA740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3200" b="1" dirty="0">
                <a:latin typeface="Courier New" pitchFamily="1" charset="0"/>
              </a:rPr>
              <a:t> sum( </a:t>
            </a: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)</a:t>
            </a:r>
          </a:p>
        </p:txBody>
      </p:sp>
      <p:sp>
        <p:nvSpPr>
          <p:cNvPr id="3481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649413"/>
            <a:ext cx="2381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len(L):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4820" name="Rectangle 29"/>
          <p:cNvSpPr>
            <a:spLocks noChangeArrowheads="1"/>
          </p:cNvSpPr>
          <p:nvPr/>
        </p:nvSpPr>
        <p:spPr bwMode="auto">
          <a:xfrm>
            <a:off x="250825" y="1546225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endParaRPr lang="en-US" sz="3600" dirty="0"/>
          </a:p>
        </p:txBody>
      </p:sp>
      <p:cxnSp>
        <p:nvCxnSpPr>
          <p:cNvPr id="34823" name="Straight Arrow Connector 2"/>
          <p:cNvCxnSpPr>
            <a:cxnSpLocks noChangeShapeType="1"/>
          </p:cNvCxnSpPr>
          <p:nvPr/>
        </p:nvCxnSpPr>
        <p:spPr bwMode="auto">
          <a:xfrm flipH="1">
            <a:off x="2743200" y="1295400"/>
            <a:ext cx="495300" cy="354013"/>
          </a:xfrm>
          <a:prstGeom prst="straightConnector1">
            <a:avLst/>
          </a:prstGeom>
          <a:noFill/>
          <a:ln w="12700" algn="ctr">
            <a:solidFill>
              <a:srgbClr val="0A8E1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3133725" y="1050925"/>
            <a:ext cx="87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A8E12"/>
                </a:solidFill>
                <a:latin typeface="Courier New" pitchFamily="1" charset="0"/>
              </a:rPr>
              <a:t>'cs5'</a:t>
            </a:r>
            <a:endParaRPr lang="en-US" sz="1800">
              <a:solidFill>
                <a:srgbClr val="0A8E12"/>
              </a:solidFill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71800" y="106362"/>
            <a:ext cx="6019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4200" dirty="0" smtClean="0">
                <a:latin typeface="Cambria" pitchFamily="18" charset="0"/>
              </a:rPr>
              <a:t>Using LCs</a:t>
            </a:r>
            <a:endParaRPr lang="en-US" sz="4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4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02371" y="5029200"/>
            <a:ext cx="8813293" cy="1752600"/>
          </a:xfrm>
          <a:prstGeom prst="roundRect">
            <a:avLst/>
          </a:prstGeom>
          <a:solidFill>
            <a:srgbClr val="CC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ＭＳ Ｐゴシック" pitchFamily="1" charset="-128"/>
            </a:endParaRPr>
          </a:p>
        </p:txBody>
      </p:sp>
      <p:sp>
        <p:nvSpPr>
          <p:cNvPr id="3481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5888" y="2217738"/>
            <a:ext cx="6550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 =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 </a:t>
            </a:r>
            <a:r>
              <a:rPr lang="en-US" sz="3200" b="1" dirty="0">
                <a:latin typeface="Courier New" pitchFamily="1" charset="0"/>
              </a:rPr>
              <a:t>[1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L]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9A04B8"/>
                </a:solidFill>
                <a:latin typeface="Courier New" pitchFamily="1" charset="0"/>
              </a:rPr>
              <a:t>print</a:t>
            </a:r>
            <a:r>
              <a:rPr lang="en-US" sz="3200" b="1" dirty="0">
                <a:latin typeface="Courier New" pitchFamily="1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</a:t>
            </a:r>
            <a:endParaRPr lang="en-US" sz="3200" b="1" dirty="0">
              <a:solidFill>
                <a:srgbClr val="DA740E"/>
              </a:solidFill>
              <a:latin typeface="Courier New" pitchFamily="1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sz="3200" b="1" dirty="0">
                <a:latin typeface="Courier New" pitchFamily="1" charset="0"/>
              </a:rPr>
              <a:t> sum( </a:t>
            </a:r>
            <a:r>
              <a:rPr lang="en-US" sz="3200" b="1" dirty="0">
                <a:solidFill>
                  <a:srgbClr val="FA131E"/>
                </a:solidFill>
                <a:latin typeface="Courier New" pitchFamily="1" charset="0"/>
              </a:rPr>
              <a:t>LC</a:t>
            </a:r>
            <a:r>
              <a:rPr lang="en-US" sz="3200" b="1" dirty="0">
                <a:latin typeface="Courier New" pitchFamily="1" charset="0"/>
              </a:rPr>
              <a:t> )</a:t>
            </a:r>
          </a:p>
        </p:txBody>
      </p:sp>
      <p:sp>
        <p:nvSpPr>
          <p:cNvPr id="3481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649413"/>
            <a:ext cx="2381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len(L):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34820" name="Rectangle 29"/>
          <p:cNvSpPr>
            <a:spLocks noChangeArrowheads="1"/>
          </p:cNvSpPr>
          <p:nvPr/>
        </p:nvSpPr>
        <p:spPr bwMode="auto">
          <a:xfrm>
            <a:off x="250825" y="1546225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endParaRPr lang="en-US" sz="3600" dirty="0"/>
          </a:p>
        </p:txBody>
      </p:sp>
      <p:cxnSp>
        <p:nvCxnSpPr>
          <p:cNvPr id="34823" name="Straight Arrow Connector 2"/>
          <p:cNvCxnSpPr>
            <a:cxnSpLocks noChangeShapeType="1"/>
          </p:cNvCxnSpPr>
          <p:nvPr/>
        </p:nvCxnSpPr>
        <p:spPr bwMode="auto">
          <a:xfrm flipH="1">
            <a:off x="2743200" y="1295400"/>
            <a:ext cx="495300" cy="354013"/>
          </a:xfrm>
          <a:prstGeom prst="straightConnector1">
            <a:avLst/>
          </a:prstGeom>
          <a:noFill/>
          <a:ln w="12700" algn="ctr">
            <a:solidFill>
              <a:srgbClr val="0A8E1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4" name="Rectangle 3"/>
          <p:cNvSpPr>
            <a:spLocks noChangeArrowheads="1"/>
          </p:cNvSpPr>
          <p:nvPr/>
        </p:nvSpPr>
        <p:spPr bwMode="auto">
          <a:xfrm>
            <a:off x="3133725" y="1050925"/>
            <a:ext cx="874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A8E12"/>
                </a:solidFill>
                <a:latin typeface="Courier New" pitchFamily="1" charset="0"/>
              </a:rPr>
              <a:t>'cs5'</a:t>
            </a:r>
            <a:endParaRPr lang="en-US" sz="1800">
              <a:solidFill>
                <a:srgbClr val="0A8E12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49375" y="5257800"/>
            <a:ext cx="2381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3600" b="1">
                <a:latin typeface="Courier New" pitchFamily="1" charset="0"/>
              </a:rPr>
              <a:t>len(L):</a:t>
            </a:r>
            <a:endParaRPr lang="en-US" sz="3600" b="1">
              <a:solidFill>
                <a:srgbClr val="0D1EFE"/>
              </a:solidFill>
              <a:latin typeface="Courier New" pitchFamily="1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28600" y="5154612"/>
            <a:ext cx="101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335504" y="5920297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DA740E"/>
                </a:solidFill>
                <a:latin typeface="Courier New" pitchFamily="1" charset="0"/>
              </a:rPr>
              <a:t>return </a:t>
            </a:r>
            <a:r>
              <a:rPr lang="en-US" sz="3200" b="1" dirty="0">
                <a:latin typeface="Courier New" pitchFamily="1" charset="0"/>
              </a:rPr>
              <a:t>sum</a:t>
            </a:r>
            <a:r>
              <a:rPr lang="en-US" sz="3200" b="1" dirty="0" smtClean="0">
                <a:latin typeface="Courier New" pitchFamily="1" charset="0"/>
              </a:rPr>
              <a:t>(</a:t>
            </a:r>
            <a:r>
              <a:rPr lang="en-US" sz="3200" b="1" dirty="0">
                <a:latin typeface="Courier New" pitchFamily="1" charset="0"/>
              </a:rPr>
              <a:t>[1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for</a:t>
            </a:r>
            <a:r>
              <a:rPr lang="en-US" sz="3200" b="1" dirty="0">
                <a:latin typeface="Courier New" pitchFamily="1" charset="0"/>
              </a:rPr>
              <a:t> x </a:t>
            </a:r>
            <a:r>
              <a:rPr lang="en-US" sz="3200" b="1" dirty="0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sz="3200" b="1" dirty="0">
                <a:latin typeface="Courier New" pitchFamily="1" charset="0"/>
              </a:rPr>
              <a:t> L</a:t>
            </a:r>
            <a:r>
              <a:rPr lang="en-US" sz="3200" b="1" dirty="0" smtClean="0">
                <a:latin typeface="Courier New" pitchFamily="1" charset="0"/>
              </a:rPr>
              <a:t>]) </a:t>
            </a:r>
            <a:endParaRPr lang="en-US" dirty="0"/>
          </a:p>
        </p:txBody>
      </p:sp>
      <p:sp>
        <p:nvSpPr>
          <p:cNvPr id="31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106362"/>
            <a:ext cx="6019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4200" dirty="0">
                <a:latin typeface="Cambria" pitchFamily="18" charset="0"/>
              </a:rPr>
              <a:t>"One-line" LCs</a:t>
            </a:r>
          </a:p>
        </p:txBody>
      </p:sp>
    </p:spTree>
    <p:extLst>
      <p:ext uri="{BB962C8B-B14F-4D97-AF65-F5344CB8AC3E}">
        <p14:creationId xmlns:p14="http://schemas.microsoft.com/office/powerpoint/2010/main" val="127988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&amp;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37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Tuples are an immutable list, use () instead of []</a:t>
            </a:r>
          </a:p>
          <a:p>
            <a:pPr lvl="1"/>
            <a:r>
              <a:rPr lang="en-US" dirty="0" smtClean="0"/>
              <a:t>Like lists &amp; strings support + * in &amp; slicing [:]</a:t>
            </a:r>
          </a:p>
          <a:p>
            <a:pPr lvl="1"/>
            <a:r>
              <a:rPr lang="en-US" dirty="0" smtClean="0"/>
              <a:t>Built-in functions: min, max, </a:t>
            </a:r>
            <a:r>
              <a:rPr lang="en-US" dirty="0" err="1" smtClean="0"/>
              <a:t>len</a:t>
            </a:r>
            <a:endParaRPr lang="en-US" dirty="0" smtClean="0"/>
          </a:p>
          <a:p>
            <a:r>
              <a:rPr lang="en-US" dirty="0" smtClean="0"/>
              <a:t>Sets can only hold unique values (use {})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len</a:t>
            </a:r>
            <a:r>
              <a:rPr lang="en-US" dirty="0"/>
              <a:t> </a:t>
            </a:r>
            <a:r>
              <a:rPr lang="en-US" dirty="0" smtClean="0"/>
              <a:t>&amp; in</a:t>
            </a:r>
          </a:p>
          <a:p>
            <a:pPr lvl="1"/>
            <a:r>
              <a:rPr lang="en-US" dirty="0" smtClean="0"/>
              <a:t>Add, remove, discard, pop, clear</a:t>
            </a:r>
          </a:p>
          <a:p>
            <a:pPr lvl="1"/>
            <a:r>
              <a:rPr lang="en-US" dirty="0" smtClean="0"/>
              <a:t>Union (|), intersection (&amp;), difference (-)</a:t>
            </a:r>
          </a:p>
          <a:p>
            <a:pPr lvl="1"/>
            <a:r>
              <a:rPr lang="en-US" dirty="0" smtClean="0"/>
              <a:t>Subset (&lt;, &lt;=) &amp; superset (&gt;, &gt;=)</a:t>
            </a:r>
          </a:p>
          <a:p>
            <a:r>
              <a:rPr lang="en-US" dirty="0" smtClean="0"/>
              <a:t>Can convert between with built-in list, tuple, and set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1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ounded Rectangle 1"/>
          <p:cNvSpPr>
            <a:spLocks noChangeArrowheads="1"/>
          </p:cNvSpPr>
          <p:nvPr/>
        </p:nvSpPr>
        <p:spPr bwMode="auto">
          <a:xfrm>
            <a:off x="685800" y="2191810"/>
            <a:ext cx="7696200" cy="3200400"/>
          </a:xfrm>
          <a:prstGeom prst="roundRect">
            <a:avLst>
              <a:gd name="adj" fmla="val 16667"/>
            </a:avLst>
          </a:prstGeom>
          <a:solidFill>
            <a:srgbClr val="E5F1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258763"/>
            <a:ext cx="84582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latin typeface="Courier New" pitchFamily="1" charset="0"/>
              </a:rPr>
              <a:t>fun</a:t>
            </a:r>
            <a:r>
              <a:rPr lang="en-US" sz="4200" dirty="0">
                <a:latin typeface="Cambria" pitchFamily="18" charset="0"/>
              </a:rPr>
              <a:t>ctional programming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85775" y="1336675"/>
            <a:ext cx="5105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latin typeface="Courier New" pitchFamily="1" charset="0"/>
              </a:rPr>
              <a:t>&gt;&gt;&gt; 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'fun'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DA740E"/>
                </a:solidFill>
                <a:latin typeface="Courier New" pitchFamily="1" charset="0"/>
              </a:rPr>
              <a:t>in</a:t>
            </a:r>
            <a:r>
              <a:rPr lang="en-US" b="1">
                <a:latin typeface="Courier New" pitchFamily="1" charset="0"/>
              </a:rPr>
              <a:t> </a:t>
            </a:r>
            <a:r>
              <a:rPr lang="en-US" b="1">
                <a:solidFill>
                  <a:srgbClr val="0A8E12"/>
                </a:solidFill>
                <a:latin typeface="Courier New" pitchFamily="1" charset="0"/>
              </a:rPr>
              <a:t>'functional'</a:t>
            </a:r>
            <a:endParaRPr lang="en-US" b="1">
              <a:latin typeface="Courier New" pitchFamily="1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>
                <a:solidFill>
                  <a:srgbClr val="9A04B8"/>
                </a:solidFill>
                <a:latin typeface="Courier New" pitchFamily="1" charset="0"/>
              </a:rPr>
              <a:t>True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90762" y="4630210"/>
            <a:ext cx="441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mbria" pitchFamily="18" charset="0"/>
              </a:rPr>
              <a:t>Functional programming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1562100" y="340148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D1EFE"/>
                </a:solidFill>
                <a:latin typeface="Cambria" pitchFamily="18" charset="0"/>
              </a:rPr>
              <a:t> create small building blocks 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(functions)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562100" y="290618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D1EFE"/>
                </a:solidFill>
                <a:latin typeface="Cambria" pitchFamily="18" charset="0"/>
              </a:rPr>
              <a:t> leverage self-similarity </a:t>
            </a:r>
            <a:r>
              <a:rPr lang="en-US" b="1" i="1">
                <a:solidFill>
                  <a:srgbClr val="0D1EFE"/>
                </a:solidFill>
                <a:latin typeface="Cambria" pitchFamily="18" charset="0"/>
              </a:rPr>
              <a:t>(recursion)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1562100" y="2410885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D1EFE"/>
                </a:solidFill>
                <a:latin typeface="Cambria" pitchFamily="18" charset="0"/>
              </a:rPr>
              <a:t> representation via list structures </a:t>
            </a:r>
            <a:r>
              <a:rPr lang="en-US" b="1" i="1" dirty="0">
                <a:solidFill>
                  <a:srgbClr val="0D1EFE"/>
                </a:solidFill>
                <a:latin typeface="Cambria" pitchFamily="18" charset="0"/>
              </a:rPr>
              <a:t>(data)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723900" y="4020610"/>
            <a:ext cx="762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 smtClean="0">
                <a:solidFill>
                  <a:srgbClr val="DA740E"/>
                </a:solidFill>
                <a:latin typeface="Cambria" pitchFamily="18" charset="0"/>
              </a:rPr>
              <a:t>Composed together</a:t>
            </a:r>
            <a:r>
              <a:rPr lang="en-US" dirty="0" smtClean="0">
                <a:solidFill>
                  <a:srgbClr val="0D1EFE"/>
                </a:solidFill>
                <a:latin typeface="Cambria" pitchFamily="18" charset="0"/>
              </a:rPr>
              <a:t>  </a:t>
            </a:r>
            <a:r>
              <a:rPr lang="en-US" dirty="0" smtClean="0">
                <a:latin typeface="Cambria" pitchFamily="18" charset="0"/>
              </a:rPr>
              <a:t>--  to solve/investigate </a:t>
            </a:r>
            <a:r>
              <a:rPr lang="en-US" dirty="0">
                <a:latin typeface="Cambria" pitchFamily="18" charset="0"/>
              </a:rPr>
              <a:t>problems.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685800" y="2191810"/>
            <a:ext cx="769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685800" y="5709368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smtClean="0">
                <a:latin typeface="Cambria" pitchFamily="18" charset="0"/>
              </a:rPr>
              <a:t>conceptually concise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4343913" y="5726410"/>
            <a:ext cx="4396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efficient </a:t>
            </a:r>
            <a:r>
              <a:rPr lang="en-US" i="1" dirty="0">
                <a:latin typeface="Cambria" pitchFamily="18" charset="0"/>
              </a:rPr>
              <a:t>for the computer</a:t>
            </a:r>
            <a:r>
              <a:rPr lang="en-US" dirty="0">
                <a:latin typeface="Cambria" pitchFamily="18" charset="0"/>
              </a:rPr>
              <a:t>…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3790950" y="5710956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Cambria" pitchFamily="18" charset="0"/>
              </a:rPr>
              <a:t>vs.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1428750" y="6172621"/>
            <a:ext cx="1447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0A8E12"/>
                </a:solidFill>
                <a:latin typeface="Comic Sans MS" pitchFamily="1" charset="0"/>
              </a:rPr>
              <a:t>functional</a:t>
            </a:r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4906700" y="6172621"/>
            <a:ext cx="3143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0A8E12"/>
                </a:solidFill>
                <a:latin typeface="Comic Sans MS" pitchFamily="1" charset="0"/>
              </a:rPr>
              <a:t>procedural or sequential</a:t>
            </a:r>
          </a:p>
        </p:txBody>
      </p:sp>
    </p:spTree>
    <p:extLst>
      <p:ext uri="{BB962C8B-B14F-4D97-AF65-F5344CB8AC3E}">
        <p14:creationId xmlns:p14="http://schemas.microsoft.com/office/powerpoint/2010/main" val="250338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258763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Data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488" y="1611492"/>
            <a:ext cx="50657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200" dirty="0" smtClean="0">
                <a:latin typeface="Cambria" pitchFamily="18" charset="0"/>
              </a:rPr>
              <a:t>Functions</a:t>
            </a:r>
            <a:endParaRPr lang="en-US" sz="7200" dirty="0">
              <a:latin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0" y="56653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[13,14,15]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6244" y="1919268"/>
            <a:ext cx="239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D1EFE"/>
                </a:solidFill>
                <a:latin typeface="Courier New" pitchFamily="49" charset="0"/>
                <a:cs typeface="Courier New" pitchFamily="49" charset="0"/>
              </a:rPr>
              <a:t>sum( )</a:t>
            </a:r>
            <a:endParaRPr lang="en-US" sz="3200" b="1" dirty="0">
              <a:solidFill>
                <a:srgbClr val="0D1EF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2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587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 smtClean="0">
                <a:latin typeface="Cambria" pitchFamily="18" charset="0"/>
              </a:rPr>
              <a:t>sum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19459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25488" y="1371600"/>
            <a:ext cx="750411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0D1EFE"/>
                </a:solidFill>
                <a:latin typeface="Courier New" pitchFamily="1" charset="0"/>
              </a:rPr>
              <a:t>sum</a:t>
            </a:r>
            <a:r>
              <a:rPr lang="en-US" b="1" dirty="0">
                <a:latin typeface="Courier New" pitchFamily="1" charset="0"/>
              </a:rPr>
              <a:t>(L):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B410CE"/>
                </a:solidFill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""" input: 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L, a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list of 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#s</a:t>
            </a:r>
            <a:endParaRPr lang="en-US" b="1" dirty="0">
              <a:solidFill>
                <a:srgbClr val="0A8E12"/>
              </a:solidFill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    output: L's sum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"""</a:t>
            </a:r>
            <a:endParaRPr lang="en-US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if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err="1">
                <a:latin typeface="Courier New" pitchFamily="1" charset="0"/>
              </a:rPr>
              <a:t>len</a:t>
            </a:r>
            <a:r>
              <a:rPr lang="en-US" b="1" dirty="0">
                <a:latin typeface="Courier New" pitchFamily="1" charset="0"/>
              </a:rPr>
              <a:t>(L) == 0: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b="1" dirty="0">
                <a:latin typeface="Courier New" pitchFamily="1" charset="0"/>
              </a:rPr>
              <a:t> 0.0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else</a:t>
            </a:r>
            <a:r>
              <a:rPr lang="en-US" b="1" dirty="0">
                <a:latin typeface="Courier New" pitchFamily="1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b="1" dirty="0">
                <a:latin typeface="Courier New" pitchFamily="1" charset="0"/>
              </a:rPr>
              <a:t> L[0] + </a:t>
            </a:r>
            <a:r>
              <a:rPr lang="en-US" b="1" dirty="0">
                <a:solidFill>
                  <a:srgbClr val="0D1EFE"/>
                </a:solidFill>
                <a:latin typeface="Courier New" pitchFamily="1" charset="0"/>
              </a:rPr>
              <a:t>sum</a:t>
            </a:r>
            <a:r>
              <a:rPr lang="en-US" b="1" dirty="0">
                <a:latin typeface="Courier New" pitchFamily="1" charset="0"/>
              </a:rPr>
              <a:t>(L[1:])</a:t>
            </a:r>
          </a:p>
        </p:txBody>
      </p:sp>
      <p:sp>
        <p:nvSpPr>
          <p:cNvPr id="194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40388" y="3429000"/>
            <a:ext cx="180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1E16E4"/>
                </a:solidFill>
                <a:latin typeface="Cambria" pitchFamily="18" charset="0"/>
              </a:rPr>
              <a:t>Base Case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48038" y="6122988"/>
            <a:ext cx="3433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E16E4"/>
                </a:solidFill>
                <a:latin typeface="Cambria" pitchFamily="18" charset="0"/>
              </a:rPr>
              <a:t>Recursive Case</a:t>
            </a:r>
          </a:p>
        </p:txBody>
      </p:sp>
      <p:sp>
        <p:nvSpPr>
          <p:cNvPr id="19462" name="Line 1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4476750" y="3733800"/>
            <a:ext cx="1238250" cy="533400"/>
          </a:xfrm>
          <a:prstGeom prst="line">
            <a:avLst/>
          </a:prstGeom>
          <a:noFill/>
          <a:ln w="19050">
            <a:solidFill>
              <a:srgbClr val="1E16E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3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500563" y="3729038"/>
            <a:ext cx="1201737" cy="60325"/>
          </a:xfrm>
          <a:prstGeom prst="line">
            <a:avLst/>
          </a:prstGeom>
          <a:noFill/>
          <a:ln w="19050">
            <a:solidFill>
              <a:srgbClr val="1E16E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4" name="Right Brace 1"/>
          <p:cNvSpPr>
            <a:spLocks/>
          </p:cNvSpPr>
          <p:nvPr/>
        </p:nvSpPr>
        <p:spPr bwMode="auto">
          <a:xfrm rot="5400000">
            <a:off x="4874419" y="4277519"/>
            <a:ext cx="381000" cy="3275012"/>
          </a:xfrm>
          <a:prstGeom prst="rightBrace">
            <a:avLst>
              <a:gd name="adj1" fmla="val 43099"/>
              <a:gd name="adj2" fmla="val 50000"/>
            </a:avLst>
          </a:prstGeom>
          <a:noFill/>
          <a:ln w="19050" algn="ctr">
            <a:solidFill>
              <a:srgbClr val="0D1EF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908175"/>
            <a:ext cx="79629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DA740E"/>
                </a:solidFill>
                <a:latin typeface="Courier New" pitchFamily="1" charset="0"/>
              </a:rPr>
              <a:t>def</a:t>
            </a:r>
            <a:r>
              <a:rPr lang="en-US" b="1" dirty="0">
                <a:latin typeface="Courier New" pitchFamily="1" charset="0"/>
              </a:rPr>
              <a:t> </a:t>
            </a:r>
            <a:r>
              <a:rPr lang="en-US" b="1" dirty="0" smtClean="0">
                <a:solidFill>
                  <a:srgbClr val="0D1EFE"/>
                </a:solidFill>
                <a:latin typeface="Courier New" pitchFamily="1" charset="0"/>
              </a:rPr>
              <a:t>range</a:t>
            </a:r>
            <a:r>
              <a:rPr lang="en-US" b="1" dirty="0" smtClean="0">
                <a:latin typeface="Courier New" pitchFamily="1" charset="0"/>
              </a:rPr>
              <a:t>(</a:t>
            </a:r>
            <a:r>
              <a:rPr lang="en-US" b="1" dirty="0" err="1" smtClean="0">
                <a:latin typeface="Courier New" pitchFamily="1" charset="0"/>
              </a:rPr>
              <a:t>low,hi</a:t>
            </a:r>
            <a:r>
              <a:rPr lang="en-US" b="1" dirty="0" smtClean="0">
                <a:latin typeface="Courier New" pitchFamily="1" charset="0"/>
              </a:rPr>
              <a:t> ):</a:t>
            </a:r>
            <a:endParaRPr lang="en-US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B410CE"/>
                </a:solidFill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""" input:  </a:t>
            </a:r>
            <a:r>
              <a:rPr lang="en-US" b="1" dirty="0" err="1" smtClean="0">
                <a:solidFill>
                  <a:srgbClr val="0A8E12"/>
                </a:solidFill>
                <a:latin typeface="Courier New" pitchFamily="1" charset="0"/>
              </a:rPr>
              <a:t>ints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low and hi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    output: </a:t>
            </a:r>
            <a:r>
              <a:rPr lang="en-US" b="1" dirty="0" err="1">
                <a:solidFill>
                  <a:srgbClr val="0A8E12"/>
                </a:solidFill>
                <a:latin typeface="Courier New" pitchFamily="1" charset="0"/>
              </a:rPr>
              <a:t>int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list from low </a:t>
            </a:r>
            <a:r>
              <a:rPr lang="en-US" b="1" dirty="0" smtClean="0">
                <a:solidFill>
                  <a:srgbClr val="0A8E12"/>
                </a:solidFill>
                <a:latin typeface="Courier New" pitchFamily="1" charset="0"/>
              </a:rPr>
              <a:t>to </a:t>
            </a: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hi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A8E12"/>
                </a:solidFill>
                <a:latin typeface="Courier New" pitchFamily="1" charset="0"/>
              </a:rPr>
              <a:t>    """</a:t>
            </a:r>
            <a:endParaRPr lang="en-US" b="1" dirty="0">
              <a:latin typeface="Courier New" pitchFamily="1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if</a:t>
            </a:r>
            <a:r>
              <a:rPr lang="en-US" b="1" dirty="0">
                <a:solidFill>
                  <a:schemeClr val="hlink"/>
                </a:solidFill>
                <a:latin typeface="Courier New" pitchFamily="1" charset="0"/>
              </a:rPr>
              <a:t> </a:t>
            </a:r>
            <a:r>
              <a:rPr lang="en-US" b="1" dirty="0">
                <a:latin typeface="Courier New" pitchFamily="1" charset="0"/>
              </a:rPr>
              <a:t>low &gt;= hi: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r>
              <a:rPr lang="en-US" b="1" dirty="0">
                <a:latin typeface="Courier New" pitchFamily="1" charset="0"/>
              </a:rPr>
              <a:t> []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else</a:t>
            </a:r>
            <a:r>
              <a:rPr lang="en-US" b="1" dirty="0">
                <a:latin typeface="Courier New" pitchFamily="1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1" charset="0"/>
              </a:rPr>
              <a:t>        </a:t>
            </a:r>
            <a:r>
              <a:rPr lang="en-US" b="1" dirty="0">
                <a:solidFill>
                  <a:srgbClr val="DA740E"/>
                </a:solidFill>
                <a:latin typeface="Courier New" pitchFamily="1" charset="0"/>
              </a:rPr>
              <a:t>return</a:t>
            </a:r>
            <a:endParaRPr lang="en-US" b="1" dirty="0">
              <a:latin typeface="Courier New" pitchFamily="1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429000" y="1721277"/>
            <a:ext cx="342900" cy="18689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58763"/>
            <a:ext cx="75438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 dirty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sum</a:t>
            </a:r>
            <a:r>
              <a:rPr lang="en-US" sz="4200" b="1" dirty="0">
                <a:latin typeface="Cambria" pitchFamily="18" charset="0"/>
              </a:rPr>
              <a:t>      </a:t>
            </a:r>
            <a:r>
              <a:rPr lang="en-US" sz="4200" b="1" dirty="0" smtClean="0">
                <a:latin typeface="Cambria" pitchFamily="18" charset="0"/>
              </a:rPr>
              <a:t>       </a:t>
            </a:r>
            <a:r>
              <a:rPr lang="en-US" sz="4200" b="1" dirty="0">
                <a:latin typeface="Cambria" pitchFamily="18" charset="0"/>
              </a:rPr>
              <a:t>range</a:t>
            </a:r>
            <a:endParaRPr lang="en-US" sz="42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3698" y="1353861"/>
            <a:ext cx="736164" cy="369332"/>
          </a:xfrm>
          <a:prstGeom prst="rect">
            <a:avLst/>
          </a:prstGeom>
          <a:solidFill>
            <a:srgbClr val="FFE5F4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Cambria" pitchFamily="18" charset="0"/>
              </a:rPr>
              <a:t>step?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7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258763"/>
            <a:ext cx="62484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200" b="1">
                <a:latin typeface="Courier New" pitchFamily="1" charset="0"/>
              </a:rPr>
              <a:t>sum </a:t>
            </a:r>
            <a:r>
              <a:rPr lang="en-US" sz="4200" i="1">
                <a:latin typeface="Times New Roman" pitchFamily="1" charset="0"/>
              </a:rPr>
              <a:t>and</a:t>
            </a:r>
            <a:r>
              <a:rPr lang="en-US" sz="4200" b="1">
                <a:latin typeface="Courier New" pitchFamily="1" charset="0"/>
              </a:rPr>
              <a:t> range</a:t>
            </a:r>
            <a:endParaRPr lang="en-US" sz="4200"/>
          </a:p>
        </p:txBody>
      </p:sp>
      <p:sp>
        <p:nvSpPr>
          <p:cNvPr id="20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3032" y="1724561"/>
            <a:ext cx="5486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1" charset="0"/>
              </a:rPr>
              <a:t>&gt;&gt;&gt;</a:t>
            </a:r>
            <a:r>
              <a:rPr lang="en-US" sz="3200" b="1" dirty="0">
                <a:latin typeface="Courier New" pitchFamily="1" charset="0"/>
              </a:rPr>
              <a:t> sum(range(1,101</a:t>
            </a:r>
            <a:r>
              <a:rPr lang="en-US" sz="3200" b="1" dirty="0" smtClean="0">
                <a:latin typeface="Courier New" pitchFamily="1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1833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1661</Words>
  <Application>Microsoft Macintosh PowerPoint</Application>
  <PresentationFormat>On-screen Show (4:3)</PresentationFormat>
  <Paragraphs>232</Paragraphs>
  <Slides>24</Slides>
  <Notes>2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Sets, Tuples, &amp; List Comprehensions</vt:lpstr>
      <vt:lpstr>Sets &amp; Tuples</vt:lpstr>
      <vt:lpstr>Tuples &amp; Sets</vt:lpstr>
      <vt:lpstr>List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85</cp:revision>
  <dcterms:created xsi:type="dcterms:W3CDTF">2014-09-01T19:57:09Z</dcterms:created>
  <dcterms:modified xsi:type="dcterms:W3CDTF">2015-03-24T22:08:07Z</dcterms:modified>
</cp:coreProperties>
</file>