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9" r:id="rId1"/>
  </p:sldMasterIdLst>
  <p:notesMasterIdLst>
    <p:notesMasterId r:id="rId22"/>
  </p:notesMasterIdLst>
  <p:handoutMasterIdLst>
    <p:handoutMasterId r:id="rId23"/>
  </p:handoutMasterIdLst>
  <p:sldIdLst>
    <p:sldId id="385" r:id="rId2"/>
    <p:sldId id="412" r:id="rId3"/>
    <p:sldId id="413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30" r:id="rId15"/>
    <p:sldId id="424" r:id="rId16"/>
    <p:sldId id="425" r:id="rId17"/>
    <p:sldId id="426" r:id="rId18"/>
    <p:sldId id="427" r:id="rId19"/>
    <p:sldId id="428" r:id="rId20"/>
    <p:sldId id="429" r:id="rId21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575757"/>
    <a:srgbClr val="FFFFFF"/>
    <a:srgbClr val="D7556D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64" y="-112"/>
      </p:cViewPr>
      <p:guideLst>
        <p:guide orient="horz" pos="24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F0AA15-DA75-F04C-BBBF-C905B5F21D0A}" type="datetime1">
              <a:rPr lang="en-US"/>
              <a:pPr/>
              <a:t>3/23/15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C17C9B-3B5B-3040-913F-671654270B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93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B643F59-CF50-9648-A622-201E6118BE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07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7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8114BEE8-F088-9440-882E-4D41FD92DE65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D49E382A-8DD9-7440-BF0A-13B42EADC1BF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***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B4C62E3C-7928-D44C-84CD-EC3FC0DEDA56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58D97C64-FF0E-144C-96A1-F9F4E0A24A5F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A7CDD3F9-8765-B549-B128-EEB2830A62B4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337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5670AACF-049B-E549-8175-58BE9187F6BE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093164C2-49E1-0543-8DEE-ED8E38C402CE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D949D380-1413-2D49-B91E-B5A1EB9CF175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CB9BA771-8868-2044-B3DA-646B2464643D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45C86131-6E80-9E48-BD61-592A96AC859A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E3D6198C-BB86-8444-BD03-279F3FCF5EF9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8F95FD97-DEBE-2246-A0EF-5060A4CB0590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D64E3506-7F89-D141-A25A-218D5AF47225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760386D0-4A44-1F4E-954E-1C1E87FF0873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704B6D5F-EE39-6441-8002-5B046DA01F9A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402C7B02-5CEF-184D-BFF1-2A2570FC55B5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A177DDBC-E03B-8E41-AE18-95772C63291F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1E0D5959-A4B2-0E40-AB0A-CFBFE9B9C840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9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AB84BC9-AE71-7A41-B923-5237BB2F93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2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17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4EEC843-DD21-2B4B-B9F9-D82DC999A9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2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2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E07AA2-D486-C640-851C-21F0C01368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1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8231BEA-8A79-BA4E-9CA2-E22747DB1E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A381429-EB98-364E-9A83-48B0EB5923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44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5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30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1C13FFE-8AD1-5644-923B-083EBA0B34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7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0EB48AB-219B-584A-85A0-37228B3EA8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9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68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Calibri"/>
          <a:ea typeface="ＭＳ Ｐゴシック" pitchFamily="-65" charset="-128"/>
          <a:cs typeface="Calibr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latin typeface="Calibri"/>
          <a:ea typeface="ＭＳ Ｐゴシック" pitchFamily="-65" charset="-128"/>
          <a:cs typeface="Calibri"/>
        </a:defRPr>
      </a:lvl1pPr>
      <a:lvl2pPr marL="793750" indent="-3365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Ø"/>
        <a:defRPr sz="2800">
          <a:solidFill>
            <a:schemeClr val="tx2"/>
          </a:solidFill>
          <a:latin typeface="Calibri"/>
          <a:ea typeface="ＭＳ Ｐゴシック" pitchFamily="-65" charset="-128"/>
          <a:cs typeface="Calibri"/>
        </a:defRPr>
      </a:lvl2pPr>
      <a:lvl3pPr marL="1195388" indent="-2873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600">
          <a:solidFill>
            <a:schemeClr val="tx1"/>
          </a:solidFill>
          <a:latin typeface="Calibri"/>
          <a:ea typeface="ＭＳ Ｐゴシック" pitchFamily="-65" charset="-128"/>
          <a:cs typeface="Calibri"/>
        </a:defRPr>
      </a:lvl3pPr>
      <a:lvl4pPr marL="1598613" indent="-2889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Ø"/>
        <a:defRPr sz="2400">
          <a:solidFill>
            <a:schemeClr val="bg2"/>
          </a:solidFill>
          <a:latin typeface="Calibri"/>
          <a:ea typeface="ＭＳ Ｐゴシック" pitchFamily="-65" charset="-128"/>
          <a:cs typeface="Calibri"/>
        </a:defRPr>
      </a:lvl4pPr>
      <a:lvl5pPr marL="2006600" indent="-2921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0"/>
        <a:buChar char="v"/>
        <a:defRPr sz="2200">
          <a:solidFill>
            <a:schemeClr val="tx1"/>
          </a:solidFill>
          <a:latin typeface="Calibri"/>
          <a:ea typeface="ＭＳ Ｐゴシック" pitchFamily="-65" charset="-128"/>
          <a:cs typeface="Calibri"/>
        </a:defRPr>
      </a:lvl5pPr>
      <a:lvl6pPr marL="2463800" indent="-2921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65" charset="2"/>
        <a:buChar char="v"/>
        <a:defRPr sz="2200">
          <a:solidFill>
            <a:schemeClr val="tx1"/>
          </a:solidFill>
          <a:latin typeface="+mn-lt"/>
          <a:ea typeface="ＭＳ Ｐゴシック" pitchFamily="-65" charset="-128"/>
        </a:defRPr>
      </a:lvl6pPr>
      <a:lvl7pPr marL="2921000" indent="-2921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65" charset="2"/>
        <a:buChar char="v"/>
        <a:defRPr sz="2200">
          <a:solidFill>
            <a:schemeClr val="tx1"/>
          </a:solidFill>
          <a:latin typeface="+mn-lt"/>
          <a:ea typeface="ＭＳ Ｐゴシック" pitchFamily="-65" charset="-128"/>
        </a:defRPr>
      </a:lvl7pPr>
      <a:lvl8pPr marL="3378200" indent="-2921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65" charset="2"/>
        <a:buChar char="v"/>
        <a:defRPr sz="2200">
          <a:solidFill>
            <a:schemeClr val="tx1"/>
          </a:solidFill>
          <a:latin typeface="+mn-lt"/>
          <a:ea typeface="ＭＳ Ｐゴシック" pitchFamily="-65" charset="-128"/>
        </a:defRPr>
      </a:lvl8pPr>
      <a:lvl9pPr marL="3835400" indent="-2921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65" charset="2"/>
        <a:buChar char="v"/>
        <a:defRPr sz="22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smtClean="0"/>
              <a:t>Emily Hill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851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Practice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Get the </a:t>
            </a: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list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of weekend days from the days of the week list</a:t>
            </a:r>
          </a:p>
          <a:p>
            <a:pPr lvl="1" eaLnBrk="1" hangingPunct="1"/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daysInWeek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=["Sun", "Mon", "Tue", "Wed", "Thu", "Fri", "Sat"]</a:t>
            </a:r>
          </a:p>
          <a:p>
            <a:pPr lvl="1" eaLnBrk="1" hangingPunct="1"/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weekend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= </a:t>
            </a:r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daysInWeek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[:1] + </a:t>
            </a:r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daysInWeek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[-1:]</a:t>
            </a:r>
          </a:p>
          <a:p>
            <a:pPr lvl="1" eaLnBrk="1" hangingPunct="1">
              <a:buFont typeface="Wingdings" charset="0"/>
              <a:buNone/>
            </a:pPr>
            <a:r>
              <a:rPr lang="en-US" dirty="0">
                <a:latin typeface="Arial" charset="0"/>
                <a:ea typeface="ＭＳ Ｐゴシック" charset="0"/>
              </a:rPr>
              <a:t>or</a:t>
            </a: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weekend = [</a:t>
            </a:r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daysInWeek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[0]] + [</a:t>
            </a:r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daysInWeek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[-1]]</a:t>
            </a:r>
          </a:p>
        </p:txBody>
      </p:sp>
      <p:sp>
        <p:nvSpPr>
          <p:cNvPr id="35847" name="TextBox 6"/>
          <p:cNvSpPr txBox="1">
            <a:spLocks noChangeArrowheads="1"/>
          </p:cNvSpPr>
          <p:nvPr/>
        </p:nvSpPr>
        <p:spPr bwMode="auto">
          <a:xfrm>
            <a:off x="6400800" y="3805238"/>
            <a:ext cx="26455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Gill Sans"/>
                <a:cs typeface="Gill Sans"/>
              </a:rPr>
              <a:t>Gives back a </a:t>
            </a:r>
            <a:r>
              <a:rPr lang="en-US" i="1" dirty="0">
                <a:latin typeface="Monaco"/>
                <a:cs typeface="Monaco"/>
              </a:rPr>
              <a:t>list</a:t>
            </a:r>
          </a:p>
        </p:txBody>
      </p:sp>
      <p:cxnSp>
        <p:nvCxnSpPr>
          <p:cNvPr id="35848" name="Straight Arrow Connector 8"/>
          <p:cNvCxnSpPr>
            <a:cxnSpLocks noChangeShapeType="1"/>
            <a:stCxn id="35847" idx="1"/>
          </p:cNvCxnSpPr>
          <p:nvPr/>
        </p:nvCxnSpPr>
        <p:spPr bwMode="auto">
          <a:xfrm flipH="1" flipV="1">
            <a:off x="5486400" y="3657601"/>
            <a:ext cx="914400" cy="37847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9" name="Straight Arrow Connector 9"/>
          <p:cNvCxnSpPr>
            <a:cxnSpLocks noChangeShapeType="1"/>
            <a:stCxn id="35847" idx="1"/>
          </p:cNvCxnSpPr>
          <p:nvPr/>
        </p:nvCxnSpPr>
        <p:spPr bwMode="auto">
          <a:xfrm flipH="1" flipV="1">
            <a:off x="4419600" y="3886201"/>
            <a:ext cx="1981200" cy="14987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0" name="TextBox 15"/>
          <p:cNvSpPr txBox="1">
            <a:spLocks noChangeArrowheads="1"/>
          </p:cNvSpPr>
          <p:nvPr/>
        </p:nvSpPr>
        <p:spPr bwMode="auto">
          <a:xfrm>
            <a:off x="6705600" y="5253038"/>
            <a:ext cx="2133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Gill Sans"/>
                <a:cs typeface="Gill Sans"/>
              </a:rPr>
              <a:t>Gives back an element of list, </a:t>
            </a:r>
            <a:r>
              <a:rPr lang="en-US" dirty="0" smtClean="0">
                <a:latin typeface="Gill Sans"/>
                <a:cs typeface="Gill Sans"/>
              </a:rPr>
              <a:t/>
            </a:r>
            <a:br>
              <a:rPr lang="en-US" dirty="0" smtClean="0">
                <a:latin typeface="Gill Sans"/>
                <a:cs typeface="Gill Sans"/>
              </a:rPr>
            </a:br>
            <a:r>
              <a:rPr lang="en-US" dirty="0" smtClean="0">
                <a:latin typeface="Gill Sans"/>
                <a:cs typeface="Gill Sans"/>
              </a:rPr>
              <a:t>which </a:t>
            </a:r>
            <a:r>
              <a:rPr lang="en-US" dirty="0">
                <a:latin typeface="Gill Sans"/>
                <a:cs typeface="Gill Sans"/>
              </a:rPr>
              <a:t>is a </a:t>
            </a:r>
            <a:r>
              <a:rPr lang="en-US" i="1" dirty="0" err="1">
                <a:latin typeface="Monaco"/>
                <a:cs typeface="Monaco"/>
              </a:rPr>
              <a:t>str</a:t>
            </a:r>
            <a:endParaRPr lang="en-US" i="1" dirty="0">
              <a:latin typeface="Monaco"/>
              <a:cs typeface="Monaco"/>
            </a:endParaRPr>
          </a:p>
        </p:txBody>
      </p:sp>
      <p:cxnSp>
        <p:nvCxnSpPr>
          <p:cNvPr id="35851" name="Straight Arrow Connector 16"/>
          <p:cNvCxnSpPr>
            <a:cxnSpLocks noChangeShapeType="1"/>
            <a:stCxn id="35850" idx="1"/>
          </p:cNvCxnSpPr>
          <p:nvPr/>
        </p:nvCxnSpPr>
        <p:spPr bwMode="auto">
          <a:xfrm flipH="1" flipV="1">
            <a:off x="5791200" y="5105401"/>
            <a:ext cx="914400" cy="747712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2" name="Straight Arrow Connector 17"/>
          <p:cNvCxnSpPr>
            <a:cxnSpLocks noChangeShapeType="1"/>
            <a:stCxn id="35850" idx="1"/>
          </p:cNvCxnSpPr>
          <p:nvPr/>
        </p:nvCxnSpPr>
        <p:spPr bwMode="auto">
          <a:xfrm flipH="1" flipV="1">
            <a:off x="4495800" y="5334001"/>
            <a:ext cx="2209800" cy="519112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4415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Membership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b="1" i="1" dirty="0">
                <a:latin typeface="Arial" charset="0"/>
                <a:ea typeface="ＭＳ Ｐゴシック" charset="0"/>
                <a:cs typeface="ＭＳ Ｐゴシック" charset="0"/>
              </a:rPr>
              <a:t>Check if a list contains an element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Example problem</a:t>
            </a:r>
          </a:p>
          <a:p>
            <a:pPr lvl="1" eaLnBrk="1" hangingPunct="1"/>
            <a:r>
              <a:rPr lang="en-US" sz="2400" b="1" dirty="0" err="1">
                <a:latin typeface="Monaco" charset="0"/>
                <a:ea typeface="ＭＳ Ｐゴシック" charset="0"/>
                <a:cs typeface="Monaco" charset="0"/>
              </a:rPr>
              <a:t>enrolledstudents</a:t>
            </a:r>
            <a:r>
              <a:rPr lang="en-US" sz="2400" dirty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sz="2400" dirty="0">
                <a:latin typeface="Arial" charset="0"/>
                <a:ea typeface="ＭＳ Ｐゴシック" charset="0"/>
              </a:rPr>
              <a:t>is a list of students who are enrolled in the class</a:t>
            </a:r>
          </a:p>
          <a:p>
            <a:pPr lvl="1" eaLnBrk="1" hangingPunct="1"/>
            <a:r>
              <a:rPr lang="en-US" sz="2400" dirty="0">
                <a:latin typeface="Arial" charset="0"/>
                <a:ea typeface="ＭＳ Ｐゴシック" charset="0"/>
              </a:rPr>
              <a:t>Want to check if a student who attends the class is enrolled in the class</a:t>
            </a:r>
          </a:p>
          <a:p>
            <a:pPr lvl="1" eaLnBrk="1" hangingPunct="1"/>
            <a:endParaRPr lang="en-US" sz="2400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sz="2400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sz="2400" b="1" dirty="0">
              <a:latin typeface="Arial" charset="0"/>
              <a:ea typeface="ＭＳ Ｐゴシック" charset="0"/>
            </a:endParaRPr>
          </a:p>
        </p:txBody>
      </p:sp>
      <p:sp>
        <p:nvSpPr>
          <p:cNvPr id="62471" name="Text Box 4"/>
          <p:cNvSpPr txBox="1">
            <a:spLocks noChangeArrowheads="1"/>
          </p:cNvSpPr>
          <p:nvPr/>
        </p:nvSpPr>
        <p:spPr bwMode="auto">
          <a:xfrm>
            <a:off x="990600" y="3962400"/>
            <a:ext cx="7141348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660066"/>
                </a:solidFill>
                <a:latin typeface="Monaco" charset="0"/>
                <a:cs typeface="Monaco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Monaco" charset="0"/>
                <a:cs typeface="Monaco" charset="0"/>
              </a:rPr>
              <a:t> </a:t>
            </a:r>
            <a:r>
              <a:rPr lang="en-US" dirty="0">
                <a:solidFill>
                  <a:srgbClr val="020202"/>
                </a:solidFill>
                <a:latin typeface="Monaco" charset="0"/>
                <a:cs typeface="Monaco" charset="0"/>
              </a:rPr>
              <a:t>student </a:t>
            </a:r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not in </a:t>
            </a:r>
            <a:r>
              <a:rPr lang="en-US" dirty="0" err="1">
                <a:solidFill>
                  <a:srgbClr val="020202"/>
                </a:solidFill>
                <a:latin typeface="Monaco" charset="0"/>
                <a:cs typeface="Monaco" charset="0"/>
              </a:rPr>
              <a:t>enrolledstudents</a:t>
            </a:r>
            <a:r>
              <a:rPr lang="en-US" b="1" dirty="0">
                <a:solidFill>
                  <a:srgbClr val="020202"/>
                </a:solidFill>
                <a:latin typeface="Monaco" charset="0"/>
                <a:cs typeface="Monaco" charset="0"/>
              </a:rPr>
              <a:t>:</a:t>
            </a:r>
            <a:endParaRPr lang="en-US" dirty="0">
              <a:solidFill>
                <a:srgbClr val="020202"/>
              </a:solidFill>
              <a:latin typeface="Monaco" charset="0"/>
              <a:cs typeface="Monaco" charset="0"/>
            </a:endParaRPr>
          </a:p>
          <a:p>
            <a:r>
              <a:rPr lang="en-US" dirty="0">
                <a:solidFill>
                  <a:srgbClr val="020202"/>
                </a:solidFill>
                <a:latin typeface="Monaco" charset="0"/>
                <a:cs typeface="Monaco" charset="0"/>
              </a:rPr>
              <a:t>	</a:t>
            </a:r>
            <a:r>
              <a:rPr lang="en-US" dirty="0" smtClean="0">
                <a:solidFill>
                  <a:srgbClr val="020202"/>
                </a:solidFill>
                <a:latin typeface="Monaco" charset="0"/>
                <a:cs typeface="Monaco" charset="0"/>
              </a:rPr>
              <a:t>print(student</a:t>
            </a:r>
            <a:r>
              <a:rPr lang="en-US" dirty="0">
                <a:solidFill>
                  <a:srgbClr val="020202"/>
                </a:solidFill>
                <a:latin typeface="Monaco" charset="0"/>
                <a:cs typeface="Monaco" charset="0"/>
              </a:rPr>
              <a:t>, </a:t>
            </a:r>
            <a:r>
              <a:rPr lang="en-US" dirty="0" smtClean="0">
                <a:solidFill>
                  <a:srgbClr val="020202"/>
                </a:solidFill>
                <a:latin typeface="Monaco" charset="0"/>
                <a:cs typeface="Monaco" charset="0"/>
              </a:rPr>
              <a:t>"is </a:t>
            </a:r>
            <a:r>
              <a:rPr lang="en-US" dirty="0">
                <a:solidFill>
                  <a:srgbClr val="020202"/>
                </a:solidFill>
                <a:latin typeface="Monaco" charset="0"/>
                <a:cs typeface="Monaco" charset="0"/>
              </a:rPr>
              <a:t>not </a:t>
            </a:r>
            <a:r>
              <a:rPr lang="en-US" dirty="0" smtClean="0">
                <a:solidFill>
                  <a:srgbClr val="020202"/>
                </a:solidFill>
                <a:latin typeface="Monaco" charset="0"/>
                <a:cs typeface="Monaco" charset="0"/>
              </a:rPr>
              <a:t>enrolled"</a:t>
            </a:r>
            <a:r>
              <a:rPr lang="en-US" altLang="ja-JP" dirty="0" smtClean="0">
                <a:solidFill>
                  <a:srgbClr val="020202"/>
                </a:solidFill>
                <a:latin typeface="Monaco" charset="0"/>
                <a:cs typeface="Monaco" charset="0"/>
              </a:rPr>
              <a:t>)</a:t>
            </a:r>
            <a:endParaRPr lang="en-US" dirty="0">
              <a:solidFill>
                <a:srgbClr val="020202"/>
              </a:solidFill>
              <a:latin typeface="Monaco" charset="0"/>
              <a:cs typeface="Monac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5181600"/>
            <a:ext cx="73914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b="1" dirty="0">
                <a:latin typeface="Arial" charset="0"/>
              </a:rPr>
              <a:t>Problem:</a:t>
            </a:r>
            <a:r>
              <a:rPr lang="en-US" dirty="0">
                <a:latin typeface="Arial" charset="0"/>
              </a:rPr>
              <a:t> If have a list </a:t>
            </a:r>
            <a:r>
              <a:rPr lang="en-US" b="1" dirty="0" err="1">
                <a:latin typeface="Monaco" charset="0"/>
                <a:cs typeface="Monaco" charset="0"/>
              </a:rPr>
              <a:t>attendingstudents</a:t>
            </a:r>
            <a:r>
              <a:rPr lang="en-US" dirty="0">
                <a:latin typeface="Arial" charset="0"/>
              </a:rPr>
              <a:t>,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check </a:t>
            </a:r>
            <a:r>
              <a:rPr lang="en-US" dirty="0">
                <a:latin typeface="Arial" charset="0"/>
              </a:rPr>
              <a:t>if each attending student is an enrolled student</a:t>
            </a:r>
          </a:p>
        </p:txBody>
      </p:sp>
    </p:spTree>
    <p:extLst>
      <p:ext uri="{BB962C8B-B14F-4D97-AF65-F5344CB8AC3E}">
        <p14:creationId xmlns:p14="http://schemas.microsoft.com/office/powerpoint/2010/main" val="66135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List Methods</a:t>
            </a:r>
          </a:p>
        </p:txBody>
      </p:sp>
      <p:graphicFrame>
        <p:nvGraphicFramePr>
          <p:cNvPr id="564227" name="Group 3"/>
          <p:cNvGraphicFramePr>
            <a:graphicFrameLocks noGrp="1"/>
          </p:cNvGraphicFramePr>
          <p:nvPr/>
        </p:nvGraphicFramePr>
        <p:xfrm>
          <a:off x="228600" y="1001713"/>
          <a:ext cx="8686800" cy="4791073"/>
        </p:xfrm>
        <a:graphic>
          <a:graphicData uri="http://schemas.openxmlformats.org/drawingml/2006/table">
            <a:tbl>
              <a:tblPr/>
              <a:tblGrid>
                <a:gridCol w="3521075"/>
                <a:gridCol w="5165725"/>
              </a:tblGrid>
              <a:tr h="4572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Method Name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181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Functionality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18181"/>
                    </a:solidFill>
                  </a:tcPr>
                </a:tc>
              </a:tr>
              <a:tr h="4572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&lt;list&gt;.append(</a:t>
                      </a:r>
                      <a:r>
                        <a:rPr kumimoji="0" lang="en-US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)</a:t>
                      </a: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 element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to the end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&lt;list&gt;.sort()</a:t>
                      </a: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Sort the list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267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&lt;list&gt;.reverse()</a:t>
                      </a: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Reverse the list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8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&lt;list&gt;.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index(</a:t>
                      </a:r>
                      <a:r>
                        <a:rPr kumimoji="0" lang="en-US" sz="22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)</a:t>
                      </a: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Returns the index of the first occurrence of </a:t>
                      </a: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Error if </a:t>
                      </a: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 not in the list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267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&lt;list&gt;.insert(</a:t>
                      </a:r>
                      <a:r>
                        <a:rPr kumimoji="0" lang="en-US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i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, </a:t>
                      </a:r>
                      <a:r>
                        <a:rPr kumimoji="0" lang="en-US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)</a:t>
                      </a: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Insert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into list at index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4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&lt;list&gt;.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count(</a:t>
                      </a:r>
                      <a:r>
                        <a:rPr kumimoji="0" lang="en-US" sz="22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)</a:t>
                      </a: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Returns the number of occurrences of </a:t>
                      </a: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 list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267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&lt;list&gt;.remove(</a:t>
                      </a:r>
                      <a:r>
                        <a:rPr kumimoji="0" lang="en-US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)</a:t>
                      </a: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Deletes the first occurrence of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 list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4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&lt;list&gt;.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pop(</a:t>
                      </a:r>
                      <a:r>
                        <a:rPr kumimoji="0" lang="en-US" sz="22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i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)</a:t>
                      </a: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Deletes the </a:t>
                      </a: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element of the list and returns its value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39974" name="Text Box 35"/>
          <p:cNvSpPr txBox="1">
            <a:spLocks noChangeArrowheads="1"/>
          </p:cNvSpPr>
          <p:nvPr/>
        </p:nvSpPr>
        <p:spPr bwMode="auto">
          <a:xfrm>
            <a:off x="1066800" y="5943600"/>
            <a:ext cx="6753922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20202"/>
                </a:solidFill>
                <a:latin typeface="Gill Sans"/>
                <a:cs typeface="Gill Sans"/>
              </a:rPr>
              <a:t>Note: methods do </a:t>
            </a:r>
            <a:r>
              <a:rPr lang="en-US" b="1" dirty="0">
                <a:solidFill>
                  <a:srgbClr val="020202"/>
                </a:solidFill>
                <a:latin typeface="Gill Sans"/>
                <a:cs typeface="Gill Sans"/>
              </a:rPr>
              <a:t>not</a:t>
            </a:r>
            <a:r>
              <a:rPr lang="en-US" dirty="0">
                <a:solidFill>
                  <a:srgbClr val="020202"/>
                </a:solidFill>
                <a:latin typeface="Gill Sans"/>
                <a:cs typeface="Gill Sans"/>
              </a:rPr>
              <a:t> </a:t>
            </a:r>
            <a:r>
              <a:rPr lang="en-US" b="1" i="1" dirty="0">
                <a:solidFill>
                  <a:srgbClr val="020202"/>
                </a:solidFill>
                <a:latin typeface="Gill Sans"/>
                <a:cs typeface="Gill Sans"/>
              </a:rPr>
              <a:t>return</a:t>
            </a:r>
            <a:r>
              <a:rPr lang="en-US" dirty="0">
                <a:solidFill>
                  <a:srgbClr val="020202"/>
                </a:solidFill>
                <a:latin typeface="Gill Sans"/>
                <a:cs typeface="Gill Sans"/>
              </a:rPr>
              <a:t> a </a:t>
            </a:r>
            <a:r>
              <a:rPr lang="en-US" b="1" i="1" dirty="0">
                <a:solidFill>
                  <a:srgbClr val="020202"/>
                </a:solidFill>
                <a:latin typeface="Gill Sans"/>
                <a:cs typeface="Gill Sans"/>
              </a:rPr>
              <a:t>copy</a:t>
            </a:r>
            <a:r>
              <a:rPr lang="en-US" dirty="0">
                <a:solidFill>
                  <a:srgbClr val="020202"/>
                </a:solidFill>
                <a:latin typeface="Gill Sans"/>
                <a:cs typeface="Gill Sans"/>
              </a:rPr>
              <a:t> of the list …</a:t>
            </a:r>
          </a:p>
        </p:txBody>
      </p:sp>
    </p:spTree>
    <p:extLst>
      <p:ext uri="{BB962C8B-B14F-4D97-AF65-F5344CB8AC3E}">
        <p14:creationId xmlns:p14="http://schemas.microsoft.com/office/powerpoint/2010/main" val="200208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Lists vs. Strings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1143000"/>
            <a:ext cx="42672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Strings are </a:t>
            </a:r>
            <a:r>
              <a:rPr lang="en-US" b="1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immutable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</a:rPr>
              <a:t>Can’t </a:t>
            </a:r>
            <a:r>
              <a:rPr lang="en-US" dirty="0">
                <a:latin typeface="Arial" charset="0"/>
                <a:ea typeface="ＭＳ Ｐゴシック" charset="0"/>
              </a:rPr>
              <a:t>be mutated?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latin typeface="Arial" charset="0"/>
                <a:ea typeface="ＭＳ Ｐゴシック" charset="0"/>
              </a:rPr>
              <a:t>Er</a:t>
            </a:r>
            <a:r>
              <a:rPr lang="en-US" dirty="0">
                <a:latin typeface="Arial" charset="0"/>
                <a:ea typeface="ＭＳ Ｐゴシック" charset="0"/>
              </a:rPr>
              <a:t>, </a:t>
            </a:r>
            <a:r>
              <a:rPr lang="en-US" dirty="0" smtClean="0">
                <a:latin typeface="Arial" charset="0"/>
                <a:ea typeface="ＭＳ Ｐゴシック" charset="0"/>
              </a:rPr>
              <a:t>can’t </a:t>
            </a:r>
            <a:r>
              <a:rPr lang="en-US" dirty="0">
                <a:latin typeface="Arial" charset="0"/>
                <a:ea typeface="ＭＳ Ｐゴシック" charset="0"/>
              </a:rPr>
              <a:t>be modified/changed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Lists are </a:t>
            </a:r>
            <a:r>
              <a:rPr lang="en-US" b="1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mutable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Can be changed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Changes how we call/use methods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208" name="Rectangle 4"/>
          <p:cNvSpPr>
            <a:spLocks noChangeArrowheads="1"/>
          </p:cNvSpPr>
          <p:nvPr/>
        </p:nvSpPr>
        <p:spPr bwMode="auto">
          <a:xfrm>
            <a:off x="269875" y="3505200"/>
            <a:ext cx="8721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sz="2000" dirty="0" err="1">
                <a:solidFill>
                  <a:schemeClr val="tx1"/>
                </a:solidFill>
                <a:latin typeface="Monaco" charset="0"/>
                <a:cs typeface="Monaco" charset="0"/>
              </a:rPr>
              <a:t>groceryList</a:t>
            </a:r>
            <a:r>
              <a:rPr lang="en-US" sz="2000" dirty="0">
                <a:solidFill>
                  <a:schemeClr val="tx1"/>
                </a:solidFill>
                <a:latin typeface="Monaco" charset="0"/>
                <a:cs typeface="Monaco" charset="0"/>
              </a:rPr>
              <a:t>=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["</a:t>
            </a:r>
            <a:r>
              <a:rPr lang="en-US" sz="2000" dirty="0">
                <a:solidFill>
                  <a:schemeClr val="tx1"/>
                </a:solidFill>
                <a:latin typeface="Monaco" charset="0"/>
                <a:cs typeface="Monaco" charset="0"/>
              </a:rPr>
              <a:t>milk", "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eggs</a:t>
            </a:r>
            <a:r>
              <a:rPr lang="en-US" sz="2000" dirty="0">
                <a:solidFill>
                  <a:schemeClr val="tx1"/>
                </a:solidFill>
                <a:latin typeface="Monaco" charset="0"/>
                <a:cs typeface="Monaco" charset="0"/>
              </a:rPr>
              <a:t>", "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bread</a:t>
            </a:r>
            <a:r>
              <a:rPr lang="en-US" sz="2000" dirty="0">
                <a:solidFill>
                  <a:schemeClr val="tx1"/>
                </a:solidFill>
                <a:latin typeface="Monaco" charset="0"/>
                <a:cs typeface="Monaco" charset="0"/>
              </a:rPr>
              <a:t>", "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Doritos</a:t>
            </a:r>
            <a:r>
              <a:rPr lang="en-US" sz="2000" dirty="0">
                <a:solidFill>
                  <a:schemeClr val="tx1"/>
                </a:solidFill>
                <a:latin typeface="Monaco" charset="0"/>
                <a:cs typeface="Monaco" charset="0"/>
              </a:rPr>
              <a:t>", "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OJ</a:t>
            </a:r>
            <a:r>
              <a:rPr lang="en-US" sz="2000" dirty="0">
                <a:solidFill>
                  <a:schemeClr val="tx1"/>
                </a:solidFill>
                <a:latin typeface="Monaco" charset="0"/>
                <a:cs typeface="Monaco" charset="0"/>
              </a:rPr>
              <a:t>", \ 		 "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sugar</a:t>
            </a:r>
            <a:r>
              <a:rPr lang="en-US" sz="2000" dirty="0">
                <a:solidFill>
                  <a:schemeClr val="tx1"/>
                </a:solidFill>
                <a:latin typeface="Monaco" charset="0"/>
                <a:cs typeface="Monaco" charset="0"/>
              </a:rPr>
              <a:t>"]</a:t>
            </a:r>
          </a:p>
        </p:txBody>
      </p:sp>
      <p:sp>
        <p:nvSpPr>
          <p:cNvPr id="51209" name="Text Box 5"/>
          <p:cNvSpPr txBox="1">
            <a:spLocks noChangeArrowheads="1"/>
          </p:cNvSpPr>
          <p:nvPr/>
        </p:nvSpPr>
        <p:spPr bwMode="auto">
          <a:xfrm>
            <a:off x="228600" y="4205288"/>
            <a:ext cx="44685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 dirty="0" err="1">
                <a:latin typeface="Monaco" charset="0"/>
                <a:cs typeface="Monaco" charset="0"/>
              </a:rPr>
              <a:t>groceryList</a:t>
            </a:r>
            <a:r>
              <a:rPr lang="en-US" sz="2000" dirty="0">
                <a:latin typeface="Monaco" charset="0"/>
                <a:cs typeface="Monaco" charset="0"/>
              </a:rPr>
              <a:t>[0] = </a:t>
            </a:r>
            <a:r>
              <a:rPr lang="en-US" sz="2000" dirty="0" smtClean="0">
                <a:latin typeface="Monaco" charset="0"/>
                <a:cs typeface="Monaco" charset="0"/>
              </a:rPr>
              <a:t>"skim milk"</a:t>
            </a:r>
            <a:endParaRPr lang="en-US" sz="2000" dirty="0">
              <a:latin typeface="Monaco" charset="0"/>
              <a:cs typeface="Monaco" charset="0"/>
            </a:endParaRPr>
          </a:p>
          <a:p>
            <a:r>
              <a:rPr lang="en-US" sz="2000" dirty="0" err="1">
                <a:latin typeface="Monaco" charset="0"/>
                <a:cs typeface="Monaco" charset="0"/>
              </a:rPr>
              <a:t>groceryList</a:t>
            </a:r>
            <a:r>
              <a:rPr lang="en-US" sz="2000" dirty="0">
                <a:latin typeface="Monaco" charset="0"/>
                <a:cs typeface="Monaco" charset="0"/>
              </a:rPr>
              <a:t>[3] = </a:t>
            </a:r>
            <a:r>
              <a:rPr lang="en-US" sz="2000" dirty="0" smtClean="0">
                <a:latin typeface="Monaco" charset="0"/>
                <a:cs typeface="Monaco" charset="0"/>
              </a:rPr>
              <a:t>"popcorn"</a:t>
            </a:r>
            <a:endParaRPr lang="en-US" sz="2000" dirty="0">
              <a:latin typeface="Monaco" charset="0"/>
              <a:cs typeface="Monaco" charset="0"/>
            </a:endParaRPr>
          </a:p>
        </p:txBody>
      </p:sp>
      <p:sp>
        <p:nvSpPr>
          <p:cNvPr id="51210" name="Rectangle 6"/>
          <p:cNvSpPr>
            <a:spLocks noChangeArrowheads="1"/>
          </p:cNvSpPr>
          <p:nvPr/>
        </p:nvSpPr>
        <p:spPr bwMode="auto">
          <a:xfrm>
            <a:off x="228600" y="5005388"/>
            <a:ext cx="79771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sz="2000" dirty="0" err="1">
                <a:solidFill>
                  <a:schemeClr val="tx1"/>
                </a:solidFill>
                <a:latin typeface="Monaco" charset="0"/>
                <a:cs typeface="Monaco" charset="0"/>
              </a:rPr>
              <a:t>groceryList</a:t>
            </a:r>
            <a:r>
              <a:rPr lang="en-US" sz="2000" dirty="0">
                <a:solidFill>
                  <a:schemeClr val="tx1"/>
                </a:solidFill>
                <a:latin typeface="Monaco" charset="0"/>
                <a:cs typeface="Monaco" charset="0"/>
              </a:rPr>
              <a:t> is now ["skim milk", "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eggs</a:t>
            </a:r>
            <a:r>
              <a:rPr lang="en-US" sz="2000" dirty="0">
                <a:solidFill>
                  <a:schemeClr val="tx1"/>
                </a:solidFill>
                <a:latin typeface="Monaco" charset="0"/>
                <a:cs typeface="Monaco" charset="0"/>
              </a:rPr>
              <a:t>", "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bread</a:t>
            </a:r>
            <a:r>
              <a:rPr lang="en-US" sz="2000" dirty="0">
                <a:solidFill>
                  <a:schemeClr val="tx1"/>
                </a:solidFill>
                <a:latin typeface="Monaco" charset="0"/>
                <a:cs typeface="Monaco" charset="0"/>
              </a:rPr>
              <a:t>", \ 			"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popcorn</a:t>
            </a:r>
            <a:r>
              <a:rPr lang="en-US" sz="2000" dirty="0">
                <a:solidFill>
                  <a:schemeClr val="tx1"/>
                </a:solidFill>
                <a:latin typeface="Monaco" charset="0"/>
                <a:cs typeface="Monaco" charset="0"/>
              </a:rPr>
              <a:t>", "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OJ</a:t>
            </a:r>
            <a:r>
              <a:rPr lang="en-US" sz="2000" dirty="0">
                <a:solidFill>
                  <a:schemeClr val="tx1"/>
                </a:solidFill>
                <a:latin typeface="Monaco" charset="0"/>
                <a:cs typeface="Monaco" charset="0"/>
              </a:rPr>
              <a:t>", "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sugar</a:t>
            </a:r>
            <a:r>
              <a:rPr lang="en-US" sz="2000" dirty="0">
                <a:solidFill>
                  <a:schemeClr val="tx1"/>
                </a:solidFill>
                <a:latin typeface="Monaco" charset="0"/>
                <a:cs typeface="Monaco" charset="0"/>
              </a:rPr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40487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List Identifiers are </a:t>
            </a:r>
            <a:r>
              <a:rPr lang="en-US" b="1">
                <a:latin typeface="Tahoma" charset="0"/>
                <a:ea typeface="ＭＳ Ｐゴシック" charset="0"/>
                <a:cs typeface="ＭＳ Ｐゴシック" charset="0"/>
              </a:rPr>
              <a:t>Pointers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352800"/>
            <a:ext cx="8686800" cy="3048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y is 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not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a copy of x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Points to what x points to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How to make a copy of y?</a:t>
            </a:r>
          </a:p>
        </p:txBody>
      </p:sp>
      <p:graphicFrame>
        <p:nvGraphicFramePr>
          <p:cNvPr id="6430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56816"/>
              </p:ext>
            </p:extLst>
          </p:nvPr>
        </p:nvGraphicFramePr>
        <p:xfrm>
          <a:off x="5105400" y="2087562"/>
          <a:ext cx="3505200" cy="517955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18" marB="456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618" marB="456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618" marB="456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84" name="Text Box 14"/>
          <p:cNvSpPr txBox="1">
            <a:spLocks noChangeArrowheads="1"/>
          </p:cNvSpPr>
          <p:nvPr/>
        </p:nvSpPr>
        <p:spPr bwMode="auto">
          <a:xfrm>
            <a:off x="3124200" y="1828800"/>
            <a:ext cx="403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Monaco" charset="0"/>
                <a:cs typeface="Monaco" charset="0"/>
              </a:rPr>
              <a:t>x</a:t>
            </a:r>
          </a:p>
        </p:txBody>
      </p:sp>
      <p:sp>
        <p:nvSpPr>
          <p:cNvPr id="32785" name="Text Box 15"/>
          <p:cNvSpPr txBox="1">
            <a:spLocks noChangeArrowheads="1"/>
          </p:cNvSpPr>
          <p:nvPr/>
        </p:nvSpPr>
        <p:spPr bwMode="auto">
          <a:xfrm>
            <a:off x="3200400" y="2590800"/>
            <a:ext cx="403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Monaco" charset="0"/>
                <a:cs typeface="Monaco" charset="0"/>
              </a:rPr>
              <a:t>y</a:t>
            </a:r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874713" y="5029200"/>
            <a:ext cx="233838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charset="0"/>
              <a:buNone/>
            </a:pPr>
            <a:r>
              <a:rPr lang="en-US" sz="2800">
                <a:solidFill>
                  <a:schemeClr val="bg2"/>
                </a:solidFill>
                <a:latin typeface="Monaco" charset="0"/>
                <a:cs typeface="Monaco" charset="0"/>
              </a:rPr>
              <a:t>y = x + []</a:t>
            </a: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4456113" y="5029200"/>
            <a:ext cx="2554287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charset="0"/>
              <a:buNone/>
            </a:pPr>
            <a:r>
              <a:rPr lang="en-US" sz="2800">
                <a:solidFill>
                  <a:schemeClr val="bg2"/>
                </a:solidFill>
                <a:latin typeface="Monaco" charset="0"/>
                <a:cs typeface="Monaco" charset="0"/>
              </a:rPr>
              <a:t>y = []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charset="0"/>
              <a:buNone/>
            </a:pPr>
            <a:r>
              <a:rPr lang="en-US" sz="2800">
                <a:solidFill>
                  <a:schemeClr val="bg2"/>
                </a:solidFill>
                <a:latin typeface="Monaco" charset="0"/>
                <a:cs typeface="Monaco" charset="0"/>
              </a:rPr>
              <a:t>y.extend(x)</a:t>
            </a:r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3541713" y="5029200"/>
            <a:ext cx="6335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latin typeface="Gill Sans"/>
                <a:cs typeface="Gill Sans"/>
              </a:rPr>
              <a:t>OR</a:t>
            </a:r>
          </a:p>
        </p:txBody>
      </p:sp>
      <p:sp>
        <p:nvSpPr>
          <p:cNvPr id="32789" name="TextBox 14"/>
          <p:cNvSpPr txBox="1">
            <a:spLocks noChangeArrowheads="1"/>
          </p:cNvSpPr>
          <p:nvPr/>
        </p:nvSpPr>
        <p:spPr bwMode="auto">
          <a:xfrm>
            <a:off x="2017713" y="5943600"/>
            <a:ext cx="14084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Gill Sans"/>
                <a:cs typeface="Gill Sans"/>
              </a:rPr>
              <a:t>Empty list</a:t>
            </a:r>
          </a:p>
        </p:txBody>
      </p:sp>
      <p:cxnSp>
        <p:nvCxnSpPr>
          <p:cNvPr id="32790" name="Straight Arrow Connector 16"/>
          <p:cNvCxnSpPr>
            <a:cxnSpLocks noChangeShapeType="1"/>
            <a:stCxn id="32789" idx="0"/>
          </p:cNvCxnSpPr>
          <p:nvPr/>
        </p:nvCxnSpPr>
        <p:spPr bwMode="auto">
          <a:xfrm flipV="1">
            <a:off x="2721917" y="5486400"/>
            <a:ext cx="133996" cy="45720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1" name="Straight Arrow Connector 17"/>
          <p:cNvCxnSpPr>
            <a:cxnSpLocks noChangeShapeType="1"/>
            <a:stCxn id="32785" idx="3"/>
          </p:cNvCxnSpPr>
          <p:nvPr/>
        </p:nvCxnSpPr>
        <p:spPr bwMode="auto">
          <a:xfrm flipV="1">
            <a:off x="3603625" y="2590800"/>
            <a:ext cx="1425575" cy="261938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2" name="Straight Arrow Connector 18"/>
          <p:cNvCxnSpPr>
            <a:cxnSpLocks noChangeShapeType="1"/>
            <a:stCxn id="32784" idx="3"/>
          </p:cNvCxnSpPr>
          <p:nvPr/>
        </p:nvCxnSpPr>
        <p:spPr bwMode="auto">
          <a:xfrm>
            <a:off x="3527425" y="2090738"/>
            <a:ext cx="1501775" cy="247649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793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150" y="1295400"/>
            <a:ext cx="23812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00400" y="9144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eaLnBrk="1" hangingPunct="1">
              <a:buFont typeface="Wingdings" charset="0"/>
              <a:buNone/>
            </a:pPr>
            <a:r>
              <a:rPr lang="en-US" dirty="0">
                <a:latin typeface="Monaco" charset="0"/>
                <a:cs typeface="Monaco" charset="0"/>
              </a:rPr>
              <a:t>x = [1, 2, 3]</a:t>
            </a:r>
          </a:p>
          <a:p>
            <a:pPr marL="0" lvl="1" eaLnBrk="1" hangingPunct="1">
              <a:buFont typeface="Wingdings" charset="0"/>
              <a:buNone/>
            </a:pPr>
            <a:r>
              <a:rPr lang="en-US" dirty="0">
                <a:latin typeface="Monaco" charset="0"/>
                <a:cs typeface="Monaco" charset="0"/>
              </a:rPr>
              <a:t>y = x</a:t>
            </a:r>
          </a:p>
        </p:txBody>
      </p:sp>
    </p:spTree>
    <p:extLst>
      <p:ext uri="{BB962C8B-B14F-4D97-AF65-F5344CB8AC3E}">
        <p14:creationId xmlns:p14="http://schemas.microsoft.com/office/powerpoint/2010/main" val="119467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Practice in Interactive Mode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7086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Monaco" charset="0"/>
                <a:ea typeface="ＭＳ Ｐゴシック" charset="0"/>
                <a:cs typeface="Monaco" charset="0"/>
              </a:rPr>
              <a:t>list = [7,8,9]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Monaco" charset="0"/>
                <a:ea typeface="ＭＳ Ｐゴシック" charset="0"/>
                <a:cs typeface="Monaco" charset="0"/>
              </a:rPr>
              <a:t>string = </a:t>
            </a:r>
            <a:r>
              <a:rPr lang="en-US" sz="2600" dirty="0" smtClean="0">
                <a:latin typeface="Monaco" charset="0"/>
                <a:ea typeface="ＭＳ Ｐゴシック" charset="0"/>
                <a:cs typeface="Monaco" charset="0"/>
              </a:rPr>
              <a:t>"</a:t>
            </a:r>
            <a:r>
              <a:rPr lang="en-US" altLang="ja-JP" sz="2600" dirty="0" err="1" smtClean="0">
                <a:latin typeface="Monaco" charset="0"/>
                <a:ea typeface="ＭＳ Ｐゴシック" charset="0"/>
                <a:cs typeface="Monaco" charset="0"/>
              </a:rPr>
              <a:t>abc</a:t>
            </a:r>
            <a:r>
              <a:rPr lang="en-US" altLang="ja-JP" sz="2600" dirty="0" smtClean="0">
                <a:latin typeface="Monaco" charset="0"/>
                <a:ea typeface="ＭＳ Ｐゴシック" charset="0"/>
                <a:cs typeface="Monaco" charset="0"/>
              </a:rPr>
              <a:t>"</a:t>
            </a:r>
            <a:endParaRPr lang="en-US" sz="2600" dirty="0">
              <a:latin typeface="Monaco" charset="0"/>
              <a:ea typeface="ＭＳ Ｐゴシック" charset="0"/>
              <a:cs typeface="Monaco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Monaco" charset="0"/>
                <a:ea typeface="ＭＳ Ｐゴシック" charset="0"/>
                <a:cs typeface="Monaco" charset="0"/>
              </a:rPr>
              <a:t>list[1]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Monaco" charset="0"/>
                <a:ea typeface="ＭＳ Ｐゴシック" charset="0"/>
                <a:cs typeface="Monaco" charset="0"/>
              </a:rPr>
              <a:t>string[1]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err="1">
                <a:latin typeface="Monaco" charset="0"/>
                <a:ea typeface="ＭＳ Ｐゴシック" charset="0"/>
                <a:cs typeface="Monaco" charset="0"/>
              </a:rPr>
              <a:t>string.upper</a:t>
            </a:r>
            <a:r>
              <a:rPr lang="en-US" sz="2600" dirty="0">
                <a:latin typeface="Monaco" charset="0"/>
                <a:ea typeface="ＭＳ Ｐゴシック" charset="0"/>
                <a:cs typeface="Monaco" charset="0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err="1">
                <a:latin typeface="Monaco" charset="0"/>
                <a:ea typeface="ＭＳ Ｐゴシック" charset="0"/>
                <a:cs typeface="Monaco" charset="0"/>
              </a:rPr>
              <a:t>list.reverse</a:t>
            </a:r>
            <a:r>
              <a:rPr lang="en-US" sz="2600" dirty="0">
                <a:latin typeface="Monaco" charset="0"/>
                <a:ea typeface="ＭＳ Ｐゴシック" charset="0"/>
                <a:cs typeface="Monaco" charset="0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Monaco" charset="0"/>
                <a:ea typeface="ＭＳ Ｐゴシック" charset="0"/>
                <a:cs typeface="Monaco" charset="0"/>
              </a:rPr>
              <a:t>string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Monaco" charset="0"/>
                <a:ea typeface="ＭＳ Ｐゴシック" charset="0"/>
                <a:cs typeface="Monaco" charset="0"/>
              </a:rPr>
              <a:t>list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Monaco" charset="0"/>
                <a:ea typeface="ＭＳ Ｐゴシック" charset="0"/>
                <a:cs typeface="Monaco" charset="0"/>
              </a:rPr>
              <a:t>string = </a:t>
            </a:r>
            <a:r>
              <a:rPr lang="en-US" sz="2600" dirty="0" err="1">
                <a:latin typeface="Monaco" charset="0"/>
                <a:ea typeface="ＭＳ Ｐゴシック" charset="0"/>
                <a:cs typeface="Monaco" charset="0"/>
              </a:rPr>
              <a:t>string.upper</a:t>
            </a:r>
            <a:r>
              <a:rPr lang="en-US" sz="2600" dirty="0">
                <a:latin typeface="Monaco" charset="0"/>
                <a:ea typeface="ＭＳ Ｐゴシック" charset="0"/>
                <a:cs typeface="Monaco" charset="0"/>
              </a:rPr>
              <a:t>()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Monaco" charset="0"/>
                <a:ea typeface="ＭＳ Ｐゴシック" charset="0"/>
                <a:cs typeface="Monaco" charset="0"/>
              </a:rPr>
              <a:t>list = </a:t>
            </a:r>
            <a:r>
              <a:rPr lang="en-US" sz="2600" dirty="0" err="1">
                <a:latin typeface="Monaco" charset="0"/>
                <a:ea typeface="ＭＳ Ｐゴシック" charset="0"/>
                <a:cs typeface="Monaco" charset="0"/>
              </a:rPr>
              <a:t>list.reverse</a:t>
            </a:r>
            <a:r>
              <a:rPr lang="en-US" sz="2600" dirty="0">
                <a:latin typeface="Monaco" charset="0"/>
                <a:ea typeface="ＭＳ Ｐゴシック" charset="0"/>
                <a:cs typeface="Monaco" charset="0"/>
              </a:rPr>
              <a:t>()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Monaco" charset="0"/>
                <a:ea typeface="ＭＳ Ｐゴシック" charset="0"/>
                <a:cs typeface="Monaco" charset="0"/>
              </a:rPr>
              <a:t>string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Monaco" charset="0"/>
                <a:ea typeface="ＭＳ Ｐゴシック" charset="0"/>
                <a:cs typeface="Monaco" charset="0"/>
              </a:rPr>
              <a:t>list</a:t>
            </a:r>
          </a:p>
          <a:p>
            <a:pPr eaLnBrk="1" hangingPunct="1">
              <a:lnSpc>
                <a:spcPct val="90000"/>
              </a:lnSpc>
            </a:pPr>
            <a:endParaRPr lang="en-US" sz="2600" dirty="0">
              <a:latin typeface="Monaco" charset="0"/>
              <a:ea typeface="ＭＳ Ｐゴシック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149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Special value we can use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E.g., Return value from function when there is an error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Similar to </a:t>
            </a:r>
            <a:r>
              <a:rPr lang="en-US" b="1" dirty="0">
                <a:solidFill>
                  <a:srgbClr val="008000"/>
                </a:solidFill>
                <a:latin typeface="Monaco" charset="0"/>
                <a:ea typeface="ＭＳ Ｐゴシック" charset="0"/>
                <a:cs typeface="ＭＳ Ｐゴシック" charset="0"/>
              </a:rPr>
              <a:t>null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in Java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If you execute</a:t>
            </a:r>
          </a:p>
          <a:p>
            <a:pPr lvl="1" eaLnBrk="1" hangingPunct="1">
              <a:buFont typeface="Wingdings" charset="0"/>
              <a:buNone/>
            </a:pPr>
            <a:r>
              <a:rPr lang="en-US" dirty="0">
                <a:latin typeface="Monaco" charset="0"/>
                <a:ea typeface="ＭＳ Ｐゴシック" charset="0"/>
              </a:rPr>
              <a:t>list = </a:t>
            </a:r>
            <a:r>
              <a:rPr lang="en-US" dirty="0" err="1">
                <a:latin typeface="Monaco" charset="0"/>
                <a:ea typeface="ＭＳ Ｐゴシック" charset="0"/>
              </a:rPr>
              <a:t>list.sort</a:t>
            </a:r>
            <a:r>
              <a:rPr lang="en-US" dirty="0">
                <a:latin typeface="Monaco" charset="0"/>
                <a:ea typeface="ＭＳ Ｐゴシック" charset="0"/>
              </a:rPr>
              <a:t>()</a:t>
            </a:r>
          </a:p>
          <a:p>
            <a:pPr lvl="1" eaLnBrk="1" hangingPunct="1">
              <a:buFont typeface="Wingdings" charset="0"/>
              <a:buNone/>
            </a:pPr>
            <a:r>
              <a:rPr lang="en-US" dirty="0" smtClean="0">
                <a:latin typeface="Monaco" charset="0"/>
                <a:ea typeface="ＭＳ Ｐゴシック" charset="0"/>
              </a:rPr>
              <a:t>print(list)</a:t>
            </a:r>
            <a:endParaRPr lang="en-US" dirty="0">
              <a:latin typeface="Monaco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Prints </a:t>
            </a:r>
            <a:r>
              <a:rPr lang="en-US" dirty="0">
                <a:latin typeface="Monaco" charset="0"/>
                <a:ea typeface="ＭＳ Ｐゴシック" charset="0"/>
              </a:rPr>
              <a:t>None</a:t>
            </a:r>
            <a:r>
              <a:rPr lang="en-US" dirty="0">
                <a:latin typeface="Arial" charset="0"/>
                <a:ea typeface="ＭＳ Ｐゴシック" charset="0"/>
              </a:rPr>
              <a:t> because </a:t>
            </a:r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list.sort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()</a:t>
            </a:r>
            <a:r>
              <a:rPr lang="en-US" dirty="0">
                <a:latin typeface="Arial" charset="0"/>
                <a:ea typeface="ＭＳ Ｐゴシック" charset="0"/>
              </a:rPr>
              <a:t> does </a:t>
            </a:r>
            <a:r>
              <a:rPr lang="en-US" b="1" dirty="0">
                <a:latin typeface="Arial" charset="0"/>
                <a:ea typeface="ＭＳ Ｐゴシック" charset="0"/>
              </a:rPr>
              <a:t>not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i="1" dirty="0">
                <a:latin typeface="Arial" charset="0"/>
                <a:ea typeface="ＭＳ Ｐゴシック" charset="0"/>
              </a:rPr>
              <a:t>return</a:t>
            </a:r>
            <a:r>
              <a:rPr lang="en-US" dirty="0">
                <a:latin typeface="Arial" charset="0"/>
                <a:ea typeface="ＭＳ Ｐゴシック" charset="0"/>
              </a:rPr>
              <a:t> anything</a:t>
            </a: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Special Value: </a:t>
            </a:r>
            <a:r>
              <a:rPr lang="en-US" b="1" dirty="0">
                <a:solidFill>
                  <a:schemeClr val="accent2"/>
                </a:solidFill>
                <a:latin typeface="Monaco" charset="0"/>
                <a:ea typeface="ＭＳ Ｐゴシック" charset="0"/>
                <a:cs typeface="ＭＳ Ｐゴシック" charset="0"/>
              </a:rPr>
              <a:t>None</a:t>
            </a:r>
            <a:endParaRPr lang="en-US" dirty="0">
              <a:solidFill>
                <a:schemeClr val="accent2"/>
              </a:solidFill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888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Fibonacci Sequence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hlink"/>
              </a:buClr>
              <a:buSzPct val="120000"/>
              <a:buFontTx/>
              <a:buChar char="•"/>
            </a:pPr>
            <a:r>
              <a:rPr lang="en-US" sz="3200">
                <a:solidFill>
                  <a:srgbClr val="000000"/>
                </a:solidFill>
                <a:latin typeface="Arial" charset="0"/>
                <a:ea typeface="ＭＳ Ｐゴシック" charset="0"/>
              </a:rPr>
              <a:t>Goal: Solve using </a:t>
            </a:r>
            <a:r>
              <a:rPr lang="en-US" sz="3200" i="1">
                <a:solidFill>
                  <a:srgbClr val="000000"/>
                </a:solidFill>
                <a:latin typeface="Arial" charset="0"/>
                <a:ea typeface="ＭＳ Ｐゴシック" charset="0"/>
              </a:rPr>
              <a:t>list</a:t>
            </a:r>
          </a:p>
          <a:p>
            <a:pPr marL="342900" lvl="1" indent="-342900">
              <a:buClr>
                <a:schemeClr val="hlink"/>
              </a:buClr>
              <a:buSzPct val="120000"/>
              <a:buFontTx/>
              <a:buChar char="•"/>
            </a:pPr>
            <a:r>
              <a:rPr lang="en-US" sz="3200">
                <a:solidFill>
                  <a:srgbClr val="000000"/>
                </a:solidFill>
                <a:latin typeface="Arial" charset="0"/>
                <a:ea typeface="ＭＳ Ｐゴシック" charset="0"/>
              </a:rPr>
              <a:t>F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ＭＳ Ｐゴシック" charset="0"/>
              </a:rPr>
              <a:t>0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ＭＳ Ｐゴシック" charset="0"/>
              </a:rPr>
              <a:t>=F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ＭＳ Ｐゴシック" charset="0"/>
              </a:rPr>
              <a:t>=1</a:t>
            </a:r>
          </a:p>
          <a:p>
            <a:pPr marL="342900" lvl="1" indent="-342900">
              <a:buClr>
                <a:schemeClr val="hlink"/>
              </a:buClr>
              <a:buSzPct val="120000"/>
              <a:buFontTx/>
              <a:buChar char="•"/>
            </a:pPr>
            <a:r>
              <a:rPr lang="en-US" sz="3200">
                <a:solidFill>
                  <a:srgbClr val="000000"/>
                </a:solidFill>
                <a:latin typeface="Arial" charset="0"/>
                <a:ea typeface="ＭＳ Ｐゴシック" charset="0"/>
              </a:rPr>
              <a:t>F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ＭＳ Ｐゴシック" charset="0"/>
              </a:rPr>
              <a:t>=F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ＭＳ Ｐゴシック" charset="0"/>
              </a:rPr>
              <a:t>n-1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ＭＳ Ｐゴシック" charset="0"/>
              </a:rPr>
              <a:t>+ F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ＭＳ Ｐゴシック" charset="0"/>
              </a:rPr>
              <a:t>n-2</a:t>
            </a:r>
            <a:endParaRPr lang="en-US" sz="3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marL="342900" lvl="1" indent="-342900">
              <a:buClr>
                <a:schemeClr val="hlink"/>
              </a:buClr>
              <a:buSzPct val="120000"/>
              <a:buFontTx/>
              <a:buChar char="•"/>
            </a:pPr>
            <a:r>
              <a:rPr lang="en-US" sz="3200">
                <a:solidFill>
                  <a:srgbClr val="000000"/>
                </a:solidFill>
                <a:latin typeface="Arial" charset="0"/>
                <a:ea typeface="ＭＳ Ｐゴシック" charset="0"/>
              </a:rPr>
              <a:t>Example sequence: 1, 1, 2, 3, 5, 8, 13, 21, … 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052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Fibonacci Sequence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3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Create a list of the 1st 15 Fibonacci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000">
                <a:solidFill>
                  <a:srgbClr val="000000"/>
                </a:solidFill>
                <a:latin typeface="Arial" charset="0"/>
                <a:ea typeface="ＭＳ Ｐゴシック" charset="0"/>
              </a:rPr>
              <a:t>F</a:t>
            </a:r>
            <a:r>
              <a:rPr lang="en-US" sz="3000" baseline="-25000">
                <a:solidFill>
                  <a:srgbClr val="000000"/>
                </a:solidFill>
                <a:latin typeface="Arial" charset="0"/>
                <a:ea typeface="ＭＳ Ｐゴシック" charset="0"/>
              </a:rPr>
              <a:t>0</a:t>
            </a:r>
            <a:r>
              <a:rPr lang="en-US" sz="3000">
                <a:solidFill>
                  <a:srgbClr val="000000"/>
                </a:solidFill>
                <a:latin typeface="Arial" charset="0"/>
                <a:ea typeface="ＭＳ Ｐゴシック" charset="0"/>
              </a:rPr>
              <a:t>=F</a:t>
            </a:r>
            <a:r>
              <a:rPr lang="en-US" sz="3000" baseline="-2500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r>
              <a:rPr lang="en-US" sz="3000">
                <a:solidFill>
                  <a:srgbClr val="000000"/>
                </a:solidFill>
                <a:latin typeface="Arial" charset="0"/>
                <a:ea typeface="ＭＳ Ｐゴシック" charset="0"/>
              </a:rPr>
              <a:t>=1;  F</a:t>
            </a:r>
            <a:r>
              <a:rPr lang="en-US" sz="3000" baseline="-25000">
                <a:solidFill>
                  <a:srgbClr val="000000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sz="3000">
                <a:solidFill>
                  <a:srgbClr val="000000"/>
                </a:solidFill>
                <a:latin typeface="Arial" charset="0"/>
                <a:ea typeface="ＭＳ Ｐゴシック" charset="0"/>
              </a:rPr>
              <a:t>=F</a:t>
            </a:r>
            <a:r>
              <a:rPr lang="en-US" sz="3000" baseline="-25000">
                <a:solidFill>
                  <a:srgbClr val="000000"/>
                </a:solidFill>
                <a:latin typeface="Arial" charset="0"/>
                <a:ea typeface="ＭＳ Ｐゴシック" charset="0"/>
              </a:rPr>
              <a:t>n-1</a:t>
            </a:r>
            <a:r>
              <a:rPr lang="en-US" sz="3000">
                <a:solidFill>
                  <a:srgbClr val="000000"/>
                </a:solidFill>
                <a:latin typeface="Arial" charset="0"/>
                <a:ea typeface="ＭＳ Ｐゴシック" charset="0"/>
              </a:rPr>
              <a:t>+ F</a:t>
            </a:r>
            <a:r>
              <a:rPr lang="en-US" sz="3000" baseline="-25000">
                <a:solidFill>
                  <a:srgbClr val="000000"/>
                </a:solidFill>
                <a:latin typeface="Arial" charset="0"/>
                <a:ea typeface="ＭＳ Ｐゴシック" charset="0"/>
              </a:rPr>
              <a:t>n-2</a:t>
            </a:r>
            <a:endParaRPr lang="en-US" sz="30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567" name="Text Box 4"/>
          <p:cNvSpPr txBox="1">
            <a:spLocks noChangeArrowheads="1"/>
          </p:cNvSpPr>
          <p:nvPr/>
        </p:nvSpPr>
        <p:spPr bwMode="auto">
          <a:xfrm>
            <a:off x="381000" y="2855913"/>
            <a:ext cx="8610600" cy="25545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fibs = []		</a:t>
            </a:r>
            <a:r>
              <a:rPr lang="en-US" sz="2000" dirty="0">
                <a:solidFill>
                  <a:srgbClr val="196666"/>
                </a:solidFill>
                <a:latin typeface="Monaco" charset="0"/>
                <a:ea typeface="Monaco" charset="0"/>
                <a:cs typeface="Monaco" charset="0"/>
              </a:rPr>
              <a:t># create an empty list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fibs.append(1) 	</a:t>
            </a:r>
            <a:r>
              <a:rPr lang="en-US" sz="2000" dirty="0">
                <a:solidFill>
                  <a:srgbClr val="196666"/>
                </a:solidFill>
                <a:latin typeface="Monaco" charset="0"/>
                <a:ea typeface="Monaco" charset="0"/>
                <a:cs typeface="Monaco" charset="0"/>
              </a:rPr>
              <a:t># append the first two Fib numbers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fibs.append(1)</a:t>
            </a:r>
          </a:p>
          <a:p>
            <a:pPr>
              <a:defRPr/>
            </a:pPr>
            <a:r>
              <a:rPr lang="en-US" sz="2000" b="1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en-US" sz="2000" dirty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x </a:t>
            </a:r>
            <a:r>
              <a:rPr lang="en-US" sz="2000" b="1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en-US" sz="2000" dirty="0">
                <a:solidFill>
                  <a:srgbClr val="40008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range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2, 16): </a:t>
            </a:r>
            <a:r>
              <a:rPr lang="en-US" sz="2000" dirty="0" smtClean="0">
                <a:solidFill>
                  <a:srgbClr val="196666"/>
                </a:solidFill>
                <a:latin typeface="Monaco" charset="0"/>
                <a:ea typeface="Monaco" charset="0"/>
                <a:cs typeface="Monaco" charset="0"/>
              </a:rPr>
              <a:t># </a:t>
            </a:r>
            <a:r>
              <a:rPr lang="en-US" sz="2000" dirty="0">
                <a:solidFill>
                  <a:srgbClr val="196666"/>
                </a:solidFill>
                <a:latin typeface="Monaco" charset="0"/>
                <a:ea typeface="Monaco" charset="0"/>
                <a:cs typeface="Monaco" charset="0"/>
              </a:rPr>
              <a:t>compute the next 13 </a:t>
            </a:r>
            <a:r>
              <a:rPr lang="en-US" sz="2000" dirty="0" err="1">
                <a:solidFill>
                  <a:srgbClr val="196666"/>
                </a:solidFill>
                <a:latin typeface="Monaco" charset="0"/>
                <a:ea typeface="Monaco" charset="0"/>
                <a:cs typeface="Monaco" charset="0"/>
              </a:rPr>
              <a:t>nums</a:t>
            </a:r>
            <a:endParaRPr lang="en-US" sz="2000" dirty="0">
              <a:solidFill>
                <a:srgbClr val="196666"/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newfib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= fibs[x-1]+fibs[x-2]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fibs.append(newfib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defRPr/>
            </a:pPr>
            <a:endParaRPr lang="en-US" sz="20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print(fibs)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		</a:t>
            </a:r>
            <a:r>
              <a:rPr lang="en-US" sz="2000" dirty="0">
                <a:solidFill>
                  <a:srgbClr val="196666"/>
                </a:solidFill>
                <a:latin typeface="Monaco" charset="0"/>
                <a:ea typeface="Monaco" charset="0"/>
                <a:cs typeface="Monaco" charset="0"/>
              </a:rPr>
              <a:t># print out the list</a:t>
            </a:r>
          </a:p>
        </p:txBody>
      </p:sp>
      <p:sp>
        <p:nvSpPr>
          <p:cNvPr id="43016" name="Text Box 5"/>
          <p:cNvSpPr txBox="1">
            <a:spLocks noChangeArrowheads="1"/>
          </p:cNvSpPr>
          <p:nvPr/>
        </p:nvSpPr>
        <p:spPr bwMode="auto">
          <a:xfrm>
            <a:off x="6019800" y="6324600"/>
            <a:ext cx="1477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 smtClean="0">
                <a:latin typeface="Monaco" charset="0"/>
                <a:cs typeface="Monaco" charset="0"/>
              </a:rPr>
              <a:t>fibs.py</a:t>
            </a:r>
            <a:endParaRPr lang="en-US" dirty="0">
              <a:latin typeface="Monaco" charset="0"/>
              <a:cs typeface="Monaco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156325" y="2209800"/>
            <a:ext cx="2523347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20202"/>
                </a:solidFill>
                <a:latin typeface="Gill Sans"/>
                <a:ea typeface="Gill Sans"/>
                <a:cs typeface="Gill Sans"/>
              </a:rPr>
              <a:t>Grow list as we go</a:t>
            </a:r>
          </a:p>
        </p:txBody>
      </p:sp>
    </p:spTree>
    <p:extLst>
      <p:ext uri="{BB962C8B-B14F-4D97-AF65-F5344CB8AC3E}">
        <p14:creationId xmlns:p14="http://schemas.microsoft.com/office/powerpoint/2010/main" val="2147495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Fibonacci Sequence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3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Create a list of the 1st 15 Fibonacci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000">
                <a:solidFill>
                  <a:srgbClr val="000000"/>
                </a:solidFill>
                <a:latin typeface="Arial" charset="0"/>
                <a:ea typeface="ＭＳ Ｐゴシック" charset="0"/>
              </a:rPr>
              <a:t>F</a:t>
            </a:r>
            <a:r>
              <a:rPr lang="en-US" sz="3000" baseline="-25000">
                <a:solidFill>
                  <a:srgbClr val="000000"/>
                </a:solidFill>
                <a:latin typeface="Arial" charset="0"/>
                <a:ea typeface="ＭＳ Ｐゴシック" charset="0"/>
              </a:rPr>
              <a:t>0</a:t>
            </a:r>
            <a:r>
              <a:rPr lang="en-US" sz="3000">
                <a:solidFill>
                  <a:srgbClr val="000000"/>
                </a:solidFill>
                <a:latin typeface="Arial" charset="0"/>
                <a:ea typeface="ＭＳ Ｐゴシック" charset="0"/>
              </a:rPr>
              <a:t>=F</a:t>
            </a:r>
            <a:r>
              <a:rPr lang="en-US" sz="3000" baseline="-2500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r>
              <a:rPr lang="en-US" sz="3000">
                <a:solidFill>
                  <a:srgbClr val="000000"/>
                </a:solidFill>
                <a:latin typeface="Arial" charset="0"/>
                <a:ea typeface="ＭＳ Ｐゴシック" charset="0"/>
              </a:rPr>
              <a:t>=1;  F</a:t>
            </a:r>
            <a:r>
              <a:rPr lang="en-US" sz="3000" baseline="-25000">
                <a:solidFill>
                  <a:srgbClr val="000000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sz="3000">
                <a:solidFill>
                  <a:srgbClr val="000000"/>
                </a:solidFill>
                <a:latin typeface="Arial" charset="0"/>
                <a:ea typeface="ＭＳ Ｐゴシック" charset="0"/>
              </a:rPr>
              <a:t>=F</a:t>
            </a:r>
            <a:r>
              <a:rPr lang="en-US" sz="3000" baseline="-25000">
                <a:solidFill>
                  <a:srgbClr val="000000"/>
                </a:solidFill>
                <a:latin typeface="Arial" charset="0"/>
                <a:ea typeface="ＭＳ Ｐゴシック" charset="0"/>
              </a:rPr>
              <a:t>n-1</a:t>
            </a:r>
            <a:r>
              <a:rPr lang="en-US" sz="3000">
                <a:solidFill>
                  <a:srgbClr val="000000"/>
                </a:solidFill>
                <a:latin typeface="Arial" charset="0"/>
                <a:ea typeface="ＭＳ Ｐゴシック" charset="0"/>
              </a:rPr>
              <a:t>+ F</a:t>
            </a:r>
            <a:r>
              <a:rPr lang="en-US" sz="3000" baseline="-25000">
                <a:solidFill>
                  <a:srgbClr val="000000"/>
                </a:solidFill>
                <a:latin typeface="Arial" charset="0"/>
                <a:ea typeface="ＭＳ Ｐゴシック" charset="0"/>
              </a:rPr>
              <a:t>n-2</a:t>
            </a:r>
          </a:p>
        </p:txBody>
      </p:sp>
      <p:sp>
        <p:nvSpPr>
          <p:cNvPr id="68615" name="Text Box 4"/>
          <p:cNvSpPr txBox="1">
            <a:spLocks noChangeArrowheads="1"/>
          </p:cNvSpPr>
          <p:nvPr/>
        </p:nvSpPr>
        <p:spPr bwMode="auto">
          <a:xfrm>
            <a:off x="533400" y="2849563"/>
            <a:ext cx="8188159" cy="31700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fibs = 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list(</a:t>
            </a:r>
            <a:r>
              <a:rPr lang="en-US" sz="2000" dirty="0" smtClean="0">
                <a:solidFill>
                  <a:srgbClr val="2017B8"/>
                </a:solidFill>
                <a:latin typeface="Monaco" charset="0"/>
                <a:ea typeface="Monaco" charset="0"/>
                <a:cs typeface="Monaco" charset="0"/>
              </a:rPr>
              <a:t>range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(15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))  </a:t>
            </a:r>
            <a:r>
              <a:rPr lang="en-US" sz="2000" dirty="0" smtClean="0">
                <a:solidFill>
                  <a:srgbClr val="196666"/>
                </a:solidFill>
                <a:latin typeface="Monaco" charset="0"/>
                <a:ea typeface="Monaco" charset="0"/>
                <a:cs typeface="Monaco" charset="0"/>
              </a:rPr>
              <a:t># </a:t>
            </a:r>
            <a:r>
              <a:rPr lang="en-US" sz="2000" dirty="0">
                <a:solidFill>
                  <a:srgbClr val="196666"/>
                </a:solidFill>
                <a:latin typeface="Monaco" charset="0"/>
                <a:ea typeface="Monaco" charset="0"/>
                <a:cs typeface="Monaco" charset="0"/>
              </a:rPr>
              <a:t>creates a list of size 15,</a:t>
            </a:r>
          </a:p>
          <a:p>
            <a:pPr>
              <a:defRPr/>
            </a:pPr>
            <a:r>
              <a:rPr lang="en-US" sz="2000" dirty="0">
                <a:solidFill>
                  <a:srgbClr val="196666"/>
                </a:solidFill>
                <a:latin typeface="Monaco" charset="0"/>
                <a:ea typeface="Monaco" charset="0"/>
                <a:cs typeface="Monaco" charset="0"/>
              </a:rPr>
              <a:t>			</a:t>
            </a:r>
            <a:r>
              <a:rPr lang="en-US" sz="2000" dirty="0" smtClean="0">
                <a:solidFill>
                  <a:srgbClr val="196666"/>
                </a:solidFill>
                <a:latin typeface="Monaco" charset="0"/>
                <a:ea typeface="Monaco" charset="0"/>
                <a:cs typeface="Monaco" charset="0"/>
              </a:rPr>
              <a:t>	# </a:t>
            </a:r>
            <a:r>
              <a:rPr lang="en-US" sz="2000" dirty="0">
                <a:solidFill>
                  <a:srgbClr val="196666"/>
                </a:solidFill>
                <a:latin typeface="Monaco" charset="0"/>
                <a:ea typeface="Monaco" charset="0"/>
                <a:cs typeface="Monaco" charset="0"/>
              </a:rPr>
              <a:t>containing </a:t>
            </a:r>
            <a:r>
              <a:rPr lang="en-US" sz="2000" dirty="0" err="1">
                <a:solidFill>
                  <a:srgbClr val="196666"/>
                </a:solidFill>
                <a:latin typeface="Monaco" charset="0"/>
                <a:ea typeface="Monaco" charset="0"/>
                <a:cs typeface="Monaco" charset="0"/>
              </a:rPr>
              <a:t>nums</a:t>
            </a:r>
            <a:r>
              <a:rPr lang="en-US" sz="2000" dirty="0">
                <a:solidFill>
                  <a:srgbClr val="196666"/>
                </a:solidFill>
                <a:latin typeface="Monaco" charset="0"/>
                <a:ea typeface="Monaco" charset="0"/>
                <a:cs typeface="Monaco" charset="0"/>
              </a:rPr>
              <a:t> 0 to 14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fibs[0] = 1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fibs[1] = 1</a:t>
            </a:r>
          </a:p>
          <a:p>
            <a:pPr>
              <a:defRPr/>
            </a:pPr>
            <a:r>
              <a:rPr lang="en-US" sz="2000" b="1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x </a:t>
            </a:r>
            <a:r>
              <a:rPr lang="en-US" sz="2000" b="1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range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2, </a:t>
            </a:r>
            <a:r>
              <a:rPr lang="en-US" sz="2000" dirty="0" err="1" smtClean="0">
                <a:solidFill>
                  <a:srgbClr val="2017B8"/>
                </a:solidFill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(fibs))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newfib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= fibs[x-1]+fibs[x-2]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fibs[x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] = </a:t>
            </a:r>
            <a:r>
              <a:rPr lang="en-US" sz="2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newfib</a:t>
            </a:r>
            <a:endParaRPr lang="en-US" sz="20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defRPr/>
            </a:pPr>
            <a:endParaRPr lang="en-US" sz="20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num </a:t>
            </a:r>
            <a:r>
              <a:rPr lang="en-US" sz="2000" b="1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fibs:	</a:t>
            </a:r>
            <a:r>
              <a:rPr lang="en-US" sz="2000" dirty="0">
                <a:solidFill>
                  <a:srgbClr val="196666"/>
                </a:solidFill>
                <a:latin typeface="Monaco" charset="0"/>
                <a:ea typeface="Monaco" charset="0"/>
                <a:cs typeface="Monaco" charset="0"/>
              </a:rPr>
              <a:t># print each num on sep line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2000" dirty="0" smtClean="0">
                <a:solidFill>
                  <a:srgbClr val="2017B8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num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0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5064" name="Text Box 5"/>
          <p:cNvSpPr txBox="1">
            <a:spLocks noChangeArrowheads="1"/>
          </p:cNvSpPr>
          <p:nvPr/>
        </p:nvSpPr>
        <p:spPr bwMode="auto">
          <a:xfrm>
            <a:off x="6324600" y="6321425"/>
            <a:ext cx="16622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smtClean="0">
                <a:latin typeface="Monaco" charset="0"/>
                <a:cs typeface="Monaco" charset="0"/>
              </a:rPr>
              <a:t>fibs2</a:t>
            </a:r>
            <a:r>
              <a:rPr lang="en-US" dirty="0">
                <a:latin typeface="Monaco" charset="0"/>
                <a:cs typeface="Monaco" charset="0"/>
              </a:rPr>
              <a:t>.py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895975" y="1828800"/>
            <a:ext cx="2569934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236538" indent="-236538">
              <a:buFont typeface="Arial" charset="0"/>
              <a:buChar char="•"/>
              <a:defRPr/>
            </a:pPr>
            <a:r>
              <a:rPr lang="en-US" dirty="0" smtClean="0">
                <a:solidFill>
                  <a:srgbClr val="020202"/>
                </a:solidFill>
                <a:latin typeface="Gill Sans"/>
                <a:ea typeface="Gill Sans"/>
                <a:cs typeface="Gill Sans"/>
              </a:rPr>
              <a:t>Create whole </a:t>
            </a:r>
            <a:r>
              <a:rPr lang="en-US" dirty="0">
                <a:solidFill>
                  <a:srgbClr val="020202"/>
                </a:solidFill>
                <a:latin typeface="Gill Sans"/>
                <a:ea typeface="Gill Sans"/>
                <a:cs typeface="Gill Sans"/>
              </a:rPr>
              <a:t>list</a:t>
            </a:r>
          </a:p>
          <a:p>
            <a:pPr marL="236538" indent="-236538">
              <a:buFont typeface="Arial" charset="0"/>
              <a:buChar char="•"/>
              <a:defRPr/>
            </a:pPr>
            <a:r>
              <a:rPr lang="en-US" dirty="0">
                <a:solidFill>
                  <a:srgbClr val="020202"/>
                </a:solidFill>
                <a:latin typeface="Gill Sans"/>
                <a:ea typeface="Gill Sans"/>
                <a:cs typeface="Gill Sans"/>
              </a:rPr>
              <a:t>Update values</a:t>
            </a:r>
          </a:p>
        </p:txBody>
      </p:sp>
    </p:spTree>
    <p:extLst>
      <p:ext uri="{BB962C8B-B14F-4D97-AF65-F5344CB8AC3E}">
        <p14:creationId xmlns:p14="http://schemas.microsoft.com/office/powerpoint/2010/main" val="2580317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Lists: A Sequence of Data Elements</a:t>
            </a:r>
          </a:p>
        </p:txBody>
      </p:sp>
      <p:graphicFrame>
        <p:nvGraphicFramePr>
          <p:cNvPr id="6584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356672"/>
              </p:ext>
            </p:extLst>
          </p:nvPr>
        </p:nvGraphicFramePr>
        <p:xfrm>
          <a:off x="228600" y="1803400"/>
          <a:ext cx="8686800" cy="1016318"/>
        </p:xfrm>
        <a:graphic>
          <a:graphicData uri="http://schemas.openxmlformats.org/drawingml/2006/table">
            <a:tbl>
              <a:tblPr/>
              <a:tblGrid>
                <a:gridCol w="1241425"/>
                <a:gridCol w="1239838"/>
                <a:gridCol w="1241425"/>
                <a:gridCol w="1316037"/>
                <a:gridCol w="1166813"/>
                <a:gridCol w="1239837"/>
                <a:gridCol w="1241425"/>
              </a:tblGrid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Sun</a:t>
                      </a: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Mon</a:t>
                      </a: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Tue</a:t>
                      </a: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Wed</a:t>
                      </a: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Thu</a:t>
                      </a: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Fri</a:t>
                      </a: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Sat</a:t>
                      </a: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21536" name="Text Box 30"/>
          <p:cNvSpPr txBox="1">
            <a:spLocks noChangeArrowheads="1"/>
          </p:cNvSpPr>
          <p:nvPr/>
        </p:nvSpPr>
        <p:spPr bwMode="auto">
          <a:xfrm>
            <a:off x="60325" y="1216025"/>
            <a:ext cx="11880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8600"/>
                </a:solidFill>
                <a:latin typeface="Gill Sans"/>
                <a:cs typeface="Gill Sans"/>
              </a:rPr>
              <a:t>element</a:t>
            </a:r>
          </a:p>
        </p:txBody>
      </p:sp>
      <p:sp>
        <p:nvSpPr>
          <p:cNvPr id="21537" name="Text Box 31"/>
          <p:cNvSpPr txBox="1">
            <a:spLocks noChangeArrowheads="1"/>
          </p:cNvSpPr>
          <p:nvPr/>
        </p:nvSpPr>
        <p:spPr bwMode="auto">
          <a:xfrm>
            <a:off x="0" y="2905125"/>
            <a:ext cx="1692275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008600"/>
                </a:solidFill>
                <a:latin typeface="Gill Sans"/>
                <a:cs typeface="Gill Sans"/>
              </a:rPr>
              <a:t>Position/index</a:t>
            </a:r>
            <a:endParaRPr lang="en-US" dirty="0">
              <a:solidFill>
                <a:srgbClr val="008600"/>
              </a:solidFill>
              <a:latin typeface="Gill Sans"/>
              <a:cs typeface="Gill Sans"/>
            </a:endParaRPr>
          </a:p>
          <a:p>
            <a:pPr algn="ctr"/>
            <a:r>
              <a:rPr lang="en-US" dirty="0">
                <a:solidFill>
                  <a:srgbClr val="008600"/>
                </a:solidFill>
                <a:latin typeface="Gill Sans"/>
                <a:cs typeface="Gill Sans"/>
              </a:rPr>
              <a:t>in the list</a:t>
            </a:r>
          </a:p>
        </p:txBody>
      </p:sp>
      <p:sp>
        <p:nvSpPr>
          <p:cNvPr id="21538" name="Line 32"/>
          <p:cNvSpPr>
            <a:spLocks noChangeShapeType="1"/>
          </p:cNvSpPr>
          <p:nvPr/>
        </p:nvSpPr>
        <p:spPr bwMode="auto">
          <a:xfrm>
            <a:off x="1371600" y="1447800"/>
            <a:ext cx="533400" cy="381000"/>
          </a:xfrm>
          <a:prstGeom prst="line">
            <a:avLst/>
          </a:prstGeom>
          <a:noFill/>
          <a:ln w="50800">
            <a:solidFill>
              <a:srgbClr val="0095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9" name="Line 33"/>
          <p:cNvSpPr>
            <a:spLocks noChangeShapeType="1"/>
          </p:cNvSpPr>
          <p:nvPr/>
        </p:nvSpPr>
        <p:spPr bwMode="auto">
          <a:xfrm flipV="1">
            <a:off x="1524000" y="2743200"/>
            <a:ext cx="457200" cy="609600"/>
          </a:xfrm>
          <a:prstGeom prst="line">
            <a:avLst/>
          </a:prstGeom>
          <a:noFill/>
          <a:ln w="50800">
            <a:solidFill>
              <a:srgbClr val="0095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0" name="Text Box 34"/>
          <p:cNvSpPr txBox="1">
            <a:spLocks noChangeArrowheads="1"/>
          </p:cNvSpPr>
          <p:nvPr/>
        </p:nvSpPr>
        <p:spPr bwMode="auto">
          <a:xfrm>
            <a:off x="5181600" y="32004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Monaco" charset="0"/>
                <a:cs typeface="Monaco" charset="0"/>
              </a:rPr>
              <a:t>len(</a:t>
            </a:r>
            <a:r>
              <a:rPr lang="en-US">
                <a:solidFill>
                  <a:srgbClr val="009500"/>
                </a:solidFill>
                <a:latin typeface="Monaco" charset="0"/>
                <a:cs typeface="Monaco" charset="0"/>
              </a:rPr>
              <a:t>daysInWeek</a:t>
            </a:r>
            <a:r>
              <a:rPr lang="en-US">
                <a:solidFill>
                  <a:schemeClr val="tx1"/>
                </a:solidFill>
                <a:latin typeface="Monaco" charset="0"/>
                <a:cs typeface="Monaco" charset="0"/>
              </a:rPr>
              <a:t>) </a:t>
            </a:r>
            <a:r>
              <a:rPr lang="en-US">
                <a:solidFill>
                  <a:schemeClr val="tx1"/>
                </a:solidFill>
                <a:ea typeface="Monaco" charset="0"/>
                <a:cs typeface="Monaco" charset="0"/>
              </a:rPr>
              <a:t>is </a:t>
            </a:r>
            <a:r>
              <a:rPr lang="en-US">
                <a:solidFill>
                  <a:schemeClr val="bg2"/>
                </a:solidFill>
                <a:ea typeface="Monaco" charset="0"/>
                <a:cs typeface="Monaco" charset="0"/>
              </a:rPr>
              <a:t>7</a:t>
            </a:r>
          </a:p>
        </p:txBody>
      </p:sp>
      <p:sp>
        <p:nvSpPr>
          <p:cNvPr id="21541" name="Text Box 35"/>
          <p:cNvSpPr txBox="1">
            <a:spLocks noChangeArrowheads="1"/>
          </p:cNvSpPr>
          <p:nvPr/>
        </p:nvSpPr>
        <p:spPr bwMode="auto">
          <a:xfrm>
            <a:off x="3352800" y="1219200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600"/>
                </a:solidFill>
                <a:latin typeface="Monaco" charset="0"/>
                <a:cs typeface="Monaco" charset="0"/>
              </a:rPr>
              <a:t>daysInWeek</a:t>
            </a:r>
          </a:p>
        </p:txBody>
      </p:sp>
      <p:sp>
        <p:nvSpPr>
          <p:cNvPr id="21542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228600" y="4191000"/>
            <a:ext cx="8686800" cy="22098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Elements in lists can be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any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data type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0600" y="5257800"/>
            <a:ext cx="634515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Gill Sans"/>
                <a:cs typeface="Gill Sans"/>
              </a:rPr>
              <a:t>What does does this look similar to, in structure?</a:t>
            </a:r>
          </a:p>
        </p:txBody>
      </p:sp>
    </p:spTree>
    <p:extLst>
      <p:ext uri="{BB962C8B-B14F-4D97-AF65-F5344CB8AC3E}">
        <p14:creationId xmlns:p14="http://schemas.microsoft.com/office/powerpoint/2010/main" val="3111602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Lists vs. Arrays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Briefly, lists are similar to arrays in other languages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More similar to </a:t>
            </a:r>
            <a:r>
              <a:rPr lang="en-US" i="1" dirty="0">
                <a:latin typeface="Arial" charset="0"/>
                <a:ea typeface="ＭＳ Ｐゴシック" charset="0"/>
              </a:rPr>
              <a:t>Vectors</a:t>
            </a:r>
            <a:r>
              <a:rPr lang="en-US" dirty="0">
                <a:latin typeface="Arial" charset="0"/>
                <a:ea typeface="ＭＳ Ｐゴシック" charset="0"/>
              </a:rPr>
              <a:t> in C++ and </a:t>
            </a:r>
            <a:r>
              <a:rPr lang="en-US" i="1" dirty="0" err="1">
                <a:latin typeface="Arial" charset="0"/>
                <a:ea typeface="ＭＳ Ｐゴシック" charset="0"/>
              </a:rPr>
              <a:t>ArrayLists</a:t>
            </a:r>
            <a:r>
              <a:rPr lang="en-US" dirty="0">
                <a:latin typeface="Arial" charset="0"/>
                <a:ea typeface="ＭＳ Ｐゴシック" charset="0"/>
              </a:rPr>
              <a:t> in Java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Typically, arrays have </a:t>
            </a:r>
            <a:r>
              <a:rPr lang="en-US" b="1" dirty="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static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lengths</a:t>
            </a: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</a:rPr>
              <a:t>Can’t </a:t>
            </a:r>
            <a:r>
              <a:rPr lang="en-US" dirty="0">
                <a:latin typeface="Arial" charset="0"/>
                <a:ea typeface="ＭＳ Ｐゴシック" charset="0"/>
              </a:rPr>
              <a:t>insert and remove elements from arrays so that the length of the array changes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Need to make the array as big as </a:t>
            </a:r>
            <a:r>
              <a:rPr lang="en-US" dirty="0" smtClean="0">
                <a:latin typeface="Arial" charset="0"/>
                <a:ea typeface="ＭＳ Ｐゴシック" charset="0"/>
              </a:rPr>
              <a:t>you’ll </a:t>
            </a:r>
            <a:r>
              <a:rPr lang="en-US" dirty="0">
                <a:latin typeface="Arial" charset="0"/>
                <a:ea typeface="ＭＳ Ｐゴシック" charset="0"/>
              </a:rPr>
              <a:t>think </a:t>
            </a:r>
            <a:r>
              <a:rPr lang="en-US" dirty="0" smtClean="0">
                <a:latin typeface="Arial" charset="0"/>
                <a:ea typeface="ＭＳ Ｐゴシック" charset="0"/>
              </a:rPr>
              <a:t>you’ll </a:t>
            </a:r>
            <a:r>
              <a:rPr lang="en-US" dirty="0">
                <a:latin typeface="Arial" charset="0"/>
                <a:ea typeface="ＭＳ Ｐゴシック" charset="0"/>
              </a:rPr>
              <a:t>need</a:t>
            </a:r>
          </a:p>
        </p:txBody>
      </p:sp>
    </p:spTree>
    <p:extLst>
      <p:ext uri="{BB962C8B-B14F-4D97-AF65-F5344CB8AC3E}">
        <p14:creationId xmlns:p14="http://schemas.microsoft.com/office/powerpoint/2010/main" val="444639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Sequences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of Data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Sequences so far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>
                <a:latin typeface="Monaco"/>
                <a:ea typeface="ＭＳ Ｐゴシック" charset="0"/>
                <a:cs typeface="Monaco"/>
              </a:rPr>
              <a:t>str</a:t>
            </a:r>
            <a:r>
              <a:rPr lang="en-US" dirty="0" smtClean="0">
                <a:latin typeface="Arial" charset="0"/>
                <a:ea typeface="ＭＳ Ｐゴシック" charset="0"/>
              </a:rPr>
              <a:t>: </a:t>
            </a:r>
            <a:r>
              <a:rPr lang="en-US" dirty="0">
                <a:latin typeface="Arial" charset="0"/>
                <a:ea typeface="ＭＳ Ｐゴシック" charset="0"/>
              </a:rPr>
              <a:t>sequence of characters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Monaco"/>
                <a:ea typeface="ＭＳ Ｐゴシック" charset="0"/>
                <a:cs typeface="Monaco"/>
              </a:rPr>
              <a:t>range</a:t>
            </a:r>
            <a:r>
              <a:rPr lang="en-US" dirty="0" smtClean="0">
                <a:latin typeface="Arial" charset="0"/>
                <a:ea typeface="ＭＳ Ｐゴシック" charset="0"/>
              </a:rPr>
              <a:t>: generator (sequence of numbers)</a:t>
            </a:r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We commonly group a sequence of data together and refer to them by one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Days of the week: Sunday, Monday, Tuesday,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Months of the year: Jan, Feb, Mar,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Shopping list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Can represent this data as a </a:t>
            </a:r>
            <a:r>
              <a:rPr lang="en-US" b="1" dirty="0">
                <a:solidFill>
                  <a:schemeClr val="accent2"/>
                </a:solidFill>
                <a:latin typeface="Monaco"/>
                <a:ea typeface="ＭＳ Ｐゴシック" charset="0"/>
                <a:cs typeface="Monaco"/>
              </a:rPr>
              <a:t>list</a:t>
            </a:r>
            <a:r>
              <a:rPr lang="en-US" dirty="0">
                <a:solidFill>
                  <a:srgbClr val="00804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 Python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Similar to </a:t>
            </a:r>
            <a:r>
              <a:rPr lang="en-US" b="1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arrays</a:t>
            </a:r>
            <a:r>
              <a:rPr lang="en-US" b="1" dirty="0">
                <a:solidFill>
                  <a:srgbClr val="0086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</a:rPr>
              <a:t>in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2079500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Example Lists in Python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Empty List: </a:t>
            </a:r>
            <a:r>
              <a:rPr lang="en-US" dirty="0" smtClean="0">
                <a:solidFill>
                  <a:srgbClr val="008000"/>
                </a:solidFill>
                <a:latin typeface="Monaco"/>
                <a:ea typeface="ＭＳ Ｐゴシック" charset="0"/>
                <a:cs typeface="Monaco"/>
              </a:rPr>
              <a:t>[]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List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of </a:t>
            </a:r>
            <a:r>
              <a:rPr lang="en-US" dirty="0" err="1" smtClean="0">
                <a:latin typeface="Monaco" charset="0"/>
                <a:ea typeface="ＭＳ Ｐゴシック" charset="0"/>
                <a:cs typeface="Monaco" charset="0"/>
              </a:rPr>
              <a:t>str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/>
            <a:r>
              <a:rPr lang="en-US" sz="2400" dirty="0" err="1">
                <a:latin typeface="Monaco" charset="0"/>
                <a:ea typeface="ＭＳ Ｐゴシック" charset="0"/>
                <a:cs typeface="Monaco" charset="0"/>
              </a:rPr>
              <a:t>daysInWeek</a:t>
            </a:r>
            <a:r>
              <a:rPr lang="en-US" sz="2400" dirty="0">
                <a:latin typeface="Monaco" charset="0"/>
                <a:ea typeface="ＭＳ Ｐゴシック" charset="0"/>
                <a:cs typeface="Monaco" charset="0"/>
              </a:rPr>
              <a:t>=</a:t>
            </a:r>
            <a:r>
              <a:rPr lang="en-US" sz="2400" dirty="0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[</a:t>
            </a:r>
            <a:r>
              <a:rPr lang="en-US" sz="2400" dirty="0">
                <a:solidFill>
                  <a:schemeClr val="tx2"/>
                </a:solidFill>
                <a:latin typeface="Monaco" charset="0"/>
                <a:ea typeface="ＭＳ Ｐゴシック" charset="0"/>
                <a:cs typeface="Monaco" charset="0"/>
              </a:rPr>
              <a:t>"Sun", "Mon", "</a:t>
            </a:r>
            <a:r>
              <a:rPr lang="en-US" sz="2400" dirty="0" smtClean="0">
                <a:solidFill>
                  <a:schemeClr val="tx2"/>
                </a:solidFill>
                <a:latin typeface="Monaco" charset="0"/>
                <a:ea typeface="ＭＳ Ｐゴシック" charset="0"/>
                <a:cs typeface="Monaco" charset="0"/>
              </a:rPr>
              <a:t>Tue</a:t>
            </a:r>
            <a:r>
              <a:rPr lang="en-US" sz="2400" dirty="0">
                <a:solidFill>
                  <a:schemeClr val="tx2"/>
                </a:solidFill>
                <a:latin typeface="Monaco" charset="0"/>
                <a:ea typeface="ＭＳ Ｐゴシック" charset="0"/>
                <a:cs typeface="Monaco" charset="0"/>
              </a:rPr>
              <a:t>", "</a:t>
            </a:r>
            <a:r>
              <a:rPr lang="en-US" sz="2400" dirty="0" smtClean="0">
                <a:solidFill>
                  <a:schemeClr val="tx2"/>
                </a:solidFill>
                <a:latin typeface="Monaco" charset="0"/>
                <a:ea typeface="ＭＳ Ｐゴシック" charset="0"/>
                <a:cs typeface="Monaco" charset="0"/>
              </a:rPr>
              <a:t>Wed</a:t>
            </a:r>
            <a:r>
              <a:rPr lang="en-US" sz="2400" dirty="0">
                <a:solidFill>
                  <a:schemeClr val="tx2"/>
                </a:solidFill>
                <a:latin typeface="Monaco" charset="0"/>
                <a:ea typeface="ＭＳ Ｐゴシック" charset="0"/>
                <a:cs typeface="Monaco" charset="0"/>
              </a:rPr>
              <a:t>", "</a:t>
            </a:r>
            <a:r>
              <a:rPr lang="en-US" sz="2400" dirty="0" smtClean="0">
                <a:solidFill>
                  <a:schemeClr val="tx2"/>
                </a:solidFill>
                <a:latin typeface="Monaco" charset="0"/>
                <a:ea typeface="ＭＳ Ｐゴシック" charset="0"/>
                <a:cs typeface="Monaco" charset="0"/>
              </a:rPr>
              <a:t>Thu</a:t>
            </a:r>
            <a:r>
              <a:rPr lang="en-US" altLang="ja-JP" sz="2400" dirty="0">
                <a:solidFill>
                  <a:schemeClr val="tx2"/>
                </a:solidFill>
                <a:latin typeface="Monaco" charset="0"/>
                <a:ea typeface="ＭＳ Ｐゴシック" charset="0"/>
                <a:cs typeface="Monaco" charset="0"/>
              </a:rPr>
              <a:t>"</a:t>
            </a:r>
            <a:r>
              <a:rPr lang="en-US" sz="2400" dirty="0" smtClean="0">
                <a:solidFill>
                  <a:schemeClr val="tx2"/>
                </a:solidFill>
                <a:latin typeface="Monaco" charset="0"/>
                <a:ea typeface="ＭＳ Ｐゴシック" charset="0"/>
                <a:cs typeface="Monaco" charset="0"/>
              </a:rPr>
              <a:t>, </a:t>
            </a:r>
            <a:r>
              <a:rPr lang="en-US" altLang="ja-JP" sz="2400" dirty="0">
                <a:solidFill>
                  <a:schemeClr val="tx2"/>
                </a:solidFill>
                <a:latin typeface="Monaco" charset="0"/>
                <a:ea typeface="ＭＳ Ｐゴシック" charset="0"/>
                <a:cs typeface="Monaco" charset="0"/>
              </a:rPr>
              <a:t>"</a:t>
            </a:r>
            <a:r>
              <a:rPr lang="en-US" sz="2400" dirty="0" smtClean="0">
                <a:solidFill>
                  <a:schemeClr val="tx2"/>
                </a:solidFill>
                <a:latin typeface="Monaco" charset="0"/>
                <a:ea typeface="ＭＳ Ｐゴシック" charset="0"/>
                <a:cs typeface="Monaco" charset="0"/>
              </a:rPr>
              <a:t>Fri</a:t>
            </a:r>
            <a:r>
              <a:rPr lang="en-US" altLang="ja-JP" sz="2400" dirty="0">
                <a:solidFill>
                  <a:schemeClr val="tx2"/>
                </a:solidFill>
                <a:latin typeface="Monaco" charset="0"/>
                <a:ea typeface="ＭＳ Ｐゴシック" charset="0"/>
                <a:cs typeface="Monaco" charset="0"/>
              </a:rPr>
              <a:t>"</a:t>
            </a:r>
            <a:r>
              <a:rPr lang="en-US" sz="2400" dirty="0" smtClean="0">
                <a:solidFill>
                  <a:schemeClr val="tx2"/>
                </a:solidFill>
                <a:latin typeface="Monaco" charset="0"/>
                <a:ea typeface="ＭＳ Ｐゴシック" charset="0"/>
                <a:cs typeface="Monaco" charset="0"/>
              </a:rPr>
              <a:t>, </a:t>
            </a:r>
            <a:r>
              <a:rPr lang="en-US" altLang="ja-JP" sz="2400" dirty="0">
                <a:solidFill>
                  <a:schemeClr val="tx2"/>
                </a:solidFill>
                <a:latin typeface="Monaco" charset="0"/>
                <a:ea typeface="ＭＳ Ｐゴシック" charset="0"/>
                <a:cs typeface="Monaco" charset="0"/>
              </a:rPr>
              <a:t>"</a:t>
            </a:r>
            <a:r>
              <a:rPr lang="en-US" sz="2400" dirty="0" smtClean="0">
                <a:solidFill>
                  <a:schemeClr val="tx2"/>
                </a:solidFill>
                <a:latin typeface="Monaco" charset="0"/>
                <a:ea typeface="ＭＳ Ｐゴシック" charset="0"/>
                <a:cs typeface="Monaco" charset="0"/>
              </a:rPr>
              <a:t>Sat</a:t>
            </a:r>
            <a:r>
              <a:rPr lang="en-US" altLang="ja-JP" sz="2400" dirty="0">
                <a:solidFill>
                  <a:schemeClr val="tx2"/>
                </a:solidFill>
                <a:latin typeface="Monaco" charset="0"/>
                <a:ea typeface="ＭＳ Ｐゴシック" charset="0"/>
                <a:cs typeface="Monaco" charset="0"/>
              </a:rPr>
              <a:t>"</a:t>
            </a:r>
            <a:r>
              <a:rPr lang="en-US" sz="2400" dirty="0" smtClean="0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]</a:t>
            </a:r>
            <a:endParaRPr lang="en-US" sz="2400" dirty="0">
              <a:solidFill>
                <a:schemeClr val="accent2"/>
              </a:solidFill>
              <a:latin typeface="Monaco" charset="0"/>
              <a:ea typeface="ＭＳ Ｐゴシック" charset="0"/>
              <a:cs typeface="Monaco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List of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float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</a:p>
          <a:p>
            <a:pPr lvl="1" eaLnBrk="1" hangingPunct="1"/>
            <a:r>
              <a:rPr lang="en-US" sz="2400" dirty="0" err="1">
                <a:latin typeface="Monaco" charset="0"/>
                <a:ea typeface="ＭＳ Ｐゴシック" charset="0"/>
                <a:cs typeface="Monaco" charset="0"/>
              </a:rPr>
              <a:t>highTemps</a:t>
            </a:r>
            <a:r>
              <a:rPr lang="en-US" sz="2400" dirty="0">
                <a:latin typeface="Monaco" charset="0"/>
                <a:ea typeface="ＭＳ Ｐゴシック" charset="0"/>
                <a:cs typeface="Monaco" charset="0"/>
              </a:rPr>
              <a:t>=[60.4, 70.2, 63.8, 55.7,  54.2]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Lists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can contain &gt;1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type</a:t>
            </a:r>
          </a:p>
          <a:p>
            <a:pPr lvl="1" eaLnBrk="1" hangingPunct="1"/>
            <a:r>
              <a:rPr lang="en-US" sz="2400" dirty="0" err="1" smtClean="0">
                <a:latin typeface="Monaco"/>
                <a:ea typeface="ＭＳ Ｐゴシック" charset="0"/>
                <a:cs typeface="Monaco"/>
              </a:rPr>
              <a:t>wheelOfFortune</a:t>
            </a:r>
            <a:r>
              <a:rPr lang="en-US" sz="2400" dirty="0" smtClean="0">
                <a:latin typeface="Monaco"/>
                <a:ea typeface="ＭＳ Ｐゴシック" charset="0"/>
                <a:cs typeface="Monaco"/>
              </a:rPr>
              <a:t>=[250, 1000, "Bankrupt", "Free Play"]</a:t>
            </a:r>
            <a:endParaRPr lang="en-US" sz="2400" dirty="0">
              <a:latin typeface="Monaco"/>
              <a:ea typeface="ＭＳ Ｐゴシック" charset="0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5638800"/>
            <a:ext cx="493251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Syntax for list: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r>
              <a:rPr lang="en-US" dirty="0" smtClean="0">
                <a:latin typeface="Gill Sans"/>
                <a:cs typeface="Gill Sans"/>
              </a:rPr>
              <a:t>How different from accessing a string?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72735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Benefits of Lists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Group related items together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Instead of creating separate variables</a:t>
            </a:r>
          </a:p>
          <a:p>
            <a:pPr lvl="2" eaLnBrk="1" hangingPunct="1"/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sunday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 = 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"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Sun"</a:t>
            </a:r>
          </a:p>
          <a:p>
            <a:pPr lvl="2" eaLnBrk="1" hangingPunct="1"/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monday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 = "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Mon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"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Convenient for dealing with large amounts of data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Example: could keep all the temperature data in a list if needed to reuse later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Functions and methods for handling, manipulating lists</a:t>
            </a:r>
          </a:p>
        </p:txBody>
      </p:sp>
    </p:spTree>
    <p:extLst>
      <p:ext uri="{BB962C8B-B14F-4D97-AF65-F5344CB8AC3E}">
        <p14:creationId xmlns:p14="http://schemas.microsoft.com/office/powerpoint/2010/main" val="4210668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List Operations</a:t>
            </a:r>
          </a:p>
        </p:txBody>
      </p:sp>
      <p:graphicFrame>
        <p:nvGraphicFramePr>
          <p:cNvPr id="549918" name="Group 30"/>
          <p:cNvGraphicFramePr>
            <a:graphicFrameLocks noGrp="1"/>
          </p:cNvGraphicFramePr>
          <p:nvPr/>
        </p:nvGraphicFramePr>
        <p:xfrm>
          <a:off x="762000" y="1905000"/>
          <a:ext cx="7543800" cy="4064001"/>
        </p:xfrm>
        <a:graphic>
          <a:graphicData uri="http://schemas.openxmlformats.org/drawingml/2006/table">
            <a:tbl>
              <a:tblPr/>
              <a:tblGrid>
                <a:gridCol w="2743200"/>
                <a:gridCol w="4800600"/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Concatenation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&lt;seq&gt; + &lt;seq&gt;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Repetition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&lt;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seq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&gt; * &lt;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int-expr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Indexing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&lt;seq&gt;[&lt;int-expr&gt;]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Length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len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(&lt;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seq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&gt;)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Slicing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&lt;seq&gt;[:]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Iteration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for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&lt;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var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&gt;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in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&lt;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seq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&gt;: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Membership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&lt;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expr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&gt;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in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 &lt;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seq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80" name="Text Box 29"/>
          <p:cNvSpPr txBox="1">
            <a:spLocks noChangeArrowheads="1"/>
          </p:cNvSpPr>
          <p:nvPr/>
        </p:nvSpPr>
        <p:spPr bwMode="auto">
          <a:xfrm>
            <a:off x="228600" y="1219200"/>
            <a:ext cx="48096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Gill Sans"/>
                <a:cs typeface="Gill Sans"/>
              </a:rPr>
              <a:t>Similar to operations for strings</a:t>
            </a:r>
          </a:p>
        </p:txBody>
      </p:sp>
    </p:spTree>
    <p:extLst>
      <p:ext uri="{BB962C8B-B14F-4D97-AF65-F5344CB8AC3E}">
        <p14:creationId xmlns:p14="http://schemas.microsoft.com/office/powerpoint/2010/main" val="354534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7624"/>
              </p:ext>
            </p:extLst>
          </p:nvPr>
        </p:nvGraphicFramePr>
        <p:xfrm>
          <a:off x="228600" y="1803400"/>
          <a:ext cx="8686800" cy="1016318"/>
        </p:xfrm>
        <a:graphic>
          <a:graphicData uri="http://schemas.openxmlformats.org/drawingml/2006/table">
            <a:tbl>
              <a:tblPr/>
              <a:tblGrid>
                <a:gridCol w="1241425"/>
                <a:gridCol w="1239838"/>
                <a:gridCol w="1241425"/>
                <a:gridCol w="1316037"/>
                <a:gridCol w="1166813"/>
                <a:gridCol w="1239837"/>
                <a:gridCol w="1241425"/>
              </a:tblGrid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Sun</a:t>
                      </a: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Mon</a:t>
                      </a: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Tue</a:t>
                      </a: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Wed</a:t>
                      </a: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Thu</a:t>
                      </a: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Fri</a:t>
                      </a: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Sat</a:t>
                      </a: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Lists: A Sequence of Data Elements</a:t>
            </a:r>
          </a:p>
        </p:txBody>
      </p:sp>
      <p:sp>
        <p:nvSpPr>
          <p:cNvPr id="29702" name="Rectangle 3"/>
          <p:cNvSpPr txBox="1">
            <a:spLocks noChangeArrowheads="1"/>
          </p:cNvSpPr>
          <p:nvPr/>
        </p:nvSpPr>
        <p:spPr bwMode="auto">
          <a:xfrm>
            <a:off x="228600" y="3886200"/>
            <a:ext cx="8686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93750" indent="-3365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3200" dirty="0">
                <a:solidFill>
                  <a:schemeClr val="tx1"/>
                </a:solidFill>
                <a:latin typeface="Monaco" charset="0"/>
                <a:cs typeface="Monaco" charset="0"/>
              </a:rPr>
              <a:t>&lt;</a:t>
            </a:r>
            <a:r>
              <a:rPr lang="en-US" sz="3200" dirty="0" err="1">
                <a:solidFill>
                  <a:schemeClr val="tx1"/>
                </a:solidFill>
                <a:latin typeface="Monaco" charset="0"/>
                <a:cs typeface="Monaco" charset="0"/>
              </a:rPr>
              <a:t>listname</a:t>
            </a:r>
            <a:r>
              <a:rPr lang="en-US" sz="3200" dirty="0">
                <a:solidFill>
                  <a:schemeClr val="tx1"/>
                </a:solidFill>
                <a:latin typeface="Monaco" charset="0"/>
                <a:cs typeface="Monaco" charset="0"/>
              </a:rPr>
              <a:t>&gt;[&lt;</a:t>
            </a:r>
            <a:r>
              <a:rPr lang="en-US" sz="3200" dirty="0" err="1">
                <a:solidFill>
                  <a:schemeClr val="tx1"/>
                </a:solidFill>
                <a:latin typeface="Monaco" charset="0"/>
                <a:cs typeface="Monaco" charset="0"/>
              </a:rPr>
              <a:t>int_expr</a:t>
            </a:r>
            <a:r>
              <a:rPr lang="en-US" sz="3200" dirty="0">
                <a:solidFill>
                  <a:schemeClr val="tx1"/>
                </a:solidFill>
                <a:latin typeface="Monaco" charset="0"/>
                <a:cs typeface="Monaco" charset="0"/>
              </a:rPr>
              <a:t>&gt;]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Font typeface="Wingdings" charset="0"/>
              <a:buChar char="Ø"/>
            </a:pPr>
            <a:r>
              <a:rPr lang="en-US" sz="2800" dirty="0">
                <a:solidFill>
                  <a:srgbClr val="2017B8"/>
                </a:solidFill>
                <a:latin typeface="Arial" charset="0"/>
              </a:rPr>
              <a:t>Similar to accessing characters in a string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Font typeface="Wingdings" charset="0"/>
              <a:buChar char="Ø"/>
            </a:pPr>
            <a:r>
              <a:rPr lang="en-US" sz="2800" dirty="0" err="1">
                <a:solidFill>
                  <a:srgbClr val="2017B8"/>
                </a:solidFill>
                <a:latin typeface="Monaco" charset="0"/>
                <a:cs typeface="Monaco" charset="0"/>
              </a:rPr>
              <a:t>daysInWeek</a:t>
            </a:r>
            <a:r>
              <a:rPr lang="en-US" sz="2800" dirty="0">
                <a:solidFill>
                  <a:srgbClr val="2017B8"/>
                </a:solidFill>
                <a:latin typeface="Monaco" charset="0"/>
                <a:cs typeface="Monaco" charset="0"/>
              </a:rPr>
              <a:t>[-1]</a:t>
            </a:r>
            <a:r>
              <a:rPr lang="en-US" sz="2800" dirty="0">
                <a:solidFill>
                  <a:srgbClr val="2017B8"/>
                </a:solidFill>
                <a:latin typeface="Arial" charset="0"/>
              </a:rPr>
              <a:t> is </a:t>
            </a:r>
            <a:r>
              <a:rPr lang="ja-JP" altLang="en-US" sz="2800" dirty="0">
                <a:solidFill>
                  <a:srgbClr val="2017B8"/>
                </a:solidFill>
                <a:latin typeface="Arial" charset="0"/>
              </a:rPr>
              <a:t>“</a:t>
            </a:r>
            <a:r>
              <a:rPr lang="en-US" sz="2800" dirty="0">
                <a:solidFill>
                  <a:srgbClr val="2017B8"/>
                </a:solidFill>
                <a:latin typeface="Arial" charset="0"/>
              </a:rPr>
              <a:t>Sat</a:t>
            </a:r>
            <a:r>
              <a:rPr lang="ja-JP" altLang="en-US" sz="2800" dirty="0">
                <a:solidFill>
                  <a:srgbClr val="2017B8"/>
                </a:solidFill>
                <a:latin typeface="Arial" charset="0"/>
              </a:rPr>
              <a:t>”</a:t>
            </a:r>
            <a:endParaRPr lang="en-US" sz="2800" dirty="0">
              <a:solidFill>
                <a:srgbClr val="2017B8"/>
              </a:solidFill>
              <a:latin typeface="Arial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Font typeface="Wingdings" charset="0"/>
              <a:buChar char="Ø"/>
            </a:pPr>
            <a:r>
              <a:rPr lang="en-US" sz="2800" dirty="0" err="1">
                <a:solidFill>
                  <a:srgbClr val="2017B8"/>
                </a:solidFill>
                <a:latin typeface="Monaco" charset="0"/>
                <a:cs typeface="Monaco" charset="0"/>
              </a:rPr>
              <a:t>daysInWeek</a:t>
            </a:r>
            <a:r>
              <a:rPr lang="en-US" sz="2800" dirty="0">
                <a:solidFill>
                  <a:srgbClr val="2017B8"/>
                </a:solidFill>
                <a:latin typeface="Monaco" charset="0"/>
                <a:cs typeface="Monaco" charset="0"/>
              </a:rPr>
              <a:t>[0] </a:t>
            </a:r>
            <a:r>
              <a:rPr lang="en-US" sz="2800" dirty="0">
                <a:solidFill>
                  <a:srgbClr val="2017B8"/>
                </a:solidFill>
                <a:latin typeface="Arial" charset="0"/>
              </a:rPr>
              <a:t>is </a:t>
            </a:r>
            <a:r>
              <a:rPr lang="ja-JP" altLang="en-US" sz="2800" dirty="0">
                <a:solidFill>
                  <a:srgbClr val="2017B8"/>
                </a:solidFill>
                <a:latin typeface="Arial" charset="0"/>
              </a:rPr>
              <a:t>“</a:t>
            </a:r>
            <a:r>
              <a:rPr lang="en-US" sz="2800" dirty="0">
                <a:solidFill>
                  <a:srgbClr val="2017B8"/>
                </a:solidFill>
                <a:latin typeface="Arial" charset="0"/>
              </a:rPr>
              <a:t>Sun</a:t>
            </a:r>
            <a:r>
              <a:rPr lang="ja-JP" altLang="en-US" sz="2800" dirty="0">
                <a:solidFill>
                  <a:srgbClr val="2017B8"/>
                </a:solidFill>
                <a:latin typeface="Arial" charset="0"/>
              </a:rPr>
              <a:t>”</a:t>
            </a:r>
            <a:endParaRPr lang="en-US" sz="2800" dirty="0">
              <a:solidFill>
                <a:srgbClr val="2017B8"/>
              </a:solidFill>
              <a:latin typeface="Arial" charset="0"/>
            </a:endParaRPr>
          </a:p>
        </p:txBody>
      </p:sp>
      <p:sp>
        <p:nvSpPr>
          <p:cNvPr id="29729" name="Text Box 30"/>
          <p:cNvSpPr txBox="1">
            <a:spLocks noChangeArrowheads="1"/>
          </p:cNvSpPr>
          <p:nvPr/>
        </p:nvSpPr>
        <p:spPr bwMode="auto">
          <a:xfrm>
            <a:off x="304800" y="1143000"/>
            <a:ext cx="11880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8600"/>
                </a:solidFill>
                <a:latin typeface="Gill Sans"/>
                <a:cs typeface="Gill Sans"/>
              </a:rPr>
              <a:t>element</a:t>
            </a:r>
          </a:p>
        </p:txBody>
      </p:sp>
      <p:sp>
        <p:nvSpPr>
          <p:cNvPr id="29730" name="Text Box 31"/>
          <p:cNvSpPr txBox="1">
            <a:spLocks noChangeArrowheads="1"/>
          </p:cNvSpPr>
          <p:nvPr/>
        </p:nvSpPr>
        <p:spPr bwMode="auto">
          <a:xfrm>
            <a:off x="76200" y="2905125"/>
            <a:ext cx="1692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8600"/>
                </a:solidFill>
                <a:latin typeface="Gill Sans"/>
                <a:cs typeface="Gill Sans"/>
              </a:rPr>
              <a:t>Position</a:t>
            </a:r>
          </a:p>
          <a:p>
            <a:pPr algn="ctr"/>
            <a:r>
              <a:rPr lang="en-US">
                <a:solidFill>
                  <a:srgbClr val="008600"/>
                </a:solidFill>
                <a:latin typeface="Gill Sans"/>
                <a:cs typeface="Gill Sans"/>
              </a:rPr>
              <a:t>in the list</a:t>
            </a:r>
          </a:p>
        </p:txBody>
      </p:sp>
      <p:sp>
        <p:nvSpPr>
          <p:cNvPr id="29731" name="Line 32"/>
          <p:cNvSpPr>
            <a:spLocks noChangeShapeType="1"/>
          </p:cNvSpPr>
          <p:nvPr/>
        </p:nvSpPr>
        <p:spPr bwMode="auto">
          <a:xfrm>
            <a:off x="1447800" y="1447800"/>
            <a:ext cx="533400" cy="381000"/>
          </a:xfrm>
          <a:prstGeom prst="line">
            <a:avLst/>
          </a:prstGeom>
          <a:noFill/>
          <a:ln w="50800">
            <a:solidFill>
              <a:srgbClr val="0095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2" name="Line 33"/>
          <p:cNvSpPr>
            <a:spLocks noChangeShapeType="1"/>
          </p:cNvSpPr>
          <p:nvPr/>
        </p:nvSpPr>
        <p:spPr bwMode="auto">
          <a:xfrm flipV="1">
            <a:off x="1600200" y="2743200"/>
            <a:ext cx="457200" cy="609600"/>
          </a:xfrm>
          <a:prstGeom prst="line">
            <a:avLst/>
          </a:prstGeom>
          <a:noFill/>
          <a:ln w="50800">
            <a:solidFill>
              <a:srgbClr val="0095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3" name="Text Box 34"/>
          <p:cNvSpPr txBox="1">
            <a:spLocks noChangeArrowheads="1"/>
          </p:cNvSpPr>
          <p:nvPr/>
        </p:nvSpPr>
        <p:spPr bwMode="auto">
          <a:xfrm>
            <a:off x="5257800" y="32004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Monaco" charset="0"/>
                <a:cs typeface="Monaco" charset="0"/>
              </a:rPr>
              <a:t>len(</a:t>
            </a:r>
            <a:r>
              <a:rPr lang="en-US">
                <a:solidFill>
                  <a:srgbClr val="009500"/>
                </a:solidFill>
                <a:latin typeface="Monaco" charset="0"/>
                <a:cs typeface="Monaco" charset="0"/>
              </a:rPr>
              <a:t>daysInWeek</a:t>
            </a:r>
            <a:r>
              <a:rPr lang="en-US">
                <a:solidFill>
                  <a:schemeClr val="tx1"/>
                </a:solidFill>
                <a:latin typeface="Monaco" charset="0"/>
                <a:cs typeface="Monaco" charset="0"/>
              </a:rPr>
              <a:t>) </a:t>
            </a:r>
            <a:r>
              <a:rPr lang="en-US">
                <a:solidFill>
                  <a:schemeClr val="tx1"/>
                </a:solidFill>
                <a:ea typeface="Monaco" charset="0"/>
                <a:cs typeface="Monaco" charset="0"/>
              </a:rPr>
              <a:t>is </a:t>
            </a:r>
            <a:r>
              <a:rPr lang="en-US">
                <a:solidFill>
                  <a:schemeClr val="bg2"/>
                </a:solidFill>
                <a:ea typeface="Monaco" charset="0"/>
                <a:cs typeface="Monaco" charset="0"/>
              </a:rPr>
              <a:t>7</a:t>
            </a:r>
          </a:p>
        </p:txBody>
      </p:sp>
      <p:sp>
        <p:nvSpPr>
          <p:cNvPr id="29734" name="Text Box 35"/>
          <p:cNvSpPr txBox="1">
            <a:spLocks noChangeArrowheads="1"/>
          </p:cNvSpPr>
          <p:nvPr/>
        </p:nvSpPr>
        <p:spPr bwMode="auto">
          <a:xfrm>
            <a:off x="3429000" y="1219200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600"/>
                </a:solidFill>
                <a:latin typeface="Monaco" charset="0"/>
                <a:cs typeface="Monaco" charset="0"/>
              </a:rPr>
              <a:t>daysInWeek</a:t>
            </a:r>
          </a:p>
        </p:txBody>
      </p:sp>
    </p:spTree>
    <p:extLst>
      <p:ext uri="{BB962C8B-B14F-4D97-AF65-F5344CB8AC3E}">
        <p14:creationId xmlns:p14="http://schemas.microsoft.com/office/powerpoint/2010/main" val="355088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Iterating through a List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Read as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For every element in the list …</a:t>
            </a:r>
          </a:p>
          <a:p>
            <a:pPr lvl="1" eaLnBrk="1" hangingPunct="1"/>
            <a:endParaRPr lang="en-US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>
              <a:latin typeface="Arial" charset="0"/>
              <a:ea typeface="ＭＳ Ｐゴシック" charset="0"/>
            </a:endParaRPr>
          </a:p>
          <a:p>
            <a:pPr lvl="2" eaLnBrk="1" hangingPunct="1"/>
            <a:endParaRPr lang="en-US">
              <a:latin typeface="Arial" charset="0"/>
              <a:ea typeface="ＭＳ Ｐゴシック" charset="0"/>
            </a:endParaRPr>
          </a:p>
          <a:p>
            <a:pPr lvl="2" eaLnBrk="1" hangingPunct="1"/>
            <a:endParaRPr lang="en-US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Equivalent to</a:t>
            </a:r>
          </a:p>
        </p:txBody>
      </p:sp>
      <p:sp>
        <p:nvSpPr>
          <p:cNvPr id="56327" name="Text Box 4"/>
          <p:cNvSpPr txBox="1">
            <a:spLocks noChangeArrowheads="1"/>
          </p:cNvSpPr>
          <p:nvPr/>
        </p:nvSpPr>
        <p:spPr bwMode="auto">
          <a:xfrm>
            <a:off x="1717675" y="3124200"/>
            <a:ext cx="3848100" cy="954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en-US" sz="2800" dirty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item</a:t>
            </a:r>
            <a:r>
              <a:rPr lang="en-US" sz="28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800" b="1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en-US" sz="28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en-US" sz="2800" b="1" dirty="0">
                <a:solidFill>
                  <a:schemeClr val="bg2"/>
                </a:solidFill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pPr>
              <a:defRPr/>
            </a:pPr>
            <a:r>
              <a:rPr lang="en-US" sz="28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print(item)</a:t>
            </a:r>
            <a:endParaRPr lang="en-US" sz="28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939800" y="2316163"/>
            <a:ext cx="298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6000"/>
                </a:solidFill>
                <a:latin typeface="Gill Sans"/>
                <a:cs typeface="Gill Sans"/>
              </a:rPr>
              <a:t>An item in the list</a:t>
            </a:r>
          </a:p>
        </p:txBody>
      </p:sp>
      <p:sp>
        <p:nvSpPr>
          <p:cNvPr id="31753" name="Text Box 6"/>
          <p:cNvSpPr txBox="1">
            <a:spLocks noChangeArrowheads="1"/>
          </p:cNvSpPr>
          <p:nvPr/>
        </p:nvSpPr>
        <p:spPr bwMode="auto">
          <a:xfrm>
            <a:off x="4768850" y="2286000"/>
            <a:ext cx="14029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6000"/>
                </a:solidFill>
                <a:latin typeface="Gill Sans"/>
                <a:cs typeface="Gill Sans"/>
              </a:rPr>
              <a:t>list object</a:t>
            </a:r>
          </a:p>
        </p:txBody>
      </p:sp>
      <p:sp>
        <p:nvSpPr>
          <p:cNvPr id="31754" name="Line 7"/>
          <p:cNvSpPr>
            <a:spLocks noChangeShapeType="1"/>
          </p:cNvSpPr>
          <p:nvPr/>
        </p:nvSpPr>
        <p:spPr bwMode="auto">
          <a:xfrm flipH="1">
            <a:off x="4876800" y="2667000"/>
            <a:ext cx="441325" cy="6096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8"/>
          <p:cNvSpPr>
            <a:spLocks noChangeShapeType="1"/>
          </p:cNvSpPr>
          <p:nvPr/>
        </p:nvSpPr>
        <p:spPr bwMode="auto">
          <a:xfrm>
            <a:off x="2590800" y="2743200"/>
            <a:ext cx="457200" cy="5334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Text Box 9"/>
          <p:cNvSpPr txBox="1">
            <a:spLocks noChangeArrowheads="1"/>
          </p:cNvSpPr>
          <p:nvPr/>
        </p:nvSpPr>
        <p:spPr bwMode="auto">
          <a:xfrm>
            <a:off x="762000" y="4837113"/>
            <a:ext cx="6002338" cy="9540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en-US" sz="28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x</a:t>
            </a:r>
            <a:r>
              <a:rPr lang="en-US" sz="28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800" b="1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en-US" sz="28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range</a:t>
            </a:r>
            <a:r>
              <a:rPr lang="en-US" sz="28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8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(list))</a:t>
            </a:r>
            <a:r>
              <a:rPr lang="en-US" sz="2800" b="1" dirty="0">
                <a:solidFill>
                  <a:schemeClr val="bg2"/>
                </a:solidFill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pPr>
              <a:defRPr/>
            </a:pPr>
            <a:r>
              <a:rPr lang="en-US" sz="28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print(list</a:t>
            </a:r>
            <a:r>
              <a:rPr lang="en-US" sz="28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[x</a:t>
            </a:r>
            <a:r>
              <a:rPr lang="en-US" sz="28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])</a:t>
            </a:r>
            <a:endParaRPr lang="en-US" sz="28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1757" name="Text Box 10"/>
          <p:cNvSpPr txBox="1">
            <a:spLocks noChangeArrowheads="1"/>
          </p:cNvSpPr>
          <p:nvPr/>
        </p:nvSpPr>
        <p:spPr bwMode="auto">
          <a:xfrm>
            <a:off x="6705600" y="4953000"/>
            <a:ext cx="2590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Gill Sans"/>
                <a:cs typeface="Gill Sans"/>
              </a:rPr>
              <a:t>Iterates through </a:t>
            </a:r>
            <a:r>
              <a:rPr lang="en-US" i="1">
                <a:solidFill>
                  <a:schemeClr val="bg2"/>
                </a:solidFill>
                <a:latin typeface="Gill Sans"/>
                <a:cs typeface="Gill Sans"/>
              </a:rPr>
              <a:t>positions</a:t>
            </a:r>
            <a:r>
              <a:rPr lang="en-US">
                <a:solidFill>
                  <a:schemeClr val="bg2"/>
                </a:solidFill>
                <a:latin typeface="Gill Sans"/>
                <a:cs typeface="Gill Sans"/>
              </a:rPr>
              <a:t> </a:t>
            </a:r>
            <a:r>
              <a:rPr lang="en-US">
                <a:latin typeface="Gill Sans"/>
                <a:cs typeface="Gill Sans"/>
              </a:rPr>
              <a:t>in list </a:t>
            </a:r>
          </a:p>
        </p:txBody>
      </p:sp>
      <p:sp>
        <p:nvSpPr>
          <p:cNvPr id="31758" name="Text Box 11"/>
          <p:cNvSpPr txBox="1">
            <a:spLocks noChangeArrowheads="1"/>
          </p:cNvSpPr>
          <p:nvPr/>
        </p:nvSpPr>
        <p:spPr bwMode="auto">
          <a:xfrm>
            <a:off x="6172200" y="3208338"/>
            <a:ext cx="2590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8000"/>
                </a:solidFill>
                <a:latin typeface="Gill Sans"/>
                <a:cs typeface="Gill Sans"/>
              </a:rPr>
              <a:t>Iterates through </a:t>
            </a:r>
            <a:r>
              <a:rPr lang="en-US" i="1" dirty="0">
                <a:solidFill>
                  <a:srgbClr val="008000"/>
                </a:solidFill>
                <a:latin typeface="Gill Sans"/>
                <a:cs typeface="Gill Sans"/>
              </a:rPr>
              <a:t>items</a:t>
            </a:r>
            <a:r>
              <a:rPr lang="en-US" dirty="0">
                <a:solidFill>
                  <a:srgbClr val="008000"/>
                </a:solidFill>
                <a:latin typeface="Gill Sans"/>
                <a:cs typeface="Gill Sans"/>
              </a:rPr>
              <a:t> in list </a:t>
            </a:r>
          </a:p>
        </p:txBody>
      </p:sp>
      <p:sp>
        <p:nvSpPr>
          <p:cNvPr id="31759" name="Text Box 12"/>
          <p:cNvSpPr txBox="1">
            <a:spLocks noChangeArrowheads="1"/>
          </p:cNvSpPr>
          <p:nvPr/>
        </p:nvSpPr>
        <p:spPr bwMode="auto">
          <a:xfrm>
            <a:off x="5345113" y="6278563"/>
            <a:ext cx="25857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 smtClean="0">
                <a:latin typeface="Monaco" charset="0"/>
                <a:cs typeface="Monaco" charset="0"/>
              </a:rPr>
              <a:t>daysOfWeek.py</a:t>
            </a:r>
            <a:endParaRPr lang="en-US" dirty="0"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341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Practice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Get the </a:t>
            </a: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list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of weekend days from the days of the week list</a:t>
            </a:r>
          </a:p>
          <a:p>
            <a:pPr lvl="1" eaLnBrk="1" hangingPunct="1"/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daysInWeek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=["Sun", "Mon", "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Tue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", "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Wed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", "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Thu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", "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Fri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", "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Sat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"]</a:t>
            </a: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361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cad">
  <a:themeElements>
    <a:clrScheme name="Custom 20">
      <a:dk1>
        <a:srgbClr val="020202"/>
      </a:dk1>
      <a:lt1>
        <a:srgbClr val="FFFFFF"/>
      </a:lt1>
      <a:dk2>
        <a:srgbClr val="2017B8"/>
      </a:dk2>
      <a:lt2>
        <a:srgbClr val="400080"/>
      </a:lt2>
      <a:accent1>
        <a:srgbClr val="33CCCC"/>
      </a:accent1>
      <a:accent2>
        <a:srgbClr val="008000"/>
      </a:accent2>
      <a:accent3>
        <a:srgbClr val="FEFFFF"/>
      </a:accent3>
      <a:accent4>
        <a:srgbClr val="010101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aca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Tahoma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Tahoma" pitchFamily="-65" charset="0"/>
          </a:defRPr>
        </a:defPPr>
      </a:lstStyle>
    </a:lnDef>
  </a:objectDefaults>
  <a:extraClrSchemeLst>
    <a:extraClrScheme>
      <a:clrScheme name="acad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class.potx</Template>
  <TotalTime>19422</TotalTime>
  <Words>1272</Words>
  <Application>Microsoft Macintosh PowerPoint</Application>
  <PresentationFormat>On-screen Show (4:3)</PresentationFormat>
  <Paragraphs>258</Paragraphs>
  <Slides>20</Slides>
  <Notes>19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acad</vt:lpstr>
      <vt:lpstr>Lists</vt:lpstr>
      <vt:lpstr>Lists: A Sequence of Data Elements</vt:lpstr>
      <vt:lpstr>Sequences of Data</vt:lpstr>
      <vt:lpstr>Example Lists in Python</vt:lpstr>
      <vt:lpstr>Benefits of Lists</vt:lpstr>
      <vt:lpstr>List Operations</vt:lpstr>
      <vt:lpstr>Lists: A Sequence of Data Elements</vt:lpstr>
      <vt:lpstr>Iterating through a List</vt:lpstr>
      <vt:lpstr>Practice</vt:lpstr>
      <vt:lpstr>Practice</vt:lpstr>
      <vt:lpstr>Membership</vt:lpstr>
      <vt:lpstr>List Methods</vt:lpstr>
      <vt:lpstr>Lists vs. Strings</vt:lpstr>
      <vt:lpstr>List Identifiers are Pointers</vt:lpstr>
      <vt:lpstr>Practice in Interactive Mode</vt:lpstr>
      <vt:lpstr>Special Value: None</vt:lpstr>
      <vt:lpstr>Fibonacci Sequence</vt:lpstr>
      <vt:lpstr>Fibonacci Sequence</vt:lpstr>
      <vt:lpstr>Fibonacci Sequence</vt:lpstr>
      <vt:lpstr>Lists vs. Arrays</vt:lpstr>
    </vt:vector>
  </TitlesOfParts>
  <Company>	閬]皤ꌩ嚘뿿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Sprenkle</dc:creator>
  <cp:lastModifiedBy>Emily Hill</cp:lastModifiedBy>
  <cp:revision>850</cp:revision>
  <cp:lastPrinted>2014-01-09T19:07:24Z</cp:lastPrinted>
  <dcterms:created xsi:type="dcterms:W3CDTF">2010-01-18T19:39:22Z</dcterms:created>
  <dcterms:modified xsi:type="dcterms:W3CDTF">2015-03-23T14:45:32Z</dcterms:modified>
</cp:coreProperties>
</file>