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66" r:id="rId2"/>
    <p:sldId id="403" r:id="rId3"/>
    <p:sldId id="421" r:id="rId4"/>
    <p:sldId id="422" r:id="rId5"/>
    <p:sldId id="420" r:id="rId6"/>
    <p:sldId id="431" r:id="rId7"/>
    <p:sldId id="432" r:id="rId8"/>
    <p:sldId id="433" r:id="rId9"/>
    <p:sldId id="434" r:id="rId10"/>
    <p:sldId id="437" r:id="rId11"/>
    <p:sldId id="419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8" r:id="rId21"/>
    <p:sldId id="435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18" r:id="rId38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3" autoAdjust="0"/>
  </p:normalViewPr>
  <p:slideViewPr>
    <p:cSldViewPr>
      <p:cViewPr varScale="1">
        <p:scale>
          <a:sx n="49" d="100"/>
          <a:sy n="49" d="100"/>
        </p:scale>
        <p:origin x="-744" y="-104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come in 2 “flavors”</a:t>
            </a:r>
          </a:p>
          <a:p>
            <a:r>
              <a:rPr lang="en-US" dirty="0" smtClean="0"/>
              <a:t>Is add a fruitful or void function?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70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input</a:t>
            </a:r>
            <a:r>
              <a:rPr lang="en-US" baseline="0" dirty="0" smtClean="0"/>
              <a:t>: fruitful</a:t>
            </a:r>
          </a:p>
          <a:p>
            <a:r>
              <a:rPr lang="en-US" baseline="0" dirty="0" smtClean="0"/>
              <a:t>print : void</a:t>
            </a:r>
          </a:p>
          <a:p>
            <a:r>
              <a:rPr lang="en-US" baseline="0" dirty="0" err="1" smtClean="0"/>
              <a:t>sqrt</a:t>
            </a:r>
            <a:r>
              <a:rPr lang="en-US" baseline="0" dirty="0" smtClean="0"/>
              <a:t>: fruitful</a:t>
            </a:r>
          </a:p>
          <a:p>
            <a:r>
              <a:rPr lang="en-US" baseline="0" dirty="0" smtClean="0"/>
              <a:t>log10: fruitful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Monty Python Lumberjack Song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print_lyrics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print "I'm a lumberjack, and I'm okay."</a:t>
            </a:r>
          </a:p>
          <a:p>
            <a:r>
              <a:rPr lang="en-US" dirty="0" smtClean="0"/>
              <a:t>    print "I sleep all night and I work all day."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repeat_lyrics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print_lyrics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print_lyrics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repeat_lyrics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7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 clicks of animation on this slide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0F42DF-2F21-FD4E-B039-6234570C2B71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B1B03C9-4EFA-4A32-95D5-455B6DC2B29B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last week we looked at calling functions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4</a:t>
            </a:r>
          </a:p>
          <a:p>
            <a:r>
              <a:rPr lang="en-US" dirty="0" smtClean="0"/>
              <a:t>input</a:t>
            </a:r>
            <a:r>
              <a:rPr lang="en-US" baseline="0" dirty="0" smtClean="0"/>
              <a:t> * 2</a:t>
            </a:r>
          </a:p>
          <a:p>
            <a:r>
              <a:rPr lang="en-US" baseline="0" dirty="0" smtClean="0"/>
              <a:t>print * 3</a:t>
            </a:r>
          </a:p>
          <a:p>
            <a:r>
              <a:rPr lang="en-US" baseline="0" dirty="0" err="1" smtClean="0"/>
              <a:t>sqrt</a:t>
            </a:r>
            <a:r>
              <a:rPr lang="en-US" baseline="0" dirty="0" smtClean="0"/>
              <a:t> * 1</a:t>
            </a:r>
          </a:p>
          <a:p>
            <a:r>
              <a:rPr lang="en-US" baseline="0" dirty="0" smtClean="0"/>
              <a:t>log10 * 1</a:t>
            </a:r>
          </a:p>
          <a:p>
            <a:r>
              <a:rPr lang="en-US" baseline="0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01994FE-5363-4BFF-9F79-EBBFA5EA7B01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D1BEB4B-B97D-4FA6-8E67-8CC2A25CE451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AD5D3C8-20F4-4EA8-BDCE-05DB86479AAE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660EDDC-03F5-4ECE-BFE9-26E698E6F0F6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47582FA-8CC6-4258-813C-26F3B55247F5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D606B14-0C71-46E6-8C28-542B0169E789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F8ADF28-BA2C-4583-9E72-BD0F3B6DA23F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762B5E59-B26B-479A-AF52-1D0BF8B75A3F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599CC13-D689-4BEA-9D6D-6094DF85C116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8898C04-35D5-4B03-A962-D4696B55D3D2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D7A831-06DE-4D67-AD10-238320B22FA6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BD7A831-06DE-4D67-AD10-238320B22FA6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000"/>
              <a:t>vault 713?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809" indent="-290696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784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898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3013" indent="-232557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8126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3240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8354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3468" indent="-23255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F8115CF-6B9A-4764-9A57-A47034AE5CE3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227ABA-029F-F249-9814-D6CD57234E4B}" type="slidenum">
              <a:rPr lang="en-US" sz="1200">
                <a:latin typeface="Times" charset="0"/>
              </a:rPr>
              <a:pPr/>
              <a:t>7</a:t>
            </a:fld>
            <a:endParaRPr lang="en-US" sz="1200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F14A14-85E6-3A43-8049-E49A663EA422}" type="slidenum">
              <a:rPr lang="en-US" sz="1200">
                <a:latin typeface="Times" charset="0"/>
              </a:rPr>
              <a:pPr/>
              <a:t>8</a:t>
            </a:fld>
            <a:endParaRPr lang="en-US" sz="1200">
              <a:latin typeface="Times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In math, you can compose functions: f(g(x)).  You can do the same in Python.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421" indent="-29004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747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7713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2094" indent="-23139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8551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05008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61464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17922" indent="-2313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F75EA0-C468-3744-ADCE-244F7D47D57B}" type="slidenum">
              <a:rPr lang="en-US" sz="1200">
                <a:latin typeface="Times" charset="0"/>
              </a:rPr>
              <a:pPr/>
              <a:t>9</a:t>
            </a:fld>
            <a:endParaRPr lang="en-US" sz="1200">
              <a:latin typeface="Times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  </a:t>
            </a:r>
            <a:r>
              <a:rPr lang="en-US" dirty="0" smtClean="0"/>
              <a:t>2/23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Adds two numbers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add(x, y):</a:t>
            </a:r>
          </a:p>
          <a:p>
            <a:r>
              <a:rPr lang="en-US" dirty="0" smtClean="0"/>
              <a:t>	print("I will add the numbers %d and %d" % (x, y))</a:t>
            </a:r>
          </a:p>
          <a:p>
            <a:r>
              <a:rPr lang="en-US" dirty="0" smtClean="0"/>
              <a:t>	return x + y;</a:t>
            </a:r>
          </a:p>
          <a:p>
            <a:endParaRPr lang="en-US" dirty="0" smtClean="0"/>
          </a:p>
          <a:p>
            <a:r>
              <a:rPr lang="en-US" dirty="0" smtClean="0"/>
              <a:t>sum = add(5, 7)</a:t>
            </a:r>
          </a:p>
          <a:p>
            <a:r>
              <a:rPr lang="en-US" dirty="0" smtClean="0"/>
              <a:t>print("=", sum)</a:t>
            </a:r>
          </a:p>
          <a:p>
            <a:endParaRPr lang="en-US" dirty="0" smtClean="0"/>
          </a:p>
          <a:p>
            <a:r>
              <a:rPr lang="en-US" dirty="0" smtClean="0"/>
              <a:t>"""</a:t>
            </a:r>
          </a:p>
          <a:p>
            <a:r>
              <a:rPr lang="en-US" dirty="0" smtClean="0"/>
              <a:t>Next step: write a function that multiplies two numbers</a:t>
            </a:r>
          </a:p>
          <a:p>
            <a:r>
              <a:rPr lang="en-US" dirty="0" smtClean="0"/>
              <a:t>WITHOUT printing anything</a:t>
            </a:r>
          </a:p>
          <a:p>
            <a:r>
              <a:rPr lang="en-US" dirty="0" smtClean="0"/>
              <a:t>"""</a:t>
            </a:r>
          </a:p>
          <a:p>
            <a:endParaRPr lang="en-US" dirty="0" smtClean="0"/>
          </a:p>
          <a:p>
            <a:r>
              <a:rPr lang="en-US" dirty="0" smtClean="0"/>
              <a:t>#print("%d * %d = %d" % (4, 5, multiply(4, 5)))</a:t>
            </a:r>
          </a:p>
          <a:p>
            <a:r>
              <a:rPr lang="en-US" dirty="0" smtClean="0"/>
              <a:t>#### OR ####</a:t>
            </a:r>
          </a:p>
          <a:p>
            <a:r>
              <a:rPr lang="en-US" dirty="0" smtClean="0"/>
              <a:t>#print(4, "*", 5, "=", multiply(4, 5)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oogle.com/search?q=googo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real power </a:t>
            </a:r>
            <a:r>
              <a:rPr lang="en-US" smtClean="0"/>
              <a:t>of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add.py</a:t>
            </a:r>
            <a:r>
              <a:rPr lang="en-US" dirty="0" smtClean="0"/>
              <a:t>: write multiply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6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525599" y="3880243"/>
            <a:ext cx="28798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Execution starts here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773694" y="4111076"/>
            <a:ext cx="75190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599" y="3406072"/>
            <a:ext cx="254649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Actual parameters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2773694" y="3636905"/>
            <a:ext cx="751905" cy="23083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37736" y="3880243"/>
            <a:ext cx="1035958" cy="46166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79414" y="2398770"/>
            <a:ext cx="26258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Formal parameters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  <a:endCxn id="24" idx="3"/>
          </p:cNvCxnSpPr>
          <p:nvPr/>
        </p:nvCxnSpPr>
        <p:spPr>
          <a:xfrm flipH="1">
            <a:off x="2474952" y="2629603"/>
            <a:ext cx="904462" cy="2580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438994" y="2424573"/>
            <a:ext cx="1035958" cy="46166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0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9" grpId="0" animBg="1"/>
      <p:bldP spid="22" grpId="0"/>
      <p:bldP spid="24" grpId="0" animBg="1"/>
      <p:bldP spid="32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704319" y="2807577"/>
            <a:ext cx="284052" cy="110609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244140" y="2807577"/>
            <a:ext cx="230812" cy="110609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0033" y="1009426"/>
            <a:ext cx="4237378" cy="1200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when the add function is called, actual values get copied into formal parameter variables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5207" y="1119673"/>
            <a:ext cx="1120970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20202"/>
                </a:solidFill>
                <a:latin typeface="Monaco"/>
                <a:cs typeface="Monaco"/>
              </a:rPr>
              <a:t>x</a:t>
            </a:r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 = 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8031" y="1643989"/>
            <a:ext cx="1108146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y = 7</a:t>
            </a:r>
            <a:endParaRPr lang="en-US" sz="2400" dirty="0">
              <a:solidFill>
                <a:srgbClr val="02020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532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04319" y="3526136"/>
            <a:ext cx="735196" cy="3875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35451" y="4111076"/>
            <a:ext cx="484560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3069" y="1009426"/>
            <a:ext cx="4762065" cy="1200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when the add function is finished, it returns the sum and assigns it to the variable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6297" y="1581338"/>
            <a:ext cx="1662234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sum =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5207" y="1119673"/>
            <a:ext cx="1120970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20202"/>
                </a:solidFill>
                <a:latin typeface="Monaco"/>
                <a:cs typeface="Monaco"/>
              </a:rPr>
              <a:t>x</a:t>
            </a:r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 = 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8031" y="1643989"/>
            <a:ext cx="1108146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y = 7</a:t>
            </a:r>
            <a:endParaRPr lang="en-US" sz="2400" dirty="0">
              <a:solidFill>
                <a:srgbClr val="020202"/>
              </a:solidFill>
              <a:latin typeface="Monaco"/>
              <a:cs typeface="Monaco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35451" y="2882027"/>
            <a:ext cx="0" cy="64410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4327" y="4282220"/>
            <a:ext cx="276755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Execution ends here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792423" y="4513053"/>
            <a:ext cx="75190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5756" y="985983"/>
            <a:ext cx="3169844" cy="1236655"/>
          </a:xfrm>
          <a:prstGeom prst="roundRect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7978" y="1059087"/>
            <a:ext cx="12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Memory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6297" y="1581338"/>
            <a:ext cx="1662234" cy="4401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20202"/>
                </a:solidFill>
                <a:latin typeface="Monaco"/>
                <a:cs typeface="Monaco"/>
              </a:rPr>
              <a:t>sum = 12</a:t>
            </a:r>
          </a:p>
        </p:txBody>
      </p:sp>
    </p:spTree>
    <p:extLst>
      <p:ext uri="{BB962C8B-B14F-4D97-AF65-F5344CB8AC3E}">
        <p14:creationId xmlns:p14="http://schemas.microsoft.com/office/powerpoint/2010/main" val="18755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2" y="2437079"/>
            <a:ext cx="8686800" cy="229340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2423"/>
          </a:xfrm>
        </p:spPr>
        <p:txBody>
          <a:bodyPr>
            <a:normAutofit/>
          </a:bodyPr>
          <a:lstStyle/>
          <a:p>
            <a:r>
              <a:rPr lang="en-US" dirty="0" smtClean="0"/>
              <a:t>Function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6692" y="4263560"/>
            <a:ext cx="8686800" cy="2293401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>
            <a:off x="3708731" y="1397723"/>
            <a:ext cx="72838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37353"/>
          <a:stretch/>
        </p:blipFill>
        <p:spPr>
          <a:xfrm>
            <a:off x="1878814" y="1150073"/>
            <a:ext cx="1829917" cy="495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59958"/>
          <a:stretch/>
        </p:blipFill>
        <p:spPr>
          <a:xfrm>
            <a:off x="4445332" y="1213261"/>
            <a:ext cx="3661405" cy="1223818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814" y="2170379"/>
            <a:ext cx="1104900" cy="5334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4879028" y="1645373"/>
            <a:ext cx="0" cy="64410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/>
          <p:cNvCxnSpPr>
            <a:stCxn id="13" idx="2"/>
            <a:endCxn id="14" idx="3"/>
          </p:cNvCxnSpPr>
          <p:nvPr/>
        </p:nvCxnSpPr>
        <p:spPr>
          <a:xfrm rot="5400000">
            <a:off x="4629875" y="790919"/>
            <a:ext cx="12700" cy="3292321"/>
          </a:xfrm>
          <a:prstGeom prst="bentConnector4">
            <a:avLst>
              <a:gd name="adj1" fmla="val 2937126"/>
              <a:gd name="adj2" fmla="val 69683"/>
            </a:avLst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8" idx="0"/>
          </p:cNvCxnSpPr>
          <p:nvPr/>
        </p:nvCxnSpPr>
        <p:spPr>
          <a:xfrm>
            <a:off x="2431264" y="2703779"/>
            <a:ext cx="0" cy="61859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014" y="3322378"/>
            <a:ext cx="2984500" cy="5461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3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918E-6 2.09453E-6 L 0.00191 0.266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3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“Flavors”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Fruitful: </a:t>
            </a:r>
            <a:r>
              <a:rPr lang="en-US" dirty="0" smtClean="0"/>
              <a:t>return a value</a:t>
            </a:r>
            <a:endParaRPr lang="en-US" dirty="0"/>
          </a:p>
          <a:p>
            <a:pPr lvl="1"/>
            <a:r>
              <a:rPr lang="en-US" dirty="0" smtClean="0"/>
              <a:t>Example: math</a:t>
            </a:r>
          </a:p>
          <a:p>
            <a:r>
              <a:rPr lang="en-US" b="1" dirty="0" smtClean="0"/>
              <a:t>Void: </a:t>
            </a:r>
            <a:r>
              <a:rPr lang="en-US" dirty="0" smtClean="0"/>
              <a:t>perform an action without returning a value</a:t>
            </a:r>
          </a:p>
          <a:p>
            <a:pPr lvl="1"/>
            <a:r>
              <a:rPr lang="en-US" dirty="0" smtClean="0"/>
              <a:t>Example: print</a:t>
            </a:r>
          </a:p>
          <a:p>
            <a:r>
              <a:rPr lang="en-US" dirty="0" smtClean="0"/>
              <a:t>Functions can: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0 or 1 items</a:t>
            </a:r>
          </a:p>
          <a:p>
            <a:pPr lvl="1"/>
            <a:r>
              <a:rPr lang="en-US" dirty="0" smtClean="0"/>
              <a:t>take 0 or more parameters (i.e., arguments)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797"/>
          <a:stretch/>
        </p:blipFill>
        <p:spPr>
          <a:xfrm>
            <a:off x="4855235" y="1295400"/>
            <a:ext cx="3276600" cy="90653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3468469"/>
            <a:ext cx="4597400" cy="9779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66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87058"/>
          </a:xfrm>
        </p:spPr>
        <p:txBody>
          <a:bodyPr>
            <a:normAutofit/>
          </a:bodyPr>
          <a:lstStyle/>
          <a:p>
            <a:r>
              <a:rPr lang="en-US" dirty="0" smtClean="0"/>
              <a:t>Which are fruitful </a:t>
            </a:r>
            <a:r>
              <a:rPr lang="en-US" dirty="0" err="1" smtClean="0"/>
              <a:t>vs</a:t>
            </a:r>
            <a:r>
              <a:rPr lang="en-US" dirty="0" smtClean="0"/>
              <a:t> void?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5710"/>
          <a:stretch/>
        </p:blipFill>
        <p:spPr>
          <a:xfrm>
            <a:off x="724544" y="1428420"/>
            <a:ext cx="7686140" cy="6846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18277"/>
            <a:ext cx="7177496" cy="1315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11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6385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12197"/>
            <a:ext cx="8229600" cy="11155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Fruitful or void?</a:t>
            </a:r>
          </a:p>
          <a:p>
            <a:r>
              <a:rPr lang="en-US" dirty="0" smtClean="0"/>
              <a:t>How many parameters?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9" y="1052825"/>
            <a:ext cx="8349547" cy="4475812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6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352397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38100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2000" y="5257800"/>
            <a:ext cx="6781800" cy="533400"/>
          </a:xfrm>
          <a:prstGeom prst="roundRect">
            <a:avLst>
              <a:gd name="adj" fmla="val 43750"/>
            </a:avLst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0" y="1447800"/>
            <a:ext cx="6781800" cy="3810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calling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Control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7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6172200" y="19812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05" name="Rectangle 1"/>
          <p:cNvSpPr>
            <a:spLocks/>
          </p:cNvSpPr>
          <p:nvPr/>
        </p:nvSpPr>
        <p:spPr bwMode="auto">
          <a:xfrm>
            <a:off x="7162800" y="2667000"/>
            <a:ext cx="609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020202"/>
              </a:solidFill>
            </a:endParaRPr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5819775" y="1647825"/>
            <a:ext cx="6096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b="1">
              <a:solidFill>
                <a:srgbClr val="020202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1143000"/>
          </a:xfrm>
        </p:spPr>
        <p:txBody>
          <a:bodyPr rIns="132080"/>
          <a:lstStyle/>
          <a:p>
            <a:r>
              <a:rPr lang="en-US" sz="4000">
                <a:ea typeface="ＭＳ Ｐゴシック" charset="0"/>
              </a:rPr>
              <a:t>What Happens Inside a Function?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457200" y="1447800"/>
            <a:ext cx="47244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f(x): </a:t>
            </a:r>
          </a:p>
          <a:p>
            <a:pPr marL="39688"/>
            <a:r>
              <a:rPr lang="en-US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</a:t>
            </a:r>
            <a:r>
              <a:rPr lang="en-US" sz="1800" b="1" dirty="0" smtClean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x 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= x-1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return g(x)+1</a:t>
            </a:r>
          </a:p>
          <a:p>
            <a:pPr marL="39688"/>
            <a:endParaRPr lang="en-US" sz="1800" b="1" dirty="0">
              <a:solidFill>
                <a:srgbClr val="020202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g(x):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return x*2</a:t>
            </a:r>
          </a:p>
          <a:p>
            <a:pPr marL="39688"/>
            <a:endParaRPr lang="en-US" sz="1800" b="1" dirty="0">
              <a:solidFill>
                <a:srgbClr val="020202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800" b="1" dirty="0" err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def</a:t>
            </a:r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h(x):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if x%2 == 1:      # x odd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	return f(x) + x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else:             # x even</a:t>
            </a:r>
          </a:p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		return f(f(x))</a:t>
            </a:r>
          </a:p>
        </p:txBody>
      </p:sp>
      <p:sp>
        <p:nvSpPr>
          <p:cNvPr id="22536" name="Rectangle 9"/>
          <p:cNvSpPr>
            <a:spLocks/>
          </p:cNvSpPr>
          <p:nvPr/>
        </p:nvSpPr>
        <p:spPr bwMode="auto">
          <a:xfrm>
            <a:off x="4648200" y="1371600"/>
            <a:ext cx="17653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h(3):</a:t>
            </a:r>
          </a:p>
          <a:p>
            <a:pPr marL="39688"/>
            <a:endParaRPr lang="en-US" sz="2800" b="1">
              <a:solidFill>
                <a:srgbClr val="020202"/>
              </a:solidFill>
              <a:cs typeface="Arial" charset="0"/>
            </a:endParaRPr>
          </a:p>
          <a:p>
            <a:pPr marL="39688"/>
            <a:r>
              <a:rPr lang="en-US" sz="2800" b="1">
                <a:solidFill>
                  <a:srgbClr val="020202"/>
                </a:solidFill>
                <a:cs typeface="Arial" charset="0"/>
              </a:rPr>
              <a:t>	</a:t>
            </a:r>
          </a:p>
        </p:txBody>
      </p:sp>
      <p:sp>
        <p:nvSpPr>
          <p:cNvPr id="22537" name="Rectangle 10"/>
          <p:cNvSpPr>
            <a:spLocks/>
          </p:cNvSpPr>
          <p:nvPr/>
        </p:nvSpPr>
        <p:spPr bwMode="auto">
          <a:xfrm>
            <a:off x="4876800" y="1676400"/>
            <a:ext cx="2118866" cy="26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 dirty="0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return f(3) + 3</a:t>
            </a:r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5818188" y="2438400"/>
            <a:ext cx="2534432" cy="5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f(3):</a:t>
            </a:r>
          </a:p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  return g(2) + 1</a:t>
            </a: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7543800" y="30480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7223125" y="3549650"/>
            <a:ext cx="1426256" cy="5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g(2):</a:t>
            </a:r>
          </a:p>
          <a:p>
            <a:pPr marL="39688"/>
            <a:r>
              <a:rPr lang="en-US" sz="1800" b="1">
                <a:solidFill>
                  <a:srgbClr val="020202"/>
                </a:solidFill>
                <a:latin typeface="Courier New" charset="0"/>
                <a:cs typeface="Courier New" charset="0"/>
                <a:sym typeface="Courier New" charset="0"/>
              </a:rPr>
              <a:t>  return 4</a:t>
            </a: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rot="10800000" flipH="1">
            <a:off x="7751763" y="3048000"/>
            <a:ext cx="1587" cy="4572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0" name="Rectangle 16"/>
          <p:cNvSpPr>
            <a:spLocks/>
          </p:cNvSpPr>
          <p:nvPr/>
        </p:nvSpPr>
        <p:spPr bwMode="auto">
          <a:xfrm>
            <a:off x="7772400" y="3124200"/>
            <a:ext cx="190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4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rot="10800000" flipH="1">
            <a:off x="5562600" y="1219200"/>
            <a:ext cx="1588" cy="3810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5594350" y="1233488"/>
            <a:ext cx="800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8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rot="10800000" flipH="1">
            <a:off x="6369050" y="2005013"/>
            <a:ext cx="1588" cy="381000"/>
          </a:xfrm>
          <a:prstGeom prst="line">
            <a:avLst/>
          </a:prstGeom>
          <a:noFill/>
          <a:ln w="25400">
            <a:solidFill>
              <a:srgbClr val="F48E2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6400800" y="2057400"/>
            <a:ext cx="381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1100"/>
              </a:spcBef>
            </a:pPr>
            <a:r>
              <a:rPr lang="en-US" sz="1800" b="1">
                <a:solidFill>
                  <a:srgbClr val="F48E2E"/>
                </a:solidFill>
                <a:latin typeface="Courier New" charset="0"/>
                <a:cs typeface="Courier New" charset="0"/>
                <a:sym typeface="Courier New" charset="0"/>
              </a:rPr>
              <a:t>5</a:t>
            </a:r>
          </a:p>
        </p:txBody>
      </p:sp>
      <p:sp>
        <p:nvSpPr>
          <p:cNvPr id="22547" name="TextBox 20"/>
          <p:cNvSpPr txBox="1">
            <a:spLocks noChangeArrowheads="1"/>
          </p:cNvSpPr>
          <p:nvPr/>
        </p:nvSpPr>
        <p:spPr bwMode="auto">
          <a:xfrm>
            <a:off x="457200" y="5334000"/>
            <a:ext cx="7019870" cy="112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Two key points…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Calibri"/>
                <a:cs typeface="Calibri"/>
              </a:rPr>
              <a:t> Functions return to where they were called from</a:t>
            </a:r>
          </a:p>
          <a:p>
            <a:pPr lvl="1">
              <a:buFont typeface="Arial" charset="0"/>
              <a:buChar char="•"/>
            </a:pPr>
            <a:r>
              <a:rPr lang="en-US" sz="2400" dirty="0">
                <a:latin typeface="Calibri"/>
                <a:cs typeface="Calibri"/>
              </a:rPr>
              <a:t> Each function keeps its own values of its variables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391400" y="4724400"/>
            <a:ext cx="1477538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flow.py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10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 animBg="1"/>
      <p:bldP spid="47105" grpId="0" animBg="1"/>
      <p:bldP spid="47106" grpId="0" animBg="1"/>
      <p:bldP spid="47116" grpId="0"/>
      <p:bldP spid="47117" grpId="0" animBg="1"/>
      <p:bldP spid="47118" grpId="0"/>
      <p:bldP spid="47119" grpId="0" animBg="1"/>
      <p:bldP spid="47120" grpId="0"/>
      <p:bldP spid="47123" grpId="0" animBg="1"/>
      <p:bldP spid="47124" grpId="0"/>
      <p:bldP spid="47126" grpId="0" animBg="1"/>
      <p:bldP spid="471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1943100" y="226437"/>
            <a:ext cx="6477000" cy="66992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13761" y="194687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</a:t>
            </a:r>
            <a:r>
              <a:rPr lang="en-US" sz="4000" b="1" i="1" dirty="0">
                <a:latin typeface="Cambria" pitchFamily="18" charset="0"/>
              </a:rPr>
              <a:t>work</a:t>
            </a:r>
            <a:r>
              <a:rPr lang="en-US" sz="4000" dirty="0">
                <a:latin typeface="Cambria" pitchFamily="18" charset="0"/>
              </a:rPr>
              <a:t>…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228601" y="3303588"/>
            <a:ext cx="4724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4800600" y="1219200"/>
            <a:ext cx="3208338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What is  </a:t>
            </a:r>
            <a:r>
              <a:rPr lang="en-US" b="1" dirty="0">
                <a:latin typeface="Cambria" pitchFamily="18" charset="0"/>
              </a:rPr>
              <a:t>  demo(-4)   </a:t>
            </a:r>
            <a:r>
              <a:rPr lang="en-US" dirty="0">
                <a:latin typeface="Cambria" pitchFamily="18" charset="0"/>
              </a:rPr>
              <a:t>?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228600" y="2286000"/>
            <a:ext cx="42322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228601" y="4370388"/>
            <a:ext cx="34448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 err="1">
                <a:solidFill>
                  <a:srgbClr val="067B0E"/>
                </a:solidFill>
                <a:latin typeface="Courier New" pitchFamily="49" charset="0"/>
              </a:rPr>
              <a:t>def</a:t>
            </a:r>
            <a:r>
              <a:rPr lang="en-US" sz="2000" b="1" dirty="0">
                <a:solidFill>
                  <a:srgbClr val="067B0E"/>
                </a:solidFill>
                <a:latin typeface="Courier New" pitchFamily="49" charset="0"/>
              </a:rPr>
              <a:t>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752600" y="1752600"/>
            <a:ext cx="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1575614" y="1354723"/>
            <a:ext cx="375323" cy="324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20202"/>
                </a:solidFill>
                <a:latin typeface="Cambria" pitchFamily="18" charset="0"/>
              </a:rPr>
              <a:t>-4</a:t>
            </a:r>
            <a:endParaRPr lang="en-US" sz="1600" dirty="0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4339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4343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4344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4345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4346" name="Text Box 30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14347" name="Text Box 31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5368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5370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5371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5372" name="Rectangle 19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11*g(x) + g(x/2)</a:t>
            </a:r>
          </a:p>
        </p:txBody>
      </p:sp>
      <p:sp>
        <p:nvSpPr>
          <p:cNvPr id="15373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5375" name="Text Box 32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5376" name="Text Box 3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5374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1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6396" name="Rectangle 16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11*g(x) + g(x/2)</a:t>
            </a:r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6399" name="Text Box 2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6400" name="Freeform 22"/>
          <p:cNvSpPr>
            <a:spLocks/>
          </p:cNvSpPr>
          <p:nvPr/>
        </p:nvSpPr>
        <p:spPr bwMode="auto">
          <a:xfrm>
            <a:off x="4241800" y="3146425"/>
            <a:ext cx="530225" cy="1195388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Freeform 23"/>
          <p:cNvSpPr>
            <a:spLocks/>
          </p:cNvSpPr>
          <p:nvPr/>
        </p:nvSpPr>
        <p:spPr bwMode="auto">
          <a:xfrm>
            <a:off x="4065588" y="1893888"/>
            <a:ext cx="752475" cy="25019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Text Box 24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894263" y="4114800"/>
            <a:ext cx="3487737" cy="584775"/>
          </a:xfrm>
          <a:prstGeom prst="rect">
            <a:avLst/>
          </a:prstGeom>
          <a:solidFill>
            <a:srgbClr val="FFCC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These are </a:t>
            </a:r>
            <a:r>
              <a:rPr lang="en-US" sz="1600" dirty="0" smtClean="0">
                <a:latin typeface="Cambria" pitchFamily="18" charset="0"/>
              </a:rPr>
              <a:t>distinct memory locations both holding </a:t>
            </a:r>
            <a:r>
              <a:rPr lang="en-US" sz="1600" b="1" dirty="0" smtClean="0">
                <a:latin typeface="Courier New" pitchFamily="49" charset="0"/>
              </a:rPr>
              <a:t>x</a:t>
            </a:r>
            <a:r>
              <a:rPr lang="en-US" sz="1600" dirty="0" smtClean="0">
                <a:latin typeface="Cambria" pitchFamily="18" charset="0"/>
              </a:rPr>
              <a:t>'s</a:t>
            </a:r>
            <a:r>
              <a:rPr lang="en-US" sz="1600" dirty="0">
                <a:latin typeface="Cambria" pitchFamily="18" charset="0"/>
              </a:rPr>
              <a:t>.</a:t>
            </a:r>
            <a:endParaRPr lang="en-US" sz="1600" i="1" dirty="0">
              <a:latin typeface="Cambri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6398" name="AutoShape 1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53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7415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7421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22" name="Rectangle 19"/>
          <p:cNvSpPr>
            <a:spLocks noChangeArrowheads="1"/>
          </p:cNvSpPr>
          <p:nvPr/>
        </p:nvSpPr>
        <p:spPr bwMode="auto">
          <a:xfrm>
            <a:off x="4822825" y="3276600"/>
            <a:ext cx="323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11*g(-4) + g(-4/2)</a:t>
            </a:r>
          </a:p>
        </p:txBody>
      </p:sp>
      <p:sp>
        <p:nvSpPr>
          <p:cNvPr id="17423" name="Rectangle 22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7424" name="Rectangle 23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-1.0 * x</a:t>
            </a:r>
          </a:p>
        </p:txBody>
      </p:sp>
      <p:sp>
        <p:nvSpPr>
          <p:cNvPr id="17425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6" name="Rectangle 28"/>
          <p:cNvSpPr>
            <a:spLocks noChangeArrowheads="1"/>
          </p:cNvSpPr>
          <p:nvPr/>
        </p:nvSpPr>
        <p:spPr bwMode="auto">
          <a:xfrm>
            <a:off x="6091238" y="3302000"/>
            <a:ext cx="655637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8" name="AutoShape 32"/>
          <p:cNvSpPr>
            <a:spLocks noChangeArrowheads="1"/>
          </p:cNvSpPr>
          <p:nvPr/>
        </p:nvSpPr>
        <p:spPr bwMode="auto">
          <a:xfrm>
            <a:off x="6223000" y="3602038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7429" name="Text Box 33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7430" name="Text Box 34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5599" y="2802003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5599" y="4171245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  <p:sp>
        <p:nvSpPr>
          <p:cNvPr id="17427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38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3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8444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7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18448" name="Rectangle 22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8449" name="Rectangle 23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-4</a:t>
            </a:r>
          </a:p>
        </p:txBody>
      </p:sp>
      <p:sp>
        <p:nvSpPr>
          <p:cNvPr id="18450" name="Oval 24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1" name="Rectangle 25"/>
          <p:cNvSpPr>
            <a:spLocks noChangeArrowheads="1"/>
          </p:cNvSpPr>
          <p:nvPr/>
        </p:nvSpPr>
        <p:spPr bwMode="auto">
          <a:xfrm>
            <a:off x="7283450" y="469265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4</a:t>
            </a:r>
          </a:p>
        </p:txBody>
      </p:sp>
      <p:sp>
        <p:nvSpPr>
          <p:cNvPr id="18452" name="Line 26"/>
          <p:cNvSpPr>
            <a:spLocks noChangeShapeType="1"/>
          </p:cNvSpPr>
          <p:nvPr/>
        </p:nvSpPr>
        <p:spPr bwMode="auto">
          <a:xfrm flipH="1" flipV="1">
            <a:off x="6391275" y="3619500"/>
            <a:ext cx="1236663" cy="1077913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3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4" name="Rectangle 28"/>
          <p:cNvSpPr>
            <a:spLocks noChangeArrowheads="1"/>
          </p:cNvSpPr>
          <p:nvPr/>
        </p:nvSpPr>
        <p:spPr bwMode="auto">
          <a:xfrm>
            <a:off x="6213475" y="3302000"/>
            <a:ext cx="28416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5" name="Line 29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6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7" name="AutoShape 32"/>
          <p:cNvSpPr>
            <a:spLocks noChangeArrowheads="1"/>
          </p:cNvSpPr>
          <p:nvPr/>
        </p:nvSpPr>
        <p:spPr bwMode="auto">
          <a:xfrm>
            <a:off x="6223000" y="3602038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8458" name="Text Box 33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0465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19469" name="Rectangle 19"/>
          <p:cNvSpPr>
            <a:spLocks noChangeArrowheads="1"/>
          </p:cNvSpPr>
          <p:nvPr/>
        </p:nvSpPr>
        <p:spPr bwMode="auto">
          <a:xfrm>
            <a:off x="4822825" y="3276600"/>
            <a:ext cx="2989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g(-4/2)</a:t>
            </a:r>
          </a:p>
        </p:txBody>
      </p:sp>
      <p:sp>
        <p:nvSpPr>
          <p:cNvPr id="19470" name="Rectangle 27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1" name="Rectangle 28"/>
          <p:cNvSpPr>
            <a:spLocks noChangeArrowheads="1"/>
          </p:cNvSpPr>
          <p:nvPr/>
        </p:nvSpPr>
        <p:spPr bwMode="auto">
          <a:xfrm>
            <a:off x="6788150" y="3313113"/>
            <a:ext cx="102711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2" name="AutoShape 3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19473" name="Text Box 3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57226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rgbClr val="1E16E4"/>
                </a:solidFill>
                <a:latin typeface="Courier New" pitchFamily="49" charset="0"/>
              </a:rPr>
              <a:t>def</a:t>
            </a: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 return x + f(x)  </a:t>
            </a:r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049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049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049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049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049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049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499" name="Rectangle 23"/>
          <p:cNvSpPr>
            <a:spLocks noChangeArrowheads="1"/>
          </p:cNvSpPr>
          <p:nvPr/>
        </p:nvSpPr>
        <p:spPr bwMode="auto">
          <a:xfrm>
            <a:off x="7283450" y="4692650"/>
            <a:ext cx="54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2</a:t>
            </a:r>
          </a:p>
        </p:txBody>
      </p:sp>
      <p:sp>
        <p:nvSpPr>
          <p:cNvPr id="20500" name="Line 24"/>
          <p:cNvSpPr>
            <a:spLocks noChangeShapeType="1"/>
          </p:cNvSpPr>
          <p:nvPr/>
        </p:nvSpPr>
        <p:spPr bwMode="auto">
          <a:xfrm flipH="1" flipV="1">
            <a:off x="7616825" y="3652838"/>
            <a:ext cx="33338" cy="107791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2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3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4" name="AutoShape 30"/>
          <p:cNvSpPr>
            <a:spLocks noChangeArrowheads="1"/>
          </p:cNvSpPr>
          <p:nvPr/>
        </p:nvSpPr>
        <p:spPr bwMode="auto">
          <a:xfrm>
            <a:off x="7324725" y="3613150"/>
            <a:ext cx="228600" cy="825500"/>
          </a:xfrm>
          <a:prstGeom prst="downArrow">
            <a:avLst>
              <a:gd name="adj1" fmla="val 30556"/>
              <a:gd name="adj2" fmla="val 100810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5" name="Rectangle 31"/>
          <p:cNvSpPr>
            <a:spLocks noChangeArrowheads="1"/>
          </p:cNvSpPr>
          <p:nvPr/>
        </p:nvSpPr>
        <p:spPr bwMode="auto">
          <a:xfrm>
            <a:off x="6886575" y="3313113"/>
            <a:ext cx="1027113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0506" name="Text Box 3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0508" name="Freeform 23"/>
          <p:cNvSpPr>
            <a:spLocks/>
          </p:cNvSpPr>
          <p:nvPr/>
        </p:nvSpPr>
        <p:spPr bwMode="auto">
          <a:xfrm>
            <a:off x="4065588" y="3073400"/>
            <a:ext cx="752475" cy="25019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Freeform 22"/>
          <p:cNvSpPr>
            <a:spLocks/>
          </p:cNvSpPr>
          <p:nvPr/>
        </p:nvSpPr>
        <p:spPr bwMode="auto">
          <a:xfrm>
            <a:off x="4241800" y="4572000"/>
            <a:ext cx="530225" cy="939800"/>
          </a:xfrm>
          <a:custGeom>
            <a:avLst/>
            <a:gdLst>
              <a:gd name="T0" fmla="*/ 2147483647 w 334"/>
              <a:gd name="T1" fmla="*/ 2147483647 h 753"/>
              <a:gd name="T2" fmla="*/ 2147483647 w 334"/>
              <a:gd name="T3" fmla="*/ 2147483647 h 753"/>
              <a:gd name="T4" fmla="*/ 2147483647 w 334"/>
              <a:gd name="T5" fmla="*/ 2147483647 h 753"/>
              <a:gd name="T6" fmla="*/ 2147483647 w 334"/>
              <a:gd name="T7" fmla="*/ 2147483647 h 753"/>
              <a:gd name="T8" fmla="*/ 2147483647 w 334"/>
              <a:gd name="T9" fmla="*/ 2147483647 h 753"/>
              <a:gd name="T10" fmla="*/ 0 w 334"/>
              <a:gd name="T11" fmla="*/ 2147483647 h 753"/>
              <a:gd name="T12" fmla="*/ 2147483647 w 334"/>
              <a:gd name="T13" fmla="*/ 2147483647 h 753"/>
              <a:gd name="T14" fmla="*/ 2147483647 w 334"/>
              <a:gd name="T15" fmla="*/ 2147483647 h 753"/>
              <a:gd name="T16" fmla="*/ 2147483647 w 334"/>
              <a:gd name="T17" fmla="*/ 2147483647 h 753"/>
              <a:gd name="T18" fmla="*/ 2147483647 w 334"/>
              <a:gd name="T19" fmla="*/ 2147483647 h 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4"/>
              <a:gd name="T31" fmla="*/ 0 h 753"/>
              <a:gd name="T32" fmla="*/ 334 w 334"/>
              <a:gd name="T33" fmla="*/ 753 h 7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4" h="753">
                <a:moveTo>
                  <a:pt x="334" y="751"/>
                </a:moveTo>
                <a:cubicBezTo>
                  <a:pt x="230" y="746"/>
                  <a:pt x="233" y="753"/>
                  <a:pt x="156" y="735"/>
                </a:cubicBezTo>
                <a:cubicBezTo>
                  <a:pt x="137" y="730"/>
                  <a:pt x="106" y="707"/>
                  <a:pt x="106" y="707"/>
                </a:cubicBezTo>
                <a:cubicBezTo>
                  <a:pt x="89" y="673"/>
                  <a:pt x="65" y="636"/>
                  <a:pt x="56" y="601"/>
                </a:cubicBezTo>
                <a:cubicBezTo>
                  <a:pt x="49" y="577"/>
                  <a:pt x="45" y="557"/>
                  <a:pt x="34" y="535"/>
                </a:cubicBezTo>
                <a:cubicBezTo>
                  <a:pt x="14" y="457"/>
                  <a:pt x="5" y="381"/>
                  <a:pt x="0" y="301"/>
                </a:cubicBezTo>
                <a:cubicBezTo>
                  <a:pt x="4" y="216"/>
                  <a:pt x="4" y="171"/>
                  <a:pt x="34" y="101"/>
                </a:cubicBezTo>
                <a:cubicBezTo>
                  <a:pt x="42" y="79"/>
                  <a:pt x="37" y="70"/>
                  <a:pt x="61" y="62"/>
                </a:cubicBezTo>
                <a:cubicBezTo>
                  <a:pt x="70" y="52"/>
                  <a:pt x="71" y="33"/>
                  <a:pt x="84" y="29"/>
                </a:cubicBezTo>
                <a:cubicBezTo>
                  <a:pt x="158" y="0"/>
                  <a:pt x="243" y="23"/>
                  <a:pt x="323" y="23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94263" y="5257800"/>
            <a:ext cx="3487737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mbria" pitchFamily="18" charset="0"/>
              </a:rPr>
              <a:t>These are </a:t>
            </a:r>
            <a:r>
              <a:rPr lang="en-US" sz="1600" dirty="0" smtClean="0">
                <a:latin typeface="Cambria" pitchFamily="18" charset="0"/>
              </a:rPr>
              <a:t>distinct memory locations both holding </a:t>
            </a:r>
            <a:r>
              <a:rPr lang="en-US" sz="1600" b="1" dirty="0" smtClean="0">
                <a:latin typeface="Courier New" pitchFamily="49" charset="0"/>
              </a:rPr>
              <a:t>x</a:t>
            </a:r>
            <a:r>
              <a:rPr lang="en-US" sz="1600" dirty="0" smtClean="0">
                <a:latin typeface="Cambria" pitchFamily="18" charset="0"/>
              </a:rPr>
              <a:t>'s – </a:t>
            </a:r>
            <a:r>
              <a:rPr lang="en-US" sz="1600" i="1" dirty="0" smtClean="0">
                <a:latin typeface="Cambria" pitchFamily="18" charset="0"/>
              </a:rPr>
              <a:t>and now they also have different values!!</a:t>
            </a:r>
            <a:endParaRPr lang="en-US" sz="1600" i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7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function </a:t>
            </a:r>
            <a:r>
              <a:rPr lang="en-US" dirty="0" smtClean="0"/>
              <a:t>means naming </a:t>
            </a:r>
            <a:r>
              <a:rPr lang="en-US" dirty="0"/>
              <a:t>a group of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your program easier to read and </a:t>
            </a:r>
            <a:r>
              <a:rPr lang="en-US" dirty="0" smtClean="0"/>
              <a:t>debug</a:t>
            </a:r>
            <a:endParaRPr lang="en-US" dirty="0"/>
          </a:p>
          <a:p>
            <a:r>
              <a:rPr lang="en-US" dirty="0"/>
              <a:t>Functions </a:t>
            </a:r>
            <a:r>
              <a:rPr lang="en-US" dirty="0" smtClean="0"/>
              <a:t>can eliminate </a:t>
            </a:r>
            <a:r>
              <a:rPr lang="en-US" dirty="0"/>
              <a:t>repetitive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make changes in only one place </a:t>
            </a:r>
            <a:endParaRPr lang="en-US" dirty="0"/>
          </a:p>
          <a:p>
            <a:r>
              <a:rPr lang="en-US" dirty="0" smtClean="0"/>
              <a:t>Debug individual functions </a:t>
            </a:r>
            <a:r>
              <a:rPr lang="en-US" dirty="0"/>
              <a:t>one at a time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efore testing your program as a </a:t>
            </a:r>
            <a:r>
              <a:rPr lang="en-US" dirty="0"/>
              <a:t>working </a:t>
            </a:r>
            <a:r>
              <a:rPr lang="en-US" dirty="0" smtClean="0"/>
              <a:t>whole </a:t>
            </a:r>
          </a:p>
          <a:p>
            <a:r>
              <a:rPr lang="en-US" dirty="0" smtClean="0"/>
              <a:t>Reuse!</a:t>
            </a:r>
          </a:p>
          <a:p>
            <a:pPr lvl="1"/>
            <a:r>
              <a:rPr lang="en-US" dirty="0" smtClean="0"/>
              <a:t>once written &amp; debugged, functions can be reused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8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1512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1515" name="Rectangle 15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1517" name="Rectangle 17"/>
          <p:cNvSpPr>
            <a:spLocks noChangeArrowheads="1"/>
          </p:cNvSpPr>
          <p:nvPr/>
        </p:nvSpPr>
        <p:spPr bwMode="auto">
          <a:xfrm>
            <a:off x="4822825" y="327660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+ 2</a:t>
            </a:r>
          </a:p>
        </p:txBody>
      </p:sp>
      <p:sp>
        <p:nvSpPr>
          <p:cNvPr id="21518" name="Rectangle 18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19" name="AutoShape 2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1520" name="Text Box 22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1497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2537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2538" name="Rectangle 14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4822825" y="3276600"/>
            <a:ext cx="2277887" cy="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+ 2 </a:t>
            </a:r>
          </a:p>
        </p:txBody>
      </p:sp>
      <p:sp>
        <p:nvSpPr>
          <p:cNvPr id="22542" name="Rectangle 18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3" name="AutoShape 21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4" name="Oval 22"/>
          <p:cNvSpPr>
            <a:spLocks noChangeArrowheads="1"/>
          </p:cNvSpPr>
          <p:nvPr/>
        </p:nvSpPr>
        <p:spPr bwMode="auto">
          <a:xfrm>
            <a:off x="5581650" y="3252788"/>
            <a:ext cx="1714500" cy="365125"/>
          </a:xfrm>
          <a:prstGeom prst="ellipse">
            <a:avLst/>
          </a:prstGeom>
          <a:noFill/>
          <a:ln w="19050">
            <a:solidFill>
              <a:srgbClr val="0C0BC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5" name="Line 23"/>
          <p:cNvSpPr>
            <a:spLocks noChangeShapeType="1"/>
          </p:cNvSpPr>
          <p:nvPr/>
        </p:nvSpPr>
        <p:spPr bwMode="auto">
          <a:xfrm flipH="1" flipV="1">
            <a:off x="6864350" y="2455863"/>
            <a:ext cx="763588" cy="803275"/>
          </a:xfrm>
          <a:prstGeom prst="line">
            <a:avLst/>
          </a:prstGeom>
          <a:noFill/>
          <a:ln w="19050">
            <a:solidFill>
              <a:srgbClr val="0C0BC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6" name="Line 24"/>
          <p:cNvSpPr>
            <a:spLocks noChangeShapeType="1"/>
          </p:cNvSpPr>
          <p:nvPr/>
        </p:nvSpPr>
        <p:spPr bwMode="auto">
          <a:xfrm flipV="1">
            <a:off x="7296150" y="3425825"/>
            <a:ext cx="342900" cy="4763"/>
          </a:xfrm>
          <a:prstGeom prst="line">
            <a:avLst/>
          </a:prstGeom>
          <a:noFill/>
          <a:ln w="19050">
            <a:solidFill>
              <a:srgbClr val="0C0BC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7599363" y="3259138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C0BC6"/>
                </a:solidFill>
                <a:latin typeface="Courier New" pitchFamily="49" charset="0"/>
              </a:rPr>
              <a:t>46</a:t>
            </a:r>
          </a:p>
        </p:txBody>
      </p:sp>
      <p:sp>
        <p:nvSpPr>
          <p:cNvPr id="22548" name="Text Box 2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  <a:r>
              <a:rPr lang="en-US">
                <a:latin typeface="Times" pitchFamily="-106" charset="0"/>
              </a:rPr>
              <a:t>?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351175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solidFill>
                  <a:srgbClr val="1E16E4"/>
                </a:solidFill>
                <a:latin typeface="Courier New" pitchFamily="49" charset="0"/>
              </a:rPr>
              <a:t>def</a:t>
            </a: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</a:rPr>
              <a:t>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 return x + f(x)  </a:t>
            </a: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4821238" y="21018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 46</a:t>
            </a:r>
          </a:p>
        </p:txBody>
      </p:sp>
      <p:sp>
        <p:nvSpPr>
          <p:cNvPr id="23562" name="Oval 21"/>
          <p:cNvSpPr>
            <a:spLocks noChangeArrowheads="1"/>
          </p:cNvSpPr>
          <p:nvPr/>
        </p:nvSpPr>
        <p:spPr bwMode="auto">
          <a:xfrm>
            <a:off x="5491163" y="2084388"/>
            <a:ext cx="1714500" cy="365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22"/>
          <p:cNvSpPr>
            <a:spLocks noChangeShapeType="1"/>
          </p:cNvSpPr>
          <p:nvPr/>
        </p:nvSpPr>
        <p:spPr bwMode="auto">
          <a:xfrm flipH="1">
            <a:off x="4548188" y="2449513"/>
            <a:ext cx="1619250" cy="2119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25"/>
          <p:cNvSpPr>
            <a:spLocks noChangeArrowheads="1"/>
          </p:cNvSpPr>
          <p:nvPr/>
        </p:nvSpPr>
        <p:spPr bwMode="auto">
          <a:xfrm>
            <a:off x="4100513" y="4525963"/>
            <a:ext cx="82391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B63734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5334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&gt;&gt;&gt; demo(-4) </a:t>
            </a:r>
          </a:p>
        </p:txBody>
      </p:sp>
      <p:sp>
        <p:nvSpPr>
          <p:cNvPr id="23566" name="Line 27"/>
          <p:cNvSpPr>
            <a:spLocks noChangeShapeType="1"/>
          </p:cNvSpPr>
          <p:nvPr/>
        </p:nvSpPr>
        <p:spPr bwMode="auto">
          <a:xfrm>
            <a:off x="2895600" y="4789488"/>
            <a:ext cx="1152525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28"/>
          <p:cNvSpPr>
            <a:spLocks noChangeArrowheads="1"/>
          </p:cNvSpPr>
          <p:nvPr/>
        </p:nvSpPr>
        <p:spPr bwMode="auto">
          <a:xfrm>
            <a:off x="517525" y="50165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B63734"/>
                </a:solidFill>
                <a:latin typeface="Courier New" pitchFamily="49" charset="0"/>
              </a:rPr>
              <a:t>42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How functions work…</a:t>
            </a:r>
          </a:p>
        </p:txBody>
      </p:sp>
    </p:spTree>
    <p:extLst>
      <p:ext uri="{BB962C8B-B14F-4D97-AF65-F5344CB8AC3E}">
        <p14:creationId xmlns:p14="http://schemas.microsoft.com/office/powerpoint/2010/main" val="185653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>
                <a:latin typeface="Cambria" pitchFamily="18" charset="0"/>
              </a:rPr>
              <a:t>Function </a:t>
            </a:r>
            <a:r>
              <a:rPr lang="en-US" sz="4000" b="1" i="1">
                <a:latin typeface="Cambria" pitchFamily="18" charset="0"/>
              </a:rPr>
              <a:t>stack</a:t>
            </a:r>
            <a:r>
              <a:rPr lang="en-US" sz="4000">
                <a:latin typeface="Cambria" pitchFamily="18" charset="0"/>
              </a:rPr>
              <a:t>ing</a:t>
            </a:r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561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561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19" name="Rectangle 23"/>
          <p:cNvSpPr>
            <a:spLocks noChangeArrowheads="1"/>
          </p:cNvSpPr>
          <p:nvPr/>
        </p:nvSpPr>
        <p:spPr bwMode="auto">
          <a:xfrm>
            <a:off x="7283450" y="4692650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2</a:t>
            </a:r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 flipV="1">
            <a:off x="7537450" y="3617913"/>
            <a:ext cx="0" cy="1057275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2" name="Rectangle 26"/>
          <p:cNvSpPr>
            <a:spLocks noChangeArrowheads="1"/>
          </p:cNvSpPr>
          <p:nvPr/>
        </p:nvSpPr>
        <p:spPr bwMode="auto">
          <a:xfrm>
            <a:off x="6932613" y="3313113"/>
            <a:ext cx="969962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3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9721" name="Text Box 28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solidFill>
                <a:schemeClr val="bg1">
                  <a:lumMod val="65000"/>
                </a:schemeClr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5625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6" name="AutoShape 30"/>
          <p:cNvSpPr>
            <a:spLocks noChangeArrowheads="1"/>
          </p:cNvSpPr>
          <p:nvPr/>
        </p:nvSpPr>
        <p:spPr bwMode="auto">
          <a:xfrm>
            <a:off x="6999288" y="3614738"/>
            <a:ext cx="341312" cy="836612"/>
          </a:xfrm>
          <a:prstGeom prst="downArrow">
            <a:avLst>
              <a:gd name="adj1" fmla="val 30556"/>
              <a:gd name="adj2" fmla="val 68428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30" name="Rounded Rectangle 35"/>
          <p:cNvSpPr>
            <a:spLocks noChangeArrowheads="1"/>
          </p:cNvSpPr>
          <p:nvPr/>
        </p:nvSpPr>
        <p:spPr bwMode="auto">
          <a:xfrm>
            <a:off x="5410200" y="2121959"/>
            <a:ext cx="3505200" cy="24685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7200" dirty="0">
                <a:solidFill>
                  <a:srgbClr val="020202"/>
                </a:solidFill>
                <a:latin typeface="Cambria" pitchFamily="18" charset="0"/>
              </a:rPr>
              <a:t>the stack</a:t>
            </a:r>
          </a:p>
        </p:txBody>
      </p:sp>
      <p:sp>
        <p:nvSpPr>
          <p:cNvPr id="25627" name="Line 31"/>
          <p:cNvSpPr>
            <a:spLocks noChangeShapeType="1"/>
          </p:cNvSpPr>
          <p:nvPr/>
        </p:nvSpPr>
        <p:spPr bwMode="auto">
          <a:xfrm>
            <a:off x="5732463" y="1530174"/>
            <a:ext cx="0" cy="3640137"/>
          </a:xfrm>
          <a:prstGeom prst="line">
            <a:avLst/>
          </a:prstGeom>
          <a:noFill/>
          <a:ln w="76200">
            <a:solidFill>
              <a:srgbClr val="9103B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    return 11*g(x) + g(x/2) 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   return -1 * x 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return x + f(x)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8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495800" y="15240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495800" y="27432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1E16E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495800" y="4114800"/>
            <a:ext cx="3886200" cy="1066800"/>
          </a:xfrm>
          <a:prstGeom prst="rect">
            <a:avLst/>
          </a:prstGeom>
          <a:solidFill>
            <a:srgbClr val="CAF5FB"/>
          </a:solidFill>
          <a:ln w="19050">
            <a:solidFill>
              <a:srgbClr val="067B0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295400" y="228600"/>
            <a:ext cx="624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>
                <a:latin typeface="Cambria" pitchFamily="18" charset="0"/>
              </a:rPr>
              <a:t>Function </a:t>
            </a:r>
            <a:r>
              <a:rPr lang="en-US" sz="4000" b="1" i="1">
                <a:latin typeface="Cambria" pitchFamily="18" charset="0"/>
              </a:rPr>
              <a:t>stack</a:t>
            </a:r>
            <a:r>
              <a:rPr lang="en-US" sz="4000">
                <a:latin typeface="Cambria" pitchFamily="18" charset="0"/>
              </a:rPr>
              <a:t>ing</a:t>
            </a: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609600" y="2314575"/>
            <a:ext cx="36576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f(x):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11*g(x) + g(x/2) </a:t>
            </a:r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609600" y="3106738"/>
            <a:ext cx="26670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g(x):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-1 * x </a:t>
            </a:r>
          </a:p>
        </p:txBody>
      </p:sp>
      <p:sp>
        <p:nvSpPr>
          <p:cNvPr id="29705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32766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def demo(x):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MS PGothic" pitchFamily="34" charset="-128"/>
              </a:rPr>
              <a:t>    return x + f(x)  </a:t>
            </a:r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4514850" y="1533525"/>
            <a:ext cx="67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demo</a:t>
            </a:r>
          </a:p>
        </p:txBody>
      </p:sp>
      <p:sp>
        <p:nvSpPr>
          <p:cNvPr id="25610" name="Rectangle 14"/>
          <p:cNvSpPr>
            <a:spLocks noChangeArrowheads="1"/>
          </p:cNvSpPr>
          <p:nvPr/>
        </p:nvSpPr>
        <p:spPr bwMode="auto">
          <a:xfrm>
            <a:off x="4814888" y="1812925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1" name="Rectangle 15"/>
          <p:cNvSpPr>
            <a:spLocks noChangeArrowheads="1"/>
          </p:cNvSpPr>
          <p:nvPr/>
        </p:nvSpPr>
        <p:spPr bwMode="auto">
          <a:xfrm>
            <a:off x="4821238" y="21018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-4 + f(-4)</a:t>
            </a:r>
          </a:p>
        </p:txBody>
      </p:sp>
      <p:sp>
        <p:nvSpPr>
          <p:cNvPr id="25612" name="Rectangle 16"/>
          <p:cNvSpPr>
            <a:spLocks noChangeArrowheads="1"/>
          </p:cNvSpPr>
          <p:nvPr/>
        </p:nvSpPr>
        <p:spPr bwMode="auto">
          <a:xfrm>
            <a:off x="4572000" y="27432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1E16E4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25613" name="Rectangle 17"/>
          <p:cNvSpPr>
            <a:spLocks noChangeArrowheads="1"/>
          </p:cNvSpPr>
          <p:nvPr/>
        </p:nvSpPr>
        <p:spPr bwMode="auto">
          <a:xfrm>
            <a:off x="4572000" y="4191000"/>
            <a:ext cx="306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25614" name="Rectangle 18"/>
          <p:cNvSpPr>
            <a:spLocks noChangeArrowheads="1"/>
          </p:cNvSpPr>
          <p:nvPr/>
        </p:nvSpPr>
        <p:spPr bwMode="auto">
          <a:xfrm>
            <a:off x="4816475" y="298767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-4</a:t>
            </a:r>
          </a:p>
        </p:txBody>
      </p:sp>
      <p:sp>
        <p:nvSpPr>
          <p:cNvPr id="25615" name="Rectangle 19"/>
          <p:cNvSpPr>
            <a:spLocks noChangeArrowheads="1"/>
          </p:cNvSpPr>
          <p:nvPr/>
        </p:nvSpPr>
        <p:spPr bwMode="auto">
          <a:xfrm>
            <a:off x="4822825" y="3276600"/>
            <a:ext cx="311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11* 4   + g(-4/2)</a:t>
            </a:r>
          </a:p>
        </p:txBody>
      </p:sp>
      <p:sp>
        <p:nvSpPr>
          <p:cNvPr id="25616" name="Rectangle 20"/>
          <p:cNvSpPr>
            <a:spLocks noChangeArrowheads="1"/>
          </p:cNvSpPr>
          <p:nvPr/>
        </p:nvSpPr>
        <p:spPr bwMode="auto">
          <a:xfrm>
            <a:off x="4816475" y="4403725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x = -2</a:t>
            </a:r>
          </a:p>
        </p:txBody>
      </p:sp>
      <p:sp>
        <p:nvSpPr>
          <p:cNvPr id="25617" name="Rectangle 21"/>
          <p:cNvSpPr>
            <a:spLocks noChangeArrowheads="1"/>
          </p:cNvSpPr>
          <p:nvPr/>
        </p:nvSpPr>
        <p:spPr bwMode="auto">
          <a:xfrm>
            <a:off x="4822825" y="4692650"/>
            <a:ext cx="2012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20202"/>
                </a:solidFill>
                <a:latin typeface="Courier New" pitchFamily="49" charset="0"/>
              </a:rPr>
              <a:t>return  -1 * -2</a:t>
            </a:r>
          </a:p>
        </p:txBody>
      </p:sp>
      <p:sp>
        <p:nvSpPr>
          <p:cNvPr id="25618" name="Oval 22"/>
          <p:cNvSpPr>
            <a:spLocks noChangeArrowheads="1"/>
          </p:cNvSpPr>
          <p:nvPr/>
        </p:nvSpPr>
        <p:spPr bwMode="auto">
          <a:xfrm>
            <a:off x="5659438" y="4679950"/>
            <a:ext cx="1298575" cy="365125"/>
          </a:xfrm>
          <a:prstGeom prst="ellipse">
            <a:avLst/>
          </a:prstGeom>
          <a:noFill/>
          <a:ln w="19050">
            <a:solidFill>
              <a:srgbClr val="067B0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19" name="Rectangle 23"/>
          <p:cNvSpPr>
            <a:spLocks noChangeArrowheads="1"/>
          </p:cNvSpPr>
          <p:nvPr/>
        </p:nvSpPr>
        <p:spPr bwMode="auto">
          <a:xfrm>
            <a:off x="7283450" y="4692650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67B0E"/>
                </a:solidFill>
                <a:latin typeface="Courier New" pitchFamily="49" charset="0"/>
              </a:rPr>
              <a:t> 2</a:t>
            </a:r>
          </a:p>
        </p:txBody>
      </p:sp>
      <p:sp>
        <p:nvSpPr>
          <p:cNvPr id="25620" name="Line 24"/>
          <p:cNvSpPr>
            <a:spLocks noChangeShapeType="1"/>
          </p:cNvSpPr>
          <p:nvPr/>
        </p:nvSpPr>
        <p:spPr bwMode="auto">
          <a:xfrm flipV="1">
            <a:off x="7537450" y="3617913"/>
            <a:ext cx="0" cy="1057275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1" name="Rectangle 25"/>
          <p:cNvSpPr>
            <a:spLocks noChangeArrowheads="1"/>
          </p:cNvSpPr>
          <p:nvPr/>
        </p:nvSpPr>
        <p:spPr bwMode="auto">
          <a:xfrm>
            <a:off x="6311900" y="2128838"/>
            <a:ext cx="712788" cy="304800"/>
          </a:xfrm>
          <a:prstGeom prst="rect">
            <a:avLst/>
          </a:prstGeom>
          <a:noFill/>
          <a:ln w="19050">
            <a:solidFill>
              <a:srgbClr val="1E16E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2" name="Rectangle 26"/>
          <p:cNvSpPr>
            <a:spLocks noChangeArrowheads="1"/>
          </p:cNvSpPr>
          <p:nvPr/>
        </p:nvSpPr>
        <p:spPr bwMode="auto">
          <a:xfrm>
            <a:off x="6932613" y="3313113"/>
            <a:ext cx="969962" cy="304800"/>
          </a:xfrm>
          <a:prstGeom prst="rect">
            <a:avLst/>
          </a:prstGeom>
          <a:noFill/>
          <a:ln w="19050">
            <a:solidFill>
              <a:srgbClr val="067B0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3" name="Line 27"/>
          <p:cNvSpPr>
            <a:spLocks noChangeShapeType="1"/>
          </p:cNvSpPr>
          <p:nvPr/>
        </p:nvSpPr>
        <p:spPr bwMode="auto">
          <a:xfrm flipV="1">
            <a:off x="6959600" y="4852988"/>
            <a:ext cx="342900" cy="4762"/>
          </a:xfrm>
          <a:prstGeom prst="line">
            <a:avLst/>
          </a:prstGeom>
          <a:noFill/>
          <a:ln w="19050">
            <a:solidFill>
              <a:srgbClr val="067B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9721" name="Text Box 28"/>
          <p:cNvSpPr txBox="1">
            <a:spLocks noChangeArrowheads="1"/>
          </p:cNvSpPr>
          <p:nvPr/>
        </p:nvSpPr>
        <p:spPr bwMode="auto">
          <a:xfrm>
            <a:off x="762000" y="5791200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solidFill>
                <a:schemeClr val="bg1">
                  <a:lumMod val="65000"/>
                </a:schemeClr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5625" name="AutoShape 29"/>
          <p:cNvSpPr>
            <a:spLocks noChangeArrowheads="1"/>
          </p:cNvSpPr>
          <p:nvPr/>
        </p:nvSpPr>
        <p:spPr bwMode="auto">
          <a:xfrm>
            <a:off x="6553200" y="2438400"/>
            <a:ext cx="228600" cy="533400"/>
          </a:xfrm>
          <a:prstGeom prst="downArrow">
            <a:avLst>
              <a:gd name="adj1" fmla="val 30556"/>
              <a:gd name="adj2" fmla="val 65139"/>
            </a:avLst>
          </a:prstGeom>
          <a:solidFill>
            <a:srgbClr val="0C0B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6" name="AutoShape 30"/>
          <p:cNvSpPr>
            <a:spLocks noChangeArrowheads="1"/>
          </p:cNvSpPr>
          <p:nvPr/>
        </p:nvSpPr>
        <p:spPr bwMode="auto">
          <a:xfrm>
            <a:off x="6999288" y="3614738"/>
            <a:ext cx="341312" cy="836612"/>
          </a:xfrm>
          <a:prstGeom prst="downArrow">
            <a:avLst>
              <a:gd name="adj1" fmla="val 30556"/>
              <a:gd name="adj2" fmla="val 68428"/>
            </a:avLst>
          </a:prstGeom>
          <a:solidFill>
            <a:srgbClr val="0FB12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25628" name="Text Box 33"/>
          <p:cNvSpPr txBox="1">
            <a:spLocks noChangeArrowheads="1"/>
          </p:cNvSpPr>
          <p:nvPr/>
        </p:nvSpPr>
        <p:spPr bwMode="auto">
          <a:xfrm>
            <a:off x="765175" y="5486400"/>
            <a:ext cx="776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9103B9"/>
                </a:solidFill>
                <a:latin typeface="Cambria" pitchFamily="18" charset="0"/>
              </a:rPr>
              <a:t>(1) keeps separate variables for each function call…</a:t>
            </a:r>
          </a:p>
        </p:txBody>
      </p:sp>
      <p:sp>
        <p:nvSpPr>
          <p:cNvPr id="25629" name="Text Box 34"/>
          <p:cNvSpPr txBox="1">
            <a:spLocks noChangeArrowheads="1"/>
          </p:cNvSpPr>
          <p:nvPr/>
        </p:nvSpPr>
        <p:spPr bwMode="auto">
          <a:xfrm>
            <a:off x="765175" y="6096000"/>
            <a:ext cx="723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9103B9"/>
                </a:solidFill>
                <a:latin typeface="Cambria" pitchFamily="18" charset="0"/>
              </a:rPr>
              <a:t>(2) remembers where to send results back to…</a:t>
            </a:r>
          </a:p>
        </p:txBody>
      </p:sp>
      <p:sp>
        <p:nvSpPr>
          <p:cNvPr id="25631" name="Rectangle 36"/>
          <p:cNvSpPr>
            <a:spLocks noChangeArrowheads="1"/>
          </p:cNvSpPr>
          <p:nvPr/>
        </p:nvSpPr>
        <p:spPr bwMode="auto">
          <a:xfrm>
            <a:off x="429834" y="4038600"/>
            <a:ext cx="310219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200" b="1" dirty="0">
                <a:solidFill>
                  <a:srgbClr val="9103B9"/>
                </a:solidFill>
                <a:latin typeface="Cambria" pitchFamily="18" charset="0"/>
              </a:rPr>
              <a:t>"The </a:t>
            </a:r>
            <a:r>
              <a:rPr lang="en-US" sz="4200" b="1" dirty="0" smtClean="0">
                <a:solidFill>
                  <a:srgbClr val="9103B9"/>
                </a:solidFill>
                <a:latin typeface="Cambria" pitchFamily="18" charset="0"/>
              </a:rPr>
              <a:t>stack"</a:t>
            </a:r>
            <a:endParaRPr lang="en-US" sz="4200" b="1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327" y="4814242"/>
            <a:ext cx="325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9103B9"/>
                </a:solidFill>
                <a:latin typeface="Cambria" pitchFamily="18" charset="0"/>
              </a:rPr>
              <a:t>is a </a:t>
            </a:r>
            <a:r>
              <a:rPr lang="en-US" b="1" dirty="0" smtClean="0">
                <a:solidFill>
                  <a:srgbClr val="9103B9"/>
                </a:solidFill>
                <a:latin typeface="Cambria" pitchFamily="18" charset="0"/>
              </a:rPr>
              <a:t>memory area </a:t>
            </a:r>
            <a:r>
              <a:rPr lang="en-US" dirty="0" smtClean="0">
                <a:solidFill>
                  <a:srgbClr val="9103B9"/>
                </a:solidFill>
                <a:latin typeface="Cambria" pitchFamily="18" charset="0"/>
              </a:rPr>
              <a:t>that</a:t>
            </a:r>
            <a:endParaRPr lang="en-US" dirty="0"/>
          </a:p>
        </p:txBody>
      </p:sp>
      <p:sp>
        <p:nvSpPr>
          <p:cNvPr id="33" name="Rounded Rectangle 35"/>
          <p:cNvSpPr>
            <a:spLocks noChangeArrowheads="1"/>
          </p:cNvSpPr>
          <p:nvPr/>
        </p:nvSpPr>
        <p:spPr bwMode="auto">
          <a:xfrm>
            <a:off x="5410200" y="2121959"/>
            <a:ext cx="3505200" cy="24685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7200" dirty="0">
                <a:solidFill>
                  <a:srgbClr val="020202"/>
                </a:solidFill>
                <a:latin typeface="Cambria" pitchFamily="18" charset="0"/>
              </a:rPr>
              <a:t>the stack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732463" y="1530174"/>
            <a:ext cx="0" cy="3640137"/>
          </a:xfrm>
          <a:prstGeom prst="line">
            <a:avLst/>
          </a:prstGeom>
          <a:noFill/>
          <a:ln w="76200">
            <a:solidFill>
              <a:srgbClr val="9103B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2020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599" y="1584446"/>
            <a:ext cx="1619955" cy="353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0202"/>
                </a:solidFill>
                <a:latin typeface="Calibri" panose="020F0502020204030204" pitchFamily="34" charset="0"/>
              </a:rPr>
              <a:t>stack frame</a:t>
            </a:r>
            <a:endParaRPr lang="en-US" dirty="0">
              <a:solidFill>
                <a:srgbClr val="02020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8938" y="228600"/>
            <a:ext cx="82692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49" charset="0"/>
              </a:rPr>
              <a:t>return  </a:t>
            </a:r>
            <a:r>
              <a:rPr lang="en-US" sz="4200" dirty="0">
                <a:latin typeface="Times" pitchFamily="-106" charset="0"/>
              </a:rPr>
              <a:t> </a:t>
            </a:r>
            <a:r>
              <a:rPr lang="en-US" sz="4200" b="1" dirty="0">
                <a:latin typeface="Cambria" pitchFamily="18" charset="0"/>
              </a:rPr>
              <a:t>!=</a:t>
            </a:r>
            <a:r>
              <a:rPr lang="en-US" sz="4200" dirty="0">
                <a:latin typeface="Times" pitchFamily="-106" charset="0"/>
              </a:rPr>
              <a:t>        </a:t>
            </a:r>
            <a:r>
              <a:rPr lang="en-US" sz="4200" b="1" dirty="0">
                <a:latin typeface="Courier New" pitchFamily="49" charset="0"/>
              </a:rPr>
              <a:t>print</a:t>
            </a:r>
            <a:endParaRPr lang="en-US" sz="4200" dirty="0">
              <a:latin typeface="Times" pitchFamily="-106" charset="0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381000" y="3290888"/>
            <a:ext cx="4448175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3048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>
                <a:latin typeface="Courier New" pitchFamily="49" charset="0"/>
              </a:rPr>
              <a:t> dbl(x):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""" dbls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2*x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48006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>
                <a:latin typeface="Courier New" pitchFamily="49" charset="0"/>
              </a:rPr>
              <a:t> dblPR(x):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009600"/>
                </a:solidFill>
                <a:latin typeface="Courier New" pitchFamily="49" charset="0"/>
              </a:rPr>
              <a:t>""" dbls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>
                <a:solidFill>
                  <a:srgbClr val="9103B9"/>
                </a:solidFill>
                <a:latin typeface="Courier New" pitchFamily="49" charset="0"/>
              </a:rPr>
              <a:t>print </a:t>
            </a:r>
            <a:r>
              <a:rPr lang="en-US" b="1">
                <a:latin typeface="Courier New" pitchFamily="49" charset="0"/>
              </a:rPr>
              <a:t>2*x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56163" y="3290888"/>
            <a:ext cx="3906837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dblPR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cxnSp>
        <p:nvCxnSpPr>
          <p:cNvPr id="26634" name="Straight Connector 2"/>
          <p:cNvCxnSpPr>
            <a:cxnSpLocks noChangeShapeType="1"/>
          </p:cNvCxnSpPr>
          <p:nvPr/>
        </p:nvCxnSpPr>
        <p:spPr bwMode="auto">
          <a:xfrm>
            <a:off x="4419600" y="1371600"/>
            <a:ext cx="0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31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08845" y="4572000"/>
            <a:ext cx="8763000" cy="20574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8938" y="228600"/>
            <a:ext cx="826928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49" charset="0"/>
              </a:rPr>
              <a:t>return  </a:t>
            </a:r>
            <a:r>
              <a:rPr lang="en-US" sz="4200" dirty="0">
                <a:latin typeface="Times" pitchFamily="-106" charset="0"/>
              </a:rPr>
              <a:t> </a:t>
            </a:r>
            <a:r>
              <a:rPr lang="en-US" sz="4200" b="1" dirty="0">
                <a:latin typeface="Cambria" pitchFamily="18" charset="0"/>
              </a:rPr>
              <a:t>!=</a:t>
            </a:r>
            <a:r>
              <a:rPr lang="en-US" sz="4200" dirty="0">
                <a:latin typeface="Times" pitchFamily="-106" charset="0"/>
              </a:rPr>
              <a:t>        </a:t>
            </a:r>
            <a:r>
              <a:rPr lang="en-US" sz="4200" b="1" dirty="0">
                <a:latin typeface="Courier New" pitchFamily="49" charset="0"/>
              </a:rPr>
              <a:t>print</a:t>
            </a:r>
            <a:endParaRPr lang="en-US" sz="4200" dirty="0">
              <a:latin typeface="Times" pitchFamily="-106" charset="0"/>
            </a:endParaRP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381000" y="3290888"/>
            <a:ext cx="4448175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3048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dbl</a:t>
            </a:r>
            <a:r>
              <a:rPr lang="en-US" b="1" dirty="0">
                <a:latin typeface="Courier New" pitchFamily="49" charset="0"/>
              </a:rPr>
              <a:t>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""" </a:t>
            </a:r>
            <a:r>
              <a:rPr lang="en-US" b="1" dirty="0" err="1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2*x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4800600" y="1646238"/>
            <a:ext cx="41148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F890C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dblPR</a:t>
            </a:r>
            <a:r>
              <a:rPr lang="en-US" b="1" dirty="0">
                <a:latin typeface="Courier New" pitchFamily="49" charset="0"/>
              </a:rPr>
              <a:t>(x):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""" </a:t>
            </a:r>
            <a:r>
              <a:rPr lang="en-US" b="1" dirty="0" err="1">
                <a:solidFill>
                  <a:srgbClr val="009600"/>
                </a:solidFill>
                <a:latin typeface="Courier New" pitchFamily="49" charset="0"/>
              </a:rPr>
              <a:t>dbls</a:t>
            </a:r>
            <a:r>
              <a:rPr lang="en-US" b="1" dirty="0">
                <a:solidFill>
                  <a:srgbClr val="009600"/>
                </a:solidFill>
                <a:latin typeface="Courier New" pitchFamily="49" charset="0"/>
              </a:rPr>
              <a:t> x? """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9103B9"/>
                </a:solidFill>
                <a:latin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</a:rPr>
              <a:t>(2*x)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56163" y="3290888"/>
            <a:ext cx="3906837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20202"/>
                </a:solidFill>
                <a:latin typeface="Courier New" pitchFamily="49" charset="0"/>
              </a:rPr>
              <a:t>&gt;&gt;&gt;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ans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C0BC6"/>
                </a:solidFill>
                <a:latin typeface="Courier New" pitchFamily="49" charset="0"/>
              </a:rPr>
              <a:t>dblPR</a:t>
            </a:r>
            <a:r>
              <a:rPr lang="en-US" b="1" dirty="0">
                <a:solidFill>
                  <a:srgbClr val="0C0BC6"/>
                </a:solidFill>
                <a:latin typeface="Courier New" pitchFamily="49" charset="0"/>
              </a:rPr>
              <a:t>(21)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6631" name="Text Box 22"/>
          <p:cNvSpPr txBox="1">
            <a:spLocks noChangeArrowheads="1"/>
          </p:cNvSpPr>
          <p:nvPr/>
        </p:nvSpPr>
        <p:spPr bwMode="auto">
          <a:xfrm>
            <a:off x="313120" y="5683956"/>
            <a:ext cx="83087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sz="3200" dirty="0">
                <a:solidFill>
                  <a:srgbClr val="FF9900"/>
                </a:solidFill>
                <a:latin typeface="Times New Roman" pitchFamily="18" charset="0"/>
              </a:rPr>
              <a:t>   </a:t>
            </a:r>
            <a:r>
              <a:rPr lang="en-US" sz="3200" dirty="0">
                <a:latin typeface="Cambria" pitchFamily="18" charset="0"/>
              </a:rPr>
              <a:t>yields the function call's </a:t>
            </a:r>
            <a:r>
              <a:rPr lang="en-US" sz="3200" b="1" i="1" dirty="0">
                <a:latin typeface="Cambria" pitchFamily="18" charset="0"/>
              </a:rPr>
              <a:t>value </a:t>
            </a:r>
            <a:r>
              <a:rPr lang="en-US" sz="3200" dirty="0">
                <a:latin typeface="Cambria" pitchFamily="18" charset="0"/>
              </a:rPr>
              <a:t>…</a:t>
            </a:r>
          </a:p>
        </p:txBody>
      </p:sp>
      <p:sp>
        <p:nvSpPr>
          <p:cNvPr id="26632" name="Text Box 23"/>
          <p:cNvSpPr txBox="1">
            <a:spLocks noChangeArrowheads="1"/>
          </p:cNvSpPr>
          <p:nvPr/>
        </p:nvSpPr>
        <p:spPr bwMode="auto">
          <a:xfrm>
            <a:off x="313120" y="4921956"/>
            <a:ext cx="7353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9103B9"/>
                </a:solidFill>
                <a:latin typeface="Courier New" pitchFamily="49" charset="0"/>
              </a:rPr>
              <a:t>print</a:t>
            </a:r>
            <a:r>
              <a:rPr lang="en-US" sz="3200" dirty="0">
                <a:solidFill>
                  <a:srgbClr val="9103B9"/>
                </a:solidFill>
                <a:latin typeface="Times New Roman" pitchFamily="18" charset="0"/>
              </a:rPr>
              <a:t>     </a:t>
            </a:r>
            <a:r>
              <a:rPr lang="en-US" sz="3200" dirty="0">
                <a:latin typeface="Cambria" pitchFamily="18" charset="0"/>
              </a:rPr>
              <a:t>just prints stuff to the screen...</a:t>
            </a:r>
          </a:p>
        </p:txBody>
      </p:sp>
      <p:cxnSp>
        <p:nvCxnSpPr>
          <p:cNvPr id="26634" name="Straight Connector 2"/>
          <p:cNvCxnSpPr>
            <a:cxnSpLocks noChangeShapeType="1"/>
          </p:cNvCxnSpPr>
          <p:nvPr/>
        </p:nvCxnSpPr>
        <p:spPr bwMode="auto">
          <a:xfrm>
            <a:off x="4419600" y="1371600"/>
            <a:ext cx="0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80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low.py</a:t>
            </a:r>
            <a:r>
              <a:rPr lang="en-US" dirty="0" smtClean="0"/>
              <a:t>: h(4)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7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116"/>
          </a:xfrm>
        </p:spPr>
        <p:txBody>
          <a:bodyPr>
            <a:normAutofit/>
          </a:bodyPr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6" y="3810001"/>
            <a:ext cx="8482115" cy="2757636"/>
          </a:xfrm>
        </p:spPr>
        <p:txBody>
          <a:bodyPr/>
          <a:lstStyle/>
          <a:p>
            <a:r>
              <a:rPr lang="en-US" dirty="0" smtClean="0"/>
              <a:t>How many different functions are called above?</a:t>
            </a:r>
          </a:p>
          <a:p>
            <a:r>
              <a:rPr lang="en-US" dirty="0" smtClean="0"/>
              <a:t>How many times is each one called?</a:t>
            </a:r>
          </a:p>
          <a:p>
            <a:r>
              <a:rPr lang="en-US" dirty="0" smtClean="0"/>
              <a:t>How many parameters does each function call have?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5710"/>
          <a:stretch/>
        </p:blipFill>
        <p:spPr>
          <a:xfrm>
            <a:off x="724544" y="1219943"/>
            <a:ext cx="7686140" cy="6846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209800"/>
            <a:ext cx="7177496" cy="1315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78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your own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r>
              <a:rPr lang="en-US" dirty="0" smtClean="0"/>
              <a:t>: Google googol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4495800"/>
            <a:ext cx="446408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20202"/>
                </a:solidFill>
                <a:hlinkClick r:id="rId3"/>
              </a:rPr>
              <a:t>https://</a:t>
            </a:r>
            <a:r>
              <a:rPr lang="en-US" dirty="0" err="1">
                <a:solidFill>
                  <a:srgbClr val="020202"/>
                </a:solidFill>
                <a:hlinkClick r:id="rId3"/>
              </a:rPr>
              <a:t>www.google.com</a:t>
            </a:r>
            <a:r>
              <a:rPr lang="en-US" dirty="0">
                <a:solidFill>
                  <a:srgbClr val="020202"/>
                </a:solidFill>
                <a:hlinkClick r:id="rId3"/>
              </a:rPr>
              <a:t>/</a:t>
            </a:r>
            <a:r>
              <a:rPr lang="en-US" dirty="0" err="1">
                <a:solidFill>
                  <a:srgbClr val="020202"/>
                </a:solidFill>
                <a:hlinkClick r:id="rId3"/>
              </a:rPr>
              <a:t>search?q</a:t>
            </a:r>
            <a:r>
              <a:rPr lang="en-US" dirty="0">
                <a:solidFill>
                  <a:srgbClr val="020202"/>
                </a:solidFill>
                <a:hlinkClick r:id="rId3"/>
              </a:rPr>
              <a:t>=googol</a:t>
            </a:r>
            <a:endParaRPr lang="en-US" dirty="0">
              <a:solidFill>
                <a:srgbClr val="020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9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4724400" y="1447800"/>
            <a:ext cx="4152900" cy="23622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1000" y="1447800"/>
            <a:ext cx="4152900" cy="2362200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533400" y="288925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mbria" pitchFamily="18" charset="0"/>
              </a:rPr>
              <a:t>Functioning across disciplines</a:t>
            </a:r>
          </a:p>
        </p:txBody>
      </p:sp>
      <p:sp>
        <p:nvSpPr>
          <p:cNvPr id="12291" name="Text Box 27"/>
          <p:cNvSpPr txBox="1">
            <a:spLocks noChangeArrowheads="1"/>
          </p:cNvSpPr>
          <p:nvPr/>
        </p:nvSpPr>
        <p:spPr bwMode="auto">
          <a:xfrm>
            <a:off x="5029200" y="2819400"/>
            <a:ext cx="36004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FEA30F"/>
                </a:solidFill>
                <a:latin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</a:rPr>
              <a:t> g(x):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EA30F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x**100</a:t>
            </a:r>
          </a:p>
        </p:txBody>
      </p:sp>
      <p:sp>
        <p:nvSpPr>
          <p:cNvPr id="12292" name="Text Box 28"/>
          <p:cNvSpPr txBox="1">
            <a:spLocks noChangeArrowheads="1"/>
          </p:cNvSpPr>
          <p:nvPr/>
        </p:nvSpPr>
        <p:spPr bwMode="auto">
          <a:xfrm>
            <a:off x="1295400" y="2895600"/>
            <a:ext cx="2438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3200" b="1" i="1" dirty="0">
                <a:solidFill>
                  <a:schemeClr val="accent2"/>
                </a:solidFill>
                <a:latin typeface="Times" pitchFamily="-106" charset="0"/>
              </a:rPr>
              <a:t>g(x)  =  x</a:t>
            </a:r>
            <a:r>
              <a:rPr lang="en-US" sz="3200" b="1" i="1" baseline="64000" dirty="0">
                <a:solidFill>
                  <a:schemeClr val="accent2"/>
                </a:solidFill>
                <a:latin typeface="Times" pitchFamily="-106" charset="0"/>
              </a:rPr>
              <a:t>100</a:t>
            </a:r>
            <a:endParaRPr lang="en-US" sz="3200" b="1" i="1" dirty="0">
              <a:solidFill>
                <a:schemeClr val="accent2"/>
              </a:solidFill>
              <a:latin typeface="Times" pitchFamily="-106" charset="0"/>
            </a:endParaRPr>
          </a:p>
        </p:txBody>
      </p:sp>
      <p:sp>
        <p:nvSpPr>
          <p:cNvPr id="12293" name="Text Box 29"/>
          <p:cNvSpPr txBox="1">
            <a:spLocks noChangeArrowheads="1"/>
          </p:cNvSpPr>
          <p:nvPr/>
        </p:nvSpPr>
        <p:spPr bwMode="auto">
          <a:xfrm>
            <a:off x="5257800" y="4114800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 smtClean="0">
                <a:latin typeface="Cambria" pitchFamily="18" charset="0"/>
              </a:rPr>
              <a:t>CS</a:t>
            </a:r>
            <a:r>
              <a:rPr lang="en-US" sz="2800" dirty="0" smtClean="0">
                <a:latin typeface="Cambria" pitchFamily="18" charset="0"/>
              </a:rPr>
              <a:t>'s</a:t>
            </a:r>
            <a:r>
              <a:rPr lang="en-US" sz="2800" i="1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googolizer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609600" y="4114800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 smtClean="0">
                <a:latin typeface="Cambria" pitchFamily="18" charset="0"/>
              </a:rPr>
              <a:t>Math</a:t>
            </a:r>
            <a:r>
              <a:rPr lang="en-US" sz="2800" dirty="0" smtClean="0">
                <a:latin typeface="Cambria" pitchFamily="18" charset="0"/>
              </a:rPr>
              <a:t>'s </a:t>
            </a:r>
            <a:r>
              <a:rPr lang="en-US" sz="2800" dirty="0" err="1">
                <a:latin typeface="Cambria" pitchFamily="18" charset="0"/>
              </a:rPr>
              <a:t>googolizer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2295" name="Text Box 31"/>
          <p:cNvSpPr txBox="1">
            <a:spLocks noChangeArrowheads="1"/>
          </p:cNvSpPr>
          <p:nvPr/>
        </p:nvSpPr>
        <p:spPr bwMode="auto">
          <a:xfrm>
            <a:off x="5253260" y="4833160"/>
            <a:ext cx="3042397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latin typeface="Cambria" pitchFamily="18" charset="0"/>
              </a:rPr>
              <a:t>defined by </a:t>
            </a:r>
            <a:r>
              <a:rPr lang="en-US" sz="2000" b="1" i="1" dirty="0">
                <a:latin typeface="Cambria" pitchFamily="18" charset="0"/>
              </a:rPr>
              <a:t>what it does</a:t>
            </a:r>
          </a:p>
        </p:txBody>
      </p:sp>
      <p:sp>
        <p:nvSpPr>
          <p:cNvPr id="12296" name="Rectangle 32"/>
          <p:cNvSpPr>
            <a:spLocks noChangeArrowheads="1"/>
          </p:cNvSpPr>
          <p:nvPr/>
        </p:nvSpPr>
        <p:spPr bwMode="auto">
          <a:xfrm>
            <a:off x="913321" y="4800600"/>
            <a:ext cx="3337428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defined by </a:t>
            </a:r>
            <a:r>
              <a:rPr lang="en-US" sz="2000" b="1" i="1" dirty="0">
                <a:solidFill>
                  <a:schemeClr val="tx1"/>
                </a:solidFill>
                <a:latin typeface="Cambria" pitchFamily="18" charset="0"/>
              </a:rPr>
              <a:t>what it is</a:t>
            </a:r>
          </a:p>
        </p:txBody>
      </p:sp>
      <p:sp>
        <p:nvSpPr>
          <p:cNvPr id="12298" name="Text Box 34"/>
          <p:cNvSpPr txBox="1">
            <a:spLocks noChangeArrowheads="1"/>
          </p:cNvSpPr>
          <p:nvPr/>
        </p:nvSpPr>
        <p:spPr bwMode="auto">
          <a:xfrm>
            <a:off x="5867400" y="1676400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0C0BC6"/>
                </a:solidFill>
                <a:latin typeface="Cambria" pitchFamily="18" charset="0"/>
              </a:rPr>
              <a:t>procedure</a:t>
            </a:r>
          </a:p>
        </p:txBody>
      </p:sp>
      <p:sp>
        <p:nvSpPr>
          <p:cNvPr id="12299" name="Text Box 35"/>
          <p:cNvSpPr txBox="1">
            <a:spLocks noChangeArrowheads="1"/>
          </p:cNvSpPr>
          <p:nvPr/>
        </p:nvSpPr>
        <p:spPr bwMode="auto">
          <a:xfrm>
            <a:off x="1447800" y="1676400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0C0BC6"/>
                </a:solidFill>
                <a:latin typeface="Cambria" pitchFamily="18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6455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libri"/>
                <a:cs typeface="Calibri"/>
              </a:rPr>
              <a:t>Defining Your Own </a:t>
            </a:r>
            <a:r>
              <a:rPr lang="en-US" sz="4000" dirty="0" smtClean="0">
                <a:latin typeface="Calibri"/>
                <a:cs typeface="Calibri"/>
              </a:rPr>
              <a:t>Functions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076" name="TextBox 7"/>
          <p:cNvSpPr txBox="1">
            <a:spLocks noChangeArrowheads="1"/>
          </p:cNvSpPr>
          <p:nvPr/>
        </p:nvSpPr>
        <p:spPr bwMode="auto">
          <a:xfrm>
            <a:off x="533400" y="1828800"/>
            <a:ext cx="277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2 * 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80038" y="1831975"/>
            <a:ext cx="1935162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dbl</a:t>
            </a:r>
          </a:p>
        </p:txBody>
      </p:sp>
      <p:cxnSp>
        <p:nvCxnSpPr>
          <p:cNvPr id="3078" name="Straight Arrow Connector 10"/>
          <p:cNvCxnSpPr>
            <a:cxnSpLocks noChangeShapeType="1"/>
          </p:cNvCxnSpPr>
          <p:nvPr/>
        </p:nvCxnSpPr>
        <p:spPr bwMode="auto">
          <a:xfrm>
            <a:off x="4724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Straight Arrow Connector 11"/>
          <p:cNvCxnSpPr>
            <a:cxnSpLocks noChangeShapeType="1"/>
          </p:cNvCxnSpPr>
          <p:nvPr/>
        </p:nvCxnSpPr>
        <p:spPr bwMode="auto">
          <a:xfrm>
            <a:off x="7391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" name="TextBox 12"/>
          <p:cNvSpPr txBox="1">
            <a:spLocks noChangeArrowheads="1"/>
          </p:cNvSpPr>
          <p:nvPr/>
        </p:nvSpPr>
        <p:spPr bwMode="auto">
          <a:xfrm>
            <a:off x="4572000" y="18288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3081" name="TextBox 13"/>
          <p:cNvSpPr txBox="1">
            <a:spLocks noChangeArrowheads="1"/>
          </p:cNvSpPr>
          <p:nvPr/>
        </p:nvSpPr>
        <p:spPr bwMode="auto">
          <a:xfrm>
            <a:off x="7543800" y="18288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2 * x</a:t>
            </a:r>
          </a:p>
        </p:txBody>
      </p:sp>
      <p:sp>
        <p:nvSpPr>
          <p:cNvPr id="58377" name="TextBox 14"/>
          <p:cNvSpPr txBox="1">
            <a:spLocks noChangeArrowheads="1"/>
          </p:cNvSpPr>
          <p:nvPr/>
        </p:nvSpPr>
        <p:spPr bwMode="auto">
          <a:xfrm>
            <a:off x="533400" y="3810000"/>
            <a:ext cx="5346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cs typeface="Courier New" charset="0"/>
              </a:rPr>
              <a:t>myArgument</a:t>
            </a:r>
            <a:r>
              <a:rPr lang="en-US" sz="2400" b="1" dirty="0">
                <a:latin typeface="Courier New" charset="0"/>
                <a:cs typeface="Courier New" charset="0"/>
              </a:rPr>
              <a:t>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</a:t>
            </a:r>
            <a:r>
              <a:rPr lang="en-US" sz="2400" b="1" dirty="0" err="1">
                <a:latin typeface="Courier New" charset="0"/>
                <a:cs typeface="Courier New" charset="0"/>
              </a:rPr>
              <a:t>myResult</a:t>
            </a:r>
            <a:r>
              <a:rPr lang="en-US" sz="2400" b="1" dirty="0">
                <a:latin typeface="Courier New" charset="0"/>
                <a:cs typeface="Courier New" charset="0"/>
              </a:rPr>
              <a:t> = 2 * </a:t>
            </a:r>
            <a:r>
              <a:rPr lang="en-US" sz="2400" b="1" dirty="0" err="1">
                <a:latin typeface="Courier New" charset="0"/>
                <a:cs typeface="Courier New" charset="0"/>
              </a:rPr>
              <a:t>myArgument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</a:t>
            </a:r>
            <a:r>
              <a:rPr lang="en-US" sz="2400" b="1" dirty="0" err="1">
                <a:latin typeface="Courier New" charset="0"/>
                <a:cs typeface="Courier New" charset="0"/>
              </a:rPr>
              <a:t>myResult</a:t>
            </a:r>
            <a:endParaRPr lang="en-US" sz="2400" b="1" dirty="0">
              <a:latin typeface="Courier New" charset="0"/>
              <a:cs typeface="Courier New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400800" y="6172200"/>
            <a:ext cx="2401018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functions.py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7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 smtClean="0">
                <a:latin typeface="Calibri"/>
                <a:cs typeface="Calibri"/>
              </a:rPr>
              <a:t>Composing </a:t>
            </a:r>
            <a:r>
              <a:rPr lang="en-US" sz="4000" dirty="0">
                <a:latin typeface="Calibri"/>
                <a:cs typeface="Calibri"/>
              </a:rPr>
              <a:t>Functions</a:t>
            </a: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533400" y="1828800"/>
            <a:ext cx="277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quad(x):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4 * 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80038" y="1831975"/>
            <a:ext cx="1935162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quad</a:t>
            </a:r>
          </a:p>
        </p:txBody>
      </p:sp>
      <p:cxnSp>
        <p:nvCxnSpPr>
          <p:cNvPr id="6150" name="Straight Arrow Connector 10"/>
          <p:cNvCxnSpPr>
            <a:cxnSpLocks noChangeShapeType="1"/>
          </p:cNvCxnSpPr>
          <p:nvPr/>
        </p:nvCxnSpPr>
        <p:spPr bwMode="auto">
          <a:xfrm>
            <a:off x="4724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Straight Arrow Connector 11"/>
          <p:cNvCxnSpPr>
            <a:cxnSpLocks noChangeShapeType="1"/>
          </p:cNvCxnSpPr>
          <p:nvPr/>
        </p:nvCxnSpPr>
        <p:spPr bwMode="auto">
          <a:xfrm>
            <a:off x="7391400" y="2362200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4572000" y="1828800"/>
            <a:ext cx="36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</a:t>
            </a:r>
          </a:p>
        </p:txBody>
      </p:sp>
      <p:sp>
        <p:nvSpPr>
          <p:cNvPr id="6153" name="TextBox 13"/>
          <p:cNvSpPr txBox="1">
            <a:spLocks noChangeArrowheads="1"/>
          </p:cNvSpPr>
          <p:nvPr/>
        </p:nvSpPr>
        <p:spPr bwMode="auto">
          <a:xfrm>
            <a:off x="7543800" y="18288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4 * x</a:t>
            </a:r>
          </a:p>
        </p:txBody>
      </p:sp>
      <p:sp>
        <p:nvSpPr>
          <p:cNvPr id="66569" name="TextBox 14"/>
          <p:cNvSpPr txBox="1">
            <a:spLocks noChangeArrowheads="1"/>
          </p:cNvSpPr>
          <p:nvPr/>
        </p:nvSpPr>
        <p:spPr bwMode="auto">
          <a:xfrm>
            <a:off x="533400" y="3810000"/>
            <a:ext cx="3878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>
                <a:latin typeface="Courier New" charset="0"/>
                <a:cs typeface="Courier New" charset="0"/>
              </a:rPr>
              <a:t>def</a:t>
            </a:r>
            <a:r>
              <a:rPr lang="en-US" sz="2400" b="1" dirty="0">
                <a:latin typeface="Courier New" charset="0"/>
                <a:cs typeface="Courier New" charset="0"/>
              </a:rPr>
              <a:t> quad(x):</a:t>
            </a:r>
          </a:p>
          <a:p>
            <a:r>
              <a:rPr lang="en-US" sz="2400" b="1" dirty="0">
                <a:latin typeface="Courier New" charset="0"/>
                <a:cs typeface="Courier New" charset="0"/>
              </a:rPr>
              <a:t>  return 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cs typeface="Courier New" charset="0"/>
              </a:rPr>
              <a:t>dbl</a:t>
            </a:r>
            <a:r>
              <a:rPr lang="en-US" sz="2400" b="1" dirty="0">
                <a:latin typeface="Courier New" charset="0"/>
                <a:cs typeface="Courier New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253246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7"/>
          <p:cNvSpPr txBox="1">
            <a:spLocks noChangeArrowheads="1"/>
          </p:cNvSpPr>
          <p:nvPr/>
        </p:nvSpPr>
        <p:spPr bwMode="auto">
          <a:xfrm>
            <a:off x="533400" y="3811588"/>
            <a:ext cx="4986762" cy="112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 err="1" smtClean="0">
                <a:latin typeface="Courier New" charset="0"/>
                <a:cs typeface="Courier New" charset="0"/>
              </a:rPr>
              <a:t>def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  <a:cs typeface="Courier New" charset="0"/>
              </a:rPr>
              <a:t>my_fun</a:t>
            </a:r>
            <a:r>
              <a:rPr lang="en-US" sz="24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latin typeface="Courier New" charset="0"/>
                <a:cs typeface="Courier New" charset="0"/>
              </a:rPr>
              <a:t>x, y):</a:t>
            </a:r>
          </a:p>
          <a:p>
            <a:r>
              <a:rPr lang="en-US" altLang="ja-JP" sz="2400" b="1" dirty="0">
                <a:latin typeface="Courier New" charset="0"/>
                <a:cs typeface="Courier New" charset="0"/>
              </a:rPr>
              <a:t>  """returns x + 42 * </a:t>
            </a:r>
            <a:r>
              <a:rPr lang="en-US" altLang="ja-JP" sz="2400" b="1" dirty="0" smtClean="0">
                <a:latin typeface="Courier New" charset="0"/>
                <a:cs typeface="Courier New" charset="0"/>
              </a:rPr>
              <a:t>y"</a:t>
            </a:r>
            <a:r>
              <a:rPr lang="en-US" altLang="ja-JP" sz="2400" b="1" dirty="0">
                <a:latin typeface="Courier New" charset="0"/>
                <a:cs typeface="Courier New" charset="0"/>
              </a:rPr>
              <a:t>""</a:t>
            </a:r>
          </a:p>
          <a:p>
            <a:r>
              <a:rPr lang="en-US" sz="2400" b="1" dirty="0" smtClean="0">
                <a:latin typeface="Courier New" charset="0"/>
                <a:cs typeface="Courier New" charset="0"/>
              </a:rPr>
              <a:t>  </a:t>
            </a:r>
            <a:r>
              <a:rPr lang="en-US" sz="2400" b="1" dirty="0">
                <a:latin typeface="Courier New" charset="0"/>
                <a:cs typeface="Courier New" charset="0"/>
              </a:rPr>
              <a:t>return x + 42 * y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439738" y="263525"/>
            <a:ext cx="8001000" cy="6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>
                <a:latin typeface="Calibri"/>
                <a:cs typeface="Calibri"/>
              </a:rPr>
              <a:t>Multiple Arguments...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76600" y="1828800"/>
            <a:ext cx="1935163" cy="1063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ea typeface="ＭＳ Ｐゴシック" pitchFamily="-105" charset="-128"/>
                <a:cs typeface="Courier New" pitchFamily="49" charset="0"/>
              </a:rPr>
              <a:t>y_fun</a:t>
            </a:r>
            <a:endParaRPr lang="en-US" b="1" dirty="0">
              <a:latin typeface="Courier New" pitchFamily="49" charset="0"/>
              <a:ea typeface="ＭＳ Ｐゴシック" pitchFamily="-105" charset="-128"/>
              <a:cs typeface="Courier New" pitchFamily="49" charset="0"/>
            </a:endParaRPr>
          </a:p>
        </p:txBody>
      </p:sp>
      <p:cxnSp>
        <p:nvCxnSpPr>
          <p:cNvPr id="7174" name="Straight Arrow Connector 8"/>
          <p:cNvCxnSpPr>
            <a:cxnSpLocks noChangeShapeType="1"/>
          </p:cNvCxnSpPr>
          <p:nvPr/>
        </p:nvCxnSpPr>
        <p:spPr bwMode="auto">
          <a:xfrm>
            <a:off x="2620963" y="2359025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Straight Arrow Connector 9"/>
          <p:cNvCxnSpPr>
            <a:cxnSpLocks noChangeShapeType="1"/>
          </p:cNvCxnSpPr>
          <p:nvPr/>
        </p:nvCxnSpPr>
        <p:spPr bwMode="auto">
          <a:xfrm>
            <a:off x="5287963" y="2359025"/>
            <a:ext cx="609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TextBox 10"/>
          <p:cNvSpPr txBox="1">
            <a:spLocks noChangeArrowheads="1"/>
          </p:cNvSpPr>
          <p:nvPr/>
        </p:nvSpPr>
        <p:spPr bwMode="auto">
          <a:xfrm>
            <a:off x="2209800" y="1828800"/>
            <a:ext cx="923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x, y</a:t>
            </a:r>
          </a:p>
        </p:txBody>
      </p:sp>
      <p:sp>
        <p:nvSpPr>
          <p:cNvPr id="7177" name="TextBox 11"/>
          <p:cNvSpPr txBox="1">
            <a:spLocks noChangeArrowheads="1"/>
          </p:cNvSpPr>
          <p:nvPr/>
        </p:nvSpPr>
        <p:spPr bwMode="auto">
          <a:xfrm>
            <a:off x="5440363" y="18256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latin typeface="Courier New" charset="0"/>
                <a:cs typeface="Courier New" charset="0"/>
              </a:rPr>
              <a:t>x + 42 * y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934200" y="6172200"/>
            <a:ext cx="1846930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err="1" smtClean="0">
                <a:latin typeface="Monaco" charset="0"/>
                <a:cs typeface="Monaco" charset="0"/>
              </a:rPr>
              <a:t>my_fun.py</a:t>
            </a:r>
            <a:endParaRPr lang="en-US" dirty="0"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32328</TotalTime>
  <Words>2296</Words>
  <Application>Microsoft Macintosh PowerPoint</Application>
  <PresentationFormat>On-screen Show (4:3)</PresentationFormat>
  <Paragraphs>535</Paragraphs>
  <Slides>37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Blank Presentation</vt:lpstr>
      <vt:lpstr>Functions</vt:lpstr>
      <vt:lpstr>The 7 “Habits” of Highly Effective Programmers</vt:lpstr>
      <vt:lpstr>Why functions?</vt:lpstr>
      <vt:lpstr>Calling functions</vt:lpstr>
      <vt:lpstr>Defining your own functions</vt:lpstr>
      <vt:lpstr>PowerPoint Presentation</vt:lpstr>
      <vt:lpstr>PowerPoint Presentation</vt:lpstr>
      <vt:lpstr>PowerPoint Presentation</vt:lpstr>
      <vt:lpstr>PowerPoint Presentation</vt:lpstr>
      <vt:lpstr>Try it!</vt:lpstr>
      <vt:lpstr>Using functions</vt:lpstr>
      <vt:lpstr>Function Flow</vt:lpstr>
      <vt:lpstr>Function Flow</vt:lpstr>
      <vt:lpstr>Function Flow</vt:lpstr>
      <vt:lpstr>Function Flow</vt:lpstr>
      <vt:lpstr>Function Flow</vt:lpstr>
      <vt:lpstr>Function “Flavors”</vt:lpstr>
      <vt:lpstr>Which are fruitful vs void?</vt:lpstr>
      <vt:lpstr>Another example</vt:lpstr>
      <vt:lpstr>Functions calling functions</vt:lpstr>
      <vt:lpstr>What Happens Inside a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401</cp:revision>
  <cp:lastPrinted>2014-01-08T20:09:59Z</cp:lastPrinted>
  <dcterms:created xsi:type="dcterms:W3CDTF">2010-09-07T13:14:15Z</dcterms:created>
  <dcterms:modified xsi:type="dcterms:W3CDTF">2015-02-23T16:55:48Z</dcterms:modified>
</cp:coreProperties>
</file>