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6" r:id="rId2"/>
    <p:sldId id="403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3" autoAdjust="0"/>
  </p:normalViewPr>
  <p:slideViewPr>
    <p:cSldViewPr>
      <p:cViewPr varScale="1">
        <p:scale>
          <a:sx n="51" d="100"/>
          <a:sy n="51" d="100"/>
        </p:scale>
        <p:origin x="-1272" y="-120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5877" indent="-290722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62888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28043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93199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5F085B8-05A6-9A48-BE32-C6C81B625DE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5877" indent="-290722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62888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28043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93199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5F085B8-05A6-9A48-BE32-C6C81B625DE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/3/library/</a:t>
            </a:r>
            <a:r>
              <a:rPr lang="en-US" dirty="0" err="1" smtClean="0"/>
              <a:t>functions.html#func-range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5877" indent="-290722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62888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28043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93199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082862F-0EA5-0B42-8D7F-0A048132D9EF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do: animate better so can </a:t>
            </a:r>
            <a:r>
              <a:rPr lang="en-US" smtClean="0"/>
              <a:t>ask questions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4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5877" indent="-290722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62888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28043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93199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E9C2CD5-EDDD-1644-9303-7645E52A3738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5877" indent="-290722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62888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28043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93199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0027167-3DD9-4240-B0E3-D91D465BFF43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Repetition with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&amp;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ange</a:t>
            </a:r>
            <a:r>
              <a:rPr lang="en-US" dirty="0" smtClean="0"/>
              <a:t> generates a list of numbers</a:t>
            </a:r>
          </a:p>
          <a:p>
            <a:r>
              <a:rPr lang="en-US" dirty="0" smtClean="0"/>
              <a:t>Can take up to 3 parameters: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range(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0"/>
                <a:cs typeface="Courier"/>
              </a:rPr>
              <a:t>[start,] </a:t>
            </a:r>
            <a:r>
              <a:rPr lang="en-US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stop</a:t>
            </a:r>
            <a:r>
              <a:rPr lang="en-US" dirty="0">
                <a:solidFill>
                  <a:srgbClr val="A6A6A6"/>
                </a:solidFill>
                <a:latin typeface="Courier"/>
                <a:ea typeface="ＭＳ Ｐゴシック" charset="0"/>
                <a:cs typeface="Courier"/>
              </a:rPr>
              <a:t>[, step]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)</a:t>
            </a:r>
          </a:p>
          <a:p>
            <a:pPr lvl="1"/>
            <a:r>
              <a:rPr lang="en-US" dirty="0" smtClean="0">
                <a:ea typeface="ＭＳ Ｐゴシック" charset="0"/>
                <a:cs typeface="Monaco" charset="0"/>
              </a:rPr>
              <a:t>inclusive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[start, stop)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ea typeface="ＭＳ Ｐゴシック" charset="0"/>
                <a:cs typeface="Monaco" charset="0"/>
              </a:rPr>
              <a:t>exclusive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range(2, 14, 2): 2, 4, 6, 8, 10, 12</a:t>
            </a:r>
          </a:p>
          <a:p>
            <a:pPr lvl="1"/>
            <a:r>
              <a:rPr lang="en-US" dirty="0" smtClean="0"/>
              <a:t>range(8, -10, -3): 8, 5, 2, -1, -4, -7</a:t>
            </a:r>
          </a:p>
          <a:p>
            <a:pPr lvl="1"/>
            <a:r>
              <a:rPr lang="en-US" dirty="0" smtClean="0"/>
              <a:t>range(-5, 15, -3): </a:t>
            </a:r>
            <a:r>
              <a:rPr lang="en-US" i="1" dirty="0" smtClean="0">
                <a:solidFill>
                  <a:srgbClr val="FF0000"/>
                </a:solidFill>
              </a:rPr>
              <a:t>won’t generate anything!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6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8966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Tahoma"/>
              </a:rPr>
              <a:t>Sequence generated by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range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7" name="Line 3"/>
          <p:cNvSpPr>
            <a:spLocks noChangeShapeType="1"/>
          </p:cNvSpPr>
          <p:nvPr/>
        </p:nvSpPr>
        <p:spPr bwMode="auto">
          <a:xfrm>
            <a:off x="304800" y="44958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4403725" y="4873625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69639" name="Line 5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6"/>
          <p:cNvSpPr>
            <a:spLocks noChangeShapeType="1"/>
          </p:cNvSpPr>
          <p:nvPr/>
        </p:nvSpPr>
        <p:spPr bwMode="auto">
          <a:xfrm>
            <a:off x="50292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7"/>
          <p:cNvSpPr>
            <a:spLocks noChangeShapeType="1"/>
          </p:cNvSpPr>
          <p:nvPr/>
        </p:nvSpPr>
        <p:spPr bwMode="auto">
          <a:xfrm>
            <a:off x="43434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8"/>
          <p:cNvSpPr>
            <a:spLocks noChangeShapeType="1"/>
          </p:cNvSpPr>
          <p:nvPr/>
        </p:nvSpPr>
        <p:spPr bwMode="auto">
          <a:xfrm>
            <a:off x="41148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9"/>
          <p:cNvSpPr>
            <a:spLocks noChangeShapeType="1"/>
          </p:cNvSpPr>
          <p:nvPr/>
        </p:nvSpPr>
        <p:spPr bwMode="auto">
          <a:xfrm>
            <a:off x="38862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0"/>
          <p:cNvSpPr>
            <a:spLocks noChangeShapeType="1"/>
          </p:cNvSpPr>
          <p:nvPr/>
        </p:nvSpPr>
        <p:spPr bwMode="auto">
          <a:xfrm>
            <a:off x="36576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1"/>
          <p:cNvSpPr>
            <a:spLocks noChangeShapeType="1"/>
          </p:cNvSpPr>
          <p:nvPr/>
        </p:nvSpPr>
        <p:spPr bwMode="auto">
          <a:xfrm>
            <a:off x="3429000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2"/>
          <p:cNvSpPr>
            <a:spLocks noChangeShapeType="1"/>
          </p:cNvSpPr>
          <p:nvPr/>
        </p:nvSpPr>
        <p:spPr bwMode="auto">
          <a:xfrm>
            <a:off x="54864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Line 13"/>
          <p:cNvSpPr>
            <a:spLocks noChangeShapeType="1"/>
          </p:cNvSpPr>
          <p:nvPr/>
        </p:nvSpPr>
        <p:spPr bwMode="auto">
          <a:xfrm>
            <a:off x="5715000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Line 14"/>
          <p:cNvSpPr>
            <a:spLocks noChangeShapeType="1"/>
          </p:cNvSpPr>
          <p:nvPr/>
        </p:nvSpPr>
        <p:spPr bwMode="auto">
          <a:xfrm>
            <a:off x="52578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Line 15"/>
          <p:cNvSpPr>
            <a:spLocks noChangeShapeType="1"/>
          </p:cNvSpPr>
          <p:nvPr/>
        </p:nvSpPr>
        <p:spPr bwMode="auto">
          <a:xfrm>
            <a:off x="4572000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Text Box 16"/>
          <p:cNvSpPr txBox="1">
            <a:spLocks noChangeArrowheads="1"/>
          </p:cNvSpPr>
          <p:nvPr/>
        </p:nvSpPr>
        <p:spPr bwMode="auto">
          <a:xfrm>
            <a:off x="3195638" y="4800600"/>
            <a:ext cx="46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-5</a:t>
            </a:r>
          </a:p>
        </p:txBody>
      </p:sp>
      <p:sp>
        <p:nvSpPr>
          <p:cNvPr id="69651" name="Text Box 17"/>
          <p:cNvSpPr txBox="1">
            <a:spLocks noChangeArrowheads="1"/>
          </p:cNvSpPr>
          <p:nvPr/>
        </p:nvSpPr>
        <p:spPr bwMode="auto">
          <a:xfrm>
            <a:off x="5516563" y="48006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52" name="Line 18"/>
          <p:cNvSpPr>
            <a:spLocks noChangeShapeType="1"/>
          </p:cNvSpPr>
          <p:nvPr/>
        </p:nvSpPr>
        <p:spPr bwMode="auto">
          <a:xfrm>
            <a:off x="59436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19"/>
          <p:cNvSpPr>
            <a:spLocks noChangeShapeType="1"/>
          </p:cNvSpPr>
          <p:nvPr/>
        </p:nvSpPr>
        <p:spPr bwMode="auto">
          <a:xfrm>
            <a:off x="61722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Line 20"/>
          <p:cNvSpPr>
            <a:spLocks noChangeShapeType="1"/>
          </p:cNvSpPr>
          <p:nvPr/>
        </p:nvSpPr>
        <p:spPr bwMode="auto">
          <a:xfrm>
            <a:off x="66294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Line 21"/>
          <p:cNvSpPr>
            <a:spLocks noChangeShapeType="1"/>
          </p:cNvSpPr>
          <p:nvPr/>
        </p:nvSpPr>
        <p:spPr bwMode="auto">
          <a:xfrm>
            <a:off x="6858000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Line 22"/>
          <p:cNvSpPr>
            <a:spLocks noChangeShapeType="1"/>
          </p:cNvSpPr>
          <p:nvPr/>
        </p:nvSpPr>
        <p:spPr bwMode="auto">
          <a:xfrm>
            <a:off x="64008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Text Box 23"/>
          <p:cNvSpPr txBox="1">
            <a:spLocks noChangeArrowheads="1"/>
          </p:cNvSpPr>
          <p:nvPr/>
        </p:nvSpPr>
        <p:spPr bwMode="auto">
          <a:xfrm>
            <a:off x="6659563" y="48006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69658" name="Line 24"/>
          <p:cNvSpPr>
            <a:spLocks noChangeShapeType="1"/>
          </p:cNvSpPr>
          <p:nvPr/>
        </p:nvSpPr>
        <p:spPr bwMode="auto">
          <a:xfrm>
            <a:off x="70866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25"/>
          <p:cNvSpPr>
            <a:spLocks noChangeShapeType="1"/>
          </p:cNvSpPr>
          <p:nvPr/>
        </p:nvSpPr>
        <p:spPr bwMode="auto">
          <a:xfrm>
            <a:off x="73152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Line 26"/>
          <p:cNvSpPr>
            <a:spLocks noChangeShapeType="1"/>
          </p:cNvSpPr>
          <p:nvPr/>
        </p:nvSpPr>
        <p:spPr bwMode="auto">
          <a:xfrm>
            <a:off x="77724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Line 27"/>
          <p:cNvSpPr>
            <a:spLocks noChangeShapeType="1"/>
          </p:cNvSpPr>
          <p:nvPr/>
        </p:nvSpPr>
        <p:spPr bwMode="auto">
          <a:xfrm>
            <a:off x="8001000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Line 28"/>
          <p:cNvSpPr>
            <a:spLocks noChangeShapeType="1"/>
          </p:cNvSpPr>
          <p:nvPr/>
        </p:nvSpPr>
        <p:spPr bwMode="auto">
          <a:xfrm>
            <a:off x="75438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Text Box 29"/>
          <p:cNvSpPr txBox="1">
            <a:spLocks noChangeArrowheads="1"/>
          </p:cNvSpPr>
          <p:nvPr/>
        </p:nvSpPr>
        <p:spPr bwMode="auto">
          <a:xfrm>
            <a:off x="7772400" y="48006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15</a:t>
            </a:r>
          </a:p>
        </p:txBody>
      </p:sp>
      <p:sp>
        <p:nvSpPr>
          <p:cNvPr id="69664" name="Line 30"/>
          <p:cNvSpPr>
            <a:spLocks noChangeShapeType="1"/>
          </p:cNvSpPr>
          <p:nvPr/>
        </p:nvSpPr>
        <p:spPr bwMode="auto">
          <a:xfrm>
            <a:off x="82296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1"/>
          <p:cNvSpPr>
            <a:spLocks noChangeShapeType="1"/>
          </p:cNvSpPr>
          <p:nvPr/>
        </p:nvSpPr>
        <p:spPr bwMode="auto">
          <a:xfrm>
            <a:off x="84582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Line 32"/>
          <p:cNvSpPr>
            <a:spLocks noChangeShapeType="1"/>
          </p:cNvSpPr>
          <p:nvPr/>
        </p:nvSpPr>
        <p:spPr bwMode="auto">
          <a:xfrm>
            <a:off x="3205163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33"/>
          <p:cNvSpPr>
            <a:spLocks noChangeShapeType="1"/>
          </p:cNvSpPr>
          <p:nvPr/>
        </p:nvSpPr>
        <p:spPr bwMode="auto">
          <a:xfrm>
            <a:off x="2976563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34"/>
          <p:cNvSpPr>
            <a:spLocks noChangeShapeType="1"/>
          </p:cNvSpPr>
          <p:nvPr/>
        </p:nvSpPr>
        <p:spPr bwMode="auto">
          <a:xfrm>
            <a:off x="2747963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35"/>
          <p:cNvSpPr>
            <a:spLocks noChangeShapeType="1"/>
          </p:cNvSpPr>
          <p:nvPr/>
        </p:nvSpPr>
        <p:spPr bwMode="auto">
          <a:xfrm>
            <a:off x="2519363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36"/>
          <p:cNvSpPr>
            <a:spLocks noChangeShapeType="1"/>
          </p:cNvSpPr>
          <p:nvPr/>
        </p:nvSpPr>
        <p:spPr bwMode="auto">
          <a:xfrm>
            <a:off x="2290763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Text Box 37"/>
          <p:cNvSpPr txBox="1">
            <a:spLocks noChangeArrowheads="1"/>
          </p:cNvSpPr>
          <p:nvPr/>
        </p:nvSpPr>
        <p:spPr bwMode="auto">
          <a:xfrm>
            <a:off x="2057400" y="4800600"/>
            <a:ext cx="62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-10</a:t>
            </a:r>
          </a:p>
        </p:txBody>
      </p:sp>
      <p:sp>
        <p:nvSpPr>
          <p:cNvPr id="69672" name="Line 38"/>
          <p:cNvSpPr>
            <a:spLocks noChangeShapeType="1"/>
          </p:cNvSpPr>
          <p:nvPr/>
        </p:nvSpPr>
        <p:spPr bwMode="auto">
          <a:xfrm>
            <a:off x="2057400" y="43402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39"/>
          <p:cNvSpPr>
            <a:spLocks noChangeShapeType="1"/>
          </p:cNvSpPr>
          <p:nvPr/>
        </p:nvSpPr>
        <p:spPr bwMode="auto">
          <a:xfrm>
            <a:off x="1828800" y="43402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40"/>
          <p:cNvSpPr>
            <a:spLocks noChangeShapeType="1"/>
          </p:cNvSpPr>
          <p:nvPr/>
        </p:nvSpPr>
        <p:spPr bwMode="auto">
          <a:xfrm>
            <a:off x="1600200" y="43402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Line 41"/>
          <p:cNvSpPr>
            <a:spLocks noChangeShapeType="1"/>
          </p:cNvSpPr>
          <p:nvPr/>
        </p:nvSpPr>
        <p:spPr bwMode="auto">
          <a:xfrm>
            <a:off x="1371600" y="43402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6" name="Line 42"/>
          <p:cNvSpPr>
            <a:spLocks noChangeShapeType="1"/>
          </p:cNvSpPr>
          <p:nvPr/>
        </p:nvSpPr>
        <p:spPr bwMode="auto">
          <a:xfrm>
            <a:off x="1143000" y="411162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Text Box 43"/>
          <p:cNvSpPr txBox="1">
            <a:spLocks noChangeArrowheads="1"/>
          </p:cNvSpPr>
          <p:nvPr/>
        </p:nvSpPr>
        <p:spPr bwMode="auto">
          <a:xfrm>
            <a:off x="838200" y="4797425"/>
            <a:ext cx="62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-15</a:t>
            </a:r>
          </a:p>
        </p:txBody>
      </p:sp>
      <p:sp>
        <p:nvSpPr>
          <p:cNvPr id="69678" name="Line 44"/>
          <p:cNvSpPr>
            <a:spLocks noChangeShapeType="1"/>
          </p:cNvSpPr>
          <p:nvPr/>
        </p:nvSpPr>
        <p:spPr bwMode="auto">
          <a:xfrm>
            <a:off x="909638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Line 45"/>
          <p:cNvSpPr>
            <a:spLocks noChangeShapeType="1"/>
          </p:cNvSpPr>
          <p:nvPr/>
        </p:nvSpPr>
        <p:spPr bwMode="auto">
          <a:xfrm>
            <a:off x="681038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Text Box 46"/>
          <p:cNvSpPr txBox="1">
            <a:spLocks noChangeArrowheads="1"/>
          </p:cNvSpPr>
          <p:nvPr/>
        </p:nvSpPr>
        <p:spPr bwMode="auto">
          <a:xfrm>
            <a:off x="228600" y="3657600"/>
            <a:ext cx="3509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400080"/>
                </a:solidFill>
                <a:latin typeface="Monaco" charset="0"/>
                <a:cs typeface="Monaco" charset="0"/>
              </a:rPr>
              <a:t>range</a:t>
            </a:r>
            <a:r>
              <a:rPr lang="en-US" dirty="0">
                <a:solidFill>
                  <a:srgbClr val="400080"/>
                </a:solidFill>
                <a:latin typeface="Monaco" charset="0"/>
                <a:cs typeface="Monaco" charset="0"/>
              </a:rPr>
              <a:t>(5, -15, -5):</a:t>
            </a:r>
          </a:p>
        </p:txBody>
      </p:sp>
      <p:sp>
        <p:nvSpPr>
          <p:cNvPr id="69681" name="Oval 47"/>
          <p:cNvSpPr>
            <a:spLocks noChangeArrowheads="1"/>
          </p:cNvSpPr>
          <p:nvPr/>
        </p:nvSpPr>
        <p:spPr bwMode="auto">
          <a:xfrm>
            <a:off x="4419600" y="43434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2" name="Oval 48"/>
          <p:cNvSpPr>
            <a:spLocks noChangeArrowheads="1"/>
          </p:cNvSpPr>
          <p:nvPr/>
        </p:nvSpPr>
        <p:spPr bwMode="auto">
          <a:xfrm>
            <a:off x="5562600" y="43402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3" name="Oval 49"/>
          <p:cNvSpPr>
            <a:spLocks noChangeArrowheads="1"/>
          </p:cNvSpPr>
          <p:nvPr/>
        </p:nvSpPr>
        <p:spPr bwMode="auto">
          <a:xfrm>
            <a:off x="3276600" y="43434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4" name="Oval 50"/>
          <p:cNvSpPr>
            <a:spLocks noChangeArrowheads="1"/>
          </p:cNvSpPr>
          <p:nvPr/>
        </p:nvSpPr>
        <p:spPr bwMode="auto">
          <a:xfrm>
            <a:off x="2133600" y="43434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5" name="Line 51"/>
          <p:cNvSpPr>
            <a:spLocks noChangeShapeType="1"/>
          </p:cNvSpPr>
          <p:nvPr/>
        </p:nvSpPr>
        <p:spPr bwMode="auto">
          <a:xfrm>
            <a:off x="304800" y="20574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6" name="Text Box 52"/>
          <p:cNvSpPr txBox="1">
            <a:spLocks noChangeArrowheads="1"/>
          </p:cNvSpPr>
          <p:nvPr/>
        </p:nvSpPr>
        <p:spPr bwMode="auto">
          <a:xfrm>
            <a:off x="4403725" y="2435225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69687" name="Line 53"/>
          <p:cNvSpPr>
            <a:spLocks noChangeShapeType="1"/>
          </p:cNvSpPr>
          <p:nvPr/>
        </p:nvSpPr>
        <p:spPr bwMode="auto">
          <a:xfrm>
            <a:off x="4800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8" name="Line 54"/>
          <p:cNvSpPr>
            <a:spLocks noChangeShapeType="1"/>
          </p:cNvSpPr>
          <p:nvPr/>
        </p:nvSpPr>
        <p:spPr bwMode="auto">
          <a:xfrm>
            <a:off x="50292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9" name="Line 55"/>
          <p:cNvSpPr>
            <a:spLocks noChangeShapeType="1"/>
          </p:cNvSpPr>
          <p:nvPr/>
        </p:nvSpPr>
        <p:spPr bwMode="auto">
          <a:xfrm>
            <a:off x="43434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0" name="Line 56"/>
          <p:cNvSpPr>
            <a:spLocks noChangeShapeType="1"/>
          </p:cNvSpPr>
          <p:nvPr/>
        </p:nvSpPr>
        <p:spPr bwMode="auto">
          <a:xfrm>
            <a:off x="41148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1" name="Line 57"/>
          <p:cNvSpPr>
            <a:spLocks noChangeShapeType="1"/>
          </p:cNvSpPr>
          <p:nvPr/>
        </p:nvSpPr>
        <p:spPr bwMode="auto">
          <a:xfrm>
            <a:off x="38862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2" name="Line 58"/>
          <p:cNvSpPr>
            <a:spLocks noChangeShapeType="1"/>
          </p:cNvSpPr>
          <p:nvPr/>
        </p:nvSpPr>
        <p:spPr bwMode="auto">
          <a:xfrm>
            <a:off x="3657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3" name="Line 59"/>
          <p:cNvSpPr>
            <a:spLocks noChangeShapeType="1"/>
          </p:cNvSpPr>
          <p:nvPr/>
        </p:nvSpPr>
        <p:spPr bwMode="auto">
          <a:xfrm>
            <a:off x="34290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4" name="Line 60"/>
          <p:cNvSpPr>
            <a:spLocks noChangeShapeType="1"/>
          </p:cNvSpPr>
          <p:nvPr/>
        </p:nvSpPr>
        <p:spPr bwMode="auto">
          <a:xfrm>
            <a:off x="54864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5" name="Line 61"/>
          <p:cNvSpPr>
            <a:spLocks noChangeShapeType="1"/>
          </p:cNvSpPr>
          <p:nvPr/>
        </p:nvSpPr>
        <p:spPr bwMode="auto">
          <a:xfrm>
            <a:off x="57150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6" name="Line 62"/>
          <p:cNvSpPr>
            <a:spLocks noChangeShapeType="1"/>
          </p:cNvSpPr>
          <p:nvPr/>
        </p:nvSpPr>
        <p:spPr bwMode="auto">
          <a:xfrm>
            <a:off x="52578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7" name="Line 63"/>
          <p:cNvSpPr>
            <a:spLocks noChangeShapeType="1"/>
          </p:cNvSpPr>
          <p:nvPr/>
        </p:nvSpPr>
        <p:spPr bwMode="auto">
          <a:xfrm>
            <a:off x="45720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8" name="Text Box 64"/>
          <p:cNvSpPr txBox="1">
            <a:spLocks noChangeArrowheads="1"/>
          </p:cNvSpPr>
          <p:nvPr/>
        </p:nvSpPr>
        <p:spPr bwMode="auto">
          <a:xfrm>
            <a:off x="3195638" y="2362200"/>
            <a:ext cx="46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-5</a:t>
            </a:r>
          </a:p>
        </p:txBody>
      </p:sp>
      <p:sp>
        <p:nvSpPr>
          <p:cNvPr id="69699" name="Text Box 65"/>
          <p:cNvSpPr txBox="1">
            <a:spLocks noChangeArrowheads="1"/>
          </p:cNvSpPr>
          <p:nvPr/>
        </p:nvSpPr>
        <p:spPr bwMode="auto">
          <a:xfrm>
            <a:off x="5516563" y="23622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700" name="Line 66"/>
          <p:cNvSpPr>
            <a:spLocks noChangeShapeType="1"/>
          </p:cNvSpPr>
          <p:nvPr/>
        </p:nvSpPr>
        <p:spPr bwMode="auto">
          <a:xfrm>
            <a:off x="5943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1" name="Line 67"/>
          <p:cNvSpPr>
            <a:spLocks noChangeShapeType="1"/>
          </p:cNvSpPr>
          <p:nvPr/>
        </p:nvSpPr>
        <p:spPr bwMode="auto">
          <a:xfrm>
            <a:off x="61722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2" name="Line 68"/>
          <p:cNvSpPr>
            <a:spLocks noChangeShapeType="1"/>
          </p:cNvSpPr>
          <p:nvPr/>
        </p:nvSpPr>
        <p:spPr bwMode="auto">
          <a:xfrm>
            <a:off x="66294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3" name="Line 69"/>
          <p:cNvSpPr>
            <a:spLocks noChangeShapeType="1"/>
          </p:cNvSpPr>
          <p:nvPr/>
        </p:nvSpPr>
        <p:spPr bwMode="auto">
          <a:xfrm>
            <a:off x="68580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4" name="Line 70"/>
          <p:cNvSpPr>
            <a:spLocks noChangeShapeType="1"/>
          </p:cNvSpPr>
          <p:nvPr/>
        </p:nvSpPr>
        <p:spPr bwMode="auto">
          <a:xfrm>
            <a:off x="64008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5" name="Text Box 71"/>
          <p:cNvSpPr txBox="1">
            <a:spLocks noChangeArrowheads="1"/>
          </p:cNvSpPr>
          <p:nvPr/>
        </p:nvSpPr>
        <p:spPr bwMode="auto">
          <a:xfrm>
            <a:off x="6659563" y="23622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69706" name="Line 72"/>
          <p:cNvSpPr>
            <a:spLocks noChangeShapeType="1"/>
          </p:cNvSpPr>
          <p:nvPr/>
        </p:nvSpPr>
        <p:spPr bwMode="auto">
          <a:xfrm>
            <a:off x="7086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7" name="Line 73"/>
          <p:cNvSpPr>
            <a:spLocks noChangeShapeType="1"/>
          </p:cNvSpPr>
          <p:nvPr/>
        </p:nvSpPr>
        <p:spPr bwMode="auto">
          <a:xfrm>
            <a:off x="73152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8" name="Line 74"/>
          <p:cNvSpPr>
            <a:spLocks noChangeShapeType="1"/>
          </p:cNvSpPr>
          <p:nvPr/>
        </p:nvSpPr>
        <p:spPr bwMode="auto">
          <a:xfrm>
            <a:off x="77724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9" name="Line 75"/>
          <p:cNvSpPr>
            <a:spLocks noChangeShapeType="1"/>
          </p:cNvSpPr>
          <p:nvPr/>
        </p:nvSpPr>
        <p:spPr bwMode="auto">
          <a:xfrm>
            <a:off x="80010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0" name="Line 76"/>
          <p:cNvSpPr>
            <a:spLocks noChangeShapeType="1"/>
          </p:cNvSpPr>
          <p:nvPr/>
        </p:nvSpPr>
        <p:spPr bwMode="auto">
          <a:xfrm>
            <a:off x="75438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1" name="Text Box 77"/>
          <p:cNvSpPr txBox="1">
            <a:spLocks noChangeArrowheads="1"/>
          </p:cNvSpPr>
          <p:nvPr/>
        </p:nvSpPr>
        <p:spPr bwMode="auto">
          <a:xfrm>
            <a:off x="7772400" y="23622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15</a:t>
            </a:r>
          </a:p>
        </p:txBody>
      </p:sp>
      <p:sp>
        <p:nvSpPr>
          <p:cNvPr id="69712" name="Line 78"/>
          <p:cNvSpPr>
            <a:spLocks noChangeShapeType="1"/>
          </p:cNvSpPr>
          <p:nvPr/>
        </p:nvSpPr>
        <p:spPr bwMode="auto">
          <a:xfrm>
            <a:off x="8229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3" name="Line 79"/>
          <p:cNvSpPr>
            <a:spLocks noChangeShapeType="1"/>
          </p:cNvSpPr>
          <p:nvPr/>
        </p:nvSpPr>
        <p:spPr bwMode="auto">
          <a:xfrm>
            <a:off x="84582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4" name="Line 80"/>
          <p:cNvSpPr>
            <a:spLocks noChangeShapeType="1"/>
          </p:cNvSpPr>
          <p:nvPr/>
        </p:nvSpPr>
        <p:spPr bwMode="auto">
          <a:xfrm>
            <a:off x="3205163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5" name="Line 81"/>
          <p:cNvSpPr>
            <a:spLocks noChangeShapeType="1"/>
          </p:cNvSpPr>
          <p:nvPr/>
        </p:nvSpPr>
        <p:spPr bwMode="auto">
          <a:xfrm>
            <a:off x="2976563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6" name="Line 82"/>
          <p:cNvSpPr>
            <a:spLocks noChangeShapeType="1"/>
          </p:cNvSpPr>
          <p:nvPr/>
        </p:nvSpPr>
        <p:spPr bwMode="auto">
          <a:xfrm>
            <a:off x="2747963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7" name="Line 83"/>
          <p:cNvSpPr>
            <a:spLocks noChangeShapeType="1"/>
          </p:cNvSpPr>
          <p:nvPr/>
        </p:nvSpPr>
        <p:spPr bwMode="auto">
          <a:xfrm>
            <a:off x="2519363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8" name="Line 84"/>
          <p:cNvSpPr>
            <a:spLocks noChangeShapeType="1"/>
          </p:cNvSpPr>
          <p:nvPr/>
        </p:nvSpPr>
        <p:spPr bwMode="auto">
          <a:xfrm>
            <a:off x="2290763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9" name="Text Box 85"/>
          <p:cNvSpPr txBox="1">
            <a:spLocks noChangeArrowheads="1"/>
          </p:cNvSpPr>
          <p:nvPr/>
        </p:nvSpPr>
        <p:spPr bwMode="auto">
          <a:xfrm>
            <a:off x="2057400" y="2362200"/>
            <a:ext cx="62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-10</a:t>
            </a:r>
          </a:p>
        </p:txBody>
      </p:sp>
      <p:sp>
        <p:nvSpPr>
          <p:cNvPr id="69720" name="Line 86"/>
          <p:cNvSpPr>
            <a:spLocks noChangeShapeType="1"/>
          </p:cNvSpPr>
          <p:nvPr/>
        </p:nvSpPr>
        <p:spPr bwMode="auto">
          <a:xfrm>
            <a:off x="2057400" y="19018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1" name="Line 87"/>
          <p:cNvSpPr>
            <a:spLocks noChangeShapeType="1"/>
          </p:cNvSpPr>
          <p:nvPr/>
        </p:nvSpPr>
        <p:spPr bwMode="auto">
          <a:xfrm>
            <a:off x="1828800" y="19018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2" name="Line 88"/>
          <p:cNvSpPr>
            <a:spLocks noChangeShapeType="1"/>
          </p:cNvSpPr>
          <p:nvPr/>
        </p:nvSpPr>
        <p:spPr bwMode="auto">
          <a:xfrm>
            <a:off x="1600200" y="19018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3" name="Line 89"/>
          <p:cNvSpPr>
            <a:spLocks noChangeShapeType="1"/>
          </p:cNvSpPr>
          <p:nvPr/>
        </p:nvSpPr>
        <p:spPr bwMode="auto">
          <a:xfrm>
            <a:off x="1371600" y="19018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4" name="Line 90"/>
          <p:cNvSpPr>
            <a:spLocks noChangeShapeType="1"/>
          </p:cNvSpPr>
          <p:nvPr/>
        </p:nvSpPr>
        <p:spPr bwMode="auto">
          <a:xfrm>
            <a:off x="1143000" y="167322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5" name="Text Box 91"/>
          <p:cNvSpPr txBox="1">
            <a:spLocks noChangeArrowheads="1"/>
          </p:cNvSpPr>
          <p:nvPr/>
        </p:nvSpPr>
        <p:spPr bwMode="auto">
          <a:xfrm>
            <a:off x="838200" y="2359025"/>
            <a:ext cx="62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-15</a:t>
            </a:r>
          </a:p>
        </p:txBody>
      </p:sp>
      <p:sp>
        <p:nvSpPr>
          <p:cNvPr id="69726" name="Line 92"/>
          <p:cNvSpPr>
            <a:spLocks noChangeShapeType="1"/>
          </p:cNvSpPr>
          <p:nvPr/>
        </p:nvSpPr>
        <p:spPr bwMode="auto">
          <a:xfrm>
            <a:off x="909638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7" name="Line 93"/>
          <p:cNvSpPr>
            <a:spLocks noChangeShapeType="1"/>
          </p:cNvSpPr>
          <p:nvPr/>
        </p:nvSpPr>
        <p:spPr bwMode="auto">
          <a:xfrm>
            <a:off x="681038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8" name="Text Box 94"/>
          <p:cNvSpPr txBox="1">
            <a:spLocks noChangeArrowheads="1"/>
          </p:cNvSpPr>
          <p:nvPr/>
        </p:nvSpPr>
        <p:spPr bwMode="auto">
          <a:xfrm>
            <a:off x="228600" y="1219200"/>
            <a:ext cx="3139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400080"/>
                </a:solidFill>
                <a:latin typeface="Monaco" charset="0"/>
                <a:cs typeface="Monaco" charset="0"/>
              </a:rPr>
              <a:t>range</a:t>
            </a:r>
            <a:r>
              <a:rPr lang="en-US" dirty="0">
                <a:solidFill>
                  <a:srgbClr val="400080"/>
                </a:solidFill>
                <a:latin typeface="Monaco" charset="0"/>
                <a:cs typeface="Monaco" charset="0"/>
              </a:rPr>
              <a:t>(1, 15, 3):</a:t>
            </a:r>
          </a:p>
        </p:txBody>
      </p:sp>
      <p:sp>
        <p:nvSpPr>
          <p:cNvPr id="69729" name="Oval 95"/>
          <p:cNvSpPr>
            <a:spLocks noChangeArrowheads="1"/>
          </p:cNvSpPr>
          <p:nvPr/>
        </p:nvSpPr>
        <p:spPr bwMode="auto">
          <a:xfrm>
            <a:off x="4648200" y="19018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0" name="Oval 96"/>
          <p:cNvSpPr>
            <a:spLocks noChangeArrowheads="1"/>
          </p:cNvSpPr>
          <p:nvPr/>
        </p:nvSpPr>
        <p:spPr bwMode="auto">
          <a:xfrm>
            <a:off x="7848600" y="1901825"/>
            <a:ext cx="304800" cy="304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1" name="Oval 97"/>
          <p:cNvSpPr>
            <a:spLocks noChangeArrowheads="1"/>
          </p:cNvSpPr>
          <p:nvPr/>
        </p:nvSpPr>
        <p:spPr bwMode="auto">
          <a:xfrm>
            <a:off x="5334000" y="19018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2" name="Oval 98"/>
          <p:cNvSpPr>
            <a:spLocks noChangeArrowheads="1"/>
          </p:cNvSpPr>
          <p:nvPr/>
        </p:nvSpPr>
        <p:spPr bwMode="auto">
          <a:xfrm>
            <a:off x="6019800" y="19018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3" name="Oval 99"/>
          <p:cNvSpPr>
            <a:spLocks noChangeArrowheads="1"/>
          </p:cNvSpPr>
          <p:nvPr/>
        </p:nvSpPr>
        <p:spPr bwMode="auto">
          <a:xfrm>
            <a:off x="6705600" y="19018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4" name="Oval 100"/>
          <p:cNvSpPr>
            <a:spLocks noChangeArrowheads="1"/>
          </p:cNvSpPr>
          <p:nvPr/>
        </p:nvSpPr>
        <p:spPr bwMode="auto">
          <a:xfrm>
            <a:off x="7391400" y="19018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" name="Oval 101"/>
          <p:cNvSpPr>
            <a:spLocks noChangeArrowheads="1"/>
          </p:cNvSpPr>
          <p:nvPr/>
        </p:nvSpPr>
        <p:spPr bwMode="auto">
          <a:xfrm>
            <a:off x="990600" y="4343400"/>
            <a:ext cx="304800" cy="304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6" name="Line 102"/>
          <p:cNvSpPr>
            <a:spLocks noChangeShapeType="1"/>
          </p:cNvSpPr>
          <p:nvPr/>
        </p:nvSpPr>
        <p:spPr bwMode="auto">
          <a:xfrm>
            <a:off x="4800600" y="2895600"/>
            <a:ext cx="3048000" cy="0"/>
          </a:xfrm>
          <a:prstGeom prst="line">
            <a:avLst/>
          </a:prstGeom>
          <a:noFill/>
          <a:ln w="63500">
            <a:solidFill>
              <a:srgbClr val="4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7" name="Line 103"/>
          <p:cNvSpPr>
            <a:spLocks noChangeShapeType="1"/>
          </p:cNvSpPr>
          <p:nvPr/>
        </p:nvSpPr>
        <p:spPr bwMode="auto">
          <a:xfrm flipH="1">
            <a:off x="1295400" y="5562600"/>
            <a:ext cx="4419600" cy="0"/>
          </a:xfrm>
          <a:prstGeom prst="line">
            <a:avLst/>
          </a:prstGeom>
          <a:noFill/>
          <a:ln w="63500">
            <a:solidFill>
              <a:srgbClr val="4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8" name="Text Box 104"/>
          <p:cNvSpPr txBox="1">
            <a:spLocks noChangeArrowheads="1"/>
          </p:cNvSpPr>
          <p:nvPr/>
        </p:nvSpPr>
        <p:spPr bwMode="auto">
          <a:xfrm>
            <a:off x="4896022" y="5943600"/>
            <a:ext cx="3324498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range_examples.py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3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143000"/>
            <a:ext cx="7696200" cy="5257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Write the Python code to print </a:t>
            </a:r>
            <a:r>
              <a:rPr lang="en-US" dirty="0">
                <a:ea typeface="ＭＳ Ｐゴシック" charset="0"/>
                <a:cs typeface="ＭＳ Ｐゴシック" charset="0"/>
              </a:rPr>
              <a:t>the following: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ea typeface="ＭＳ Ｐゴシック" charset="0"/>
              </a:rPr>
              <a:t>B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640"/>
            <a:ext cx="8229600" cy="89737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Practicing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for</a:t>
            </a:r>
            <a:r>
              <a:rPr lang="en-US" dirty="0">
                <a:solidFill>
                  <a:srgbClr val="660066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Loops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2093411"/>
          </a:xfrm>
        </p:spPr>
        <p:txBody>
          <a:bodyPr/>
          <a:lstStyle/>
          <a:p>
            <a:pPr marL="0" lvl="1" indent="0">
              <a:buNone/>
            </a:pPr>
            <a:r>
              <a:rPr lang="en-US" dirty="0">
                <a:ea typeface="ＭＳ Ｐゴシック" charset="0"/>
              </a:rPr>
              <a:t>C) </a:t>
            </a:r>
          </a:p>
          <a:p>
            <a:endParaRPr lang="en-US" dirty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952004" y="1600200"/>
            <a:ext cx="38068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A2C36"/>
                </a:solidFill>
                <a:latin typeface="+mn-lt"/>
              </a:rPr>
              <a:t>1 </a:t>
            </a:r>
            <a:endParaRPr lang="en-US" sz="2800" dirty="0" smtClean="0">
              <a:solidFill>
                <a:srgbClr val="CA2C36"/>
              </a:solidFill>
              <a:latin typeface="+mn-lt"/>
            </a:endParaRP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2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3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4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5</a:t>
            </a:r>
            <a:endParaRPr lang="en-US" sz="2800" dirty="0">
              <a:solidFill>
                <a:srgbClr val="CA2C36"/>
              </a:solidFill>
              <a:latin typeface="+mn-lt"/>
            </a:endParaRP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638800" y="1713426"/>
            <a:ext cx="79781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1905000" y="4250186"/>
            <a:ext cx="557414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8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11</a:t>
            </a:r>
            <a:endParaRPr lang="en-US" sz="2800" dirty="0">
              <a:solidFill>
                <a:srgbClr val="CA2C3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1609" y="4250186"/>
            <a:ext cx="3910012" cy="954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latin typeface="Gill Sans"/>
                <a:cs typeface="Gill Sans"/>
              </a:rPr>
              <a:t>What is getting repeated?</a:t>
            </a:r>
          </a:p>
          <a:p>
            <a:pPr algn="ctr">
              <a:defRPr/>
            </a:pPr>
            <a:r>
              <a:rPr lang="en-US" sz="2800" dirty="0">
                <a:latin typeface="Gill Sans"/>
                <a:cs typeface="Gill Sans"/>
              </a:rPr>
              <a:t>How many times?</a:t>
            </a:r>
          </a:p>
        </p:txBody>
      </p:sp>
    </p:spTree>
    <p:extLst>
      <p:ext uri="{BB962C8B-B14F-4D97-AF65-F5344CB8AC3E}">
        <p14:creationId xmlns:p14="http://schemas.microsoft.com/office/powerpoint/2010/main" val="148635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31242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2000" y="4572000"/>
            <a:ext cx="6781800" cy="762000"/>
          </a:xfrm>
          <a:prstGeom prst="roundRect">
            <a:avLst>
              <a:gd name="adj" fmla="val 43750"/>
            </a:avLst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0" y="1447800"/>
            <a:ext cx="6781800" cy="31242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Loops? Who Needs Repetition?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240" y="1600200"/>
            <a:ext cx="639404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Repetitive, frequent tasks:</a:t>
            </a:r>
          </a:p>
          <a:p>
            <a:r>
              <a:rPr lang="en-US" dirty="0" smtClean="0"/>
              <a:t>Shoveling snow or raking leaves</a:t>
            </a:r>
          </a:p>
          <a:p>
            <a:r>
              <a:rPr lang="en-US" dirty="0"/>
              <a:t>Putting a case of beverages in the </a:t>
            </a:r>
            <a:br>
              <a:rPr lang="en-US" dirty="0"/>
            </a:br>
            <a:r>
              <a:rPr lang="en-US" dirty="0"/>
              <a:t>fridge one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Waiting for an internet release time </a:t>
            </a:r>
            <a:br>
              <a:rPr lang="en-US" dirty="0" smtClean="0"/>
            </a:br>
            <a:r>
              <a:rPr lang="en-US" dirty="0" smtClean="0"/>
              <a:t>(tickets, books, iPhones)</a:t>
            </a:r>
          </a:p>
          <a:p>
            <a:r>
              <a:rPr lang="en-US" dirty="0" smtClean="0"/>
              <a:t>Checking texts or status updates</a:t>
            </a:r>
          </a:p>
          <a:p>
            <a:r>
              <a:rPr lang="en-US" dirty="0" err="1" smtClean="0"/>
              <a:t>code.org</a:t>
            </a:r>
            <a:r>
              <a:rPr lang="en-US" dirty="0" smtClean="0"/>
              <a:t>: moving a zombie painter</a:t>
            </a:r>
          </a:p>
          <a:p>
            <a:r>
              <a:rPr lang="en-US" dirty="0"/>
              <a:t>Folding </a:t>
            </a:r>
            <a:r>
              <a:rPr lang="en-US" dirty="0" smtClean="0"/>
              <a:t>socks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3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300" y="800734"/>
            <a:ext cx="3457199" cy="2595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5736"/>
            <a:ext cx="8229600" cy="1143000"/>
          </a:xfrm>
        </p:spPr>
        <p:txBody>
          <a:bodyPr/>
          <a:lstStyle/>
          <a:p>
            <a:r>
              <a:rPr lang="en-US" dirty="0" smtClean="0"/>
              <a:t>An Algorithm for Folding Socks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3" y="3944676"/>
            <a:ext cx="3590922" cy="2695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06" y="3806620"/>
            <a:ext cx="3811593" cy="28615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901"/>
            <a:ext cx="5216601" cy="31351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 there are clean socks:</a:t>
            </a:r>
          </a:p>
          <a:p>
            <a:r>
              <a:rPr lang="en-US" dirty="0" smtClean="0"/>
              <a:t>Select a sock from the pile</a:t>
            </a:r>
          </a:p>
          <a:p>
            <a:r>
              <a:rPr lang="en-US" dirty="0" smtClean="0"/>
              <a:t>Find its match</a:t>
            </a:r>
          </a:p>
          <a:p>
            <a:r>
              <a:rPr lang="en-US" dirty="0" smtClean="0"/>
              <a:t>Line the socks up</a:t>
            </a:r>
          </a:p>
          <a:p>
            <a:r>
              <a:rPr lang="en-US" dirty="0" smtClean="0"/>
              <a:t>Fold one top over the other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1" y="877438"/>
            <a:ext cx="4788650" cy="6826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67" y="332995"/>
            <a:ext cx="91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Loop!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7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2133600" y="1371600"/>
            <a:ext cx="5027613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Fold a pair of socks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3276600" y="4100513"/>
            <a:ext cx="4951413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Fold a pair of socks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3853945" y="3109913"/>
            <a:ext cx="3794760" cy="457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Repeat 10 times</a:t>
            </a:r>
          </a:p>
        </p:txBody>
      </p:sp>
      <p:cxnSp>
        <p:nvCxnSpPr>
          <p:cNvPr id="47113" name="AutoShape 7"/>
          <p:cNvCxnSpPr>
            <a:cxnSpLocks noChangeShapeType="1"/>
            <a:stCxn id="47112" idx="2"/>
            <a:endCxn id="47111" idx="0"/>
          </p:cNvCxnSpPr>
          <p:nvPr/>
        </p:nvCxnSpPr>
        <p:spPr bwMode="auto">
          <a:xfrm>
            <a:off x="5751325" y="3567113"/>
            <a:ext cx="982" cy="53340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8"/>
          <p:cNvCxnSpPr>
            <a:cxnSpLocks noChangeShapeType="1"/>
            <a:stCxn id="47111" idx="2"/>
            <a:endCxn id="47112" idx="1"/>
          </p:cNvCxnSpPr>
          <p:nvPr/>
        </p:nvCxnSpPr>
        <p:spPr bwMode="auto">
          <a:xfrm rot="5400000" flipH="1">
            <a:off x="4193526" y="2998932"/>
            <a:ext cx="1219200" cy="1898362"/>
          </a:xfrm>
          <a:prstGeom prst="bentConnector4">
            <a:avLst>
              <a:gd name="adj1" fmla="val -18750"/>
              <a:gd name="adj2" fmla="val 142455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5" name="AutoShape 9"/>
          <p:cNvSpPr>
            <a:spLocks/>
          </p:cNvSpPr>
          <p:nvPr/>
        </p:nvSpPr>
        <p:spPr bwMode="auto">
          <a:xfrm flipH="1">
            <a:off x="2209800" y="2971800"/>
            <a:ext cx="381000" cy="2362200"/>
          </a:xfrm>
          <a:prstGeom prst="rightBrace">
            <a:avLst>
              <a:gd name="adj1" fmla="val 51667"/>
              <a:gd name="adj2" fmla="val 50000"/>
            </a:avLst>
          </a:prstGeom>
          <a:noFill/>
          <a:ln w="63500">
            <a:solidFill>
              <a:srgbClr val="E46C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E46C0A"/>
              </a:solidFill>
            </a:endParaRPr>
          </a:p>
        </p:txBody>
      </p:sp>
      <p:sp>
        <p:nvSpPr>
          <p:cNvPr id="47116" name="Text Box 10"/>
          <p:cNvSpPr txBox="1">
            <a:spLocks noChangeArrowheads="1"/>
          </p:cNvSpPr>
          <p:nvPr/>
        </p:nvSpPr>
        <p:spPr bwMode="auto">
          <a:xfrm>
            <a:off x="304800" y="3634214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E46C0A"/>
                </a:solidFill>
              </a:rPr>
              <a:t>Fold 10 pairs of socks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9pPr>
          </a:lstStyle>
          <a:p>
            <a:pPr algn="ctr" eaLnBrk="1" hangingPunct="1">
              <a:defRPr/>
            </a:pPr>
            <a:r>
              <a:rPr lang="en-US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Looping/Repetition</a:t>
            </a:r>
            <a:endParaRPr lang="en-US" dirty="0">
              <a:solidFill>
                <a:schemeClr val="tx1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1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nimBg="1"/>
      <p:bldP spid="47112" grpId="0" animBg="1"/>
      <p:bldP spid="47115" grpId="0" animBg="1"/>
      <p:bldP spid="47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2133600" y="1371600"/>
            <a:ext cx="5027613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Fold a pair of socks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3276600" y="4100513"/>
            <a:ext cx="4951413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Fold a pair of socks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3857892" y="3109913"/>
            <a:ext cx="3788832" cy="457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Courier"/>
                <a:cs typeface="Courier"/>
              </a:rPr>
              <a:t>for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in range(10):</a:t>
            </a:r>
          </a:p>
        </p:txBody>
      </p:sp>
      <p:cxnSp>
        <p:nvCxnSpPr>
          <p:cNvPr id="47113" name="AutoShape 7"/>
          <p:cNvCxnSpPr>
            <a:cxnSpLocks noChangeShapeType="1"/>
            <a:stCxn id="47112" idx="2"/>
            <a:endCxn id="47111" idx="0"/>
          </p:cNvCxnSpPr>
          <p:nvPr/>
        </p:nvCxnSpPr>
        <p:spPr bwMode="auto">
          <a:xfrm flipH="1">
            <a:off x="5752307" y="3567113"/>
            <a:ext cx="1" cy="53340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8"/>
          <p:cNvCxnSpPr>
            <a:cxnSpLocks noChangeShapeType="1"/>
            <a:stCxn id="47111" idx="2"/>
            <a:endCxn id="47112" idx="1"/>
          </p:cNvCxnSpPr>
          <p:nvPr/>
        </p:nvCxnSpPr>
        <p:spPr bwMode="auto">
          <a:xfrm rot="5400000" flipH="1">
            <a:off x="4195500" y="3000906"/>
            <a:ext cx="1219200" cy="1894415"/>
          </a:xfrm>
          <a:prstGeom prst="bentConnector4">
            <a:avLst>
              <a:gd name="adj1" fmla="val -18750"/>
              <a:gd name="adj2" fmla="val 142752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5" name="AutoShape 9"/>
          <p:cNvSpPr>
            <a:spLocks/>
          </p:cNvSpPr>
          <p:nvPr/>
        </p:nvSpPr>
        <p:spPr bwMode="auto">
          <a:xfrm flipH="1">
            <a:off x="2209800" y="2971800"/>
            <a:ext cx="381000" cy="2362200"/>
          </a:xfrm>
          <a:prstGeom prst="rightBrace">
            <a:avLst>
              <a:gd name="adj1" fmla="val 51667"/>
              <a:gd name="adj2" fmla="val 50000"/>
            </a:avLst>
          </a:prstGeom>
          <a:noFill/>
          <a:ln w="63500">
            <a:solidFill>
              <a:srgbClr val="E46C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E46C0A"/>
              </a:solidFill>
            </a:endParaRPr>
          </a:p>
        </p:txBody>
      </p:sp>
      <p:sp>
        <p:nvSpPr>
          <p:cNvPr id="47116" name="Text Box 10"/>
          <p:cNvSpPr txBox="1">
            <a:spLocks noChangeArrowheads="1"/>
          </p:cNvSpPr>
          <p:nvPr/>
        </p:nvSpPr>
        <p:spPr bwMode="auto">
          <a:xfrm>
            <a:off x="304800" y="3634214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E46C0A"/>
                </a:solidFill>
              </a:rPr>
              <a:t>Fold 10 pairs of socks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9pPr>
          </a:lstStyle>
          <a:p>
            <a:pPr algn="ctr" eaLnBrk="1" hangingPunct="1">
              <a:defRPr/>
            </a:pPr>
            <a:r>
              <a:rPr lang="en-US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Looping/Repetition</a:t>
            </a:r>
            <a:endParaRPr lang="en-US" dirty="0">
              <a:solidFill>
                <a:schemeClr val="tx1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50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7"/>
            <a:ext cx="8229600" cy="1143000"/>
          </a:xfrm>
        </p:spPr>
        <p:txBody>
          <a:bodyPr/>
          <a:lstStyle/>
          <a:p>
            <a:r>
              <a:rPr lang="en-US" dirty="0" smtClean="0"/>
              <a:t>Definite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88" y="1029804"/>
            <a:ext cx="7025039" cy="1699370"/>
          </a:xfrm>
        </p:spPr>
        <p:txBody>
          <a:bodyPr/>
          <a:lstStyle/>
          <a:p>
            <a:r>
              <a:rPr lang="en-US" dirty="0" smtClean="0"/>
              <a:t>When we know how many times a loop will execute</a:t>
            </a:r>
          </a:p>
          <a:p>
            <a:pPr lvl="1"/>
            <a:r>
              <a:rPr lang="en-US" dirty="0" smtClean="0"/>
              <a:t>Repeat N times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51315" y="5160143"/>
            <a:ext cx="4838700" cy="4587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800" dirty="0"/>
              <a:t>Fold a pair of socks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624996" y="4169691"/>
            <a:ext cx="3693890" cy="46166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for</a:t>
            </a:r>
            <a:r>
              <a:rPr lang="en-US" sz="2400" dirty="0">
                <a:solidFill>
                  <a:schemeClr val="bg2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"/>
                <a:cs typeface="Courier"/>
              </a:rPr>
              <a:t>in</a:t>
            </a:r>
            <a:r>
              <a:rPr lang="en-US" sz="2400" b="1" dirty="0">
                <a:solidFill>
                  <a:srgbClr val="40008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range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(10)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6" name="AutoShape 7"/>
          <p:cNvCxnSpPr>
            <a:cxnSpLocks noChangeShapeType="1"/>
            <a:stCxn id="5" idx="2"/>
            <a:endCxn id="4" idx="0"/>
          </p:cNvCxnSpPr>
          <p:nvPr/>
        </p:nvCxnSpPr>
        <p:spPr bwMode="auto">
          <a:xfrm flipH="1">
            <a:off x="5470665" y="4631356"/>
            <a:ext cx="1276" cy="528787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8"/>
          <p:cNvCxnSpPr>
            <a:cxnSpLocks noChangeShapeType="1"/>
            <a:stCxn id="4" idx="2"/>
            <a:endCxn id="5" idx="1"/>
          </p:cNvCxnSpPr>
          <p:nvPr/>
        </p:nvCxnSpPr>
        <p:spPr bwMode="auto">
          <a:xfrm rot="5400000" flipH="1">
            <a:off x="3938628" y="4086893"/>
            <a:ext cx="1218406" cy="1845669"/>
          </a:xfrm>
          <a:prstGeom prst="bentConnector4">
            <a:avLst>
              <a:gd name="adj1" fmla="val -18762"/>
              <a:gd name="adj2" fmla="val 143468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9"/>
          <p:cNvSpPr>
            <a:spLocks/>
          </p:cNvSpPr>
          <p:nvPr/>
        </p:nvSpPr>
        <p:spPr bwMode="auto">
          <a:xfrm flipH="1">
            <a:off x="2098815" y="4107630"/>
            <a:ext cx="533400" cy="2057400"/>
          </a:xfrm>
          <a:prstGeom prst="rightBrace">
            <a:avLst>
              <a:gd name="adj1" fmla="val 51661"/>
              <a:gd name="adj2" fmla="val 50000"/>
            </a:avLst>
          </a:prstGeom>
          <a:noFill/>
          <a:ln w="635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415" y="4693418"/>
            <a:ext cx="213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Fold 10 pairs of socks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061215" y="5631630"/>
            <a:ext cx="1697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1"/>
                </a:solidFill>
                <a:latin typeface="Gill Sans"/>
                <a:cs typeface="Gill Sans"/>
              </a:rPr>
              <a:t>Loop </a:t>
            </a:r>
            <a:r>
              <a:rPr lang="en-US" b="1">
                <a:solidFill>
                  <a:schemeClr val="accent1"/>
                </a:solidFill>
                <a:latin typeface="Gill Sans"/>
                <a:cs typeface="Gill Sans"/>
              </a:rPr>
              <a:t>body</a:t>
            </a:r>
            <a:endParaRPr lang="en-US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509015" y="3886968"/>
            <a:ext cx="144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8EF4"/>
                </a:solidFill>
                <a:latin typeface="Gill Sans"/>
                <a:cs typeface="Gill Sans"/>
              </a:rPr>
              <a:t>Loop</a:t>
            </a:r>
            <a:r>
              <a:rPr lang="en-US" b="1" dirty="0">
                <a:solidFill>
                  <a:srgbClr val="FF8EF4"/>
                </a:solidFill>
                <a:latin typeface="Gill Sans"/>
                <a:cs typeface="Gill Sans"/>
              </a:rPr>
              <a:t> header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853003" y="2888430"/>
            <a:ext cx="1870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Gill Sans"/>
                <a:cs typeface="Gill Sans"/>
              </a:rPr>
              <a:t>Loop variable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4537215" y="3269430"/>
            <a:ext cx="76200" cy="99060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022615" y="3117030"/>
            <a:ext cx="1423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660066"/>
                </a:solidFill>
                <a:latin typeface="Gill Sans"/>
                <a:cs typeface="Gill Sans"/>
              </a:rPr>
              <a:t>Keywords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165615" y="3574230"/>
            <a:ext cx="838200" cy="685800"/>
          </a:xfrm>
          <a:prstGeom prst="line">
            <a:avLst/>
          </a:prstGeom>
          <a:noFill/>
          <a:ln w="635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546615" y="3498030"/>
            <a:ext cx="1447800" cy="685800"/>
          </a:xfrm>
          <a:prstGeom prst="line">
            <a:avLst/>
          </a:prstGeom>
          <a:noFill/>
          <a:ln w="635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5352619" y="3409409"/>
            <a:ext cx="2249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Gill Sans"/>
                <a:cs typeface="Gill Sans"/>
              </a:rPr>
              <a:t>Range generator</a:t>
            </a:r>
            <a:endParaRPr lang="en-US" dirty="0">
              <a:solidFill>
                <a:srgbClr val="008000"/>
              </a:solidFill>
              <a:latin typeface="Gill Sans"/>
              <a:cs typeface="Gill Sans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366015" y="3886968"/>
            <a:ext cx="0" cy="373062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65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32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in the loop body?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53832" y="2829064"/>
            <a:ext cx="6751968" cy="283544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/>
          <a:lstStyle/>
          <a:p>
            <a:r>
              <a:rPr lang="en-US" sz="3600" dirty="0" smtClean="0">
                <a:solidFill>
                  <a:schemeClr val="tx1"/>
                </a:solidFill>
              </a:rPr>
              <a:t>Fold a pair of socks: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/>
              <a:t>Select a sock from the pile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/>
              <a:t>Find its match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/>
              <a:t>Line the socks 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/>
              <a:t>Fold one top over the </a:t>
            </a:r>
            <a:r>
              <a:rPr lang="en-US" sz="3600" dirty="0" smtClean="0"/>
              <a:t>other</a:t>
            </a:r>
            <a:endParaRPr lang="en-US" sz="36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48181" y="1619478"/>
            <a:ext cx="3755143" cy="71640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Repeat 10 times</a:t>
            </a:r>
          </a:p>
        </p:txBody>
      </p:sp>
      <p:cxnSp>
        <p:nvCxnSpPr>
          <p:cNvPr id="6" name="AutoShape 7"/>
          <p:cNvCxnSpPr>
            <a:cxnSpLocks noChangeShapeType="1"/>
            <a:stCxn id="5" idx="2"/>
          </p:cNvCxnSpPr>
          <p:nvPr/>
        </p:nvCxnSpPr>
        <p:spPr bwMode="auto">
          <a:xfrm flipH="1">
            <a:off x="4724400" y="2335883"/>
            <a:ext cx="1353" cy="559717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8"/>
          <p:cNvCxnSpPr>
            <a:cxnSpLocks noChangeShapeType="1"/>
            <a:stCxn id="4" idx="2"/>
            <a:endCxn id="5" idx="1"/>
          </p:cNvCxnSpPr>
          <p:nvPr/>
        </p:nvCxnSpPr>
        <p:spPr bwMode="auto">
          <a:xfrm rot="5400000" flipH="1">
            <a:off x="2045584" y="2780279"/>
            <a:ext cx="3686829" cy="2081635"/>
          </a:xfrm>
          <a:prstGeom prst="bentConnector4">
            <a:avLst>
              <a:gd name="adj1" fmla="val -6200"/>
              <a:gd name="adj2" fmla="val 173161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1912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298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for</a:t>
            </a:r>
            <a:r>
              <a:rPr lang="en-US" b="1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Loop Definition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4648200" y="1794301"/>
            <a:ext cx="241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Gill Sans"/>
                <a:cs typeface="Gill Sans"/>
              </a:rPr>
              <a:t>Number of times to repeat (N)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658" y="3276600"/>
            <a:ext cx="4602342" cy="2246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eaLnBrk="1" hangingPunct="1">
              <a:buFont typeface="Wingdings" charset="0"/>
              <a:buNone/>
              <a:defRPr/>
            </a:pPr>
            <a:r>
              <a:rPr lang="en-US" sz="28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for</a:t>
            </a:r>
            <a:r>
              <a:rPr lang="en-US" sz="2800" dirty="0">
                <a:solidFill>
                  <a:srgbClr val="400080"/>
                </a:solidFill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800" dirty="0" smtClean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x </a:t>
            </a:r>
            <a:r>
              <a:rPr lang="en-US" sz="28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in</a:t>
            </a:r>
            <a:r>
              <a:rPr lang="en-US" sz="2800" dirty="0">
                <a:solidFill>
                  <a:srgbClr val="400080"/>
                </a:solidFill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800" dirty="0" smtClean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range</a:t>
            </a:r>
            <a:r>
              <a:rPr lang="en-US" sz="2800" dirty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(10):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	statement_1		statement_2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	…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dirty="0" err="1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statement_n</a:t>
            </a:r>
            <a:endParaRPr lang="en-US" sz="2800" dirty="0">
              <a:solidFill>
                <a:srgbClr val="010101"/>
              </a:solidFill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55304" name="AutoShape 6"/>
          <p:cNvSpPr>
            <a:spLocks/>
          </p:cNvSpPr>
          <p:nvPr/>
        </p:nvSpPr>
        <p:spPr bwMode="auto">
          <a:xfrm>
            <a:off x="4913205" y="3821394"/>
            <a:ext cx="420795" cy="1581150"/>
          </a:xfrm>
          <a:prstGeom prst="rightBrace">
            <a:avLst>
              <a:gd name="adj1" fmla="val 19697"/>
              <a:gd name="adj2" fmla="val 50000"/>
            </a:avLst>
          </a:prstGeom>
          <a:noFill/>
          <a:ln w="635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5398156" y="4114800"/>
            <a:ext cx="3082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altLang="ja-JP" dirty="0" smtClean="0">
                <a:solidFill>
                  <a:srgbClr val="404040"/>
                </a:solidFill>
                <a:latin typeface="Gill Sans"/>
                <a:cs typeface="Gill Sans"/>
              </a:rPr>
              <a:t>Body 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of </a:t>
            </a:r>
            <a:r>
              <a:rPr lang="en-US" altLang="ja-JP" dirty="0">
                <a:solidFill>
                  <a:srgbClr val="660066"/>
                </a:solidFill>
                <a:latin typeface="Courier"/>
                <a:cs typeface="Courier"/>
              </a:rPr>
              <a:t>for</a:t>
            </a:r>
            <a:r>
              <a:rPr lang="en-US" altLang="ja-JP" dirty="0">
                <a:solidFill>
                  <a:schemeClr val="bg2"/>
                </a:solidFill>
                <a:latin typeface="Gill Sans"/>
                <a:cs typeface="Gill Sans"/>
              </a:rPr>
              <a:t> 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loop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404040"/>
                </a:solidFill>
                <a:latin typeface="Gill Sans"/>
                <a:cs typeface="Gill Sans"/>
              </a:rPr>
              <a:t> Gets repeated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404040"/>
                </a:solidFill>
                <a:latin typeface="Gill Sans"/>
                <a:cs typeface="Gill Sans"/>
              </a:rPr>
              <a:t> Note indentation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>
            <a:off x="4495800" y="2667000"/>
            <a:ext cx="838200" cy="6858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83588" y="1029804"/>
            <a:ext cx="7025039" cy="169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When we know how many times a loop will execute</a:t>
            </a:r>
          </a:p>
          <a:p>
            <a:pPr lvl="1"/>
            <a:r>
              <a:rPr lang="en-US" smtClean="0"/>
              <a:t>Repeat N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4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32188</TotalTime>
  <Words>584</Words>
  <Application>Microsoft Macintosh PowerPoint</Application>
  <PresentationFormat>On-screen Show (4:3)</PresentationFormat>
  <Paragraphs>142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Repetition with Loops</vt:lpstr>
      <vt:lpstr>The 7 “Habits” of Highly Effective Programmers</vt:lpstr>
      <vt:lpstr>Why Loops? Who Needs Repetition?</vt:lpstr>
      <vt:lpstr>An Algorithm for Folding Socks</vt:lpstr>
      <vt:lpstr>PowerPoint Presentation</vt:lpstr>
      <vt:lpstr>PowerPoint Presentation</vt:lpstr>
      <vt:lpstr>Definite For Loops</vt:lpstr>
      <vt:lpstr>What goes in the loop body?</vt:lpstr>
      <vt:lpstr>for Loop Definition</vt:lpstr>
      <vt:lpstr>What does range do?</vt:lpstr>
      <vt:lpstr>Sequence generated by range</vt:lpstr>
      <vt:lpstr>Try it!</vt:lpstr>
      <vt:lpstr>Practicing for 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389</cp:revision>
  <cp:lastPrinted>2014-01-08T20:09:59Z</cp:lastPrinted>
  <dcterms:created xsi:type="dcterms:W3CDTF">2010-09-07T13:14:15Z</dcterms:created>
  <dcterms:modified xsi:type="dcterms:W3CDTF">2015-02-16T17:02:35Z</dcterms:modified>
</cp:coreProperties>
</file>