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6" r:id="rId2"/>
    <p:sldId id="361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55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352" r:id="rId28"/>
    <p:sldId id="353" r:id="rId29"/>
    <p:sldId id="354" r:id="rId30"/>
    <p:sldId id="349" r:id="rId31"/>
    <p:sldId id="296" r:id="rId32"/>
    <p:sldId id="298" r:id="rId33"/>
    <p:sldId id="299" r:id="rId34"/>
    <p:sldId id="289" r:id="rId35"/>
    <p:sldId id="308" r:id="rId36"/>
    <p:sldId id="356" r:id="rId37"/>
    <p:sldId id="357" r:id="rId38"/>
    <p:sldId id="358" r:id="rId39"/>
    <p:sldId id="359" r:id="rId40"/>
    <p:sldId id="3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6003774-2113-4EEB-8BA2-96CBB936EF95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74C9FB3-47AD-462D-B7EF-3D6F1DC7199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4C164CC-06D8-4859-9C47-7D3F938340B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1CEE0F1-71FE-4E47-9E37-E09CE827B42C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F0CAC1-ED4A-490A-92EE-31DE731CDA3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4F4C937-EC3C-4A8B-AB38-1464CDB94AF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2C0A84C-EECD-4E28-B69C-5E0398F1FDB1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767E2EB-8BBC-4B21-9E1C-5075A17F24D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3226D0E-FB77-488B-B68C-3FCD9EFBB38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AEB3034-6164-4805-8317-B433DF127D17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Was that Gandalf or Dumbledore that "fell forever" 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42C59B8-F639-4073-9556-412A6E2F4F53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799401A-6417-4D3C-A619-B73ECCCD935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FB33EE7-7E92-4FEB-B78E-D77867406478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D9FE86D-71A1-418A-8278-BACA01A5D37D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latin typeface="Times" pitchFamily="-106" charset="0"/>
              </a:rPr>
              <a:t>I don</a:t>
            </a:r>
            <a:r>
              <a:rPr lang="ja-JP" altLang="en-US" smtClean="0">
                <a:latin typeface="Times" pitchFamily="-106" charset="0"/>
              </a:rPr>
              <a:t>’</a:t>
            </a:r>
            <a:r>
              <a:rPr lang="en-US" altLang="ja-JP" smtClean="0">
                <a:latin typeface="Times" pitchFamily="-106" charset="0"/>
              </a:rPr>
              <a:t>t know if this really works...</a:t>
            </a:r>
            <a:endParaRPr lang="en-US" smtClean="0">
              <a:latin typeface="Times" pitchFamily="-10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698893E-FCDE-4298-A21A-A78796B67CA7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DF937B-86ED-F24F-A477-DD8BD19247E4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2 clicks of animation on this slide.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3FF8F5-C99B-654D-9891-5C67240BF3F0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Now let them develop tower(n) from the inductive definition.  Solution is on the next slide.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33BAA5-B0F0-4E44-A903-D2E983BDAEF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First animation is the base case; click  to show full solution.  If  you have time, demo tower(1)-tower(5).  Tower(4) is just 65536, but tower(5) has 19,729 digits!  (Yet Python calculates it quickly.  The same isn’t true for tower(6)…)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7546821-DAE6-4648-9964-0620AD8CBA5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907442-E550-456A-832F-C8B18C292B50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907442-E550-456A-832F-C8B18C292B50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E78ED09-58FF-49B7-A556-7DB8B42F462F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468C4F4-C6E7-4ED4-B100-9F6917BCB5C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81F9744-383B-4669-9BB4-023E29430AA7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7FFC01B-AA9D-4F35-8B7C-7BA0D2F507D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9A82AB3-F23C-43BF-BC30-7C06745525D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83784BC-8E84-4D8C-B911-F88B7739EF8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BC1ADA6-7F12-4357-A147-E6D382C244E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9270260-6CED-4E3B-94E6-6C8D23D4992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EF75CF9-67D9-4177-A546-D826E17D0F24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83674" y="3191037"/>
            <a:ext cx="7772400" cy="147002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69474" y="4946812"/>
            <a:ext cx="6400800" cy="1752600"/>
          </a:xfrm>
        </p:spPr>
        <p:txBody>
          <a:bodyPr/>
          <a:lstStyle/>
          <a:p>
            <a:pPr marL="746125" lvl="1" algn="l">
              <a:lnSpc>
                <a:spcPct val="90000"/>
              </a:lnSpc>
              <a:spcBef>
                <a:spcPts val="600"/>
              </a:spcBef>
            </a:pPr>
            <a:r>
              <a:rPr lang="en-US" sz="3200" i="1" dirty="0" smtClean="0"/>
              <a:t>Recursive definitions: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Arial" charset="0"/>
                <a:ea typeface="Arial" charset="0"/>
                <a:cs typeface="Arial" charset="0"/>
              </a:rPr>
              <a:t>compiler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program that compiles</a:t>
            </a:r>
          </a:p>
          <a:p>
            <a:pPr marL="746125" lvl="1" algn="l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teacher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one who teaches</a:t>
            </a:r>
          </a:p>
          <a:p>
            <a:pPr algn="l"/>
            <a:endParaRPr lang="en-US" dirty="0"/>
          </a:p>
        </p:txBody>
      </p:sp>
      <p:pic>
        <p:nvPicPr>
          <p:cNvPr id="4" name="Picture 2" descr="http://academyofmusicandfinearts.com/wp-content/uploads/2010/11/longhorn_open_mail_cover_envelope_icon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5271" y="2438400"/>
            <a:ext cx="22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seal:  moisten flap,</a:t>
            </a:r>
            <a:br>
              <a:rPr lang="en-US" dirty="0" smtClean="0"/>
            </a:br>
            <a:r>
              <a:rPr lang="en-US" dirty="0" smtClean="0"/>
              <a:t>fold over, and seal</a:t>
            </a:r>
            <a:endParaRPr lang="en-US" dirty="0"/>
          </a:p>
        </p:txBody>
      </p:sp>
      <p:sp>
        <p:nvSpPr>
          <p:cNvPr id="9" name="Rectangle 24"/>
          <p:cNvSpPr>
            <a:spLocks/>
          </p:cNvSpPr>
          <p:nvPr/>
        </p:nvSpPr>
        <p:spPr bwMode="auto">
          <a:xfrm>
            <a:off x="328315" y="178983"/>
            <a:ext cx="3969958" cy="1397919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  <a:extLst/>
        </p:spPr>
        <p:txBody>
          <a:bodyPr lIns="38100" tIns="38100" rIns="89731" bIns="38100"/>
          <a:lstStyle/>
          <a:p>
            <a:pPr marL="50800"/>
            <a:r>
              <a:rPr lang="en-US" sz="2800" dirty="0" smtClean="0">
                <a:cs typeface="Arial" charset="0"/>
              </a:rPr>
              <a:t>To </a:t>
            </a:r>
            <a:r>
              <a:rPr lang="en-US" sz="2800" dirty="0">
                <a:cs typeface="Arial" charset="0"/>
              </a:rPr>
              <a:t>understand recursion, you must first understand </a:t>
            </a:r>
            <a:r>
              <a:rPr lang="en-US" sz="2800" dirty="0" smtClean="0">
                <a:cs typeface="Arial" charset="0"/>
              </a:rPr>
              <a:t>recursion</a:t>
            </a:r>
            <a:endParaRPr lang="en-US" sz="2800" dirty="0">
              <a:cs typeface="Arial" charset="0"/>
            </a:endParaRPr>
          </a:p>
        </p:txBody>
      </p:sp>
      <p:pic>
        <p:nvPicPr>
          <p:cNvPr id="11" name="Picture 3" descr="monalisa_recur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4" y="1702442"/>
            <a:ext cx="3175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5 *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(4)</a:t>
            </a:r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4 *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(3)</a:t>
            </a:r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fac(1)</a:t>
            </a:r>
          </a:p>
        </p:txBody>
      </p:sp>
      <p:sp>
        <p:nvSpPr>
          <p:cNvPr id="45064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ounded Rectangle 21"/>
          <p:cNvSpPr>
            <a:spLocks noChangeArrowheads="1"/>
          </p:cNvSpPr>
          <p:nvPr/>
        </p:nvSpPr>
        <p:spPr bwMode="auto">
          <a:xfrm>
            <a:off x="2971800" y="3321050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3" name="Rounded Rectangle 21"/>
          <p:cNvSpPr>
            <a:spLocks noChangeArrowheads="1"/>
          </p:cNvSpPr>
          <p:nvPr/>
        </p:nvSpPr>
        <p:spPr bwMode="auto">
          <a:xfrm>
            <a:off x="2971800" y="3984625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4" name="Rounded Rectangle 21"/>
          <p:cNvSpPr>
            <a:spLocks noChangeArrowheads="1"/>
          </p:cNvSpPr>
          <p:nvPr/>
        </p:nvSpPr>
        <p:spPr bwMode="auto">
          <a:xfrm>
            <a:off x="2971800" y="4681538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5" name="Rounded Rectangle 21"/>
          <p:cNvSpPr>
            <a:spLocks noChangeArrowheads="1"/>
          </p:cNvSpPr>
          <p:nvPr/>
        </p:nvSpPr>
        <p:spPr bwMode="auto">
          <a:xfrm>
            <a:off x="2971800" y="5381625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6" name="Rounded Rectangle 21"/>
          <p:cNvSpPr>
            <a:spLocks noChangeArrowheads="1"/>
          </p:cNvSpPr>
          <p:nvPr/>
        </p:nvSpPr>
        <p:spPr bwMode="auto">
          <a:xfrm>
            <a:off x="2971800" y="2636838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(5)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fac(1)</a:t>
            </a:r>
          </a:p>
        </p:txBody>
      </p:sp>
      <p:sp>
        <p:nvSpPr>
          <p:cNvPr id="46093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AutoShape 16"/>
          <p:cNvSpPr>
            <a:spLocks/>
          </p:cNvSpPr>
          <p:nvPr/>
        </p:nvSpPr>
        <p:spPr bwMode="auto">
          <a:xfrm rot="5400000" flipV="1">
            <a:off x="6384925" y="5556250"/>
            <a:ext cx="188913" cy="855663"/>
          </a:xfrm>
          <a:prstGeom prst="leftBrace">
            <a:avLst>
              <a:gd name="adj1" fmla="val 37745"/>
              <a:gd name="adj2" fmla="val 4582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294438" y="61087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720975" y="2820988"/>
            <a:ext cx="22225" cy="3798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81013" y="3065463"/>
            <a:ext cx="2057400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dirty="0">
                <a:latin typeface="Cambria" pitchFamily="18" charset="0"/>
              </a:rPr>
              <a:t>"The Stack"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838200" y="5105400"/>
            <a:ext cx="1638300" cy="119062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dirty="0">
                <a:latin typeface="Cambria" pitchFamily="18" charset="0"/>
              </a:rPr>
              <a:t>Remembers all of the individual calls to </a:t>
            </a:r>
            <a:r>
              <a:rPr lang="en-US" sz="1800" b="1" dirty="0" err="1">
                <a:latin typeface="Cambria" pitchFamily="18" charset="0"/>
              </a:rPr>
              <a:t>fac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2" name="Rectangle 1"/>
          <p:cNvSpPr/>
          <p:nvPr/>
        </p:nvSpPr>
        <p:spPr>
          <a:xfrm>
            <a:off x="7780584" y="27460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N=5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7783759" y="343220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N=4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7783759" y="406155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N=3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7783759" y="473606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N=2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7783759" y="54553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N=1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 rot="20963503">
            <a:off x="7392714" y="5906404"/>
            <a:ext cx="1671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5 different N's are living in memory…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6110112"/>
            <a:ext cx="3246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 2 *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7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  1</a:t>
            </a:r>
          </a:p>
        </p:txBody>
      </p:sp>
      <p:sp>
        <p:nvSpPr>
          <p:cNvPr id="47112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5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8134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  2</a:t>
            </a:r>
          </a:p>
        </p:txBody>
      </p:sp>
      <p:sp>
        <p:nvSpPr>
          <p:cNvPr id="48135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1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9156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  6</a:t>
            </a:r>
          </a:p>
        </p:txBody>
      </p:sp>
      <p:sp>
        <p:nvSpPr>
          <p:cNvPr id="4915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0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  24</a:t>
            </a:r>
          </a:p>
        </p:txBody>
      </p:sp>
      <p:sp>
        <p:nvSpPr>
          <p:cNvPr id="50181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389807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2819400" y="35052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Result: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120</a:t>
            </a:r>
          </a:p>
        </p:txBody>
      </p:sp>
      <p:sp>
        <p:nvSpPr>
          <p:cNvPr id="51206" name="Rectangle 10"/>
          <p:cNvSpPr>
            <a:spLocks noChangeArrowheads="1"/>
          </p:cNvSpPr>
          <p:nvPr/>
        </p:nvSpPr>
        <p:spPr bwMode="auto">
          <a:xfrm>
            <a:off x="2514600" y="3352800"/>
            <a:ext cx="2309813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97084" y="5937045"/>
            <a:ext cx="2401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factorial.py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-384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Manual Walkthrough Table: factorial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5562600" cy="3352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Calibri"/>
                <a:cs typeface="Calibri"/>
              </a:rPr>
              <a:t>Method call	Returns</a:t>
            </a:r>
            <a:r>
              <a:rPr lang="en-US" dirty="0">
                <a:latin typeface="Calibri"/>
                <a:cs typeface="Calibri"/>
              </a:rPr>
              <a:t>  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factorial(5)		5 * factorial(4)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factorial(4)		4 * factorial(3)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factorial(3)		3 * factorial(2)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factorial(2)		2 * factorial(1)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factorial(1)			</a:t>
            </a:r>
            <a:r>
              <a:rPr lang="en-US" dirty="0" smtClean="0">
                <a:latin typeface="Calibri"/>
                <a:cs typeface="Calibri"/>
              </a:rPr>
              <a:t>	1</a:t>
            </a:r>
            <a:endParaRPr lang="en-US" dirty="0">
              <a:latin typeface="Calibri"/>
              <a:cs typeface="Calibri"/>
            </a:endParaRPr>
          </a:p>
          <a:p>
            <a:pPr>
              <a:buFontTx/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0" y="1066800"/>
            <a:ext cx="396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800" kern="0" dirty="0">
                <a:latin typeface="Courier New" charset="0"/>
                <a:ea typeface="+mn-ea"/>
                <a:cs typeface="+mn-cs"/>
              </a:rPr>
              <a:t>1!  = 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Times" charset="0"/>
              <a:buNone/>
              <a:defRPr/>
            </a:pPr>
            <a:r>
              <a:rPr lang="en-US" sz="2800" kern="0" dirty="0">
                <a:latin typeface="Courier New" charset="0"/>
                <a:ea typeface="+mn-ea"/>
                <a:cs typeface="+mn-cs"/>
              </a:rPr>
              <a:t>N!  =  N * (N-1)!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28600" y="990600"/>
            <a:ext cx="466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>
                <a:latin typeface="Calibri"/>
                <a:cs typeface="Calibri"/>
              </a:rPr>
              <a:t>Assume factorial(5) = 5! where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2514600"/>
            <a:ext cx="106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120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24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6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54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609600" y="3567113"/>
            <a:ext cx="7696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 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>
                <a:latin typeface="Courier New" pitchFamily="49" charset="0"/>
              </a:rPr>
              <a:t>: 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rest =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rest * N</a:t>
            </a:r>
          </a:p>
        </p:txBody>
      </p:sp>
      <p:sp>
        <p:nvSpPr>
          <p:cNvPr id="53252" name="Line 8"/>
          <p:cNvSpPr>
            <a:spLocks noChangeShapeType="1"/>
          </p:cNvSpPr>
          <p:nvPr/>
        </p:nvSpPr>
        <p:spPr bwMode="auto">
          <a:xfrm flipH="1">
            <a:off x="4724400" y="37338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6324600" y="3505200"/>
            <a:ext cx="2438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You handle the base case – the easiest case!</a:t>
            </a:r>
          </a:p>
        </p:txBody>
      </p:sp>
      <p:sp>
        <p:nvSpPr>
          <p:cNvPr id="53254" name="Text Box 10"/>
          <p:cNvSpPr txBox="1">
            <a:spLocks noChangeArrowheads="1"/>
          </p:cNvSpPr>
          <p:nvPr/>
        </p:nvSpPr>
        <p:spPr bwMode="auto">
          <a:xfrm>
            <a:off x="5907088" y="4683125"/>
            <a:ext cx="2438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Recursion does </a:t>
            </a:r>
            <a:r>
              <a:rPr lang="en-US" sz="1600" u="sng">
                <a:latin typeface="Cambria" pitchFamily="18" charset="0"/>
              </a:rPr>
              <a:t>almost</a:t>
            </a:r>
            <a:r>
              <a:rPr lang="en-US" sz="1600">
                <a:latin typeface="Cambria" pitchFamily="18" charset="0"/>
              </a:rPr>
              <a:t> all of the rest of the problem!</a:t>
            </a:r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 flipH="1">
            <a:off x="4953000" y="4935538"/>
            <a:ext cx="977900" cy="627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7010400" y="5486400"/>
            <a:ext cx="1676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You specify one step at the end</a:t>
            </a: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H="1">
            <a:off x="6400800" y="5695950"/>
            <a:ext cx="719138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2"/>
          <p:cNvSpPr>
            <a:spLocks noChangeArrowheads="1"/>
          </p:cNvSpPr>
          <p:nvPr/>
        </p:nvSpPr>
        <p:spPr bwMode="auto">
          <a:xfrm>
            <a:off x="479778" y="598311"/>
            <a:ext cx="8229600" cy="838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400" y="609600"/>
            <a:ext cx="8305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latin typeface="Cambria" pitchFamily="18" charset="0"/>
              </a:rPr>
              <a:t>Let recursion do the work for you.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ambria" pitchFamily="18" charset="0"/>
              </a:rPr>
              <a:t>Exploit self-similarity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33400" y="23764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ambria" pitchFamily="18" charset="0"/>
              </a:rPr>
              <a:t>Produce short, elegant code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03938" y="20875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Cambria" pitchFamily="18" charset="0"/>
              </a:rPr>
              <a:t>Less work !</a:t>
            </a:r>
            <a:endParaRPr lang="en-US" sz="2800">
              <a:latin typeface="Cambria" pitchFamily="18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5791200" y="19050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6"/>
          <p:cNvSpPr txBox="1">
            <a:spLocks noChangeArrowheads="1"/>
          </p:cNvSpPr>
          <p:nvPr/>
        </p:nvSpPr>
        <p:spPr bwMode="auto">
          <a:xfrm>
            <a:off x="500063" y="61595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But you </a:t>
            </a:r>
            <a:r>
              <a:rPr lang="en-US" sz="3200" b="1" i="1" dirty="0">
                <a:latin typeface="Cambria" pitchFamily="18" charset="0"/>
              </a:rPr>
              <a:t>do</a:t>
            </a:r>
            <a:r>
              <a:rPr lang="en-US" sz="3200" dirty="0">
                <a:latin typeface="Cambria" pitchFamily="18" charset="0"/>
              </a:rPr>
              <a:t> need to do one step yourself…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1676400" y="2286000"/>
            <a:ext cx="5486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 dirty="0">
                <a:latin typeface="Courier New" pitchFamily="49" charset="0"/>
              </a:rPr>
              <a:t> N &lt;= 1: 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1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 dirty="0">
                <a:latin typeface="Courier New" pitchFamily="49" charset="0"/>
              </a:rPr>
              <a:t>: 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</a:t>
            </a:r>
          </a:p>
        </p:txBody>
      </p:sp>
      <p:sp>
        <p:nvSpPr>
          <p:cNvPr id="54276" name="Text Box 10"/>
          <p:cNvSpPr txBox="1">
            <a:spLocks noChangeArrowheads="1"/>
          </p:cNvSpPr>
          <p:nvPr/>
        </p:nvSpPr>
        <p:spPr bwMode="auto">
          <a:xfrm rot="895785">
            <a:off x="4848707" y="5167607"/>
            <a:ext cx="1143000" cy="52322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 dirty="0">
                <a:latin typeface="Cambria" pitchFamily="18" charset="0"/>
              </a:rPr>
              <a:t>This will not work !</a:t>
            </a:r>
          </a:p>
        </p:txBody>
      </p:sp>
    </p:spTree>
    <p:extLst>
      <p:ext uri="{BB962C8B-B14F-4D97-AF65-F5344CB8AC3E}">
        <p14:creationId xmlns:p14="http://schemas.microsoft.com/office/powerpoint/2010/main" val="42465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1219200"/>
            <a:ext cx="2057400" cy="4572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factorial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90600" y="2590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!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=  </a:t>
            </a:r>
            <a:r>
              <a:rPr lang="en-US" b="1" dirty="0" smtClean="0">
                <a:latin typeface="Calibri" pitchFamily="34" charset="0"/>
              </a:rPr>
              <a:t>5 * 4 * 3 * 2 * 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4648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!</a:t>
            </a:r>
            <a:r>
              <a:rPr lang="en-US" b="1" dirty="0" smtClean="0">
                <a:latin typeface="Courier New" pitchFamily="49" charset="0"/>
              </a:rPr>
              <a:t>  =  </a:t>
            </a:r>
            <a:r>
              <a:rPr lang="en-US" b="1" dirty="0" smtClean="0">
                <a:latin typeface="Calibri" pitchFamily="34" charset="0"/>
              </a:rPr>
              <a:t>N </a:t>
            </a:r>
            <a:r>
              <a:rPr lang="en-US" b="1" dirty="0">
                <a:latin typeface="Calibri" pitchFamily="34" charset="0"/>
              </a:rPr>
              <a:t>* (N-1) * (N-2) * … * 3 * 2 * 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90600" y="205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!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=  120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3738" y="230188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latin typeface="Cambria" pitchFamily="18" charset="0"/>
              </a:rPr>
              <a:t>Thinking 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en-US" sz="3600" b="1" i="1" dirty="0" smtClean="0">
                <a:latin typeface="Cambria" pitchFamily="18" charset="0"/>
              </a:rPr>
              <a:t>iteratively</a:t>
            </a:r>
            <a:endParaRPr lang="en-US" sz="3600" b="1" i="1" dirty="0">
              <a:latin typeface="Cambria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05925" y="1171155"/>
            <a:ext cx="3771400" cy="1343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C0BC6"/>
                </a:solidFill>
                <a:latin typeface="Courier New" pitchFamily="49" charset="0"/>
              </a:rPr>
              <a:t>factorial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N):</a:t>
            </a:r>
          </a:p>
          <a:p>
            <a:pPr>
              <a:lnSpc>
                <a:spcPct val="90000"/>
              </a:lnSpc>
            </a:pPr>
            <a:r>
              <a:rPr lang="en-US" sz="1800" b="1" dirty="0" smtClean="0">
                <a:latin typeface="Courier New" pitchFamily="49" charset="0"/>
              </a:rPr>
              <a:t>	product = 1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in </a:t>
            </a:r>
            <a:r>
              <a:rPr lang="en-US" sz="1800" b="1" dirty="0" smtClean="0">
                <a:latin typeface="Courier New" pitchFamily="49" charset="0"/>
              </a:rPr>
              <a:t>range(2,N+1):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product *=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latin typeface="Courier New" pitchFamily="49" charset="0"/>
              </a:rPr>
              <a:t> 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</a:rPr>
              <a:t> product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2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ern.jpg"/>
          <p:cNvPicPr>
            <a:picLocks noChangeAspect="1"/>
          </p:cNvPicPr>
          <p:nvPr/>
        </p:nvPicPr>
        <p:blipFill rotWithShape="1">
          <a:blip r:embed="rId2"/>
          <a:srcRect l="4266" r="3421" b="5548"/>
          <a:stretch/>
        </p:blipFill>
        <p:spPr>
          <a:xfrm>
            <a:off x="152400" y="1263372"/>
            <a:ext cx="8610600" cy="5049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754469"/>
            <a:ext cx="215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solidFill>
                  <a:srgbClr val="008000"/>
                </a:solidFill>
                <a:latin typeface="Calibri"/>
                <a:ea typeface="+mn-ea"/>
              </a:rPr>
              <a:t>Nature prefers recursion, too!</a:t>
            </a:r>
            <a:endParaRPr lang="en-US" sz="24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76212"/>
            <a:ext cx="8305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Recursion's </a:t>
            </a:r>
            <a:r>
              <a:rPr lang="en-US" sz="4200" i="1" dirty="0" smtClean="0">
                <a:latin typeface="Cambria" pitchFamily="18" charset="0"/>
              </a:rPr>
              <a:t>challenge</a:t>
            </a:r>
            <a:r>
              <a:rPr lang="en-US" sz="4200" dirty="0" smtClean="0">
                <a:latin typeface="Cambria" pitchFamily="18" charset="0"/>
              </a:rPr>
              <a:t>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02877" y="1143000"/>
            <a:ext cx="363784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ambria" pitchFamily="18" charset="0"/>
              </a:rPr>
              <a:t>You need </a:t>
            </a:r>
            <a:r>
              <a:rPr lang="en-US" sz="2100" dirty="0">
                <a:latin typeface="Cambria" pitchFamily="18" charset="0"/>
              </a:rPr>
              <a:t>to see BOTH the </a:t>
            </a:r>
            <a:r>
              <a:rPr lang="en-US" sz="2100" b="1" i="1" dirty="0">
                <a:solidFill>
                  <a:srgbClr val="008000"/>
                </a:solidFill>
                <a:latin typeface="Cambria" pitchFamily="18" charset="0"/>
              </a:rPr>
              <a:t>self-similar </a:t>
            </a:r>
            <a:r>
              <a:rPr lang="en-US" sz="2100" b="1" i="1" dirty="0" smtClean="0">
                <a:solidFill>
                  <a:srgbClr val="008000"/>
                </a:solidFill>
                <a:latin typeface="Cambria" pitchFamily="18" charset="0"/>
              </a:rPr>
              <a:t>pieces  </a:t>
            </a:r>
            <a:r>
              <a:rPr lang="en-US" sz="2100" dirty="0" smtClean="0">
                <a:latin typeface="Cambria" pitchFamily="18" charset="0"/>
              </a:rPr>
              <a:t>AND </a:t>
            </a:r>
            <a:r>
              <a:rPr lang="en-US" sz="2100" dirty="0">
                <a:latin typeface="Cambria" pitchFamily="18" charset="0"/>
              </a:rPr>
              <a:t>the </a:t>
            </a:r>
            <a:r>
              <a:rPr lang="en-US" sz="2100" b="1" i="1" dirty="0" smtClean="0">
                <a:solidFill>
                  <a:srgbClr val="008000"/>
                </a:solidFill>
                <a:latin typeface="Cambria" pitchFamily="18" charset="0"/>
              </a:rPr>
              <a:t>whole thing  </a:t>
            </a:r>
            <a:r>
              <a:rPr lang="en-US" sz="2100" dirty="0">
                <a:latin typeface="Cambria" pitchFamily="18" charset="0"/>
              </a:rPr>
              <a:t>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27334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c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1" y="0"/>
            <a:ext cx="861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73990" y="190500"/>
            <a:ext cx="3167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 smtClean="0">
                <a:solidFill>
                  <a:srgbClr val="008000"/>
                </a:solidFill>
                <a:latin typeface="Calibri"/>
                <a:ea typeface="+mn-ea"/>
              </a:rPr>
              <a:t>Yes...  </a:t>
            </a:r>
            <a:r>
              <a:rPr lang="en-US" sz="3600" dirty="0" smtClean="0">
                <a:solidFill>
                  <a:prstClr val="white">
                    <a:lumMod val="65000"/>
                  </a:prstClr>
                </a:solidFill>
                <a:latin typeface="Calibri"/>
                <a:ea typeface="+mn-ea"/>
              </a:rPr>
              <a:t>and no.</a:t>
            </a:r>
            <a:endParaRPr lang="en-US" sz="3600">
              <a:solidFill>
                <a:prstClr val="white">
                  <a:lumMod val="6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268" y="190500"/>
            <a:ext cx="4671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Calibri"/>
                <a:ea typeface="+mn-ea"/>
              </a:rPr>
              <a:t>Are these rules for real?</a:t>
            </a:r>
            <a:endParaRPr lang="en-US" sz="360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9" name="Picture 8" descr="Lc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85" y="0"/>
            <a:ext cx="103121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gon-blood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382000" cy="6286501"/>
          </a:xfrm>
          <a:prstGeom prst="rect">
            <a:avLst/>
          </a:prstGeom>
        </p:spPr>
      </p:pic>
      <p:pic>
        <p:nvPicPr>
          <p:cNvPr id="6" name="Picture 5" descr="drag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22779" y="1525156"/>
            <a:ext cx="3954468" cy="2970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381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Dragon's-blood Tree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8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real.jpg"/>
          <p:cNvPicPr>
            <a:picLocks noChangeAspect="1"/>
          </p:cNvPicPr>
          <p:nvPr/>
        </p:nvPicPr>
        <p:blipFill>
          <a:blip r:embed="rId2"/>
          <a:srcRect l="11726" t="6921" r="4724"/>
          <a:stretch>
            <a:fillRect/>
          </a:stretch>
        </p:blipFill>
        <p:spPr>
          <a:xfrm>
            <a:off x="380635" y="381000"/>
            <a:ext cx="4577781" cy="4481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8006" y="5433536"/>
            <a:ext cx="78814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prstClr val="black"/>
                </a:solidFill>
                <a:latin typeface="Cambria" pitchFamily="18" charset="0"/>
                <a:ea typeface="+mn-ea"/>
              </a:rPr>
              <a:t>T</a:t>
            </a:r>
            <a:r>
              <a:rPr lang="en-US" sz="4200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here still has to be a </a:t>
            </a:r>
            <a:r>
              <a:rPr lang="en-US" sz="4200" b="1" i="1" dirty="0">
                <a:solidFill>
                  <a:prstClr val="black"/>
                </a:solidFill>
                <a:latin typeface="Cambria" pitchFamily="18" charset="0"/>
                <a:ea typeface="+mn-ea"/>
              </a:rPr>
              <a:t>b</a:t>
            </a:r>
            <a:r>
              <a:rPr lang="en-US" sz="4200" b="1" i="1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ase case</a:t>
            </a:r>
            <a:r>
              <a:rPr lang="en-US" sz="4200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…</a:t>
            </a:r>
            <a:endParaRPr lang="en-US" sz="4200" dirty="0">
              <a:solidFill>
                <a:prstClr val="black"/>
              </a:solidFill>
              <a:latin typeface="Cambria" pitchFamily="18" charset="0"/>
              <a:ea typeface="+mn-ea"/>
            </a:endParaRPr>
          </a:p>
        </p:txBody>
      </p:sp>
      <p:pic>
        <p:nvPicPr>
          <p:cNvPr id="10" name="Picture 9" descr="drag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77915" y="953654"/>
            <a:ext cx="4464606" cy="33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real.jpg"/>
          <p:cNvPicPr>
            <a:picLocks noChangeAspect="1"/>
          </p:cNvPicPr>
          <p:nvPr/>
        </p:nvPicPr>
        <p:blipFill>
          <a:blip r:embed="rId2"/>
          <a:srcRect l="11726" t="6921" r="4724"/>
          <a:stretch>
            <a:fillRect/>
          </a:stretch>
        </p:blipFill>
        <p:spPr>
          <a:xfrm>
            <a:off x="380635" y="381000"/>
            <a:ext cx="4577781" cy="4481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5119" y="5470983"/>
            <a:ext cx="2023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200" b="1" i="1" dirty="0" smtClean="0">
                <a:solidFill>
                  <a:srgbClr val="C00000"/>
                </a:solidFill>
                <a:latin typeface="Cambria" pitchFamily="18" charset="0"/>
                <a:ea typeface="+mn-ea"/>
              </a:rPr>
              <a:t>or else!</a:t>
            </a:r>
            <a:endParaRPr lang="en-US" sz="4200" b="1" i="1" dirty="0">
              <a:solidFill>
                <a:srgbClr val="C00000"/>
              </a:solidFill>
              <a:latin typeface="Cambria" pitchFamily="18" charset="0"/>
              <a:ea typeface="+mn-ea"/>
            </a:endParaRPr>
          </a:p>
        </p:txBody>
      </p:sp>
      <p:pic>
        <p:nvPicPr>
          <p:cNvPr id="5" name="Picture 4" descr="hand.jpg"/>
          <p:cNvPicPr>
            <a:picLocks noChangeAspect="1"/>
          </p:cNvPicPr>
          <p:nvPr/>
        </p:nvPicPr>
        <p:blipFill>
          <a:blip r:embed="rId3"/>
          <a:srcRect l="8248" t="4830"/>
          <a:stretch>
            <a:fillRect/>
          </a:stretch>
        </p:blipFill>
        <p:spPr>
          <a:xfrm rot="5400000">
            <a:off x="4803183" y="696702"/>
            <a:ext cx="4487184" cy="38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  <a:cs typeface="Times New Roman" pitchFamily="18" charset="0"/>
              </a:rPr>
              <a:t>Warning:  </a:t>
            </a:r>
            <a:r>
              <a:rPr lang="en-US" sz="4000" b="1" i="1" dirty="0">
                <a:latin typeface="Cambria" pitchFamily="18" charset="0"/>
                <a:cs typeface="Times New Roman" pitchFamily="18" charset="0"/>
              </a:rPr>
              <a:t>this is legal!</a:t>
            </a:r>
            <a:endParaRPr lang="en-US" sz="4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>
                <a:latin typeface="Courier New" pitchFamily="49" charset="0"/>
              </a:rPr>
              <a:t> N *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428274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 dirty="0">
                <a:latin typeface="Courier New" pitchFamily="49" charset="0"/>
              </a:rPr>
              <a:t> N *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(N-1)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533400" y="3230562"/>
            <a:ext cx="8153400" cy="58477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T</a:t>
            </a:r>
            <a:r>
              <a:rPr lang="en-US" dirty="0" smtClean="0">
                <a:latin typeface="Cambria" pitchFamily="18" charset="0"/>
              </a:rPr>
              <a:t>he </a:t>
            </a:r>
            <a:r>
              <a:rPr lang="en-US" dirty="0">
                <a:latin typeface="Cambria" pitchFamily="18" charset="0"/>
              </a:rPr>
              <a:t>calls to </a:t>
            </a:r>
            <a:r>
              <a:rPr lang="en-US" sz="3200" b="1" dirty="0" err="1" smtClean="0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will never </a:t>
            </a:r>
            <a:r>
              <a:rPr lang="en-US" dirty="0" smtClean="0">
                <a:latin typeface="Cambria" pitchFamily="18" charset="0"/>
              </a:rPr>
              <a:t>stop: there's no BASE CASE!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2247900" y="4495800"/>
            <a:ext cx="4533900" cy="157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Make sure you have a </a:t>
            </a:r>
            <a:r>
              <a:rPr lang="en-US" sz="3200" b="1" dirty="0">
                <a:latin typeface="Cambria" pitchFamily="18" charset="0"/>
              </a:rPr>
              <a:t>base case</a:t>
            </a:r>
            <a:r>
              <a:rPr lang="en-US" sz="3200" dirty="0">
                <a:latin typeface="Cambria" pitchFamily="18" charset="0"/>
              </a:rPr>
              <a:t>, </a:t>
            </a:r>
            <a:r>
              <a:rPr lang="en-US" sz="3200" i="1" dirty="0">
                <a:latin typeface="Cambria" pitchFamily="18" charset="0"/>
              </a:rPr>
              <a:t>then</a:t>
            </a:r>
            <a:r>
              <a:rPr lang="en-US" sz="3200" dirty="0">
                <a:latin typeface="Cambria" pitchFamily="18" charset="0"/>
              </a:rPr>
              <a:t> worry about the recursion...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 dirty="0" smtClean="0">
                <a:latin typeface="Cambria" pitchFamily="18" charset="0"/>
              </a:rPr>
              <a:t>legal</a:t>
            </a:r>
            <a:r>
              <a:rPr lang="en-US" sz="4000" dirty="0" smtClean="0">
                <a:latin typeface="Cambria" pitchFamily="18" charset="0"/>
              </a:rPr>
              <a:t>    </a:t>
            </a:r>
            <a:r>
              <a:rPr lang="en-US" sz="4000" b="1" dirty="0">
                <a:latin typeface="Cambria" pitchFamily="18" charset="0"/>
                <a:cs typeface="Courier New" pitchFamily="49" charset="0"/>
              </a:rPr>
              <a:t>!=</a:t>
            </a:r>
            <a:r>
              <a:rPr lang="en-US" sz="4000" dirty="0">
                <a:latin typeface="Cambria" pitchFamily="18" charset="0"/>
              </a:rPr>
              <a:t>  </a:t>
            </a:r>
            <a:r>
              <a:rPr lang="en-US" sz="4000" dirty="0" smtClean="0">
                <a:latin typeface="Cambria" pitchFamily="18" charset="0"/>
              </a:rPr>
              <a:t>  </a:t>
            </a:r>
            <a:r>
              <a:rPr lang="en-US" sz="4000" i="1" dirty="0">
                <a:latin typeface="Cambria" pitchFamily="18" charset="0"/>
              </a:rPr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31396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8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</a:t>
            </a:r>
          </a:p>
        </p:txBody>
      </p:sp>
      <p:pic>
        <p:nvPicPr>
          <p:cNvPr id="337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8862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1"/>
          <p:cNvSpPr txBox="1">
            <a:spLocks noChangeArrowheads="1"/>
          </p:cNvSpPr>
          <p:nvPr/>
        </p:nvSpPr>
        <p:spPr bwMode="auto">
          <a:xfrm>
            <a:off x="1676400" y="5033963"/>
            <a:ext cx="59436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>
                <a:latin typeface="Cambria" pitchFamily="18" charset="0"/>
              </a:rPr>
              <a:t>Roadsigns</a:t>
            </a:r>
            <a:r>
              <a:rPr lang="en-US" sz="3200" b="1" dirty="0">
                <a:latin typeface="Cambria" pitchFamily="18" charset="0"/>
              </a:rPr>
              <a:t> and recursion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examples of self-fulfilling danger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4492" y="838789"/>
            <a:ext cx="32706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mbria" pitchFamily="18" charset="0"/>
              </a:rPr>
              <a:t>This runs ~ </a:t>
            </a:r>
            <a:r>
              <a:rPr lang="en-US" sz="1800" b="1" i="1" dirty="0" smtClean="0">
                <a:latin typeface="Cambria" pitchFamily="18" charset="0"/>
              </a:rPr>
              <a:t>but does not help</a:t>
            </a:r>
            <a:r>
              <a:rPr lang="en-US" sz="1800" b="1" dirty="0" smtClean="0">
                <a:latin typeface="Cambria" pitchFamily="18" charset="0"/>
              </a:rPr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60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t="9535" r="18077" b="2216"/>
          <a:stretch>
            <a:fillRect/>
          </a:stretch>
        </p:blipFill>
        <p:spPr bwMode="auto">
          <a:xfrm>
            <a:off x="3081338" y="685800"/>
            <a:ext cx="5681662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228600" y="685800"/>
            <a:ext cx="25908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The dizzying dangers of having no base case!</a:t>
            </a:r>
          </a:p>
        </p:txBody>
      </p:sp>
    </p:spTree>
    <p:extLst>
      <p:ext uri="{BB962C8B-B14F-4D97-AF65-F5344CB8AC3E}">
        <p14:creationId xmlns:p14="http://schemas.microsoft.com/office/powerpoint/2010/main" val="276931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b="1" i="1" dirty="0" smtClean="0">
                <a:latin typeface="Cambria" pitchFamily="18" charset="0"/>
              </a:rPr>
              <a:t>recursively</a:t>
            </a:r>
            <a:endParaRPr lang="en-US" sz="4000" b="1" i="1" dirty="0">
              <a:latin typeface="Cambria" pitchFamily="18" charset="0"/>
            </a:endParaRPr>
          </a:p>
        </p:txBody>
      </p:sp>
      <p:sp>
        <p:nvSpPr>
          <p:cNvPr id="35844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66036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313267" y="254000"/>
            <a:ext cx="5559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Recursive design…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6800" y="26924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(2) Find the self-similarity.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(1) Program the base case.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66800" y="3860800"/>
            <a:ext cx="3124200" cy="5847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(3) Do one step!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83733" y="50292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(4) Delegate the </a:t>
            </a:r>
            <a:r>
              <a:rPr lang="en-US" sz="3200" b="1" u="sng" dirty="0" smtClean="0">
                <a:latin typeface="Cambria" pitchFamily="18" charset="0"/>
              </a:rPr>
              <a:t>rest</a:t>
            </a:r>
            <a:r>
              <a:rPr lang="en-US" sz="3200" dirty="0" smtClean="0">
                <a:latin typeface="Cambria" pitchFamily="18" charset="0"/>
              </a:rPr>
              <a:t> to recursion…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 rot="20678924">
            <a:off x="5905612" y="1261334"/>
            <a:ext cx="1580241" cy="461665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fun! easy!?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20678924">
            <a:off x="6053092" y="2792634"/>
            <a:ext cx="819455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cool!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678924">
            <a:off x="7590892" y="5118209"/>
            <a:ext cx="785793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Aha!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28676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4937125" y="3228975"/>
            <a:ext cx="283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def tower(n):</a:t>
            </a:r>
          </a:p>
        </p:txBody>
      </p:sp>
      <p:sp>
        <p:nvSpPr>
          <p:cNvPr id="28680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28681" name="Rectangle 10"/>
          <p:cNvSpPr>
            <a:spLocks/>
          </p:cNvSpPr>
          <p:nvPr/>
        </p:nvSpPr>
        <p:spPr bwMode="auto">
          <a:xfrm>
            <a:off x="2362200" y="2681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28682" name="Rectangle 11"/>
          <p:cNvSpPr>
            <a:spLocks/>
          </p:cNvSpPr>
          <p:nvPr/>
        </p:nvSpPr>
        <p:spPr bwMode="auto">
          <a:xfrm>
            <a:off x="2590800" y="2589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28683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28684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2362200" y="35194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>
            <a:off x="2590800" y="34274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>
            <a:off x="2743200" y="32750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1" name="Rectangle 17"/>
          <p:cNvSpPr>
            <a:spLocks/>
          </p:cNvSpPr>
          <p:nvPr/>
        </p:nvSpPr>
        <p:spPr bwMode="auto">
          <a:xfrm>
            <a:off x="2895600" y="31242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2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5825" y="5369770"/>
            <a:ext cx="2287587" cy="1014214"/>
            <a:chOff x="608013" y="5178425"/>
            <a:chExt cx="2287587" cy="1014214"/>
          </a:xfrm>
        </p:grpSpPr>
        <p:sp>
          <p:nvSpPr>
            <p:cNvPr id="28693" name="Rectangle 22"/>
            <p:cNvSpPr>
              <a:spLocks/>
            </p:cNvSpPr>
            <p:nvPr/>
          </p:nvSpPr>
          <p:spPr bwMode="auto">
            <a:xfrm>
              <a:off x="608013" y="5248005"/>
              <a:ext cx="2287587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en-US" sz="1800" dirty="0">
                  <a:latin typeface="Times New Roman" charset="0"/>
                  <a:cs typeface="Times New Roman" charset="0"/>
                  <a:sym typeface="Times New Roman" charset="0"/>
                </a:rPr>
                <a:t>The tower function is taking recursion to new heights!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608013" y="5178425"/>
              <a:ext cx="2262187" cy="1014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738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/>
      <p:bldP spid="77839" grpId="0"/>
      <p:bldP spid="77840" grpId="0"/>
      <p:bldP spid="77841" grpId="0"/>
      <p:bldP spid="77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30724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30725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4937125" y="3228975"/>
            <a:ext cx="283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def tower(n):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30729" name="Rectangle 10"/>
          <p:cNvSpPr>
            <a:spLocks/>
          </p:cNvSpPr>
          <p:nvPr/>
        </p:nvSpPr>
        <p:spPr bwMode="auto">
          <a:xfrm>
            <a:off x="2362200" y="26670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0" name="Rectangle 11"/>
          <p:cNvSpPr>
            <a:spLocks/>
          </p:cNvSpPr>
          <p:nvPr/>
        </p:nvSpPr>
        <p:spPr bwMode="auto">
          <a:xfrm>
            <a:off x="2590800" y="25749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1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2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30733" name="Rectangle 14"/>
          <p:cNvSpPr>
            <a:spLocks/>
          </p:cNvSpPr>
          <p:nvPr/>
        </p:nvSpPr>
        <p:spPr bwMode="auto">
          <a:xfrm>
            <a:off x="2362200" y="35052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4" name="Rectangle 15"/>
          <p:cNvSpPr>
            <a:spLocks/>
          </p:cNvSpPr>
          <p:nvPr/>
        </p:nvSpPr>
        <p:spPr bwMode="auto">
          <a:xfrm>
            <a:off x="2590800" y="34131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5" name="Rectangle 16"/>
          <p:cNvSpPr>
            <a:spLocks/>
          </p:cNvSpPr>
          <p:nvPr/>
        </p:nvSpPr>
        <p:spPr bwMode="auto">
          <a:xfrm>
            <a:off x="2743200" y="3260725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6" name="Rectangle 17"/>
          <p:cNvSpPr>
            <a:spLocks/>
          </p:cNvSpPr>
          <p:nvPr/>
        </p:nvSpPr>
        <p:spPr bwMode="auto">
          <a:xfrm>
            <a:off x="2895600" y="31099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7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sp>
        <p:nvSpPr>
          <p:cNvPr id="30738" name="Rectangle 19"/>
          <p:cNvSpPr>
            <a:spLocks/>
          </p:cNvSpPr>
          <p:nvPr/>
        </p:nvSpPr>
        <p:spPr bwMode="auto">
          <a:xfrm>
            <a:off x="2362200" y="4205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9" name="Rectangle 20"/>
          <p:cNvSpPr>
            <a:spLocks/>
          </p:cNvSpPr>
          <p:nvPr/>
        </p:nvSpPr>
        <p:spPr bwMode="auto">
          <a:xfrm>
            <a:off x="2590800" y="4113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0" name="Rectangle 21"/>
          <p:cNvSpPr>
            <a:spLocks/>
          </p:cNvSpPr>
          <p:nvPr/>
        </p:nvSpPr>
        <p:spPr bwMode="auto">
          <a:xfrm>
            <a:off x="2743200" y="3960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1" name="Rectangle 22"/>
          <p:cNvSpPr>
            <a:spLocks/>
          </p:cNvSpPr>
          <p:nvPr/>
        </p:nvSpPr>
        <p:spPr bwMode="auto">
          <a:xfrm>
            <a:off x="2895600" y="38100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2" name="Rectangle 23"/>
          <p:cNvSpPr>
            <a:spLocks/>
          </p:cNvSpPr>
          <p:nvPr/>
        </p:nvSpPr>
        <p:spPr bwMode="auto">
          <a:xfrm>
            <a:off x="3048000" y="36576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3" name="Rectangle 24"/>
          <p:cNvSpPr>
            <a:spLocks/>
          </p:cNvSpPr>
          <p:nvPr/>
        </p:nvSpPr>
        <p:spPr bwMode="auto">
          <a:xfrm>
            <a:off x="685800" y="48006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5"/>
          <p:cNvSpPr>
            <a:spLocks/>
          </p:cNvSpPr>
          <p:nvPr/>
        </p:nvSpPr>
        <p:spPr bwMode="auto">
          <a:xfrm>
            <a:off x="754063" y="4843463"/>
            <a:ext cx="21875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definition: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</a:p>
        </p:txBody>
      </p:sp>
      <p:sp>
        <p:nvSpPr>
          <p:cNvPr id="30745" name="Rectangle 26"/>
          <p:cNvSpPr>
            <a:spLocks/>
          </p:cNvSpPr>
          <p:nvPr/>
        </p:nvSpPr>
        <p:spPr bwMode="auto">
          <a:xfrm>
            <a:off x="836613" y="5334000"/>
            <a:ext cx="36782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case: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tower(n) = 2</a:t>
            </a:r>
            <a:r>
              <a:rPr lang="en-US" sz="1800" baseline="30000">
                <a:latin typeface="Courier New" charset="0"/>
                <a:cs typeface="Courier New" charset="0"/>
                <a:sym typeface="Courier New" charset="0"/>
              </a:rPr>
              <a:t>tower(n-1)</a:t>
            </a:r>
          </a:p>
          <a:p>
            <a:pPr marL="39688"/>
            <a:r>
              <a:rPr lang="en-US" sz="1800">
                <a:cs typeface="Arial" charset="0"/>
              </a:rPr>
              <a:t>base case:</a:t>
            </a:r>
          </a:p>
          <a:p>
            <a:pPr marL="39688"/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	tower(0) = ?</a:t>
            </a:r>
          </a:p>
        </p:txBody>
      </p:sp>
    </p:spTree>
    <p:extLst>
      <p:ext uri="{BB962C8B-B14F-4D97-AF65-F5344CB8AC3E}">
        <p14:creationId xmlns:p14="http://schemas.microsoft.com/office/powerpoint/2010/main" val="32539716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31748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Rectangle 8"/>
          <p:cNvSpPr>
            <a:spLocks/>
          </p:cNvSpPr>
          <p:nvPr/>
        </p:nvSpPr>
        <p:spPr bwMode="auto">
          <a:xfrm>
            <a:off x="4935538" y="3228975"/>
            <a:ext cx="3738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 dirty="0" err="1"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tower(n):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'''Tower of n'''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if n == 0: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  return 1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else: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  return 2**tower(n-1)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31753" name="Rectangle 10"/>
          <p:cNvSpPr>
            <a:spLocks/>
          </p:cNvSpPr>
          <p:nvPr/>
        </p:nvSpPr>
        <p:spPr bwMode="auto">
          <a:xfrm>
            <a:off x="2362200" y="26670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54" name="Rectangle 11"/>
          <p:cNvSpPr>
            <a:spLocks/>
          </p:cNvSpPr>
          <p:nvPr/>
        </p:nvSpPr>
        <p:spPr bwMode="auto">
          <a:xfrm>
            <a:off x="2590800" y="25749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5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6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31757" name="Rectangle 14"/>
          <p:cNvSpPr>
            <a:spLocks/>
          </p:cNvSpPr>
          <p:nvPr/>
        </p:nvSpPr>
        <p:spPr bwMode="auto">
          <a:xfrm>
            <a:off x="2362200" y="35052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58" name="Rectangle 15"/>
          <p:cNvSpPr>
            <a:spLocks/>
          </p:cNvSpPr>
          <p:nvPr/>
        </p:nvSpPr>
        <p:spPr bwMode="auto">
          <a:xfrm>
            <a:off x="2590800" y="34131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9" name="Rectangle 16"/>
          <p:cNvSpPr>
            <a:spLocks/>
          </p:cNvSpPr>
          <p:nvPr/>
        </p:nvSpPr>
        <p:spPr bwMode="auto">
          <a:xfrm>
            <a:off x="2743200" y="3260725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0" name="Rectangle 17"/>
          <p:cNvSpPr>
            <a:spLocks/>
          </p:cNvSpPr>
          <p:nvPr/>
        </p:nvSpPr>
        <p:spPr bwMode="auto">
          <a:xfrm>
            <a:off x="2895600" y="31099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1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sp>
        <p:nvSpPr>
          <p:cNvPr id="31762" name="Rectangle 19"/>
          <p:cNvSpPr>
            <a:spLocks/>
          </p:cNvSpPr>
          <p:nvPr/>
        </p:nvSpPr>
        <p:spPr bwMode="auto">
          <a:xfrm>
            <a:off x="2362200" y="4205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63" name="Rectangle 20"/>
          <p:cNvSpPr>
            <a:spLocks/>
          </p:cNvSpPr>
          <p:nvPr/>
        </p:nvSpPr>
        <p:spPr bwMode="auto">
          <a:xfrm>
            <a:off x="2590800" y="4113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4" name="Rectangle 21"/>
          <p:cNvSpPr>
            <a:spLocks/>
          </p:cNvSpPr>
          <p:nvPr/>
        </p:nvSpPr>
        <p:spPr bwMode="auto">
          <a:xfrm>
            <a:off x="2743200" y="3960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5" name="Rectangle 22"/>
          <p:cNvSpPr>
            <a:spLocks/>
          </p:cNvSpPr>
          <p:nvPr/>
        </p:nvSpPr>
        <p:spPr bwMode="auto">
          <a:xfrm>
            <a:off x="2895600" y="38100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6" name="Rectangle 23"/>
          <p:cNvSpPr>
            <a:spLocks/>
          </p:cNvSpPr>
          <p:nvPr/>
        </p:nvSpPr>
        <p:spPr bwMode="auto">
          <a:xfrm>
            <a:off x="3048000" y="36576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7" name="Rectangle 24"/>
          <p:cNvSpPr>
            <a:spLocks/>
          </p:cNvSpPr>
          <p:nvPr/>
        </p:nvSpPr>
        <p:spPr bwMode="auto">
          <a:xfrm>
            <a:off x="685800" y="48006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Rectangle 25"/>
          <p:cNvSpPr>
            <a:spLocks/>
          </p:cNvSpPr>
          <p:nvPr/>
        </p:nvSpPr>
        <p:spPr bwMode="auto">
          <a:xfrm>
            <a:off x="754063" y="4843463"/>
            <a:ext cx="21875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definition: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</a:p>
        </p:txBody>
      </p:sp>
      <p:sp>
        <p:nvSpPr>
          <p:cNvPr id="31769" name="Rectangle 26"/>
          <p:cNvSpPr>
            <a:spLocks/>
          </p:cNvSpPr>
          <p:nvPr/>
        </p:nvSpPr>
        <p:spPr bwMode="auto">
          <a:xfrm>
            <a:off x="836613" y="5334000"/>
            <a:ext cx="36782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case: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tower(n) = 2</a:t>
            </a:r>
            <a:r>
              <a:rPr lang="en-US" sz="1800" baseline="30000">
                <a:latin typeface="Courier New" charset="0"/>
                <a:cs typeface="Courier New" charset="0"/>
                <a:sym typeface="Courier New" charset="0"/>
              </a:rPr>
              <a:t>tower(n-1)</a:t>
            </a:r>
          </a:p>
          <a:p>
            <a:pPr marL="39688"/>
            <a:r>
              <a:rPr lang="en-US" sz="1800">
                <a:cs typeface="Arial" charset="0"/>
              </a:rPr>
              <a:t>base case:</a:t>
            </a:r>
          </a:p>
          <a:p>
            <a:pPr marL="39688"/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	tower(0) = 1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11866" y="5947784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tower.py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089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recursive algorithm can be re-implemented as a loop instead</a:t>
            </a:r>
          </a:p>
          <a:p>
            <a:pPr lvl="1"/>
            <a:r>
              <a:rPr lang="en-US" dirty="0" smtClean="0"/>
              <a:t>This is an “iterative” expression of the algorithm</a:t>
            </a:r>
          </a:p>
          <a:p>
            <a:r>
              <a:rPr lang="en-US" dirty="0" smtClean="0"/>
              <a:t>Any loop can be implemented as recursion instead</a:t>
            </a:r>
          </a:p>
          <a:p>
            <a:endParaRPr lang="en-US" dirty="0" smtClean="0"/>
          </a:p>
          <a:p>
            <a:r>
              <a:rPr lang="en-US" dirty="0" smtClean="0"/>
              <a:t>Sometimes recursion is clearer and simpler</a:t>
            </a:r>
          </a:p>
          <a:p>
            <a:pPr lvl="1"/>
            <a:r>
              <a:rPr lang="en-US" dirty="0" smtClean="0"/>
              <a:t>Mostly for data structures with a recursive structure</a:t>
            </a:r>
          </a:p>
          <a:p>
            <a:r>
              <a:rPr lang="en-US" dirty="0" smtClean="0"/>
              <a:t>Sometimes iteration is clearer and simpler</a:t>
            </a:r>
          </a:p>
        </p:txBody>
      </p:sp>
    </p:spTree>
    <p:extLst>
      <p:ext uri="{BB962C8B-B14F-4D97-AF65-F5344CB8AC3E}">
        <p14:creationId xmlns:p14="http://schemas.microsoft.com/office/powerpoint/2010/main" val="8686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 function to sum </a:t>
            </a:r>
            <a:r>
              <a:rPr lang="en-US" dirty="0" smtClean="0"/>
              <a:t>1 to </a:t>
            </a:r>
            <a:r>
              <a:rPr lang="en-US" dirty="0" smtClean="0"/>
              <a:t>N:</a:t>
            </a:r>
          </a:p>
          <a:p>
            <a:r>
              <a:rPr lang="en-US" dirty="0" smtClean="0"/>
              <a:t>Recursively </a:t>
            </a:r>
            <a:r>
              <a:rPr lang="en-US" smtClean="0"/>
              <a:t>&amp; Iteratively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5918" y="403357"/>
            <a:ext cx="2667000" cy="92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00"/>
                </a:solidFill>
              </a:rPr>
              <a:t>In other words: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sum(1) = 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sum(n) = n + sum(n-1)</a:t>
            </a:r>
          </a:p>
        </p:txBody>
      </p:sp>
    </p:spTree>
    <p:extLst>
      <p:ext uri="{BB962C8B-B14F-4D97-AF65-F5344CB8AC3E}">
        <p14:creationId xmlns:p14="http://schemas.microsoft.com/office/powerpoint/2010/main" val="397898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638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err="1" smtClean="0">
                <a:latin typeface="Cambria" pitchFamily="18" charset="0"/>
              </a:rPr>
              <a:t>sajak</a:t>
            </a:r>
            <a:r>
              <a:rPr lang="en-US" sz="4000" b="1" dirty="0" smtClean="0">
                <a:latin typeface="Cambria" pitchFamily="18" charset="0"/>
              </a:rPr>
              <a:t>(s</a:t>
            </a:r>
            <a:r>
              <a:rPr lang="en-US" sz="4000" b="1" dirty="0">
                <a:latin typeface="Cambria" pitchFamily="18" charset="0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4000" dirty="0">
                <a:latin typeface="Cambria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9456" y="490629"/>
            <a:ext cx="2058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itchFamily="18" charset="0"/>
              </a:rPr>
              <a:t># of vowels in s</a:t>
            </a:r>
            <a:endParaRPr lang="en-US" dirty="0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1981200" cy="51911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latin typeface="Cambria" pitchFamily="18" charset="0"/>
              </a:rPr>
              <a:t>Base case?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ambria" pitchFamily="18" charset="0"/>
              </a:rPr>
              <a:t>When </a:t>
            </a: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there are no letters, there are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ZERO </a:t>
            </a: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vowels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90600" y="3822571"/>
            <a:ext cx="52197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if </a:t>
            </a:r>
            <a:r>
              <a:rPr lang="en-US" b="1" dirty="0">
                <a:latin typeface="Cambria" pitchFamily="18" charset="0"/>
              </a:rPr>
              <a:t>s[0]</a:t>
            </a:r>
            <a:r>
              <a:rPr lang="en-US" dirty="0">
                <a:latin typeface="Cambria" pitchFamily="18" charset="0"/>
              </a:rPr>
              <a:t> is </a:t>
            </a:r>
            <a:r>
              <a:rPr lang="en-US" b="1" i="1" dirty="0">
                <a:latin typeface="Cambria" pitchFamily="18" charset="0"/>
              </a:rPr>
              <a:t>NOT</a:t>
            </a:r>
            <a:r>
              <a:rPr lang="en-US" dirty="0">
                <a:latin typeface="Cambria" pitchFamily="18" charset="0"/>
              </a:rPr>
              <a:t> a vowel, the answer </a:t>
            </a:r>
            <a:r>
              <a:rPr lang="en-US" dirty="0" smtClean="0">
                <a:latin typeface="Cambria" pitchFamily="18" charset="0"/>
              </a:rPr>
              <a:t>is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1981200" cy="51911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latin typeface="Cambria" pitchFamily="18" charset="0"/>
              </a:rPr>
              <a:t>Rec. step?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590800" y="2819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Look at the initial character.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90600" y="5251002"/>
            <a:ext cx="461786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ambria" pitchFamily="18" charset="0"/>
              </a:rPr>
              <a:t>s[0</a:t>
            </a:r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b="1" i="1" u="sng" dirty="0" smtClean="0">
                <a:solidFill>
                  <a:srgbClr val="000000"/>
                </a:solidFill>
                <a:latin typeface="Cambria" pitchFamily="18" charset="0"/>
              </a:rPr>
              <a:t>is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 a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vowel, the answer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70665" name="Straight Connector 9"/>
          <p:cNvCxnSpPr>
            <a:cxnSpLocks noChangeShapeType="1"/>
          </p:cNvCxnSpPr>
          <p:nvPr/>
        </p:nvCxnSpPr>
        <p:spPr bwMode="auto">
          <a:xfrm>
            <a:off x="685800" y="2438400"/>
            <a:ext cx="68777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543800" y="614332"/>
            <a:ext cx="914400" cy="532453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I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>
                <a:latin typeface="Cambria" pitchFamily="18" charset="0"/>
              </a:rPr>
              <a:t>N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5566" y="4329289"/>
            <a:ext cx="1612841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mbria" pitchFamily="18" charset="0"/>
              </a:rPr>
              <a:t>sajak</a:t>
            </a:r>
            <a:r>
              <a:rPr lang="en-US" sz="2000" dirty="0" smtClean="0">
                <a:latin typeface="Cambria" pitchFamily="18" charset="0"/>
              </a:rPr>
              <a:t>(  s[1:] 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42817" y="5791200"/>
            <a:ext cx="2066316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1 +  </a:t>
            </a:r>
            <a:r>
              <a:rPr lang="en-US" sz="2000" dirty="0" err="1" smtClean="0">
                <a:latin typeface="Cambria" pitchFamily="18" charset="0"/>
              </a:rPr>
              <a:t>sajak</a:t>
            </a:r>
            <a:r>
              <a:rPr lang="en-US" sz="2000" dirty="0" smtClean="0">
                <a:latin typeface="Cambria" pitchFamily="18" charset="0"/>
              </a:rPr>
              <a:t>(  s[1:]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37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8486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>
                <a:latin typeface="Courier New" pitchFamily="49" charset="0"/>
              </a:rPr>
              <a:t> sajak(s):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>
                <a:latin typeface="Courier New" pitchFamily="49" charset="0"/>
              </a:rPr>
              <a:t> s == 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2800" b="1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elif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'a'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'e'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</a:t>
            </a:r>
            <a:r>
              <a:rPr lang="en-US" sz="2800" b="1">
                <a:latin typeface="Courier New" pitchFamily="49" charset="0"/>
              </a:rPr>
              <a:t>…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 </a:t>
            </a:r>
            <a:endParaRPr lang="en-US" sz="28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141538" y="45339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>
                <a:latin typeface="Times New Roman" pitchFamily="18" charset="0"/>
              </a:rPr>
              <a:t>  Try #1 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71684" name="Text Box 24"/>
          <p:cNvSpPr txBox="1">
            <a:spLocks noChangeArrowheads="1"/>
          </p:cNvSpPr>
          <p:nvPr/>
        </p:nvSpPr>
        <p:spPr bwMode="auto">
          <a:xfrm>
            <a:off x="4191000" y="137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C0BC6"/>
                </a:solidFill>
                <a:latin typeface="Comic Sans MS" pitchFamily="66" charset="0"/>
              </a:rPr>
              <a:t>Base Case</a:t>
            </a:r>
          </a:p>
        </p:txBody>
      </p:sp>
      <p:sp>
        <p:nvSpPr>
          <p:cNvPr id="71685" name="Rectangle 25"/>
          <p:cNvSpPr>
            <a:spLocks noChangeArrowheads="1"/>
          </p:cNvSpPr>
          <p:nvPr/>
        </p:nvSpPr>
        <p:spPr bwMode="auto">
          <a:xfrm>
            <a:off x="1981200" y="4343400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8486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>
                <a:latin typeface="Courier New" pitchFamily="49" charset="0"/>
              </a:rPr>
              <a:t> sajak(s):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>
                <a:latin typeface="Courier New" pitchFamily="49" charset="0"/>
              </a:rPr>
              <a:t> s == 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2800" b="1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elif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'a'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'e'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</a:t>
            </a:r>
            <a:r>
              <a:rPr lang="en-US" sz="2800" b="1">
                <a:latin typeface="Courier New" pitchFamily="49" charset="0"/>
              </a:rPr>
              <a:t>…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 </a:t>
            </a:r>
            <a:endParaRPr lang="en-US" sz="28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141538" y="45339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>
                <a:latin typeface="Times New Roman" pitchFamily="18" charset="0"/>
              </a:rPr>
              <a:t>  Try #1 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71684" name="Text Box 24"/>
          <p:cNvSpPr txBox="1">
            <a:spLocks noChangeArrowheads="1"/>
          </p:cNvSpPr>
          <p:nvPr/>
        </p:nvSpPr>
        <p:spPr bwMode="auto">
          <a:xfrm>
            <a:off x="4191000" y="137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C0BC6"/>
                </a:solidFill>
                <a:latin typeface="Comic Sans MS" pitchFamily="66" charset="0"/>
              </a:rPr>
              <a:t>Base Case</a:t>
            </a:r>
          </a:p>
        </p:txBody>
      </p:sp>
      <p:sp>
        <p:nvSpPr>
          <p:cNvPr id="71685" name="Rectangle 25"/>
          <p:cNvSpPr>
            <a:spLocks noChangeArrowheads="1"/>
          </p:cNvSpPr>
          <p:nvPr/>
        </p:nvSpPr>
        <p:spPr bwMode="auto">
          <a:xfrm>
            <a:off x="1981200" y="4343400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147308" y="4783466"/>
            <a:ext cx="3723392" cy="7096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04800" y="1024265"/>
            <a:ext cx="73152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sajak</a:t>
            </a:r>
            <a:r>
              <a:rPr lang="en-US" sz="2800" b="1" dirty="0">
                <a:latin typeface="Courier New" pitchFamily="49" charset="0"/>
              </a:rPr>
              <a:t>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len</a:t>
            </a:r>
            <a:r>
              <a:rPr lang="en-US" sz="2800" b="1" dirty="0">
                <a:latin typeface="Courier New" pitchFamily="49" charset="0"/>
              </a:rPr>
              <a:t>(s) == 0: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 err="1">
                <a:solidFill>
                  <a:srgbClr val="FEA30F"/>
                </a:solidFill>
                <a:latin typeface="Courier New" pitchFamily="49" charset="0"/>
              </a:rPr>
              <a:t>elif</a:t>
            </a:r>
            <a:r>
              <a:rPr lang="en-US" sz="2800" b="1" dirty="0">
                <a:latin typeface="Courier New" pitchFamily="49" charset="0"/>
              </a:rPr>
              <a:t> s[0] </a:t>
            </a:r>
            <a:r>
              <a:rPr lang="en-US" sz="2800" b="1" dirty="0">
                <a:solidFill>
                  <a:srgbClr val="F2B800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2B800"/>
                </a:solidFill>
                <a:latin typeface="Courier New" pitchFamily="49" charset="0"/>
              </a:rPr>
              <a:t>in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2800" b="1" dirty="0" err="1">
                <a:solidFill>
                  <a:srgbClr val="0B9520"/>
                </a:solidFill>
                <a:latin typeface="Courier New" pitchFamily="49" charset="0"/>
              </a:rPr>
              <a:t>aeiou</a:t>
            </a:r>
            <a:r>
              <a:rPr lang="en-US" sz="2800" b="1" dirty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</a:rPr>
              <a:t>1 + </a:t>
            </a:r>
            <a:r>
              <a:rPr lang="en-US" sz="2800" b="1" dirty="0" err="1" smtClean="0">
                <a:latin typeface="Courier New" pitchFamily="49" charset="0"/>
              </a:rPr>
              <a:t>sajak</a:t>
            </a:r>
            <a:r>
              <a:rPr lang="en-US" sz="2800" b="1" dirty="0" smtClean="0">
                <a:latin typeface="Courier New" pitchFamily="49" charset="0"/>
              </a:rPr>
              <a:t>(s[1</a:t>
            </a:r>
            <a:r>
              <a:rPr lang="en-US" sz="2800" b="1" dirty="0">
                <a:latin typeface="Courier New" pitchFamily="49" charset="0"/>
              </a:rPr>
              <a:t>:])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FEA30F"/>
                </a:solidFill>
                <a:latin typeface="Courier New" pitchFamily="49" charset="0"/>
              </a:rPr>
              <a:t>return  </a:t>
            </a:r>
            <a:r>
              <a:rPr lang="en-US" sz="2800" b="1" dirty="0" smtClean="0">
                <a:latin typeface="Courier New" pitchFamily="49" charset="0"/>
              </a:rPr>
              <a:t>0 + </a:t>
            </a:r>
            <a:r>
              <a:rPr lang="en-US" sz="2800" b="1" dirty="0" err="1" smtClean="0">
                <a:latin typeface="Courier New" pitchFamily="49" charset="0"/>
              </a:rPr>
              <a:t>sajak</a:t>
            </a:r>
            <a:r>
              <a:rPr lang="en-US" sz="2800" b="1" dirty="0" smtClean="0">
                <a:latin typeface="Courier New" pitchFamily="49" charset="0"/>
              </a:rPr>
              <a:t>(s[1</a:t>
            </a:r>
            <a:r>
              <a:rPr lang="en-US" sz="2800" b="1" dirty="0">
                <a:latin typeface="Courier New" pitchFamily="49" charset="0"/>
              </a:rPr>
              <a:t>:])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4384431" y="6152445"/>
            <a:ext cx="3789790" cy="61760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if </a:t>
            </a:r>
            <a:r>
              <a:rPr lang="en-US" sz="1600" dirty="0" smtClean="0">
                <a:latin typeface="Cambria" pitchFamily="18" charset="0"/>
              </a:rPr>
              <a:t>s[0] </a:t>
            </a:r>
            <a:r>
              <a:rPr lang="en-US" sz="1600" dirty="0">
                <a:latin typeface="Cambria" pitchFamily="18" charset="0"/>
              </a:rPr>
              <a:t>is </a:t>
            </a:r>
            <a:r>
              <a:rPr lang="en-US" sz="1600" b="1" i="1" dirty="0">
                <a:latin typeface="Cambria" pitchFamily="18" charset="0"/>
              </a:rPr>
              <a:t>NOT</a:t>
            </a:r>
            <a:r>
              <a:rPr lang="en-US" sz="1600" dirty="0">
                <a:latin typeface="Cambria" pitchFamily="18" charset="0"/>
              </a:rPr>
              <a:t> a vowel, the answer is just </a:t>
            </a:r>
            <a:endParaRPr lang="en-US" sz="1600" dirty="0" smtClean="0">
              <a:latin typeface="Cambria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Cambria" pitchFamily="18" charset="0"/>
              </a:rPr>
              <a:t>the </a:t>
            </a:r>
            <a:r>
              <a:rPr lang="en-US" sz="1600" dirty="0">
                <a:latin typeface="Cambria" pitchFamily="18" charset="0"/>
              </a:rPr>
              <a:t>number of vowels in the </a:t>
            </a:r>
            <a:r>
              <a:rPr lang="en-US" sz="1600" b="1" i="1" dirty="0">
                <a:latin typeface="Cambria" pitchFamily="18" charset="0"/>
              </a:rPr>
              <a:t>rest</a:t>
            </a:r>
            <a:r>
              <a:rPr lang="en-US" sz="1600" dirty="0">
                <a:latin typeface="Cambria" pitchFamily="18" charset="0"/>
              </a:rPr>
              <a:t> of s</a:t>
            </a:r>
          </a:p>
        </p:txBody>
      </p:sp>
      <p:sp>
        <p:nvSpPr>
          <p:cNvPr id="73732" name="Text Box 8"/>
          <p:cNvSpPr txBox="1">
            <a:spLocks noChangeArrowheads="1"/>
          </p:cNvSpPr>
          <p:nvPr/>
        </p:nvSpPr>
        <p:spPr bwMode="auto">
          <a:xfrm>
            <a:off x="5682177" y="2348833"/>
            <a:ext cx="3363184" cy="61760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if </a:t>
            </a:r>
            <a:r>
              <a:rPr lang="en-US" sz="1600" dirty="0" smtClean="0">
                <a:latin typeface="Cambria" pitchFamily="18" charset="0"/>
              </a:rPr>
              <a:t>s[0] </a:t>
            </a:r>
            <a:r>
              <a:rPr lang="en-US" sz="1600" b="1" i="1" dirty="0">
                <a:latin typeface="Cambria" pitchFamily="18" charset="0"/>
              </a:rPr>
              <a:t>IS</a:t>
            </a:r>
            <a:r>
              <a:rPr lang="en-US" sz="1600" dirty="0">
                <a:latin typeface="Cambria" pitchFamily="18" charset="0"/>
              </a:rPr>
              <a:t> a vowel, the answer is </a:t>
            </a:r>
            <a:endParaRPr lang="en-US" sz="1600" dirty="0" smtClean="0">
              <a:latin typeface="Cambria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Cambria" pitchFamily="18" charset="0"/>
              </a:rPr>
              <a:t>1 </a:t>
            </a:r>
            <a:r>
              <a:rPr lang="en-US" sz="1600" dirty="0">
                <a:latin typeface="Cambria" pitchFamily="18" charset="0"/>
              </a:rPr>
              <a:t>+ the </a:t>
            </a:r>
            <a:r>
              <a:rPr lang="en-US" sz="1600" dirty="0" smtClean="0">
                <a:latin typeface="Cambria" pitchFamily="18" charset="0"/>
              </a:rPr>
              <a:t># of </a:t>
            </a:r>
            <a:r>
              <a:rPr lang="en-US" sz="1600" dirty="0">
                <a:latin typeface="Cambria" pitchFamily="18" charset="0"/>
              </a:rPr>
              <a:t>vowels in the </a:t>
            </a:r>
            <a:r>
              <a:rPr lang="en-US" sz="1600" b="1" i="1" dirty="0">
                <a:latin typeface="Cambria" pitchFamily="18" charset="0"/>
              </a:rPr>
              <a:t>rest</a:t>
            </a:r>
            <a:r>
              <a:rPr lang="en-US" sz="1600" dirty="0">
                <a:latin typeface="Cambria" pitchFamily="18" charset="0"/>
              </a:rPr>
              <a:t> of s</a:t>
            </a:r>
          </a:p>
        </p:txBody>
      </p:sp>
      <p:sp>
        <p:nvSpPr>
          <p:cNvPr id="73733" name="AutoShape 10"/>
          <p:cNvSpPr>
            <a:spLocks/>
          </p:cNvSpPr>
          <p:nvPr/>
        </p:nvSpPr>
        <p:spPr bwMode="auto">
          <a:xfrm flipH="1">
            <a:off x="4437063" y="1710065"/>
            <a:ext cx="228600" cy="1060450"/>
          </a:xfrm>
          <a:prstGeom prst="leftBrace">
            <a:avLst>
              <a:gd name="adj1" fmla="val 38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11"/>
          <p:cNvSpPr txBox="1">
            <a:spLocks noChangeArrowheads="1"/>
          </p:cNvSpPr>
          <p:nvPr/>
        </p:nvSpPr>
        <p:spPr bwMode="auto">
          <a:xfrm>
            <a:off x="4724400" y="1836003"/>
            <a:ext cx="1163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Base Case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7402513" y="3791278"/>
            <a:ext cx="1589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ambria" pitchFamily="18" charset="0"/>
              </a:rPr>
              <a:t>Recursive Cases</a:t>
            </a:r>
          </a:p>
        </p:txBody>
      </p:sp>
      <p:sp>
        <p:nvSpPr>
          <p:cNvPr id="73736" name="AutoShape 13"/>
          <p:cNvSpPr>
            <a:spLocks/>
          </p:cNvSpPr>
          <p:nvPr/>
        </p:nvSpPr>
        <p:spPr bwMode="auto">
          <a:xfrm flipH="1">
            <a:off x="7146925" y="3011815"/>
            <a:ext cx="228600" cy="2482850"/>
          </a:xfrm>
          <a:prstGeom prst="leftBrace">
            <a:avLst>
              <a:gd name="adj1" fmla="val 90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 bwMode="auto">
          <a:xfrm>
            <a:off x="2525889" y="651933"/>
            <a:ext cx="228600" cy="338465"/>
          </a:xfrm>
          <a:prstGeom prst="downArrow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5181600" y="5638798"/>
            <a:ext cx="533400" cy="513645"/>
          </a:xfrm>
          <a:prstGeom prst="down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6172200" y="2895599"/>
            <a:ext cx="609600" cy="629861"/>
          </a:xfrm>
          <a:prstGeom prst="down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4102"/>
            <a:ext cx="4413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let's input </a:t>
            </a:r>
            <a:r>
              <a:rPr lang="en-US" sz="2100" b="1" dirty="0" smtClean="0">
                <a:solidFill>
                  <a:srgbClr val="0B95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'sequoia'</a:t>
            </a:r>
            <a:r>
              <a:rPr lang="en-US" sz="2100" dirty="0" smtClean="0"/>
              <a:t> for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211690" y="5342463"/>
            <a:ext cx="533400" cy="51364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019550" y="842433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 dirty="0">
                <a:latin typeface="Times New Roman" pitchFamily="18" charset="0"/>
              </a:rPr>
              <a:t>  Try </a:t>
            </a:r>
            <a:r>
              <a:rPr lang="en-US" b="1" dirty="0" smtClean="0">
                <a:latin typeface="Times New Roman" pitchFamily="18" charset="0"/>
              </a:rPr>
              <a:t>#2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859212" y="651933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 dirty="0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1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3200" b="1" dirty="0">
                <a:latin typeface="Courier New" pitchFamily="49" charset="0"/>
              </a:rPr>
              <a:t> N*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(N-1)</a:t>
            </a:r>
          </a:p>
        </p:txBody>
      </p:sp>
      <p:sp>
        <p:nvSpPr>
          <p:cNvPr id="37894" name="AutoShape 9"/>
          <p:cNvSpPr>
            <a:spLocks/>
          </p:cNvSpPr>
          <p:nvPr/>
        </p:nvSpPr>
        <p:spPr bwMode="auto">
          <a:xfrm>
            <a:off x="7086600" y="4419600"/>
            <a:ext cx="166688" cy="990600"/>
          </a:xfrm>
          <a:prstGeom prst="rightBrace">
            <a:avLst>
              <a:gd name="adj1" fmla="val 4952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7405688" y="4490862"/>
            <a:ext cx="1433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Recursive </a:t>
            </a:r>
            <a:r>
              <a:rPr lang="en-US" sz="2000" b="1" dirty="0" smtClean="0">
                <a:latin typeface="Cambria" pitchFamily="18" charset="0"/>
              </a:rPr>
              <a:t>case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7200" y="6172200"/>
            <a:ext cx="3657600" cy="4159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i="1" dirty="0">
                <a:latin typeface="Cambria" pitchFamily="18" charset="0"/>
              </a:rPr>
              <a:t>Human:</a:t>
            </a:r>
            <a:r>
              <a:rPr lang="en-US" sz="2100" dirty="0">
                <a:latin typeface="Cambria" pitchFamily="18" charset="0"/>
              </a:rPr>
              <a:t> </a:t>
            </a:r>
            <a:r>
              <a:rPr lang="en-US" sz="2100" dirty="0" smtClean="0">
                <a:latin typeface="Cambria" pitchFamily="18" charset="0"/>
              </a:rPr>
              <a:t> Base </a:t>
            </a:r>
            <a:r>
              <a:rPr lang="en-US" sz="2100" dirty="0">
                <a:latin typeface="Cambria" pitchFamily="18" charset="0"/>
              </a:rPr>
              <a:t>case and </a:t>
            </a:r>
            <a:r>
              <a:rPr lang="en-US" sz="2100" u="sng" dirty="0">
                <a:latin typeface="Cambria" pitchFamily="18" charset="0"/>
              </a:rPr>
              <a:t>1 step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05400" y="6172200"/>
            <a:ext cx="3505200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100" b="1" i="1" dirty="0" smtClean="0">
                <a:latin typeface="Cambria" pitchFamily="18" charset="0"/>
              </a:rPr>
              <a:t>Computer:</a:t>
            </a:r>
            <a:r>
              <a:rPr lang="en-US" sz="2100" dirty="0" smtClean="0">
                <a:latin typeface="Cambria" pitchFamily="18" charset="0"/>
              </a:rPr>
              <a:t>  Everything else</a:t>
            </a: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dirty="0" smtClean="0">
                <a:latin typeface="Cambria" pitchFamily="18" charset="0"/>
              </a:rPr>
              <a:t>recursively</a:t>
            </a:r>
            <a:endParaRPr lang="en-US" sz="4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2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533400" y="457199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'eerier'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266288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erier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075377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rier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2884466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693555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4502644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'r'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5311733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1+ 1+ 0+ 1+ 1+ 0+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6120825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1+ 1+ 0+ 1+ 1+ 0+ 0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620000" y="6138333"/>
            <a:ext cx="609600" cy="533400"/>
          </a:xfrm>
          <a:prstGeom prst="rightArrow">
            <a:avLst/>
          </a:prstGeom>
          <a:solidFill>
            <a:srgbClr val="CCFFCC"/>
          </a:solidFill>
          <a:ln w="9525" cap="flat" cmpd="sng" algn="ctr">
            <a:solidFill>
              <a:srgbClr val="0B95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8200" y="6043136"/>
            <a:ext cx="508473" cy="738664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en-US" sz="4200" b="1" dirty="0" smtClean="0">
                <a:latin typeface="Courier New" pitchFamily="49" charset="0"/>
              </a:rPr>
              <a:t>4</a:t>
            </a:r>
            <a:endParaRPr lang="en-US" sz="4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5918" y="403357"/>
            <a:ext cx="2823436" cy="830997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rgbClr val="000000"/>
                </a:solidFill>
              </a:rPr>
              <a:t>Can you write this using a loop?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9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rest =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rest * N</a:t>
            </a:r>
          </a:p>
        </p:txBody>
      </p:sp>
      <p:sp>
        <p:nvSpPr>
          <p:cNvPr id="36869" name="AutoShape 9"/>
          <p:cNvSpPr>
            <a:spLocks/>
          </p:cNvSpPr>
          <p:nvPr/>
        </p:nvSpPr>
        <p:spPr bwMode="auto">
          <a:xfrm>
            <a:off x="7086600" y="4648200"/>
            <a:ext cx="166688" cy="990600"/>
          </a:xfrm>
          <a:prstGeom prst="rightBrace">
            <a:avLst>
              <a:gd name="adj1" fmla="val 4952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7340777" y="4682067"/>
            <a:ext cx="16621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Recursive </a:t>
            </a:r>
            <a:r>
              <a:rPr lang="en-US" sz="2000" b="1" dirty="0" smtClean="0">
                <a:latin typeface="Cambria" pitchFamily="18" charset="0"/>
              </a:rPr>
              <a:t>case</a:t>
            </a:r>
          </a:p>
          <a:p>
            <a:pPr lvl="0" algn="ctr"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mbria" pitchFamily="18" charset="0"/>
              </a:rPr>
              <a:t>(clearer, for some)</a:t>
            </a:r>
            <a:endParaRPr lang="en-US" sz="2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457200" y="6172200"/>
            <a:ext cx="3657600" cy="4159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i="1" dirty="0">
                <a:latin typeface="Cambria" pitchFamily="18" charset="0"/>
              </a:rPr>
              <a:t>Human:</a:t>
            </a:r>
            <a:r>
              <a:rPr lang="en-US" sz="2100" dirty="0">
                <a:latin typeface="Cambria" pitchFamily="18" charset="0"/>
              </a:rPr>
              <a:t> </a:t>
            </a:r>
            <a:r>
              <a:rPr lang="en-US" sz="2100" dirty="0" smtClean="0">
                <a:latin typeface="Cambria" pitchFamily="18" charset="0"/>
              </a:rPr>
              <a:t> Base </a:t>
            </a:r>
            <a:r>
              <a:rPr lang="en-US" sz="2100" dirty="0">
                <a:latin typeface="Cambria" pitchFamily="18" charset="0"/>
              </a:rPr>
              <a:t>case and </a:t>
            </a:r>
            <a:r>
              <a:rPr lang="en-US" sz="2100" u="sng" dirty="0">
                <a:latin typeface="Cambria" pitchFamily="18" charset="0"/>
              </a:rPr>
              <a:t>1 step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35850" name="Text Box 13"/>
          <p:cNvSpPr txBox="1">
            <a:spLocks noChangeArrowheads="1"/>
          </p:cNvSpPr>
          <p:nvPr/>
        </p:nvSpPr>
        <p:spPr bwMode="auto">
          <a:xfrm>
            <a:off x="5105400" y="6172200"/>
            <a:ext cx="3505200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100" b="1" i="1" dirty="0" smtClean="0">
                <a:latin typeface="Cambria" pitchFamily="18" charset="0"/>
              </a:rPr>
              <a:t>Computer:</a:t>
            </a:r>
            <a:r>
              <a:rPr lang="en-US" sz="2100" dirty="0" smtClean="0">
                <a:latin typeface="Cambria" pitchFamily="18" charset="0"/>
              </a:rPr>
              <a:t>  Everything else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dirty="0" smtClean="0">
                <a:latin typeface="Cambria" pitchFamily="18" charset="0"/>
              </a:rPr>
              <a:t>recursively</a:t>
            </a:r>
            <a:endParaRPr lang="en-US" sz="4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3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165337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198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60094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 bwMode="auto">
          <a:xfrm rot="10800000">
            <a:off x="3046413" y="4517262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3012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3013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7419" y="5265003"/>
            <a:ext cx="2364581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Operation waiting 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0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 bwMode="auto">
          <a:xfrm rot="10800000">
            <a:off x="3984451" y="5126863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403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178970" y="5126862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7576" y="5874603"/>
            <a:ext cx="25908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More operations waiting…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7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2042</Words>
  <Application>Microsoft Macintosh PowerPoint</Application>
  <PresentationFormat>On-screen Show (4:3)</PresentationFormat>
  <Paragraphs>448</Paragraphs>
  <Slides>40</Slides>
  <Notes>30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 Walkthrough Table: factorial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Tower of Fun!</vt:lpstr>
      <vt:lpstr>A Tower of Fun!</vt:lpstr>
      <vt:lpstr>A Tower of Fun!</vt:lpstr>
      <vt:lpstr>Recursion vs. iteration</vt:lpstr>
      <vt:lpstr>Try it!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78</cp:revision>
  <dcterms:created xsi:type="dcterms:W3CDTF">2014-09-01T19:57:09Z</dcterms:created>
  <dcterms:modified xsi:type="dcterms:W3CDTF">2015-02-17T17:33:31Z</dcterms:modified>
</cp:coreProperties>
</file>