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8" r:id="rId4"/>
    <p:sldId id="273" r:id="rId5"/>
    <p:sldId id="274" r:id="rId6"/>
    <p:sldId id="266" r:id="rId7"/>
    <p:sldId id="289" r:id="rId8"/>
    <p:sldId id="288" r:id="rId9"/>
    <p:sldId id="270" r:id="rId10"/>
    <p:sldId id="271" r:id="rId11"/>
    <p:sldId id="268" r:id="rId12"/>
    <p:sldId id="279" r:id="rId13"/>
    <p:sldId id="287" r:id="rId14"/>
    <p:sldId id="263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78" autoAdjust="0"/>
  </p:normalViewPr>
  <p:slideViewPr>
    <p:cSldViewPr snapToGrid="0" snapToObjects="1">
      <p:cViewPr varScale="1">
        <p:scale>
          <a:sx n="54" d="100"/>
          <a:sy n="54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million, </a:t>
            </a:r>
            <a:r>
              <a:rPr lang="en-US" dirty="0" err="1" smtClean="0"/>
              <a:t>code.org</a:t>
            </a:r>
            <a:r>
              <a:rPr lang="en-US" dirty="0" smtClean="0"/>
              <a:t>/stats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Think,</a:t>
            </a:r>
            <a:r>
              <a:rPr lang="en-US" baseline="0" dirty="0" smtClean="0"/>
              <a:t> pair, share</a:t>
            </a:r>
          </a:p>
          <a:p>
            <a:r>
              <a:rPr lang="en-US" baseline="0" dirty="0" smtClean="0"/>
              <a:t>Next time: start with step 1, build confidence, but still want them to see the process of breaking down a problem. Allow </a:t>
            </a:r>
            <a:r>
              <a:rPr lang="en-US" baseline="0" smtClean="0"/>
              <a:t>more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HWs will get</a:t>
            </a:r>
            <a:r>
              <a:rPr lang="en-US" baseline="0" dirty="0" smtClean="0"/>
              <a:t> check/check+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www.unix.org</a:t>
            </a:r>
            <a:r>
              <a:rPr lang="en-US" dirty="0" smtClean="0"/>
              <a:t>/</a:t>
            </a:r>
            <a:r>
              <a:rPr lang="en-US" dirty="0" err="1" smtClean="0"/>
              <a:t>what_is_unix</a:t>
            </a:r>
            <a:r>
              <a:rPr lang="en-US" dirty="0" smtClean="0"/>
              <a:t>/</a:t>
            </a:r>
            <a:r>
              <a:rPr lang="en-US" dirty="0" err="1" smtClean="0"/>
              <a:t>history_timeline.html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7 basic</a:t>
            </a:r>
            <a:r>
              <a:rPr lang="en-US" dirty="0"/>
              <a:t> </a:t>
            </a:r>
            <a:r>
              <a:rPr lang="en-US" dirty="0" smtClean="0"/>
              <a:t>concepts </a:t>
            </a:r>
            <a:br>
              <a:rPr lang="en-US" dirty="0" smtClean="0"/>
            </a:br>
            <a:r>
              <a:rPr lang="en-US" dirty="0" smtClean="0"/>
              <a:t>of computer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09447"/>
          </a:xfrm>
        </p:spPr>
        <p:txBody>
          <a:bodyPr>
            <a:normAutofit/>
          </a:bodyPr>
          <a:lstStyle/>
          <a:p>
            <a:r>
              <a:rPr lang="en-US" i="1" dirty="0" smtClean="0"/>
              <a:t>No computer required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Dr. Emily Hill</a:t>
            </a:r>
          </a:p>
          <a:p>
            <a:r>
              <a:rPr lang="en-US" sz="2400" dirty="0" smtClean="0"/>
              <a:t>Fall 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9125"/>
            <a:ext cx="7772400" cy="28860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These 7 concepts can be combined </a:t>
            </a:r>
            <a:r>
              <a:rPr lang="en-US" sz="3200" dirty="0"/>
              <a:t>in infinitely many </a:t>
            </a:r>
            <a:r>
              <a:rPr lang="en-US" sz="3200" dirty="0" smtClean="0"/>
              <a:t>ways. </a:t>
            </a:r>
            <a:r>
              <a:rPr lang="en-US" sz="3200" dirty="0"/>
              <a:t>O</a:t>
            </a:r>
            <a:r>
              <a:rPr lang="en-US" sz="3200" dirty="0" smtClean="0"/>
              <a:t>nce </a:t>
            </a:r>
            <a:r>
              <a:rPr lang="en-US" sz="3200" dirty="0"/>
              <a:t>mastered, </a:t>
            </a:r>
            <a:r>
              <a:rPr lang="en-US" sz="3200" dirty="0" smtClean="0"/>
              <a:t>you can implement </a:t>
            </a:r>
            <a:r>
              <a:rPr lang="en-US" sz="3200" dirty="0"/>
              <a:t>any program that's ever been written, in any programming </a:t>
            </a:r>
            <a:r>
              <a:rPr lang="en-US" sz="3200" dirty="0" smtClean="0"/>
              <a:t>language.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65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Arial" charset="0"/>
              </a:rPr>
              <a:t>Give it a try…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cs typeface="Arial" charset="0"/>
              </a:rPr>
              <a:t>Problem</a:t>
            </a:r>
            <a:r>
              <a:rPr lang="en-US" dirty="0">
                <a:cs typeface="Arial" charset="0"/>
              </a:rPr>
              <a:t>: sum all the even numbers from 1 to 10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Arial" charset="0"/>
              </a:rPr>
              <a:t>Use the </a:t>
            </a:r>
            <a:r>
              <a:rPr lang="en-US" dirty="0" smtClean="0">
                <a:cs typeface="Arial" charset="0"/>
              </a:rPr>
              <a:t>7 </a:t>
            </a:r>
            <a:r>
              <a:rPr lang="en-US" dirty="0">
                <a:cs typeface="Arial" charset="0"/>
              </a:rPr>
              <a:t>principles </a:t>
            </a:r>
            <a:r>
              <a:rPr lang="en-US" dirty="0" smtClean="0">
                <a:cs typeface="Arial" charset="0"/>
              </a:rPr>
              <a:t>to </a:t>
            </a:r>
            <a:r>
              <a:rPr lang="en-US" dirty="0">
                <a:cs typeface="Arial" charset="0"/>
              </a:rPr>
              <a:t>solve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Arial" charset="0"/>
              </a:rPr>
              <a:t>Assume the following function is already defined: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					</a:t>
            </a:r>
            <a:r>
              <a:rPr lang="en-US" dirty="0" smtClean="0">
                <a:cs typeface="Arial" charset="0"/>
              </a:rPr>
              <a:t>					</a:t>
            </a:r>
            <a:r>
              <a:rPr lang="en-US" sz="2400" dirty="0" smtClean="0">
                <a:cs typeface="Times" charset="0"/>
              </a:rPr>
              <a:t>1 </a:t>
            </a:r>
            <a:r>
              <a:rPr lang="en-US" sz="2400" dirty="0">
                <a:cs typeface="Times" charset="0"/>
              </a:rPr>
              <a:t>if </a:t>
            </a:r>
            <a:r>
              <a:rPr lang="en-US" sz="2400" i="1" dirty="0">
                <a:cs typeface="Times" charset="0"/>
              </a:rPr>
              <a:t>x</a:t>
            </a:r>
            <a:r>
              <a:rPr lang="en-US" sz="2400" dirty="0">
                <a:cs typeface="Times" charset="0"/>
              </a:rPr>
              <a:t> is even</a:t>
            </a:r>
            <a:br>
              <a:rPr lang="en-US" sz="2400" dirty="0">
                <a:cs typeface="Times" charset="0"/>
              </a:rPr>
            </a:br>
            <a:r>
              <a:rPr lang="en-US" sz="2400" dirty="0">
                <a:cs typeface="Times" charset="0"/>
              </a:rPr>
              <a:t>					</a:t>
            </a:r>
            <a:r>
              <a:rPr lang="en-US" sz="2400" dirty="0" smtClean="0">
                <a:cs typeface="Times" charset="0"/>
              </a:rPr>
              <a:t>					0 </a:t>
            </a:r>
            <a:r>
              <a:rPr lang="en-US" sz="2400" dirty="0">
                <a:cs typeface="Times" charset="0"/>
              </a:rPr>
              <a:t>otherwise</a:t>
            </a:r>
          </a:p>
          <a:p>
            <a:pPr>
              <a:spcAft>
                <a:spcPts val="1200"/>
              </a:spcAft>
            </a:pPr>
            <a:r>
              <a:rPr lang="en-US" u="sng" dirty="0">
                <a:cs typeface="Arial" charset="0"/>
              </a:rPr>
              <a:t>Hint</a:t>
            </a:r>
            <a:r>
              <a:rPr lang="en-US" dirty="0">
                <a:cs typeface="Arial" charset="0"/>
              </a:rPr>
              <a:t>: you may find it helpful to build your solution </a:t>
            </a:r>
            <a:r>
              <a:rPr lang="en-US" b="1" i="1" dirty="0">
                <a:cs typeface="Arial" charset="0"/>
              </a:rPr>
              <a:t>incrementally</a:t>
            </a:r>
            <a:r>
              <a:rPr lang="en-US" dirty="0">
                <a:cs typeface="Arial" charset="0"/>
              </a:rPr>
              <a:t>: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1: print out the numbers from 1 to 10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2: print out the even numbers from 1 to 10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3: sum the even numbers from 1 to 10</a:t>
            </a: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2667000" y="3200400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b="0" dirty="0" err="1"/>
              <a:t>isEven</a:t>
            </a:r>
            <a:r>
              <a:rPr lang="en-US" sz="2800" b="0" dirty="0"/>
              <a:t>(</a:t>
            </a:r>
            <a:r>
              <a:rPr lang="en-US" sz="2800" b="0" i="1" dirty="0"/>
              <a:t>x</a:t>
            </a:r>
            <a:r>
              <a:rPr lang="en-US" sz="2800" b="0" dirty="0"/>
              <a:t>)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4572000" y="3124200"/>
            <a:ext cx="304800" cy="838200"/>
          </a:xfrm>
          <a:prstGeom prst="leftBrace">
            <a:avLst>
              <a:gd name="adj1" fmla="val 19800"/>
              <a:gd name="adj2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93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it a 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code.org</a:t>
            </a:r>
            <a:r>
              <a:rPr lang="en-US" dirty="0" smtClean="0"/>
              <a:t> </a:t>
            </a:r>
            <a:r>
              <a:rPr lang="en-US" dirty="0" smtClean="0"/>
              <a:t>HW Stage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See </a:t>
            </a:r>
            <a:r>
              <a:rPr lang="en-US" i="1" dirty="0" err="1" smtClean="0"/>
              <a:t>google</a:t>
            </a:r>
            <a:r>
              <a:rPr lang="en-US" i="1" dirty="0" smtClean="0"/>
              <a:t> classroom site for links:</a:t>
            </a:r>
          </a:p>
          <a:p>
            <a:r>
              <a:rPr lang="en-US" dirty="0" smtClean="0"/>
              <a:t>Read chapter 1 of “Think Python”</a:t>
            </a:r>
          </a:p>
          <a:p>
            <a:r>
              <a:rPr lang="en-US" dirty="0" smtClean="0"/>
              <a:t>Complete stages 2 &amp; 11 on </a:t>
            </a:r>
            <a:r>
              <a:rPr lang="en-US" dirty="0" err="1" smtClean="0"/>
              <a:t>code.org</a:t>
            </a:r>
            <a:r>
              <a:rPr lang="en-US" dirty="0" smtClean="0"/>
              <a:t> &amp; share progress with me</a:t>
            </a:r>
          </a:p>
          <a:p>
            <a:r>
              <a:rPr lang="en-US" dirty="0" smtClean="0"/>
              <a:t>For check plus: complete stages 15 &amp; 17</a:t>
            </a:r>
          </a:p>
          <a:p>
            <a:r>
              <a:rPr lang="en-US" dirty="0" smtClean="0"/>
              <a:t>Read “CS for all” textbook chapter 4.1-4.2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Watch Monty Python &amp; The Holy Grail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4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890"/>
            <a:ext cx="8229600" cy="1143000"/>
          </a:xfrm>
        </p:spPr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19" y="1148977"/>
            <a:ext cx="8686800" cy="3580390"/>
          </a:xfrm>
          <a:solidFill>
            <a:schemeClr val="bg1">
              <a:alpha val="7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A well-known operating system that is one of the oldest and still widely used</a:t>
            </a:r>
          </a:p>
          <a:p>
            <a:r>
              <a:rPr lang="en-US" dirty="0" smtClean="0"/>
              <a:t>Developed at AT&amp;T Bell Labs during the 1970s right here in Murray Hill, NJ</a:t>
            </a:r>
          </a:p>
          <a:p>
            <a:r>
              <a:rPr lang="en-US" dirty="0" smtClean="0"/>
              <a:t>Major functionality re-implemented as open source Linux</a:t>
            </a:r>
          </a:p>
          <a:p>
            <a:r>
              <a:rPr lang="en-US" dirty="0" smtClean="0"/>
              <a:t>Today there are many “flavors”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19" y="4673542"/>
            <a:ext cx="6527162" cy="1937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258" y="4463391"/>
            <a:ext cx="1812327" cy="21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4508"/>
            <a:ext cx="8229600" cy="1143000"/>
          </a:xfrm>
        </p:spPr>
        <p:txBody>
          <a:bodyPr/>
          <a:lstStyle/>
          <a:p>
            <a:r>
              <a:rPr lang="en-US" dirty="0" smtClean="0"/>
              <a:t>Why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1054"/>
            <a:ext cx="8378371" cy="4917302"/>
          </a:xfrm>
        </p:spPr>
        <p:txBody>
          <a:bodyPr>
            <a:normAutofit/>
          </a:bodyPr>
          <a:lstStyle/>
          <a:p>
            <a:r>
              <a:rPr lang="en-US" dirty="0" smtClean="0"/>
              <a:t>Most expert computer scientists know how to use the UNIX command line</a:t>
            </a:r>
          </a:p>
          <a:p>
            <a:r>
              <a:rPr lang="en-US" dirty="0" smtClean="0"/>
              <a:t>Why?</a:t>
            </a:r>
          </a:p>
          <a:p>
            <a:pPr marL="457200" lvl="1" indent="0">
              <a:buNone/>
            </a:pPr>
            <a:r>
              <a:rPr lang="en-US" dirty="0" smtClean="0"/>
              <a:t>Because it comes with a powerful set of programs to quickly automate tasks with little programming</a:t>
            </a:r>
          </a:p>
          <a:p>
            <a:r>
              <a:rPr lang="en-US" dirty="0" smtClean="0"/>
              <a:t>Why doesn’t everyone use it?</a:t>
            </a:r>
          </a:p>
          <a:p>
            <a:pPr marL="457200" lvl="1" indent="0">
              <a:buNone/>
            </a:pPr>
            <a:r>
              <a:rPr lang="en-US" dirty="0" smtClean="0"/>
              <a:t>Because command line interfaces (CLIs) are not as intuitive as graphical user interfaces (GUIs). However, UNIX is widely used &amp; there is plenty of online help.</a:t>
            </a:r>
          </a:p>
        </p:txBody>
      </p:sp>
    </p:spTree>
    <p:extLst>
      <p:ext uri="{BB962C8B-B14F-4D97-AF65-F5344CB8AC3E}">
        <p14:creationId xmlns:p14="http://schemas.microsoft.com/office/powerpoint/2010/main" val="92925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6"/>
            <a:ext cx="8229600" cy="850219"/>
          </a:xfrm>
        </p:spPr>
        <p:txBody>
          <a:bodyPr/>
          <a:lstStyle/>
          <a:p>
            <a:r>
              <a:rPr lang="en-US" dirty="0" smtClean="0"/>
              <a:t>My UNIX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198"/>
            <a:ext cx="8229600" cy="5094514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All the best programmers &amp; hackers I’ve known are proficient in UNIX</a:t>
            </a:r>
          </a:p>
          <a:p>
            <a:pPr lvl="1"/>
            <a:r>
              <a:rPr lang="en-US" dirty="0" smtClean="0"/>
              <a:t>To feel like a “real” computer scientist I wanted to learn how to harness this power for myself</a:t>
            </a:r>
          </a:p>
          <a:p>
            <a:r>
              <a:rPr lang="en-US" dirty="0" smtClean="0"/>
              <a:t>In grad school worked on a Linux machine daily in a lab with more experienced students</a:t>
            </a:r>
          </a:p>
          <a:p>
            <a:pPr lvl="1"/>
            <a:r>
              <a:rPr lang="en-US" dirty="0" smtClean="0"/>
              <a:t>I asked how they did some cool things</a:t>
            </a:r>
          </a:p>
          <a:p>
            <a:pPr lvl="1"/>
            <a:r>
              <a:rPr lang="en-US" dirty="0" smtClean="0"/>
              <a:t>They patiently answered my </a:t>
            </a:r>
            <a:r>
              <a:rPr lang="en-US" dirty="0" err="1" smtClean="0"/>
              <a:t>noob</a:t>
            </a:r>
            <a:r>
              <a:rPr lang="en-US" dirty="0" smtClean="0"/>
              <a:t> questions</a:t>
            </a:r>
          </a:p>
          <a:p>
            <a:r>
              <a:rPr lang="en-US" dirty="0" smtClean="0"/>
              <a:t>Research projects all relied on UNIX</a:t>
            </a:r>
          </a:p>
        </p:txBody>
      </p:sp>
    </p:spTree>
    <p:extLst>
      <p:ext uri="{BB962C8B-B14F-4D97-AF65-F5344CB8AC3E}">
        <p14:creationId xmlns:p14="http://schemas.microsoft.com/office/powerpoint/2010/main" val="174550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999" y="1850573"/>
            <a:ext cx="6607629" cy="3175000"/>
          </a:xfrm>
        </p:spPr>
        <p:txBody>
          <a:bodyPr>
            <a:normAutofit/>
          </a:bodyPr>
          <a:lstStyle/>
          <a:p>
            <a:r>
              <a:rPr lang="en-US" sz="3600" dirty="0"/>
              <a:t>In this class, we’ll use UNIX to develop our python programs.</a:t>
            </a:r>
          </a:p>
        </p:txBody>
      </p:sp>
    </p:spTree>
    <p:extLst>
      <p:ext uri="{BB962C8B-B14F-4D97-AF65-F5344CB8AC3E}">
        <p14:creationId xmlns:p14="http://schemas.microsoft.com/office/powerpoint/2010/main" val="171523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HW1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162"/>
            <a:ext cx="8229600" cy="1143000"/>
          </a:xfrm>
        </p:spPr>
        <p:txBody>
          <a:bodyPr/>
          <a:lstStyle/>
          <a:p>
            <a:r>
              <a:rPr lang="en-US" dirty="0" smtClean="0"/>
              <a:t>Basic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144"/>
            <a:ext cx="8229600" cy="518470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: directory </a:t>
            </a:r>
            <a:r>
              <a:rPr lang="en-US" b="1" dirty="0" smtClean="0"/>
              <a:t>l</a:t>
            </a:r>
            <a:r>
              <a:rPr lang="en-US" dirty="0" smtClean="0"/>
              <a:t>i</a:t>
            </a:r>
            <a:r>
              <a:rPr lang="en-US" b="1" dirty="0" smtClean="0"/>
              <a:t>s</a:t>
            </a:r>
            <a:r>
              <a:rPr lang="en-US" dirty="0" smtClean="0"/>
              <a:t>ting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: </a:t>
            </a:r>
            <a:r>
              <a:rPr lang="en-US" b="1" dirty="0" smtClean="0"/>
              <a:t>p</a:t>
            </a:r>
            <a:r>
              <a:rPr lang="en-US" dirty="0" smtClean="0"/>
              <a:t>resent </a:t>
            </a:r>
            <a:r>
              <a:rPr lang="en-US" b="1" dirty="0" smtClean="0"/>
              <a:t>w</a:t>
            </a:r>
            <a:r>
              <a:rPr lang="en-US" dirty="0" smtClean="0"/>
              <a:t>orking </a:t>
            </a:r>
            <a:r>
              <a:rPr lang="en-US" b="1" dirty="0" smtClean="0"/>
              <a:t>d</a:t>
            </a:r>
            <a:r>
              <a:rPr lang="en-US" dirty="0" smtClean="0"/>
              <a:t>irectory</a:t>
            </a:r>
          </a:p>
          <a:p>
            <a:r>
              <a:rPr lang="en-US" dirty="0" smtClean="0"/>
              <a:t>cd: </a:t>
            </a:r>
            <a:r>
              <a:rPr lang="en-US" b="1" dirty="0" smtClean="0"/>
              <a:t>c</a:t>
            </a:r>
            <a:r>
              <a:rPr lang="en-US" dirty="0" smtClean="0"/>
              <a:t>hange </a:t>
            </a:r>
            <a:r>
              <a:rPr lang="en-US" b="1" dirty="0" smtClean="0"/>
              <a:t>d</a:t>
            </a:r>
            <a:r>
              <a:rPr lang="en-US" dirty="0" smtClean="0"/>
              <a:t>irectory</a:t>
            </a:r>
          </a:p>
          <a:p>
            <a:r>
              <a:rPr lang="en-US" dirty="0" smtClean="0"/>
              <a:t>cat: display (i.e., con</a:t>
            </a:r>
            <a:r>
              <a:rPr lang="en-US" b="1" dirty="0" smtClean="0"/>
              <a:t>cat</a:t>
            </a:r>
            <a:r>
              <a:rPr lang="en-US" dirty="0" smtClean="0"/>
              <a:t>enate) to the screen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: </a:t>
            </a:r>
            <a:r>
              <a:rPr lang="en-US" b="1" dirty="0" smtClean="0"/>
              <a:t>r</a:t>
            </a:r>
            <a:r>
              <a:rPr lang="en-US" dirty="0" smtClean="0"/>
              <a:t>e</a:t>
            </a:r>
            <a:r>
              <a:rPr lang="en-US" b="1" dirty="0" smtClean="0"/>
              <a:t>m</a:t>
            </a:r>
            <a:r>
              <a:rPr lang="en-US" dirty="0" smtClean="0"/>
              <a:t>ove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: </a:t>
            </a:r>
            <a:r>
              <a:rPr lang="en-US" b="1" dirty="0" smtClean="0"/>
              <a:t>c</a:t>
            </a:r>
            <a:r>
              <a:rPr lang="en-US" dirty="0" smtClean="0"/>
              <a:t>o</a:t>
            </a:r>
            <a:r>
              <a:rPr lang="en-US" b="1" dirty="0" smtClean="0"/>
              <a:t>p</a:t>
            </a:r>
            <a:r>
              <a:rPr lang="en-US" dirty="0" smtClean="0"/>
              <a:t>y</a:t>
            </a:r>
          </a:p>
          <a:p>
            <a:r>
              <a:rPr lang="en-US" dirty="0"/>
              <a:t>m</a:t>
            </a:r>
            <a:r>
              <a:rPr lang="en-US" dirty="0" smtClean="0"/>
              <a:t>an: </a:t>
            </a:r>
            <a:r>
              <a:rPr lang="en-US" b="1" dirty="0" smtClean="0"/>
              <a:t>man</a:t>
            </a:r>
            <a:r>
              <a:rPr lang="en-US" dirty="0" smtClean="0"/>
              <a:t>ual page</a:t>
            </a:r>
          </a:p>
          <a:p>
            <a:r>
              <a:rPr lang="en-US" dirty="0" smtClean="0"/>
              <a:t>touch: create an empty file</a:t>
            </a:r>
          </a:p>
          <a:p>
            <a:r>
              <a:rPr lang="en-US" dirty="0" smtClean="0"/>
              <a:t>.: current directory</a:t>
            </a:r>
          </a:p>
          <a:p>
            <a:r>
              <a:rPr lang="en-US" dirty="0" smtClean="0"/>
              <a:t>..: parent directory</a:t>
            </a:r>
          </a:p>
          <a:p>
            <a:r>
              <a:rPr lang="en-US" dirty="0"/>
              <a:t>[tab]: autocomplete</a:t>
            </a:r>
          </a:p>
          <a:p>
            <a:r>
              <a:rPr lang="en-US" dirty="0" smtClean="0"/>
              <a:t>[↑]: previously entered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0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9978"/>
          </a:xfrm>
        </p:spPr>
        <p:txBody>
          <a:bodyPr/>
          <a:lstStyle/>
          <a:p>
            <a:r>
              <a:rPr lang="en-US" dirty="0" smtClean="0"/>
              <a:t>Automated problem solving using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32" t="27499" r="14242" b="27323"/>
          <a:stretch/>
        </p:blipFill>
        <p:spPr>
          <a:xfrm>
            <a:off x="1866319" y="2540179"/>
            <a:ext cx="5233390" cy="30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more jobs in CS than projected graduates?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4" y="1643305"/>
            <a:ext cx="6373288" cy="50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4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Approx. how many students </a:t>
            </a:r>
            <a:br>
              <a:rPr lang="en-US" dirty="0" smtClean="0"/>
            </a:br>
            <a:r>
              <a:rPr lang="en-US" dirty="0" smtClean="0"/>
              <a:t>graduate with a CS degree?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473"/>
            <a:ext cx="9144000" cy="51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Arial" charset="0"/>
              </a:rPr>
              <a:t>Problem Solving Process</a:t>
            </a:r>
          </a:p>
        </p:txBody>
      </p:sp>
      <p:pic>
        <p:nvPicPr>
          <p:cNvPr id="35843" name="Content Placeholder 4" descr="ProblemSolv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72" b="-28572"/>
          <a:stretch>
            <a:fillRect/>
          </a:stretch>
        </p:blipFill>
        <p:spPr>
          <a:xfrm>
            <a:off x="228600" y="152400"/>
            <a:ext cx="8686800" cy="5334000"/>
          </a:xfrm>
        </p:spPr>
      </p:pic>
      <p:sp>
        <p:nvSpPr>
          <p:cNvPr id="6" name="TextBox 5"/>
          <p:cNvSpPr txBox="1"/>
          <p:nvPr/>
        </p:nvSpPr>
        <p:spPr>
          <a:xfrm>
            <a:off x="3276600" y="3962400"/>
            <a:ext cx="2057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Series of steps for any Programming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3962400"/>
            <a:ext cx="1752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A specific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65785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WOD = Workout of the Day</a:t>
            </a:r>
          </a:p>
          <a:p>
            <a:r>
              <a:rPr lang="en-US" dirty="0" smtClean="0"/>
              <a:t>Rx: prescribed time the exercise should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95407"/>
          </a:xfrm>
        </p:spPr>
        <p:txBody>
          <a:bodyPr>
            <a:normAutofit/>
          </a:bodyPr>
          <a:lstStyle/>
          <a:p>
            <a:r>
              <a:rPr lang="en-US" sz="3600" dirty="0"/>
              <a:t>The 7 “Habits” of Highly Effective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9" y="895408"/>
            <a:ext cx="9030031" cy="58355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b="1" dirty="0" smtClean="0"/>
              <a:t>Variables</a:t>
            </a:r>
            <a:r>
              <a:rPr lang="en-US" sz="2400" dirty="0"/>
              <a:t>: storing </a:t>
            </a:r>
            <a:r>
              <a:rPr lang="en-US" sz="2400" dirty="0" smtClean="0"/>
              <a:t>information (numbers, text)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Math &amp; Logic</a:t>
            </a:r>
            <a:r>
              <a:rPr lang="en-US" sz="2400" dirty="0"/>
              <a:t>: writing &amp; evaluating expressions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 err="1"/>
              <a:t>Input/Output</a:t>
            </a:r>
            <a:r>
              <a:rPr lang="en-US" sz="2400" b="1" dirty="0"/>
              <a:t> (IO):</a:t>
            </a:r>
            <a:r>
              <a:rPr lang="en-US" sz="2400" dirty="0"/>
              <a:t> getting information from the user (or a file/DB) and displaying information to the screen </a:t>
            </a:r>
            <a:r>
              <a:rPr lang="en-US" sz="2400" dirty="0" smtClean="0"/>
              <a:t>graphically </a:t>
            </a:r>
            <a:r>
              <a:rPr lang="en-US" sz="2400" dirty="0"/>
              <a:t>or with the console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Conditions</a:t>
            </a:r>
            <a:r>
              <a:rPr lang="en-US" sz="2400" dirty="0"/>
              <a:t>: changing what code statements are executed under different scenarios (i.e., if the day is Sunday, sleep in; otherwise, get up at 6 am)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Loops</a:t>
            </a:r>
            <a:r>
              <a:rPr lang="en-US" sz="2400" dirty="0"/>
              <a:t>: repeat code statements (e.g.: while the sink is dirty, keep scrubbing)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Functions</a:t>
            </a:r>
            <a:r>
              <a:rPr lang="en-US" sz="2400" dirty="0"/>
              <a:t>: grouped set of statements to accomplish a task based on parameters (e.g.: given f(x)=x+5 then f(2) would be 7)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Lists</a:t>
            </a:r>
            <a:r>
              <a:rPr lang="en-US" sz="2400" dirty="0"/>
              <a:t>: store multiple pieces of information (e.g.: an array that stores the integers 1-5 or the letters of the alphabet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0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0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852</Words>
  <Application>Microsoft Macintosh PowerPoint</Application>
  <PresentationFormat>On-screen Show (4:3)</PresentationFormat>
  <Paragraphs>119</Paragraphs>
  <Slides>20</Slides>
  <Notes>11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7 basic concepts  of computer programming</vt:lpstr>
      <vt:lpstr>RECAP</vt:lpstr>
      <vt:lpstr>What is Computer Science?</vt:lpstr>
      <vt:lpstr>How many more jobs in CS than projected graduates?</vt:lpstr>
      <vt:lpstr>Approx. how many students  graduate with a CS degree?</vt:lpstr>
      <vt:lpstr>Problem Solving Process</vt:lpstr>
      <vt:lpstr>WOD Recap</vt:lpstr>
      <vt:lpstr>The 7 “Habits” of Highly Effective Programmers</vt:lpstr>
      <vt:lpstr>The 7 “Habits” of Highly Effective Programmers</vt:lpstr>
      <vt:lpstr>These 7 concepts can be combined in infinitely many ways. Once mastered, you can implement any program that's ever been written, in any programming language.</vt:lpstr>
      <vt:lpstr>Give it a try…</vt:lpstr>
      <vt:lpstr>Give it a try</vt:lpstr>
      <vt:lpstr>Intro to UNIX</vt:lpstr>
      <vt:lpstr>Homework for next class</vt:lpstr>
      <vt:lpstr>What is UNIX?</vt:lpstr>
      <vt:lpstr>Why UNIX?</vt:lpstr>
      <vt:lpstr>My UNIX Experience</vt:lpstr>
      <vt:lpstr>In this class, we’ll use UNIX to develop our python programs.</vt:lpstr>
      <vt:lpstr>DEMO TIME</vt:lpstr>
      <vt:lpstr>Basic UNIX commands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65</cp:revision>
  <dcterms:created xsi:type="dcterms:W3CDTF">2014-09-01T19:57:09Z</dcterms:created>
  <dcterms:modified xsi:type="dcterms:W3CDTF">2015-01-27T21:48:29Z</dcterms:modified>
</cp:coreProperties>
</file>