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9"/>
  </p:notesMasterIdLst>
  <p:handoutMasterIdLst>
    <p:handoutMasterId r:id="rId40"/>
  </p:handoutMasterIdLst>
  <p:sldIdLst>
    <p:sldId id="366" r:id="rId2"/>
    <p:sldId id="403" r:id="rId3"/>
    <p:sldId id="421" r:id="rId4"/>
    <p:sldId id="422" r:id="rId5"/>
    <p:sldId id="420" r:id="rId6"/>
    <p:sldId id="431" r:id="rId7"/>
    <p:sldId id="432" r:id="rId8"/>
    <p:sldId id="433" r:id="rId9"/>
    <p:sldId id="434" r:id="rId10"/>
    <p:sldId id="437" r:id="rId11"/>
    <p:sldId id="419" r:id="rId12"/>
    <p:sldId id="423" r:id="rId13"/>
    <p:sldId id="424" r:id="rId14"/>
    <p:sldId id="425" r:id="rId15"/>
    <p:sldId id="426" r:id="rId16"/>
    <p:sldId id="427" r:id="rId17"/>
    <p:sldId id="428" r:id="rId18"/>
    <p:sldId id="429" r:id="rId19"/>
    <p:sldId id="430" r:id="rId20"/>
    <p:sldId id="438" r:id="rId21"/>
    <p:sldId id="435" r:id="rId22"/>
    <p:sldId id="439" r:id="rId23"/>
    <p:sldId id="440" r:id="rId24"/>
    <p:sldId id="441" r:id="rId25"/>
    <p:sldId id="442" r:id="rId26"/>
    <p:sldId id="443" r:id="rId27"/>
    <p:sldId id="444" r:id="rId28"/>
    <p:sldId id="445" r:id="rId29"/>
    <p:sldId id="446" r:id="rId30"/>
    <p:sldId id="447" r:id="rId31"/>
    <p:sldId id="448" r:id="rId32"/>
    <p:sldId id="449" r:id="rId33"/>
    <p:sldId id="450" r:id="rId34"/>
    <p:sldId id="451" r:id="rId35"/>
    <p:sldId id="452" r:id="rId36"/>
    <p:sldId id="453" r:id="rId37"/>
    <p:sldId id="418" r:id="rId38"/>
  </p:sldIdLst>
  <p:sldSz cx="9144000" cy="6858000" type="screen4x3"/>
  <p:notesSz cx="6997700" cy="9283700"/>
  <p:defaultTextStyle>
    <a:defPPr>
      <a:defRPr lang="en-GB"/>
    </a:defPPr>
    <a:lvl1pPr algn="l" defTabSz="457200" rtl="0" eaLnBrk="0" fontAlgn="base" hangingPunct="0">
      <a:lnSpc>
        <a:spcPct val="93000"/>
      </a:lnSpc>
      <a:spcBef>
        <a:spcPct val="0"/>
      </a:spcBef>
      <a:spcAft>
        <a:spcPct val="0"/>
      </a:spcAft>
      <a:buClr>
        <a:srgbClr val="020202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ＭＳ Ｐゴシック" charset="0"/>
        <a:cs typeface="Luxi Sans" charset="0"/>
      </a:defRPr>
    </a:lvl1pPr>
    <a:lvl2pPr marL="457200" algn="l" defTabSz="457200" rtl="0" eaLnBrk="0" fontAlgn="base" hangingPunct="0">
      <a:lnSpc>
        <a:spcPct val="93000"/>
      </a:lnSpc>
      <a:spcBef>
        <a:spcPct val="0"/>
      </a:spcBef>
      <a:spcAft>
        <a:spcPct val="0"/>
      </a:spcAft>
      <a:buClr>
        <a:srgbClr val="020202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ＭＳ Ｐゴシック" charset="0"/>
        <a:cs typeface="Luxi Sans" charset="0"/>
      </a:defRPr>
    </a:lvl2pPr>
    <a:lvl3pPr marL="914400" algn="l" defTabSz="457200" rtl="0" eaLnBrk="0" fontAlgn="base" hangingPunct="0">
      <a:lnSpc>
        <a:spcPct val="93000"/>
      </a:lnSpc>
      <a:spcBef>
        <a:spcPct val="0"/>
      </a:spcBef>
      <a:spcAft>
        <a:spcPct val="0"/>
      </a:spcAft>
      <a:buClr>
        <a:srgbClr val="020202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ＭＳ Ｐゴシック" charset="0"/>
        <a:cs typeface="Luxi Sans" charset="0"/>
      </a:defRPr>
    </a:lvl3pPr>
    <a:lvl4pPr marL="1371600" algn="l" defTabSz="457200" rtl="0" eaLnBrk="0" fontAlgn="base" hangingPunct="0">
      <a:lnSpc>
        <a:spcPct val="93000"/>
      </a:lnSpc>
      <a:spcBef>
        <a:spcPct val="0"/>
      </a:spcBef>
      <a:spcAft>
        <a:spcPct val="0"/>
      </a:spcAft>
      <a:buClr>
        <a:srgbClr val="020202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ＭＳ Ｐゴシック" charset="0"/>
        <a:cs typeface="Luxi Sans" charset="0"/>
      </a:defRPr>
    </a:lvl4pPr>
    <a:lvl5pPr marL="1828800" algn="l" defTabSz="457200" rtl="0" eaLnBrk="0" fontAlgn="base" hangingPunct="0">
      <a:lnSpc>
        <a:spcPct val="93000"/>
      </a:lnSpc>
      <a:spcBef>
        <a:spcPct val="0"/>
      </a:spcBef>
      <a:spcAft>
        <a:spcPct val="0"/>
      </a:spcAft>
      <a:buClr>
        <a:srgbClr val="020202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ＭＳ Ｐゴシック" charset="0"/>
        <a:cs typeface="Luxi Sans" charset="0"/>
      </a:defRPr>
    </a:lvl5pPr>
    <a:lvl6pPr marL="2286000" algn="l" defTabSz="457200" rtl="0" eaLnBrk="1" latinLnBrk="0" hangingPunct="1">
      <a:defRPr kern="1200">
        <a:solidFill>
          <a:schemeClr val="bg1"/>
        </a:solidFill>
        <a:latin typeface="Arial" charset="0"/>
        <a:ea typeface="ＭＳ Ｐゴシック" charset="0"/>
        <a:cs typeface="Luxi Sans" charset="0"/>
      </a:defRPr>
    </a:lvl6pPr>
    <a:lvl7pPr marL="2743200" algn="l" defTabSz="457200" rtl="0" eaLnBrk="1" latinLnBrk="0" hangingPunct="1">
      <a:defRPr kern="1200">
        <a:solidFill>
          <a:schemeClr val="bg1"/>
        </a:solidFill>
        <a:latin typeface="Arial" charset="0"/>
        <a:ea typeface="ＭＳ Ｐゴシック" charset="0"/>
        <a:cs typeface="Luxi Sans" charset="0"/>
      </a:defRPr>
    </a:lvl7pPr>
    <a:lvl8pPr marL="3200400" algn="l" defTabSz="457200" rtl="0" eaLnBrk="1" latinLnBrk="0" hangingPunct="1">
      <a:defRPr kern="1200">
        <a:solidFill>
          <a:schemeClr val="bg1"/>
        </a:solidFill>
        <a:latin typeface="Arial" charset="0"/>
        <a:ea typeface="ＭＳ Ｐゴシック" charset="0"/>
        <a:cs typeface="Luxi Sans" charset="0"/>
      </a:defRPr>
    </a:lvl8pPr>
    <a:lvl9pPr marL="3657600" algn="l" defTabSz="457200" rtl="0" eaLnBrk="1" latinLnBrk="0" hangingPunct="1">
      <a:defRPr kern="1200">
        <a:solidFill>
          <a:schemeClr val="bg1"/>
        </a:solidFill>
        <a:latin typeface="Arial" charset="0"/>
        <a:ea typeface="ＭＳ Ｐゴシック" charset="0"/>
        <a:cs typeface="Luxi San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333B3"/>
    <a:srgbClr val="CB98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213" autoAdjust="0"/>
  </p:normalViewPr>
  <p:slideViewPr>
    <p:cSldViewPr>
      <p:cViewPr varScale="1">
        <p:scale>
          <a:sx n="80" d="100"/>
          <a:sy n="80" d="100"/>
        </p:scale>
        <p:origin x="-112" y="-280"/>
      </p:cViewPr>
      <p:guideLst>
        <p:guide orient="horz" pos="2160"/>
        <p:guide pos="288"/>
      </p:guideLst>
    </p:cSldViewPr>
  </p:slideViewPr>
  <p:outlineViewPr>
    <p:cViewPr>
      <p:scale>
        <a:sx n="33" d="100"/>
        <a:sy n="33" d="100"/>
      </p:scale>
      <p:origin x="-784" y="-8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8" d="100"/>
        <a:sy n="68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notesMaster" Target="notesMasters/notesMaster1.xml"/><Relationship Id="rId40" Type="http://schemas.openxmlformats.org/officeDocument/2006/relationships/handoutMaster" Target="handoutMasters/handoutMaster1.xml"/><Relationship Id="rId41" Type="http://schemas.openxmlformats.org/officeDocument/2006/relationships/printerSettings" Target="printerSettings/printerSettings1.bin"/><Relationship Id="rId42" Type="http://schemas.openxmlformats.org/officeDocument/2006/relationships/presProps" Target="presProps.xml"/><Relationship Id="rId43" Type="http://schemas.openxmlformats.org/officeDocument/2006/relationships/viewProps" Target="viewProps.xml"/><Relationship Id="rId44" Type="http://schemas.openxmlformats.org/officeDocument/2006/relationships/theme" Target="theme/theme1.xml"/><Relationship Id="rId4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46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240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46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92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46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2400" y="88392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FCDCFCA-9AFE-9049-85C8-412928E9C42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53681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1"/>
            <a:ext cx="6999288" cy="9285288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hdr"/>
          </p:nvPr>
        </p:nvSpPr>
        <p:spPr bwMode="auto">
          <a:xfrm>
            <a:off x="1" y="0"/>
            <a:ext cx="3046413" cy="4556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Clr>
                <a:srgbClr val="000000"/>
              </a:buClr>
              <a:buFont typeface="Tahoma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ahoma" charset="0"/>
                <a:ea typeface="Luxi Sans" charset="0"/>
                <a:cs typeface="Luxi San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3962401" y="0"/>
            <a:ext cx="3046413" cy="4556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Clr>
                <a:srgbClr val="000000"/>
              </a:buClr>
              <a:buFont typeface="Tahoma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ahoma" charset="0"/>
                <a:ea typeface="Luxi Sans" charset="0"/>
                <a:cs typeface="Luxi San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1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68400" y="685800"/>
            <a:ext cx="4672013" cy="35052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914401" y="4419601"/>
            <a:ext cx="5180013" cy="41894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1" y="8839200"/>
            <a:ext cx="3046413" cy="4556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Clr>
                <a:srgbClr val="000000"/>
              </a:buClr>
              <a:buFont typeface="Tahoma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ahoma" charset="0"/>
                <a:ea typeface="Luxi Sans" charset="0"/>
                <a:cs typeface="Luxi San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3962401" y="8839200"/>
            <a:ext cx="3046413" cy="4556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Clr>
                <a:srgbClr val="000000"/>
              </a:buClr>
              <a:buFont typeface="Tahoma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ahoma" charset="0"/>
              </a:defRPr>
            </a:lvl1pPr>
          </a:lstStyle>
          <a:p>
            <a:fld id="{B701062D-DA00-C142-83C1-BB57D1B2903E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91721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pitchFamily="-65" charset="0"/>
        <a:ea typeface="ＭＳ Ｐゴシック" pitchFamily="-65" charset="-128"/>
        <a:cs typeface="ＭＳ Ｐゴシック" pitchFamily="-65" charset="-128"/>
      </a:defRPr>
    </a:lvl1pPr>
    <a:lvl2pPr marL="37931725" indent="-37474525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pitchFamily="-65" charset="0"/>
        <a:ea typeface="ＭＳ Ｐゴシック" pitchFamily="-65" charset="-128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-65" charset="0"/>
      <a:defRPr sz="1200" kern="1200">
        <a:solidFill>
          <a:srgbClr val="000000"/>
        </a:solidFill>
        <a:latin typeface="Times New Roman" pitchFamily="-65" charset="0"/>
        <a:ea typeface="ＭＳ Ｐゴシック" pitchFamily="-65" charset="-128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-65" charset="0"/>
      <a:defRPr sz="1200" kern="1200">
        <a:solidFill>
          <a:srgbClr val="000000"/>
        </a:solidFill>
        <a:latin typeface="Times New Roman" pitchFamily="-65" charset="0"/>
        <a:ea typeface="ＭＳ Ｐゴシック" pitchFamily="-65" charset="-128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-65" charset="0"/>
      <a:defRPr sz="1200" kern="1200">
        <a:solidFill>
          <a:srgbClr val="000000"/>
        </a:solidFill>
        <a:latin typeface="Times New Roman" pitchFamily="-65" charset="0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this assignment we'll investigate the 7 basic concepts in computer programming. Armed with an understanding of these 7 ideas, you could implement any program that's ever been written, in any programming language.</a:t>
            </a:r>
          </a:p>
          <a:p>
            <a:endParaRPr lang="en-US" dirty="0" smtClean="0"/>
          </a:p>
          <a:p>
            <a:r>
              <a:rPr lang="en-US" dirty="0" smtClean="0"/>
              <a:t>A little different from in the book</a:t>
            </a:r>
          </a:p>
          <a:p>
            <a:endParaRPr lang="en-US" dirty="0" smtClean="0"/>
          </a:p>
          <a:p>
            <a:r>
              <a:rPr lang="en-US" dirty="0" smtClean="0"/>
              <a:t>I/O often makes use of functions to implement</a:t>
            </a:r>
          </a:p>
          <a:p>
            <a:endParaRPr lang="en-US" dirty="0" smtClean="0"/>
          </a:p>
          <a:p>
            <a:r>
              <a:rPr lang="en-US" dirty="0" smtClean="0"/>
              <a:t>In using software, have you seen these ideas implemented in the past?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646EDC-1F5F-A24A-8FE9-6BAE40A63EA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9600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# Adds two numbers</a:t>
            </a:r>
          </a:p>
          <a:p>
            <a:endParaRPr lang="en-US" dirty="0" smtClean="0"/>
          </a:p>
          <a:p>
            <a:r>
              <a:rPr lang="en-US" dirty="0" err="1" smtClean="0"/>
              <a:t>def</a:t>
            </a:r>
            <a:r>
              <a:rPr lang="en-US" dirty="0" smtClean="0"/>
              <a:t> add(x, y):</a:t>
            </a:r>
          </a:p>
          <a:p>
            <a:r>
              <a:rPr lang="en-US" dirty="0" smtClean="0"/>
              <a:t>	print("I will add the numbers %d and %d" % (x, y))</a:t>
            </a:r>
          </a:p>
          <a:p>
            <a:r>
              <a:rPr lang="en-US" dirty="0" smtClean="0"/>
              <a:t>	return x + y;</a:t>
            </a:r>
          </a:p>
          <a:p>
            <a:endParaRPr lang="en-US" dirty="0" smtClean="0"/>
          </a:p>
          <a:p>
            <a:r>
              <a:rPr lang="en-US" dirty="0" smtClean="0"/>
              <a:t>sum = add(5, 7)</a:t>
            </a:r>
          </a:p>
          <a:p>
            <a:r>
              <a:rPr lang="en-US" dirty="0" smtClean="0"/>
              <a:t>print("=", sum)</a:t>
            </a:r>
          </a:p>
          <a:p>
            <a:endParaRPr lang="en-US" dirty="0" smtClean="0"/>
          </a:p>
          <a:p>
            <a:r>
              <a:rPr lang="en-US" dirty="0" smtClean="0"/>
              <a:t>"""</a:t>
            </a:r>
          </a:p>
          <a:p>
            <a:r>
              <a:rPr lang="en-US" dirty="0" smtClean="0"/>
              <a:t>Next step: write a function that multiplies two numbers</a:t>
            </a:r>
          </a:p>
          <a:p>
            <a:r>
              <a:rPr lang="en-US" dirty="0" smtClean="0"/>
              <a:t>WITHOUT printing anything</a:t>
            </a:r>
          </a:p>
          <a:p>
            <a:r>
              <a:rPr lang="en-US" dirty="0" smtClean="0"/>
              <a:t>"""</a:t>
            </a:r>
          </a:p>
          <a:p>
            <a:endParaRPr lang="en-US" dirty="0" smtClean="0"/>
          </a:p>
          <a:p>
            <a:r>
              <a:rPr lang="en-US" dirty="0" smtClean="0"/>
              <a:t>#print("%d * %d = %d" % (4, 5, multiply(4, 5)))</a:t>
            </a:r>
          </a:p>
          <a:p>
            <a:r>
              <a:rPr lang="en-US" dirty="0" smtClean="0"/>
              <a:t>#### OR ####</a:t>
            </a:r>
          </a:p>
          <a:p>
            <a:r>
              <a:rPr lang="en-US" dirty="0" smtClean="0"/>
              <a:t>#print(4, "*", 5, "=", multiply(4, 5) 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646EDC-1F5F-A24A-8FE9-6BAE40A63EA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8328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# Adds two numbers</a:t>
            </a:r>
          </a:p>
          <a:p>
            <a:endParaRPr lang="en-US" dirty="0" smtClean="0"/>
          </a:p>
          <a:p>
            <a:r>
              <a:rPr lang="en-US" dirty="0" err="1" smtClean="0"/>
              <a:t>def</a:t>
            </a:r>
            <a:r>
              <a:rPr lang="en-US" dirty="0" smtClean="0"/>
              <a:t> add(x, y):</a:t>
            </a:r>
          </a:p>
          <a:p>
            <a:r>
              <a:rPr lang="en-US" dirty="0" smtClean="0"/>
              <a:t>	print("I will add the numbers %d and %d" % (x, y))</a:t>
            </a:r>
          </a:p>
          <a:p>
            <a:r>
              <a:rPr lang="en-US" dirty="0" smtClean="0"/>
              <a:t>	return x + y;</a:t>
            </a:r>
          </a:p>
          <a:p>
            <a:endParaRPr lang="en-US" dirty="0" smtClean="0"/>
          </a:p>
          <a:p>
            <a:r>
              <a:rPr lang="en-US" dirty="0" smtClean="0"/>
              <a:t>sum = add(5, 7)</a:t>
            </a:r>
          </a:p>
          <a:p>
            <a:r>
              <a:rPr lang="en-US" dirty="0" smtClean="0"/>
              <a:t>print("=", sum)</a:t>
            </a:r>
          </a:p>
          <a:p>
            <a:endParaRPr lang="en-US" dirty="0" smtClean="0"/>
          </a:p>
          <a:p>
            <a:r>
              <a:rPr lang="en-US" dirty="0" smtClean="0"/>
              <a:t>"""</a:t>
            </a:r>
          </a:p>
          <a:p>
            <a:r>
              <a:rPr lang="en-US" dirty="0" smtClean="0"/>
              <a:t>Next step: write a function that multiplies two numbers</a:t>
            </a:r>
          </a:p>
          <a:p>
            <a:r>
              <a:rPr lang="en-US" dirty="0" smtClean="0"/>
              <a:t>WITHOUT printing anything</a:t>
            </a:r>
          </a:p>
          <a:p>
            <a:r>
              <a:rPr lang="en-US" dirty="0" smtClean="0"/>
              <a:t>"""</a:t>
            </a:r>
          </a:p>
          <a:p>
            <a:endParaRPr lang="en-US" dirty="0" smtClean="0"/>
          </a:p>
          <a:p>
            <a:r>
              <a:rPr lang="en-US" dirty="0" smtClean="0"/>
              <a:t>#print("%d * %d = %d" % (4, 5, multiply(4, 5)))</a:t>
            </a:r>
          </a:p>
          <a:p>
            <a:r>
              <a:rPr lang="en-US" dirty="0" smtClean="0"/>
              <a:t>#### OR ####</a:t>
            </a:r>
          </a:p>
          <a:p>
            <a:r>
              <a:rPr lang="en-US" dirty="0" smtClean="0"/>
              <a:t>#print(4, "*", 5, "=", multiply(4, 5) 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646EDC-1F5F-A24A-8FE9-6BAE40A63EA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8328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# Adds two numbers</a:t>
            </a:r>
          </a:p>
          <a:p>
            <a:endParaRPr lang="en-US" dirty="0" smtClean="0"/>
          </a:p>
          <a:p>
            <a:r>
              <a:rPr lang="en-US" dirty="0" err="1" smtClean="0"/>
              <a:t>def</a:t>
            </a:r>
            <a:r>
              <a:rPr lang="en-US" dirty="0" smtClean="0"/>
              <a:t> add(x, y):</a:t>
            </a:r>
          </a:p>
          <a:p>
            <a:r>
              <a:rPr lang="en-US" dirty="0" smtClean="0"/>
              <a:t>	print("I will add the numbers %d and %d" % (x, y))</a:t>
            </a:r>
          </a:p>
          <a:p>
            <a:r>
              <a:rPr lang="en-US" dirty="0" smtClean="0"/>
              <a:t>	return x + y;</a:t>
            </a:r>
          </a:p>
          <a:p>
            <a:endParaRPr lang="en-US" dirty="0" smtClean="0"/>
          </a:p>
          <a:p>
            <a:r>
              <a:rPr lang="en-US" dirty="0" smtClean="0"/>
              <a:t>sum = add(5, 7)</a:t>
            </a:r>
          </a:p>
          <a:p>
            <a:r>
              <a:rPr lang="en-US" dirty="0" smtClean="0"/>
              <a:t>print("=", sum)</a:t>
            </a:r>
          </a:p>
          <a:p>
            <a:endParaRPr lang="en-US" dirty="0" smtClean="0"/>
          </a:p>
          <a:p>
            <a:r>
              <a:rPr lang="en-US" dirty="0" smtClean="0"/>
              <a:t>"""</a:t>
            </a:r>
          </a:p>
          <a:p>
            <a:r>
              <a:rPr lang="en-US" dirty="0" smtClean="0"/>
              <a:t>Next step: write a function that multiplies two numbers</a:t>
            </a:r>
          </a:p>
          <a:p>
            <a:r>
              <a:rPr lang="en-US" dirty="0" smtClean="0"/>
              <a:t>WITHOUT printing anything</a:t>
            </a:r>
          </a:p>
          <a:p>
            <a:r>
              <a:rPr lang="en-US" dirty="0" smtClean="0"/>
              <a:t>"""</a:t>
            </a:r>
          </a:p>
          <a:p>
            <a:endParaRPr lang="en-US" dirty="0" smtClean="0"/>
          </a:p>
          <a:p>
            <a:r>
              <a:rPr lang="en-US" dirty="0" smtClean="0"/>
              <a:t>#print("%d * %d = %d" % (4, 5, multiply(4, 5)))</a:t>
            </a:r>
          </a:p>
          <a:p>
            <a:r>
              <a:rPr lang="en-US" dirty="0" smtClean="0"/>
              <a:t>#### OR ####</a:t>
            </a:r>
          </a:p>
          <a:p>
            <a:r>
              <a:rPr lang="en-US" dirty="0" smtClean="0"/>
              <a:t>#print(4, "*", 5, "=", multiply(4, 5) 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646EDC-1F5F-A24A-8FE9-6BAE40A63EA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8328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# Adds two numbers</a:t>
            </a:r>
          </a:p>
          <a:p>
            <a:endParaRPr lang="en-US" dirty="0" smtClean="0"/>
          </a:p>
          <a:p>
            <a:r>
              <a:rPr lang="en-US" dirty="0" err="1" smtClean="0"/>
              <a:t>def</a:t>
            </a:r>
            <a:r>
              <a:rPr lang="en-US" dirty="0" smtClean="0"/>
              <a:t> add(x, y):</a:t>
            </a:r>
          </a:p>
          <a:p>
            <a:r>
              <a:rPr lang="en-US" dirty="0" smtClean="0"/>
              <a:t>	print("I will add the numbers %d and %d" % (x, y))</a:t>
            </a:r>
          </a:p>
          <a:p>
            <a:r>
              <a:rPr lang="en-US" dirty="0" smtClean="0"/>
              <a:t>	return x + y;</a:t>
            </a:r>
          </a:p>
          <a:p>
            <a:endParaRPr lang="en-US" dirty="0" smtClean="0"/>
          </a:p>
          <a:p>
            <a:r>
              <a:rPr lang="en-US" dirty="0" smtClean="0"/>
              <a:t>sum = add(5, 7)</a:t>
            </a:r>
          </a:p>
          <a:p>
            <a:r>
              <a:rPr lang="en-US" dirty="0" smtClean="0"/>
              <a:t>print("=", sum)</a:t>
            </a:r>
          </a:p>
          <a:p>
            <a:endParaRPr lang="en-US" dirty="0" smtClean="0"/>
          </a:p>
          <a:p>
            <a:r>
              <a:rPr lang="en-US" dirty="0" smtClean="0"/>
              <a:t>"""</a:t>
            </a:r>
          </a:p>
          <a:p>
            <a:r>
              <a:rPr lang="en-US" dirty="0" smtClean="0"/>
              <a:t>Next step: write a function that multiplies two numbers</a:t>
            </a:r>
          </a:p>
          <a:p>
            <a:r>
              <a:rPr lang="en-US" dirty="0" smtClean="0"/>
              <a:t>WITHOUT printing anything</a:t>
            </a:r>
          </a:p>
          <a:p>
            <a:r>
              <a:rPr lang="en-US" dirty="0" smtClean="0"/>
              <a:t>"""</a:t>
            </a:r>
          </a:p>
          <a:p>
            <a:endParaRPr lang="en-US" dirty="0" smtClean="0"/>
          </a:p>
          <a:p>
            <a:r>
              <a:rPr lang="en-US" dirty="0" smtClean="0"/>
              <a:t>#print("%d * %d = %d" % (4, 5, multiply(4, 5)))</a:t>
            </a:r>
          </a:p>
          <a:p>
            <a:r>
              <a:rPr lang="en-US" dirty="0" smtClean="0"/>
              <a:t>#### OR ####</a:t>
            </a:r>
          </a:p>
          <a:p>
            <a:r>
              <a:rPr lang="en-US" dirty="0" smtClean="0"/>
              <a:t>#print(4, "*", 5, "=", multiply(4, 5) 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646EDC-1F5F-A24A-8FE9-6BAE40A63EA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8328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Functions come in 2 “flavors”</a:t>
            </a:r>
          </a:p>
          <a:p>
            <a:r>
              <a:rPr lang="en-US" dirty="0" smtClean="0"/>
              <a:t>Is add a fruitful or void function?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646EDC-1F5F-A24A-8FE9-6BAE40A63EA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0705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Ans</a:t>
            </a:r>
            <a:r>
              <a:rPr lang="en-US" dirty="0" smtClean="0"/>
              <a:t>:</a:t>
            </a:r>
          </a:p>
          <a:p>
            <a:r>
              <a:rPr lang="en-US" dirty="0" smtClean="0"/>
              <a:t>input</a:t>
            </a:r>
            <a:r>
              <a:rPr lang="en-US" baseline="0" dirty="0" smtClean="0"/>
              <a:t>: fruitful</a:t>
            </a:r>
          </a:p>
          <a:p>
            <a:r>
              <a:rPr lang="en-US" baseline="0" dirty="0" smtClean="0"/>
              <a:t>print : void</a:t>
            </a:r>
          </a:p>
          <a:p>
            <a:r>
              <a:rPr lang="en-US" baseline="0" dirty="0" err="1" smtClean="0"/>
              <a:t>sqrt</a:t>
            </a:r>
            <a:r>
              <a:rPr lang="en-US" baseline="0" dirty="0" smtClean="0"/>
              <a:t>: fruitful</a:t>
            </a:r>
          </a:p>
          <a:p>
            <a:r>
              <a:rPr lang="en-US" baseline="0" dirty="0" smtClean="0"/>
              <a:t>log10: fruitful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646EDC-1F5F-A24A-8FE9-6BAE40A63EA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3076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# Monty Python Lumberjack Song</a:t>
            </a:r>
          </a:p>
          <a:p>
            <a:endParaRPr lang="en-US" dirty="0" smtClean="0"/>
          </a:p>
          <a:p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 err="1" smtClean="0"/>
              <a:t>print_lyrics</a:t>
            </a:r>
            <a:r>
              <a:rPr lang="en-US" dirty="0" smtClean="0"/>
              <a:t>():</a:t>
            </a:r>
          </a:p>
          <a:p>
            <a:r>
              <a:rPr lang="en-US" dirty="0" smtClean="0"/>
              <a:t>    print "I'm a lumberjack, and I'm okay."</a:t>
            </a:r>
          </a:p>
          <a:p>
            <a:r>
              <a:rPr lang="en-US" dirty="0" smtClean="0"/>
              <a:t>    print "I sleep all night and I work all day."</a:t>
            </a:r>
          </a:p>
          <a:p>
            <a:endParaRPr lang="en-US" dirty="0" smtClean="0"/>
          </a:p>
          <a:p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 err="1" smtClean="0"/>
              <a:t>repeat_lyrics</a:t>
            </a:r>
            <a:r>
              <a:rPr lang="en-US" dirty="0" smtClean="0"/>
              <a:t>():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print_lyrics</a:t>
            </a:r>
            <a:r>
              <a:rPr lang="en-US" dirty="0" smtClean="0"/>
              <a:t>()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print_lyrics</a:t>
            </a:r>
            <a:r>
              <a:rPr lang="en-US" dirty="0" smtClean="0"/>
              <a:t>()</a:t>
            </a:r>
          </a:p>
          <a:p>
            <a:endParaRPr lang="en-US" dirty="0" smtClean="0"/>
          </a:p>
          <a:p>
            <a:r>
              <a:rPr lang="en-US" dirty="0" err="1" smtClean="0"/>
              <a:t>repeat_lyrics</a:t>
            </a:r>
            <a:r>
              <a:rPr lang="en-US" dirty="0" smtClean="0"/>
              <a:t>()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646EDC-1F5F-A24A-8FE9-6BAE40A63EA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8971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Favor: submit something</a:t>
            </a:r>
            <a:r>
              <a:rPr lang="en-US" baseline="0" dirty="0" smtClean="0"/>
              <a:t> to HW 1 assignment so I </a:t>
            </a:r>
            <a:r>
              <a:rPr lang="en-US" baseline="0" smtClean="0"/>
              <a:t>can grade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646EDC-1F5F-A24A-8FE9-6BAE40A63EA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4377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5 clicks of animation on this slide</a:t>
            </a:r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54421" indent="-29004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61747" indent="-23139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27713" indent="-23139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92094" indent="-23139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48551" indent="-23139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005008" indent="-23139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61464" indent="-23139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917922" indent="-23139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F0F42DF-2F21-FD4E-B039-6234570C2B71}" type="slidenum">
              <a:rPr lang="en-US" sz="1200"/>
              <a:pPr/>
              <a:t>21</a:t>
            </a:fld>
            <a:endParaRPr lang="en-US" sz="120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55809" indent="-290696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62784" indent="-232557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27898" indent="-232557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93013" indent="-232557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58126" indent="-23255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3023240" indent="-23255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88354" indent="-23255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953468" indent="-23255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BB1B03C9-4EFA-4A32-95D5-455B6DC2B29B}" type="slidenum">
              <a:rPr lang="en-US" sz="1200"/>
              <a:pPr/>
              <a:t>22</a:t>
            </a:fld>
            <a:endParaRPr lang="en-US" sz="1200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sz="1000"/>
              <a:t>vault 713?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Recall last week we looked at calling functions</a:t>
            </a:r>
          </a:p>
          <a:p>
            <a:r>
              <a:rPr lang="en-US" dirty="0" err="1" smtClean="0"/>
              <a:t>Ans</a:t>
            </a:r>
            <a:r>
              <a:rPr lang="en-US" dirty="0" smtClean="0"/>
              <a:t>: 4</a:t>
            </a:r>
          </a:p>
          <a:p>
            <a:r>
              <a:rPr lang="en-US" dirty="0" smtClean="0"/>
              <a:t>input</a:t>
            </a:r>
            <a:r>
              <a:rPr lang="en-US" baseline="0" dirty="0" smtClean="0"/>
              <a:t> * 2</a:t>
            </a:r>
          </a:p>
          <a:p>
            <a:r>
              <a:rPr lang="en-US" baseline="0" dirty="0" smtClean="0"/>
              <a:t>print * 3</a:t>
            </a:r>
          </a:p>
          <a:p>
            <a:r>
              <a:rPr lang="en-US" baseline="0" dirty="0" err="1" smtClean="0"/>
              <a:t>sqrt</a:t>
            </a:r>
            <a:r>
              <a:rPr lang="en-US" baseline="0" dirty="0" smtClean="0"/>
              <a:t> * 1</a:t>
            </a:r>
          </a:p>
          <a:p>
            <a:r>
              <a:rPr lang="en-US" baseline="0" dirty="0" smtClean="0"/>
              <a:t>log10 * 1</a:t>
            </a:r>
          </a:p>
          <a:p>
            <a:r>
              <a:rPr lang="en-US" baseline="0" dirty="0" smtClean="0"/>
              <a:t>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646EDC-1F5F-A24A-8FE9-6BAE40A63EA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3076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55809" indent="-290696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62784" indent="-232557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27898" indent="-232557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93013" indent="-232557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58126" indent="-23255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3023240" indent="-23255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88354" indent="-23255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953468" indent="-23255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101994FE-5363-4BFF-9F79-EBBFA5EA7B01}" type="slidenum">
              <a:rPr lang="en-US" sz="1200"/>
              <a:pPr/>
              <a:t>23</a:t>
            </a:fld>
            <a:endParaRPr lang="en-US" sz="1200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sz="1000"/>
              <a:t>vault 713?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55809" indent="-290696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62784" indent="-232557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27898" indent="-232557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93013" indent="-232557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58126" indent="-23255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3023240" indent="-23255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88354" indent="-23255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953468" indent="-23255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9D1BEB4B-B97D-4FA6-8E67-8CC2A25CE451}" type="slidenum">
              <a:rPr lang="en-US" sz="1200"/>
              <a:pPr/>
              <a:t>24</a:t>
            </a:fld>
            <a:endParaRPr lang="en-US" sz="1200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sz="1000"/>
              <a:t>vault 713?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55809" indent="-290696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62784" indent="-232557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27898" indent="-232557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93013" indent="-232557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58126" indent="-23255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3023240" indent="-23255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88354" indent="-23255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953468" indent="-23255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EAD5D3C8-20F4-4EA8-BDCE-05DB86479AAE}" type="slidenum">
              <a:rPr lang="en-US" sz="1200"/>
              <a:pPr/>
              <a:t>25</a:t>
            </a:fld>
            <a:endParaRPr lang="en-US" sz="1200"/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sz="1000"/>
              <a:t>vault 713?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55809" indent="-290696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62784" indent="-232557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27898" indent="-232557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93013" indent="-232557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58126" indent="-23255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3023240" indent="-23255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88354" indent="-23255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953468" indent="-23255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6660EDDC-03F5-4ECE-BFE9-26E698E6F0F6}" type="slidenum">
              <a:rPr lang="en-US" sz="1200"/>
              <a:pPr/>
              <a:t>26</a:t>
            </a:fld>
            <a:endParaRPr lang="en-US" sz="1200"/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sz="1000"/>
              <a:t>vault 713?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55809" indent="-290696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62784" indent="-232557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27898" indent="-232557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93013" indent="-232557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58126" indent="-23255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3023240" indent="-23255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88354" indent="-23255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953468" indent="-23255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847582FA-8CC6-4258-813C-26F3B55247F5}" type="slidenum">
              <a:rPr lang="en-US" sz="1200"/>
              <a:pPr/>
              <a:t>27</a:t>
            </a:fld>
            <a:endParaRPr lang="en-US" sz="1200"/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sz="1000"/>
              <a:t>vault 713?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55809" indent="-290696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62784" indent="-232557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27898" indent="-232557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93013" indent="-232557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58126" indent="-23255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3023240" indent="-23255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88354" indent="-23255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953468" indent="-23255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1D606B14-0C71-46E6-8C28-542B0169E789}" type="slidenum">
              <a:rPr lang="en-US" sz="1200"/>
              <a:pPr/>
              <a:t>28</a:t>
            </a:fld>
            <a:endParaRPr lang="en-US" sz="1200"/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sz="1000"/>
              <a:t>vault 713?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55809" indent="-290696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62784" indent="-232557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27898" indent="-232557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93013" indent="-232557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58126" indent="-23255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3023240" indent="-23255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88354" indent="-23255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953468" indent="-23255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9F8ADF28-BA2C-4583-9E72-BD0F3B6DA23F}" type="slidenum">
              <a:rPr lang="en-US" sz="1200"/>
              <a:pPr/>
              <a:t>29</a:t>
            </a:fld>
            <a:endParaRPr lang="en-US" sz="1200"/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sz="1000"/>
              <a:t>vault 713?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55809" indent="-290696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62784" indent="-232557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27898" indent="-232557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93013" indent="-232557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58126" indent="-23255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3023240" indent="-23255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88354" indent="-23255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953468" indent="-23255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762B5E59-B26B-479A-AF52-1D0BF8B75A3F}" type="slidenum">
              <a:rPr lang="en-US" sz="1200"/>
              <a:pPr/>
              <a:t>30</a:t>
            </a:fld>
            <a:endParaRPr lang="en-US" sz="1200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sz="1000"/>
              <a:t>vault 713?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55809" indent="-290696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62784" indent="-232557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27898" indent="-232557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93013" indent="-232557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58126" indent="-23255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3023240" indent="-23255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88354" indent="-23255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953468" indent="-23255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6599CC13-D689-4BEA-9D6D-6094DF85C116}" type="slidenum">
              <a:rPr lang="en-US" sz="1200"/>
              <a:pPr/>
              <a:t>31</a:t>
            </a:fld>
            <a:endParaRPr lang="en-US" sz="1200"/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sz="1000"/>
              <a:t>vault 713?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55809" indent="-290696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62784" indent="-232557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27898" indent="-232557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93013" indent="-232557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58126" indent="-23255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3023240" indent="-23255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88354" indent="-23255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953468" indent="-23255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18898C04-35D5-4B03-A962-D4696B55D3D2}" type="slidenum">
              <a:rPr lang="en-US" sz="1200"/>
              <a:pPr/>
              <a:t>32</a:t>
            </a:fld>
            <a:endParaRPr lang="en-US" sz="1200"/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sz="1000"/>
              <a:t>vault 713?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Favor: submit something</a:t>
            </a:r>
            <a:r>
              <a:rPr lang="en-US" baseline="0" dirty="0" smtClean="0"/>
              <a:t> to HW 1 assignment so I </a:t>
            </a:r>
            <a:r>
              <a:rPr lang="en-US" baseline="0" smtClean="0"/>
              <a:t>can grade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646EDC-1F5F-A24A-8FE9-6BAE40A63EA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43778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55809" indent="-290696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62784" indent="-232557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27898" indent="-232557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93013" indent="-232557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58126" indent="-23255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3023240" indent="-23255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88354" indent="-23255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953468" indent="-23255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3BD7A831-06DE-4D67-AD10-238320B22FA6}" type="slidenum">
              <a:rPr lang="en-US" sz="1200"/>
              <a:pPr/>
              <a:t>33</a:t>
            </a:fld>
            <a:endParaRPr lang="en-US" sz="120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sz="1000"/>
              <a:t>vault 713?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55809" indent="-290696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62784" indent="-232557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27898" indent="-232557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93013" indent="-232557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58126" indent="-23255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3023240" indent="-23255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88354" indent="-23255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953468" indent="-23255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3BD7A831-06DE-4D67-AD10-238320B22FA6}" type="slidenum">
              <a:rPr lang="en-US" sz="1200"/>
              <a:pPr/>
              <a:t>34</a:t>
            </a:fld>
            <a:endParaRPr lang="en-US" sz="120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sz="1000"/>
              <a:t>vault 713?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55809" indent="-290696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62784" indent="-232557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27898" indent="-232557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93013" indent="-232557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58126" indent="-23255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3023240" indent="-23255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88354" indent="-23255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953468" indent="-23255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2F8115CF-6B9A-4764-9A57-A47034AE5CE3}" type="slidenum">
              <a:rPr lang="en-US" sz="1200"/>
              <a:pPr/>
              <a:t>6</a:t>
            </a:fld>
            <a:endParaRPr lang="en-US" sz="1200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54421" indent="-29004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61747" indent="-23139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27713" indent="-23139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92094" indent="-23139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48551" indent="-23139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005008" indent="-23139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61464" indent="-23139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917922" indent="-23139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B227ABA-029F-F249-9814-D6CD57234E4B}" type="slidenum">
              <a:rPr lang="en-US" sz="1200">
                <a:latin typeface="Times" charset="0"/>
              </a:rPr>
              <a:pPr/>
              <a:t>7</a:t>
            </a:fld>
            <a:endParaRPr lang="en-US" sz="1200">
              <a:latin typeface="Times" charset="0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54421" indent="-29004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61747" indent="-23139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27713" indent="-23139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92094" indent="-23139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48551" indent="-23139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005008" indent="-23139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61464" indent="-23139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917922" indent="-23139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CF14A14-85E6-3A43-8049-E49A663EA422}" type="slidenum">
              <a:rPr lang="en-US" sz="1200">
                <a:latin typeface="Times" charset="0"/>
              </a:rPr>
              <a:pPr/>
              <a:t>8</a:t>
            </a:fld>
            <a:endParaRPr lang="en-US" sz="1200">
              <a:latin typeface="Times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en-US">
                <a:latin typeface="Times" charset="0"/>
                <a:ea typeface="ＭＳ Ｐゴシック" charset="0"/>
                <a:cs typeface="ＭＳ Ｐゴシック" charset="0"/>
              </a:rPr>
              <a:t>In math, you can compose functions: f(g(x)).  You can do the same in Python.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54421" indent="-29004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61747" indent="-23139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27713" indent="-23139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92094" indent="-23139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48551" indent="-23139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005008" indent="-23139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61464" indent="-23139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917922" indent="-23139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3F75EA0-C468-3744-ADCE-244F7D47D57B}" type="slidenum">
              <a:rPr lang="en-US" sz="1200">
                <a:latin typeface="Times" charset="0"/>
              </a:rPr>
              <a:pPr/>
              <a:t>9</a:t>
            </a:fld>
            <a:endParaRPr lang="en-US" sz="1200">
              <a:latin typeface="Times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Start here  </a:t>
            </a:r>
            <a:r>
              <a:rPr lang="en-US" dirty="0" smtClean="0"/>
              <a:t>2/23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646EDC-1F5F-A24A-8FE9-6BAE40A63EA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4377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# Adds two numbers</a:t>
            </a:r>
          </a:p>
          <a:p>
            <a:endParaRPr lang="en-US" dirty="0" smtClean="0"/>
          </a:p>
          <a:p>
            <a:r>
              <a:rPr lang="en-US" dirty="0" err="1" smtClean="0"/>
              <a:t>def</a:t>
            </a:r>
            <a:r>
              <a:rPr lang="en-US" dirty="0" smtClean="0"/>
              <a:t> add(x, y):</a:t>
            </a:r>
          </a:p>
          <a:p>
            <a:r>
              <a:rPr lang="en-US" dirty="0" smtClean="0"/>
              <a:t>	print("I will add the numbers %d and %d" % (x, y))</a:t>
            </a:r>
          </a:p>
          <a:p>
            <a:r>
              <a:rPr lang="en-US" dirty="0" smtClean="0"/>
              <a:t>	return x + y;</a:t>
            </a:r>
          </a:p>
          <a:p>
            <a:endParaRPr lang="en-US" dirty="0" smtClean="0"/>
          </a:p>
          <a:p>
            <a:r>
              <a:rPr lang="en-US" dirty="0" smtClean="0"/>
              <a:t>sum = add(5, 7)</a:t>
            </a:r>
          </a:p>
          <a:p>
            <a:r>
              <a:rPr lang="en-US" dirty="0" smtClean="0"/>
              <a:t>print("=", sum)</a:t>
            </a:r>
          </a:p>
          <a:p>
            <a:endParaRPr lang="en-US" dirty="0" smtClean="0"/>
          </a:p>
          <a:p>
            <a:r>
              <a:rPr lang="en-US" dirty="0" smtClean="0"/>
              <a:t>"""</a:t>
            </a:r>
          </a:p>
          <a:p>
            <a:r>
              <a:rPr lang="en-US" dirty="0" smtClean="0"/>
              <a:t>Next step: write a function that multiplies two numbers</a:t>
            </a:r>
          </a:p>
          <a:p>
            <a:r>
              <a:rPr lang="en-US" dirty="0" smtClean="0"/>
              <a:t>WITHOUT printing anything</a:t>
            </a:r>
          </a:p>
          <a:p>
            <a:r>
              <a:rPr lang="en-US" dirty="0" smtClean="0"/>
              <a:t>"""</a:t>
            </a:r>
          </a:p>
          <a:p>
            <a:endParaRPr lang="en-US" dirty="0" smtClean="0"/>
          </a:p>
          <a:p>
            <a:r>
              <a:rPr lang="en-US" dirty="0" smtClean="0"/>
              <a:t>#print("%d * %d = %d" % (4, 5, multiply(4, 5)))</a:t>
            </a:r>
          </a:p>
          <a:p>
            <a:r>
              <a:rPr lang="en-US" dirty="0" smtClean="0"/>
              <a:t>#### OR ####</a:t>
            </a:r>
          </a:p>
          <a:p>
            <a:r>
              <a:rPr lang="en-US" dirty="0" smtClean="0"/>
              <a:t>#print(4, "*", 5, "=", multiply(4, 5) 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646EDC-1F5F-A24A-8FE9-6BAE40A63EA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8328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t"/>
          <a:lstStyle>
            <a:lvl1pPr marL="0" indent="0" algn="ctr">
              <a:buNone/>
              <a:defRPr>
                <a:solidFill>
                  <a:srgbClr val="7F7F7F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2704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idx="10"/>
          </p:nvPr>
        </p:nvSpPr>
        <p:spPr>
          <a:xfrm>
            <a:off x="457200" y="6245225"/>
            <a:ext cx="2132013" cy="4746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Jan 8, 2014</a:t>
            </a:r>
            <a:endParaRPr lang="en-GB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idx="11"/>
          </p:nvPr>
        </p:nvSpPr>
        <p:spPr>
          <a:xfrm>
            <a:off x="3124200" y="6245225"/>
            <a:ext cx="2894013" cy="4746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pl-PL" smtClean="0"/>
              <a:t>Sprenkle - CSCI 111</a:t>
            </a:r>
            <a:endParaRPr lang="en-GB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idx="12"/>
          </p:nvPr>
        </p:nvSpPr>
        <p:spPr>
          <a:xfrm>
            <a:off x="6553200" y="6245225"/>
            <a:ext cx="2132013" cy="4746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7F78758A-9C9A-9B4B-910D-E3935CFEAA57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354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76200"/>
            <a:ext cx="2170113" cy="63230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76200"/>
            <a:ext cx="6362700" cy="63230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idx="10"/>
          </p:nvPr>
        </p:nvSpPr>
        <p:spPr>
          <a:xfrm>
            <a:off x="457200" y="6245225"/>
            <a:ext cx="2132013" cy="4746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Jan 8, 2014</a:t>
            </a:r>
            <a:endParaRPr lang="en-GB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idx="11"/>
          </p:nvPr>
        </p:nvSpPr>
        <p:spPr>
          <a:xfrm>
            <a:off x="3124200" y="6245225"/>
            <a:ext cx="2894013" cy="4746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pl-PL" smtClean="0"/>
              <a:t>Sprenkle - CSCI 111</a:t>
            </a:r>
            <a:endParaRPr lang="en-GB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idx="12"/>
          </p:nvPr>
        </p:nvSpPr>
        <p:spPr>
          <a:xfrm>
            <a:off x="6553200" y="6245225"/>
            <a:ext cx="2132013" cy="4746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1B02BC14-1BBC-EE45-B702-110756050626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6208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257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idx="10"/>
          </p:nvPr>
        </p:nvSpPr>
        <p:spPr>
          <a:xfrm>
            <a:off x="457200" y="6245225"/>
            <a:ext cx="2132013" cy="4746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Jan 8, 2014</a:t>
            </a:r>
            <a:endParaRPr lang="en-GB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idx="11"/>
          </p:nvPr>
        </p:nvSpPr>
        <p:spPr>
          <a:xfrm>
            <a:off x="3124200" y="6245225"/>
            <a:ext cx="2894013" cy="4746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pl-PL" smtClean="0"/>
              <a:t>Sprenkle - CSCI 111</a:t>
            </a:r>
            <a:endParaRPr lang="en-GB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idx="12"/>
          </p:nvPr>
        </p:nvSpPr>
        <p:spPr>
          <a:xfrm>
            <a:off x="6553200" y="6245225"/>
            <a:ext cx="2132013" cy="4746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2265A286-DB11-424E-897F-02E7DE805E85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4640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143000"/>
            <a:ext cx="4265613" cy="52562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143000"/>
            <a:ext cx="4267200" cy="52562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xfrm>
            <a:off x="457200" y="6245225"/>
            <a:ext cx="2132013" cy="4746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Jan 8, 2014</a:t>
            </a:r>
            <a:endParaRPr lang="en-GB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xfrm>
            <a:off x="3124200" y="6245225"/>
            <a:ext cx="2894013" cy="4746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pl-PL" smtClean="0"/>
              <a:t>Sprenkle - CSCI 111</a:t>
            </a:r>
            <a:endParaRPr lang="en-GB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xfrm>
            <a:off x="6553200" y="6245225"/>
            <a:ext cx="2132013" cy="4746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5C0BE385-4209-6D4B-9AD1-1B5164D85C17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8758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idx="10"/>
          </p:nvPr>
        </p:nvSpPr>
        <p:spPr>
          <a:xfrm>
            <a:off x="457200" y="6245225"/>
            <a:ext cx="2132013" cy="4746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Jan 8, 2014</a:t>
            </a:r>
            <a:endParaRPr lang="en-GB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idx="11"/>
          </p:nvPr>
        </p:nvSpPr>
        <p:spPr>
          <a:xfrm>
            <a:off x="3124200" y="6245225"/>
            <a:ext cx="2894013" cy="4746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pl-PL" smtClean="0"/>
              <a:t>Sprenkle - CSCI 111</a:t>
            </a:r>
            <a:endParaRPr lang="en-GB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idx="12"/>
          </p:nvPr>
        </p:nvSpPr>
        <p:spPr>
          <a:xfrm>
            <a:off x="6553200" y="6245225"/>
            <a:ext cx="2132013" cy="4746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3BA1E193-CA51-5C4B-82DF-EC16E261024A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9117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96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7473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xfrm>
            <a:off x="457200" y="6245225"/>
            <a:ext cx="2132013" cy="4746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Jan 8, 2014</a:t>
            </a:r>
            <a:endParaRPr lang="en-GB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xfrm>
            <a:off x="3124200" y="6245225"/>
            <a:ext cx="2894013" cy="4746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pl-PL" smtClean="0"/>
              <a:t>Sprenkle - CSCI 111</a:t>
            </a:r>
            <a:endParaRPr lang="en-GB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xfrm>
            <a:off x="6553200" y="6245225"/>
            <a:ext cx="2132013" cy="4746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3A1B1FFA-A875-394E-B6D0-769C2D91D04B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5368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xfrm>
            <a:off x="457200" y="6245225"/>
            <a:ext cx="2132013" cy="4746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Jan 8, 2014</a:t>
            </a:r>
            <a:endParaRPr lang="en-GB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xfrm>
            <a:off x="3124200" y="6245225"/>
            <a:ext cx="2894013" cy="4746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pl-PL" smtClean="0"/>
              <a:t>Sprenkle - CSCI 111</a:t>
            </a:r>
            <a:endParaRPr lang="en-GB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xfrm>
            <a:off x="6553200" y="6245225"/>
            <a:ext cx="2132013" cy="4746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831A0FA4-F0D0-C443-AFA6-346BFF5F4043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9659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76200"/>
            <a:ext cx="8685213" cy="10652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Master title style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143000"/>
            <a:ext cx="8685213" cy="525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ctr" defTabSz="457200" rtl="0" eaLnBrk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2017B8"/>
        </a:buClr>
        <a:buSzPct val="100000"/>
        <a:buFont typeface="Tahoma" charset="0"/>
        <a:defRPr sz="4400">
          <a:solidFill>
            <a:schemeClr val="tx1"/>
          </a:solidFill>
          <a:effectLst/>
          <a:latin typeface="Calibri"/>
          <a:ea typeface="ＭＳ Ｐゴシック" charset="0"/>
          <a:cs typeface="Calibri"/>
        </a:defRPr>
      </a:lvl1pPr>
      <a:lvl2pPr algn="l" defTabSz="457200" rtl="0" eaLnBrk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2017B8"/>
        </a:buClr>
        <a:buSzPct val="100000"/>
        <a:buFont typeface="Tahoma" charset="0"/>
        <a:defRPr sz="4000">
          <a:solidFill>
            <a:srgbClr val="2017B8"/>
          </a:solidFill>
          <a:effectLst>
            <a:outerShdw blurRad="38100" dist="38100" dir="2700000" algn="tl">
              <a:srgbClr val="DDDDDD"/>
            </a:outerShdw>
          </a:effectLst>
          <a:latin typeface="Tahoma" pitchFamily="-65" charset="0"/>
          <a:ea typeface="ＭＳ Ｐゴシック" charset="0"/>
          <a:cs typeface="Luxi Sans" charset="0"/>
        </a:defRPr>
      </a:lvl2pPr>
      <a:lvl3pPr algn="l" defTabSz="457200" rtl="0" eaLnBrk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2017B8"/>
        </a:buClr>
        <a:buSzPct val="100000"/>
        <a:buFont typeface="Tahoma" charset="0"/>
        <a:defRPr sz="4000">
          <a:solidFill>
            <a:srgbClr val="2017B8"/>
          </a:solidFill>
          <a:effectLst>
            <a:outerShdw blurRad="38100" dist="38100" dir="2700000" algn="tl">
              <a:srgbClr val="DDDDDD"/>
            </a:outerShdw>
          </a:effectLst>
          <a:latin typeface="Tahoma" pitchFamily="-65" charset="0"/>
          <a:ea typeface="ＭＳ Ｐゴシック" charset="0"/>
          <a:cs typeface="Luxi Sans" charset="0"/>
        </a:defRPr>
      </a:lvl3pPr>
      <a:lvl4pPr algn="l" defTabSz="457200" rtl="0" eaLnBrk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2017B8"/>
        </a:buClr>
        <a:buSzPct val="100000"/>
        <a:buFont typeface="Tahoma" charset="0"/>
        <a:defRPr sz="4000">
          <a:solidFill>
            <a:srgbClr val="2017B8"/>
          </a:solidFill>
          <a:effectLst>
            <a:outerShdw blurRad="38100" dist="38100" dir="2700000" algn="tl">
              <a:srgbClr val="DDDDDD"/>
            </a:outerShdw>
          </a:effectLst>
          <a:latin typeface="Tahoma" pitchFamily="-65" charset="0"/>
          <a:ea typeface="ＭＳ Ｐゴシック" charset="0"/>
          <a:cs typeface="Luxi Sans" charset="0"/>
        </a:defRPr>
      </a:lvl4pPr>
      <a:lvl5pPr algn="l" defTabSz="457200" rtl="0" eaLnBrk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2017B8"/>
        </a:buClr>
        <a:buSzPct val="100000"/>
        <a:buFont typeface="Tahoma" charset="0"/>
        <a:defRPr sz="4000">
          <a:solidFill>
            <a:srgbClr val="2017B8"/>
          </a:solidFill>
          <a:effectLst>
            <a:outerShdw blurRad="38100" dist="38100" dir="2700000" algn="tl">
              <a:srgbClr val="DDDDDD"/>
            </a:outerShdw>
          </a:effectLst>
          <a:latin typeface="Tahoma" pitchFamily="-65" charset="0"/>
          <a:ea typeface="ＭＳ Ｐゴシック" charset="0"/>
          <a:cs typeface="Luxi Sans" charset="0"/>
        </a:defRPr>
      </a:lvl5pPr>
      <a:lvl6pPr marL="457200" algn="l" defTabSz="457200" rtl="0" fontAlgn="base">
        <a:lnSpc>
          <a:spcPct val="102000"/>
        </a:lnSpc>
        <a:spcBef>
          <a:spcPct val="0"/>
        </a:spcBef>
        <a:spcAft>
          <a:spcPct val="0"/>
        </a:spcAft>
        <a:buClr>
          <a:srgbClr val="2017B8"/>
        </a:buClr>
        <a:buSzPct val="100000"/>
        <a:buFont typeface="Tahoma" pitchFamily="-65" charset="0"/>
        <a:defRPr sz="4000">
          <a:solidFill>
            <a:srgbClr val="2017B8"/>
          </a:solidFill>
          <a:effectLst>
            <a:outerShdw blurRad="38100" dist="38100" dir="2700000" algn="tl">
              <a:srgbClr val="DDDDDD"/>
            </a:outerShdw>
          </a:effectLst>
          <a:latin typeface="Tahoma" pitchFamily="-65" charset="0"/>
          <a:ea typeface="Luxi Sans" charset="0"/>
          <a:cs typeface="Luxi Sans" charset="0"/>
        </a:defRPr>
      </a:lvl6pPr>
      <a:lvl7pPr marL="914400" algn="l" defTabSz="457200" rtl="0" fontAlgn="base">
        <a:lnSpc>
          <a:spcPct val="102000"/>
        </a:lnSpc>
        <a:spcBef>
          <a:spcPct val="0"/>
        </a:spcBef>
        <a:spcAft>
          <a:spcPct val="0"/>
        </a:spcAft>
        <a:buClr>
          <a:srgbClr val="2017B8"/>
        </a:buClr>
        <a:buSzPct val="100000"/>
        <a:buFont typeface="Tahoma" pitchFamily="-65" charset="0"/>
        <a:defRPr sz="4000">
          <a:solidFill>
            <a:srgbClr val="2017B8"/>
          </a:solidFill>
          <a:effectLst>
            <a:outerShdw blurRad="38100" dist="38100" dir="2700000" algn="tl">
              <a:srgbClr val="DDDDDD"/>
            </a:outerShdw>
          </a:effectLst>
          <a:latin typeface="Tahoma" pitchFamily="-65" charset="0"/>
          <a:ea typeface="Luxi Sans" charset="0"/>
          <a:cs typeface="Luxi Sans" charset="0"/>
        </a:defRPr>
      </a:lvl7pPr>
      <a:lvl8pPr marL="1371600" algn="l" defTabSz="457200" rtl="0" fontAlgn="base">
        <a:lnSpc>
          <a:spcPct val="102000"/>
        </a:lnSpc>
        <a:spcBef>
          <a:spcPct val="0"/>
        </a:spcBef>
        <a:spcAft>
          <a:spcPct val="0"/>
        </a:spcAft>
        <a:buClr>
          <a:srgbClr val="2017B8"/>
        </a:buClr>
        <a:buSzPct val="100000"/>
        <a:buFont typeface="Tahoma" pitchFamily="-65" charset="0"/>
        <a:defRPr sz="4000">
          <a:solidFill>
            <a:srgbClr val="2017B8"/>
          </a:solidFill>
          <a:effectLst>
            <a:outerShdw blurRad="38100" dist="38100" dir="2700000" algn="tl">
              <a:srgbClr val="DDDDDD"/>
            </a:outerShdw>
          </a:effectLst>
          <a:latin typeface="Tahoma" pitchFamily="-65" charset="0"/>
          <a:ea typeface="Luxi Sans" charset="0"/>
          <a:cs typeface="Luxi Sans" charset="0"/>
        </a:defRPr>
      </a:lvl8pPr>
      <a:lvl9pPr marL="1828800" algn="l" defTabSz="457200" rtl="0" fontAlgn="base">
        <a:lnSpc>
          <a:spcPct val="102000"/>
        </a:lnSpc>
        <a:spcBef>
          <a:spcPct val="0"/>
        </a:spcBef>
        <a:spcAft>
          <a:spcPct val="0"/>
        </a:spcAft>
        <a:buClr>
          <a:srgbClr val="2017B8"/>
        </a:buClr>
        <a:buSzPct val="100000"/>
        <a:buFont typeface="Tahoma" pitchFamily="-65" charset="0"/>
        <a:defRPr sz="4000">
          <a:solidFill>
            <a:srgbClr val="2017B8"/>
          </a:solidFill>
          <a:effectLst>
            <a:outerShdw blurRad="38100" dist="38100" dir="2700000" algn="tl">
              <a:srgbClr val="DDDDDD"/>
            </a:outerShdw>
          </a:effectLst>
          <a:latin typeface="Tahoma" pitchFamily="-65" charset="0"/>
          <a:ea typeface="Luxi Sans" charset="0"/>
          <a:cs typeface="Luxi Sans" charset="0"/>
        </a:defRPr>
      </a:lvl9pPr>
    </p:titleStyle>
    <p:bodyStyle>
      <a:lvl1pPr marL="341313" indent="-341313" algn="l" defTabSz="457200" rtl="0" eaLnBrk="0" fontAlgn="base" hangingPunct="0">
        <a:lnSpc>
          <a:spcPct val="102000"/>
        </a:lnSpc>
        <a:spcBef>
          <a:spcPts val="800"/>
        </a:spcBef>
        <a:spcAft>
          <a:spcPct val="0"/>
        </a:spcAft>
        <a:buClrTx/>
        <a:buSzPct val="80000"/>
        <a:buFont typeface="Tahoma" charset="0"/>
        <a:buChar char="•"/>
        <a:defRPr sz="3200">
          <a:solidFill>
            <a:srgbClr val="020202"/>
          </a:solidFill>
          <a:latin typeface="Calibri"/>
          <a:ea typeface="+mn-ea"/>
          <a:cs typeface="Calibri"/>
        </a:defRPr>
      </a:lvl1pPr>
      <a:lvl2pPr marL="792163" indent="-334963" algn="l" defTabSz="457200" rtl="0" eaLnBrk="0" fontAlgn="base" hangingPunct="0">
        <a:lnSpc>
          <a:spcPct val="102000"/>
        </a:lnSpc>
        <a:spcBef>
          <a:spcPts val="700"/>
        </a:spcBef>
        <a:spcAft>
          <a:spcPct val="0"/>
        </a:spcAft>
        <a:buClr>
          <a:schemeClr val="bg1">
            <a:lumMod val="50000"/>
          </a:schemeClr>
        </a:buClr>
        <a:buSzPct val="100000"/>
        <a:buFont typeface="Wingdings" charset="2"/>
        <a:buChar char="‑"/>
        <a:defRPr sz="2800">
          <a:solidFill>
            <a:schemeClr val="bg1">
              <a:lumMod val="50000"/>
            </a:schemeClr>
          </a:solidFill>
          <a:latin typeface="Calibri"/>
          <a:ea typeface="+mn-ea"/>
          <a:cs typeface="Calibri"/>
        </a:defRPr>
      </a:lvl2pPr>
      <a:lvl3pPr marL="1193800" indent="-285750" algn="l" defTabSz="457200" rtl="0" eaLnBrk="0" fontAlgn="base" hangingPunct="0">
        <a:lnSpc>
          <a:spcPct val="102000"/>
        </a:lnSpc>
        <a:spcBef>
          <a:spcPts val="650"/>
        </a:spcBef>
        <a:spcAft>
          <a:spcPct val="0"/>
        </a:spcAft>
        <a:buClrTx/>
        <a:buSzPct val="80000"/>
        <a:buFont typeface="Tahoma" charset="0"/>
        <a:buChar char="•"/>
        <a:defRPr sz="2600">
          <a:solidFill>
            <a:schemeClr val="bg1">
              <a:lumMod val="75000"/>
            </a:schemeClr>
          </a:solidFill>
          <a:latin typeface="Calibri"/>
          <a:ea typeface="+mn-ea"/>
          <a:cs typeface="Calibri"/>
        </a:defRPr>
      </a:lvl3pPr>
      <a:lvl4pPr marL="1597025" indent="-287338" algn="l" defTabSz="457200" rtl="0" eaLnBrk="0" fontAlgn="base" hangingPunct="0">
        <a:lnSpc>
          <a:spcPct val="102000"/>
        </a:lnSpc>
        <a:spcBef>
          <a:spcPts val="600"/>
        </a:spcBef>
        <a:spcAft>
          <a:spcPct val="0"/>
        </a:spcAft>
        <a:buClrTx/>
        <a:buSzPct val="100000"/>
        <a:buFont typeface="Lucida Grande"/>
        <a:buChar char="‑"/>
        <a:defRPr sz="2400">
          <a:solidFill>
            <a:schemeClr val="tx1"/>
          </a:solidFill>
          <a:latin typeface="Calibri"/>
          <a:ea typeface="+mn-ea"/>
          <a:cs typeface="Calibri"/>
        </a:defRPr>
      </a:lvl4pPr>
      <a:lvl5pPr marL="2005013" indent="-290513" algn="l" defTabSz="457200" rtl="0" eaLnBrk="0" fontAlgn="base" hangingPunct="0">
        <a:lnSpc>
          <a:spcPct val="102000"/>
        </a:lnSpc>
        <a:spcBef>
          <a:spcPts val="550"/>
        </a:spcBef>
        <a:spcAft>
          <a:spcPct val="0"/>
        </a:spcAft>
        <a:buClrTx/>
        <a:buSzPct val="80000"/>
        <a:buFont typeface="Lucida Grande"/>
        <a:buChar char="&gt;"/>
        <a:defRPr sz="2200">
          <a:solidFill>
            <a:schemeClr val="bg1">
              <a:lumMod val="50000"/>
            </a:schemeClr>
          </a:solidFill>
          <a:latin typeface="Calibri"/>
          <a:ea typeface="+mn-ea"/>
          <a:cs typeface="Calibri"/>
        </a:defRPr>
      </a:lvl5pPr>
      <a:lvl6pPr marL="2462213" indent="-290513" algn="l" defTabSz="457200" rtl="0" fontAlgn="base">
        <a:lnSpc>
          <a:spcPct val="102000"/>
        </a:lnSpc>
        <a:spcBef>
          <a:spcPts val="550"/>
        </a:spcBef>
        <a:spcAft>
          <a:spcPct val="0"/>
        </a:spcAft>
        <a:buClr>
          <a:srgbClr val="010199"/>
        </a:buClr>
        <a:buSzPct val="80000"/>
        <a:buFont typeface="Wingdings" pitchFamily="-65" charset="2"/>
        <a:buChar char=""/>
        <a:defRPr sz="2200">
          <a:solidFill>
            <a:srgbClr val="020202"/>
          </a:solidFill>
          <a:latin typeface="+mn-lt"/>
          <a:ea typeface="+mn-ea"/>
          <a:cs typeface="+mn-cs"/>
        </a:defRPr>
      </a:lvl6pPr>
      <a:lvl7pPr marL="2919413" indent="-290513" algn="l" defTabSz="457200" rtl="0" fontAlgn="base">
        <a:lnSpc>
          <a:spcPct val="102000"/>
        </a:lnSpc>
        <a:spcBef>
          <a:spcPts val="550"/>
        </a:spcBef>
        <a:spcAft>
          <a:spcPct val="0"/>
        </a:spcAft>
        <a:buClr>
          <a:srgbClr val="010199"/>
        </a:buClr>
        <a:buSzPct val="80000"/>
        <a:buFont typeface="Wingdings" pitchFamily="-65" charset="2"/>
        <a:buChar char=""/>
        <a:defRPr sz="2200">
          <a:solidFill>
            <a:srgbClr val="020202"/>
          </a:solidFill>
          <a:latin typeface="+mn-lt"/>
          <a:ea typeface="+mn-ea"/>
          <a:cs typeface="+mn-cs"/>
        </a:defRPr>
      </a:lvl7pPr>
      <a:lvl8pPr marL="3376613" indent="-290513" algn="l" defTabSz="457200" rtl="0" fontAlgn="base">
        <a:lnSpc>
          <a:spcPct val="102000"/>
        </a:lnSpc>
        <a:spcBef>
          <a:spcPts val="550"/>
        </a:spcBef>
        <a:spcAft>
          <a:spcPct val="0"/>
        </a:spcAft>
        <a:buClr>
          <a:srgbClr val="010199"/>
        </a:buClr>
        <a:buSzPct val="80000"/>
        <a:buFont typeface="Wingdings" pitchFamily="-65" charset="2"/>
        <a:buChar char=""/>
        <a:defRPr sz="2200">
          <a:solidFill>
            <a:srgbClr val="020202"/>
          </a:solidFill>
          <a:latin typeface="+mn-lt"/>
          <a:ea typeface="+mn-ea"/>
          <a:cs typeface="+mn-cs"/>
        </a:defRPr>
      </a:lvl8pPr>
      <a:lvl9pPr marL="3833813" indent="-290513" algn="l" defTabSz="457200" rtl="0" fontAlgn="base">
        <a:lnSpc>
          <a:spcPct val="102000"/>
        </a:lnSpc>
        <a:spcBef>
          <a:spcPts val="550"/>
        </a:spcBef>
        <a:spcAft>
          <a:spcPct val="0"/>
        </a:spcAft>
        <a:buClr>
          <a:srgbClr val="010199"/>
        </a:buClr>
        <a:buSzPct val="80000"/>
        <a:buFont typeface="Wingdings" pitchFamily="-65" charset="2"/>
        <a:buChar char=""/>
        <a:defRPr sz="2200">
          <a:solidFill>
            <a:srgbClr val="02020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google.com/search?q=googol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 real power </a:t>
            </a:r>
            <a:r>
              <a:rPr lang="en-US" smtClean="0"/>
              <a:t>of 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762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Try it!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add.py</a:t>
            </a:r>
            <a:r>
              <a:rPr lang="en-US" dirty="0" smtClean="0"/>
              <a:t>: write multiply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8663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Using functions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Control 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5183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02423"/>
          </a:xfrm>
        </p:spPr>
        <p:txBody>
          <a:bodyPr>
            <a:normAutofit/>
          </a:bodyPr>
          <a:lstStyle/>
          <a:p>
            <a:r>
              <a:rPr lang="en-US" dirty="0" smtClean="0"/>
              <a:t>Function Flow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692" y="2437079"/>
            <a:ext cx="8686800" cy="2293402"/>
          </a:xfrm>
          <a:prstGeom prst="rect">
            <a:avLst/>
          </a:prstGeom>
          <a:ln>
            <a:solidFill>
              <a:srgbClr val="0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3525599" y="3880243"/>
            <a:ext cx="2879815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Execution starts here</a:t>
            </a:r>
            <a:endParaRPr lang="en-US" sz="2400" b="1" dirty="0">
              <a:solidFill>
                <a:srgbClr val="FF0000"/>
              </a:solidFill>
            </a:endParaRPr>
          </a:p>
        </p:txBody>
      </p:sp>
      <p:cxnSp>
        <p:nvCxnSpPr>
          <p:cNvPr id="7" name="Straight Arrow Connector 6"/>
          <p:cNvCxnSpPr>
            <a:stCxn id="5" idx="1"/>
          </p:cNvCxnSpPr>
          <p:nvPr/>
        </p:nvCxnSpPr>
        <p:spPr>
          <a:xfrm flipH="1">
            <a:off x="2773694" y="4111076"/>
            <a:ext cx="751905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525599" y="3406072"/>
            <a:ext cx="2546490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Actual parameters</a:t>
            </a:r>
            <a:endParaRPr lang="en-US" sz="2400" b="1" dirty="0">
              <a:solidFill>
                <a:srgbClr val="FF0000"/>
              </a:solidFill>
            </a:endParaRPr>
          </a:p>
        </p:txBody>
      </p:sp>
      <p:cxnSp>
        <p:nvCxnSpPr>
          <p:cNvPr id="12" name="Straight Arrow Connector 11"/>
          <p:cNvCxnSpPr>
            <a:stCxn id="11" idx="1"/>
          </p:cNvCxnSpPr>
          <p:nvPr/>
        </p:nvCxnSpPr>
        <p:spPr>
          <a:xfrm flipH="1">
            <a:off x="2773694" y="3636905"/>
            <a:ext cx="751905" cy="230832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1737736" y="3880243"/>
            <a:ext cx="1035958" cy="461665"/>
          </a:xfrm>
          <a:prstGeom prst="roundRect">
            <a:avLst/>
          </a:prstGeom>
          <a:noFill/>
          <a:ln w="762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3379414" y="2398770"/>
            <a:ext cx="2625839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Formal parameters</a:t>
            </a:r>
            <a:endParaRPr lang="en-US" sz="2400" b="1" dirty="0">
              <a:solidFill>
                <a:srgbClr val="FF0000"/>
              </a:solidFill>
            </a:endParaRPr>
          </a:p>
        </p:txBody>
      </p:sp>
      <p:cxnSp>
        <p:nvCxnSpPr>
          <p:cNvPr id="23" name="Straight Arrow Connector 22"/>
          <p:cNvCxnSpPr>
            <a:stCxn id="22" idx="1"/>
            <a:endCxn id="24" idx="3"/>
          </p:cNvCxnSpPr>
          <p:nvPr/>
        </p:nvCxnSpPr>
        <p:spPr>
          <a:xfrm flipH="1">
            <a:off x="2474952" y="2629603"/>
            <a:ext cx="904462" cy="25803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1438994" y="2424573"/>
            <a:ext cx="1035958" cy="461665"/>
          </a:xfrm>
          <a:prstGeom prst="roundRect">
            <a:avLst/>
          </a:prstGeom>
          <a:noFill/>
          <a:ln w="762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/>
          <p:cNvSpPr/>
          <p:nvPr/>
        </p:nvSpPr>
        <p:spPr>
          <a:xfrm>
            <a:off x="355756" y="985983"/>
            <a:ext cx="3169844" cy="1236655"/>
          </a:xfrm>
          <a:prstGeom prst="roundRect">
            <a:avLst/>
          </a:prstGeom>
          <a:noFill/>
          <a:ln w="762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517978" y="1059087"/>
            <a:ext cx="12796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8000"/>
                </a:solidFill>
              </a:rPr>
              <a:t>Memory</a:t>
            </a:r>
            <a:endParaRPr lang="en-US" sz="2400" b="1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34083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  <p:bldP spid="19" grpId="0" animBg="1"/>
      <p:bldP spid="22" grpId="0"/>
      <p:bldP spid="24" grpId="0" animBg="1"/>
      <p:bldP spid="32" grpId="0" animBg="1"/>
      <p:bldP spid="3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692" y="2437079"/>
            <a:ext cx="8686800" cy="2293402"/>
          </a:xfrm>
          <a:prstGeom prst="rect">
            <a:avLst/>
          </a:prstGeom>
          <a:ln>
            <a:solidFill>
              <a:srgbClr val="0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02423"/>
          </a:xfrm>
        </p:spPr>
        <p:txBody>
          <a:bodyPr>
            <a:normAutofit/>
          </a:bodyPr>
          <a:lstStyle/>
          <a:p>
            <a:r>
              <a:rPr lang="en-US" dirty="0" smtClean="0"/>
              <a:t>Function Flow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1704319" y="2807577"/>
            <a:ext cx="284052" cy="110609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 flipV="1">
            <a:off x="2244140" y="2807577"/>
            <a:ext cx="230812" cy="1106091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960033" y="1009426"/>
            <a:ext cx="4237378" cy="12003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when the add function is called, actual values get copied into formal parameter variables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355756" y="985983"/>
            <a:ext cx="3169844" cy="1236655"/>
          </a:xfrm>
          <a:prstGeom prst="roundRect">
            <a:avLst/>
          </a:prstGeom>
          <a:noFill/>
          <a:ln w="762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517978" y="1059087"/>
            <a:ext cx="12796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8000"/>
                </a:solidFill>
              </a:rPr>
              <a:t>Memory</a:t>
            </a:r>
            <a:endParaRPr lang="en-US" sz="2400" b="1" dirty="0">
              <a:solidFill>
                <a:srgbClr val="008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55207" y="1119673"/>
            <a:ext cx="1120970" cy="440120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20202"/>
                </a:solidFill>
                <a:latin typeface="Monaco"/>
                <a:cs typeface="Monaco"/>
              </a:rPr>
              <a:t>x</a:t>
            </a:r>
            <a:r>
              <a:rPr lang="en-US" sz="2400" dirty="0" smtClean="0">
                <a:solidFill>
                  <a:srgbClr val="020202"/>
                </a:solidFill>
                <a:latin typeface="Monaco"/>
                <a:cs typeface="Monaco"/>
              </a:rPr>
              <a:t> = 5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068031" y="1643989"/>
            <a:ext cx="1108146" cy="440120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20202"/>
                </a:solidFill>
                <a:latin typeface="Monaco"/>
                <a:cs typeface="Monaco"/>
              </a:rPr>
              <a:t>y = 7</a:t>
            </a:r>
            <a:endParaRPr lang="en-US" sz="2400" dirty="0">
              <a:solidFill>
                <a:srgbClr val="020202"/>
              </a:solidFill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653255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6" grpId="0" animBg="1"/>
      <p:bldP spid="2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692" y="2437079"/>
            <a:ext cx="8686800" cy="2293402"/>
          </a:xfrm>
          <a:prstGeom prst="rect">
            <a:avLst/>
          </a:prstGeom>
          <a:ln>
            <a:solidFill>
              <a:srgbClr val="0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02423"/>
          </a:xfrm>
        </p:spPr>
        <p:txBody>
          <a:bodyPr>
            <a:normAutofit/>
          </a:bodyPr>
          <a:lstStyle/>
          <a:p>
            <a:r>
              <a:rPr lang="en-US" dirty="0" smtClean="0"/>
              <a:t>Function Flow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1704319" y="3526136"/>
            <a:ext cx="735196" cy="387531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835451" y="4111076"/>
            <a:ext cx="484560" cy="1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843069" y="1009426"/>
            <a:ext cx="4762065" cy="12003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when the add function is finished, it returns the sum and assigns it to the variable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355756" y="985983"/>
            <a:ext cx="3169844" cy="1236655"/>
          </a:xfrm>
          <a:prstGeom prst="roundRect">
            <a:avLst/>
          </a:prstGeom>
          <a:noFill/>
          <a:ln w="762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17978" y="1059087"/>
            <a:ext cx="12796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8000"/>
                </a:solidFill>
              </a:rPr>
              <a:t>Memory</a:t>
            </a:r>
            <a:endParaRPr lang="en-US" sz="2400" b="1" dirty="0">
              <a:solidFill>
                <a:srgbClr val="008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376297" y="1581338"/>
            <a:ext cx="1662234" cy="440120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20202"/>
                </a:solidFill>
                <a:latin typeface="Monaco"/>
                <a:cs typeface="Monaco"/>
              </a:rPr>
              <a:t>sum = 12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055207" y="1119673"/>
            <a:ext cx="1120970" cy="440120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20202"/>
                </a:solidFill>
                <a:latin typeface="Monaco"/>
                <a:cs typeface="Monaco"/>
              </a:rPr>
              <a:t>x</a:t>
            </a:r>
            <a:r>
              <a:rPr lang="en-US" sz="2400" dirty="0" smtClean="0">
                <a:solidFill>
                  <a:srgbClr val="020202"/>
                </a:solidFill>
                <a:latin typeface="Monaco"/>
                <a:cs typeface="Monaco"/>
              </a:rPr>
              <a:t> = 5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068031" y="1643989"/>
            <a:ext cx="1108146" cy="440120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20202"/>
                </a:solidFill>
                <a:latin typeface="Monaco"/>
                <a:cs typeface="Monaco"/>
              </a:rPr>
              <a:t>y = 7</a:t>
            </a:r>
            <a:endParaRPr lang="en-US" sz="2400" dirty="0">
              <a:solidFill>
                <a:srgbClr val="020202"/>
              </a:solidFill>
              <a:latin typeface="Monaco"/>
              <a:cs typeface="Monaco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835451" y="2882027"/>
            <a:ext cx="0" cy="644109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19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7" grpId="0" animBg="1"/>
      <p:bldP spid="18" grpId="0" animBg="1"/>
      <p:bldP spid="1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692" y="2437079"/>
            <a:ext cx="8686800" cy="2293402"/>
          </a:xfrm>
          <a:prstGeom prst="rect">
            <a:avLst/>
          </a:prstGeom>
          <a:ln>
            <a:solidFill>
              <a:srgbClr val="0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02423"/>
          </a:xfrm>
        </p:spPr>
        <p:txBody>
          <a:bodyPr>
            <a:normAutofit/>
          </a:bodyPr>
          <a:lstStyle/>
          <a:p>
            <a:r>
              <a:rPr lang="en-US" dirty="0" smtClean="0"/>
              <a:t>Function Flow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544327" y="4282220"/>
            <a:ext cx="2767555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Execution ends here</a:t>
            </a:r>
            <a:endParaRPr lang="en-US" sz="2400" b="1" dirty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9"/>
          <p:cNvCxnSpPr>
            <a:stCxn id="9" idx="1"/>
          </p:cNvCxnSpPr>
          <p:nvPr/>
        </p:nvCxnSpPr>
        <p:spPr>
          <a:xfrm flipH="1">
            <a:off x="2792423" y="4513053"/>
            <a:ext cx="751904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355756" y="985983"/>
            <a:ext cx="3169844" cy="1236655"/>
          </a:xfrm>
          <a:prstGeom prst="roundRect">
            <a:avLst/>
          </a:prstGeom>
          <a:noFill/>
          <a:ln w="762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17978" y="1059087"/>
            <a:ext cx="12796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8000"/>
                </a:solidFill>
              </a:rPr>
              <a:t>Memory</a:t>
            </a:r>
            <a:endParaRPr lang="en-US" sz="2400" b="1" dirty="0">
              <a:solidFill>
                <a:srgbClr val="008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376297" y="1581338"/>
            <a:ext cx="1662234" cy="440120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20202"/>
                </a:solidFill>
                <a:latin typeface="Monaco"/>
                <a:cs typeface="Monaco"/>
              </a:rPr>
              <a:t>sum = 12</a:t>
            </a:r>
          </a:p>
        </p:txBody>
      </p:sp>
    </p:spTree>
    <p:extLst>
      <p:ext uri="{BB962C8B-B14F-4D97-AF65-F5344CB8AC3E}">
        <p14:creationId xmlns:p14="http://schemas.microsoft.com/office/powerpoint/2010/main" val="1875503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692" y="2437079"/>
            <a:ext cx="8686800" cy="2293402"/>
          </a:xfrm>
          <a:prstGeom prst="rect">
            <a:avLst/>
          </a:prstGeom>
          <a:ln>
            <a:solidFill>
              <a:srgbClr val="0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02423"/>
          </a:xfrm>
        </p:spPr>
        <p:txBody>
          <a:bodyPr>
            <a:normAutofit/>
          </a:bodyPr>
          <a:lstStyle/>
          <a:p>
            <a:r>
              <a:rPr lang="en-US" dirty="0" smtClean="0"/>
              <a:t>Function Flow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56692" y="4263560"/>
            <a:ext cx="8686800" cy="2293401"/>
          </a:xfrm>
          <a:prstGeom prst="rect">
            <a:avLst/>
          </a:prstGeom>
          <a:solidFill>
            <a:schemeClr val="bg1">
              <a:lumMod val="50000"/>
              <a:alpha val="3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12" idx="3"/>
          </p:cNvCxnSpPr>
          <p:nvPr/>
        </p:nvCxnSpPr>
        <p:spPr>
          <a:xfrm>
            <a:off x="3708731" y="1397723"/>
            <a:ext cx="728380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/>
          <a:srcRect l="37353"/>
          <a:stretch/>
        </p:blipFill>
        <p:spPr>
          <a:xfrm>
            <a:off x="1878814" y="1150073"/>
            <a:ext cx="1829917" cy="49530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5"/>
          <a:srcRect r="59958"/>
          <a:stretch/>
        </p:blipFill>
        <p:spPr>
          <a:xfrm>
            <a:off x="4445332" y="1213261"/>
            <a:ext cx="3661405" cy="1223818"/>
          </a:xfrm>
          <a:prstGeom prst="rect">
            <a:avLst/>
          </a:prstGeom>
          <a:ln>
            <a:solidFill>
              <a:srgbClr val="0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78814" y="2170379"/>
            <a:ext cx="1104900" cy="533400"/>
          </a:xfrm>
          <a:prstGeom prst="rect">
            <a:avLst/>
          </a:prstGeom>
          <a:ln>
            <a:solidFill>
              <a:srgbClr val="0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5" name="Straight Arrow Connector 14"/>
          <p:cNvCxnSpPr/>
          <p:nvPr/>
        </p:nvCxnSpPr>
        <p:spPr>
          <a:xfrm>
            <a:off x="4879028" y="1645373"/>
            <a:ext cx="0" cy="644109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20"/>
          <p:cNvCxnSpPr>
            <a:stCxn id="13" idx="2"/>
            <a:endCxn id="14" idx="3"/>
          </p:cNvCxnSpPr>
          <p:nvPr/>
        </p:nvCxnSpPr>
        <p:spPr>
          <a:xfrm rot="5400000">
            <a:off x="4629875" y="790919"/>
            <a:ext cx="12700" cy="3292321"/>
          </a:xfrm>
          <a:prstGeom prst="bentConnector4">
            <a:avLst>
              <a:gd name="adj1" fmla="val 2937126"/>
              <a:gd name="adj2" fmla="val 69683"/>
            </a:avLst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4" idx="2"/>
            <a:endCxn id="18" idx="0"/>
          </p:cNvCxnSpPr>
          <p:nvPr/>
        </p:nvCxnSpPr>
        <p:spPr>
          <a:xfrm>
            <a:off x="2431264" y="2703779"/>
            <a:ext cx="0" cy="618599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9014" y="3322378"/>
            <a:ext cx="2984500" cy="546100"/>
          </a:xfrm>
          <a:prstGeom prst="rect">
            <a:avLst/>
          </a:prstGeom>
          <a:ln>
            <a:solidFill>
              <a:srgbClr val="0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734381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81918E-6 2.09453E-6 L 0.00191 0.2662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" y="132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“Flavors”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Fruitful: </a:t>
            </a:r>
            <a:r>
              <a:rPr lang="en-US" dirty="0" smtClean="0"/>
              <a:t>return a value</a:t>
            </a:r>
            <a:endParaRPr lang="en-US" dirty="0"/>
          </a:p>
          <a:p>
            <a:pPr lvl="1"/>
            <a:r>
              <a:rPr lang="en-US" dirty="0" smtClean="0"/>
              <a:t>Example: math</a:t>
            </a:r>
          </a:p>
          <a:p>
            <a:r>
              <a:rPr lang="en-US" b="1" dirty="0" smtClean="0"/>
              <a:t>Void: </a:t>
            </a:r>
            <a:r>
              <a:rPr lang="en-US" dirty="0" smtClean="0"/>
              <a:t>perform an action without returning a value</a:t>
            </a:r>
          </a:p>
          <a:p>
            <a:pPr lvl="1"/>
            <a:r>
              <a:rPr lang="en-US" dirty="0" smtClean="0"/>
              <a:t>Example: print</a:t>
            </a:r>
          </a:p>
          <a:p>
            <a:r>
              <a:rPr lang="en-US" dirty="0" smtClean="0"/>
              <a:t>Functions can: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eturn 0 or 1 items</a:t>
            </a:r>
          </a:p>
          <a:p>
            <a:pPr lvl="1"/>
            <a:r>
              <a:rPr lang="en-US" dirty="0" smtClean="0"/>
              <a:t>take 0 or more parameters (i.e., arguments)</a:t>
            </a:r>
          </a:p>
          <a:p>
            <a:pPr lvl="1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b="19797"/>
          <a:stretch/>
        </p:blipFill>
        <p:spPr>
          <a:xfrm>
            <a:off x="4855235" y="1295400"/>
            <a:ext cx="3276600" cy="906532"/>
          </a:xfrm>
          <a:prstGeom prst="rect">
            <a:avLst/>
          </a:prstGeom>
          <a:ln>
            <a:solidFill>
              <a:srgbClr val="0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9400" y="3468469"/>
            <a:ext cx="4597400" cy="977900"/>
          </a:xfrm>
          <a:prstGeom prst="rect">
            <a:avLst/>
          </a:prstGeom>
          <a:ln>
            <a:solidFill>
              <a:srgbClr val="0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346617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387058"/>
          </a:xfrm>
        </p:spPr>
        <p:txBody>
          <a:bodyPr>
            <a:normAutofit/>
          </a:bodyPr>
          <a:lstStyle/>
          <a:p>
            <a:r>
              <a:rPr lang="en-US" dirty="0" smtClean="0"/>
              <a:t>Which are fruitful </a:t>
            </a:r>
            <a:r>
              <a:rPr lang="en-US" dirty="0" err="1" smtClean="0"/>
              <a:t>vs</a:t>
            </a:r>
            <a:r>
              <a:rPr lang="en-US" dirty="0" smtClean="0"/>
              <a:t> void?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b="35710"/>
          <a:stretch/>
        </p:blipFill>
        <p:spPr>
          <a:xfrm>
            <a:off x="724544" y="1428420"/>
            <a:ext cx="7686140" cy="68469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2418277"/>
            <a:ext cx="7177496" cy="1315523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841187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36385"/>
          </a:xfrm>
        </p:spPr>
        <p:txBody>
          <a:bodyPr/>
          <a:lstStyle/>
          <a:p>
            <a:r>
              <a:rPr lang="en-US" dirty="0" smtClean="0"/>
              <a:t>Another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612197"/>
            <a:ext cx="8229600" cy="111559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Fruitful or void?</a:t>
            </a:r>
          </a:p>
          <a:p>
            <a:r>
              <a:rPr lang="en-US" dirty="0" smtClean="0"/>
              <a:t>How many parameters?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089" y="1052825"/>
            <a:ext cx="8349547" cy="4475812"/>
          </a:xfrm>
          <a:prstGeom prst="rect">
            <a:avLst/>
          </a:prstGeom>
          <a:ln>
            <a:solidFill>
              <a:srgbClr val="0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656094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472" y="798153"/>
            <a:ext cx="2944854" cy="639762"/>
          </a:xfrm>
        </p:spPr>
        <p:txBody>
          <a:bodyPr/>
          <a:lstStyle/>
          <a:p>
            <a:pPr algn="ctr"/>
            <a:r>
              <a:rPr lang="en-US" dirty="0" smtClean="0"/>
              <a:t>Concept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3472" y="1437914"/>
            <a:ext cx="2944854" cy="5100607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Variables</a:t>
            </a:r>
            <a:br>
              <a:rPr lang="en-US" dirty="0" smtClean="0"/>
            </a:b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Math</a:t>
            </a:r>
            <a:r>
              <a:rPr lang="en-US" dirty="0"/>
              <a:t> </a:t>
            </a:r>
            <a:r>
              <a:rPr lang="en-US" dirty="0" smtClean="0"/>
              <a:t>&amp; Logic</a:t>
            </a:r>
            <a:br>
              <a:rPr lang="en-US" dirty="0" smtClean="0"/>
            </a:b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Input</a:t>
            </a:r>
            <a:r>
              <a:rPr lang="en-US" dirty="0" err="1"/>
              <a:t>/Output</a:t>
            </a:r>
            <a:r>
              <a:rPr lang="en-US" dirty="0"/>
              <a:t> (IO)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Conditionals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Loops</a:t>
            </a:r>
            <a:br>
              <a:rPr lang="en-US" dirty="0" smtClean="0"/>
            </a:b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Functions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Lists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56717" y="798153"/>
            <a:ext cx="3699929" cy="639762"/>
          </a:xfrm>
        </p:spPr>
        <p:txBody>
          <a:bodyPr/>
          <a:lstStyle/>
          <a:p>
            <a:pPr algn="ctr"/>
            <a:r>
              <a:rPr lang="en-US" dirty="0" smtClean="0"/>
              <a:t>Example from Math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56717" y="1437915"/>
            <a:ext cx="5284746" cy="804308"/>
          </a:xfrm>
        </p:spPr>
        <p:txBody>
          <a:bodyPr/>
          <a:lstStyle/>
          <a:p>
            <a:pPr marL="0" lvl="1" indent="0">
              <a:buNone/>
            </a:pPr>
            <a:r>
              <a:rPr lang="en-US" i="1" dirty="0" smtClean="0">
                <a:latin typeface="Times" charset="0"/>
                <a:ea typeface="Arial" charset="0"/>
                <a:cs typeface="Times" charset="0"/>
              </a:rPr>
              <a:t>x</a:t>
            </a:r>
            <a:r>
              <a:rPr lang="en-US" dirty="0" smtClean="0">
                <a:latin typeface="Times" charset="0"/>
                <a:ea typeface="Arial" charset="0"/>
                <a:cs typeface="Times" charset="0"/>
              </a:rPr>
              <a:t> = 5</a:t>
            </a:r>
            <a:br>
              <a:rPr lang="en-US" dirty="0" smtClean="0">
                <a:latin typeface="Times" charset="0"/>
                <a:ea typeface="Arial" charset="0"/>
                <a:cs typeface="Times" charset="0"/>
              </a:rPr>
            </a:br>
            <a:r>
              <a:rPr lang="en-US" i="1" dirty="0" err="1" smtClean="0">
                <a:latin typeface="Times" charset="0"/>
                <a:ea typeface="Arial" charset="0"/>
                <a:cs typeface="Times" charset="0"/>
              </a:rPr>
              <a:t>hellothere</a:t>
            </a:r>
            <a:r>
              <a:rPr lang="en-US" i="1" dirty="0" smtClean="0">
                <a:latin typeface="Times" charset="0"/>
                <a:ea typeface="Arial" charset="0"/>
                <a:cs typeface="Times" charset="0"/>
              </a:rPr>
              <a:t> </a:t>
            </a:r>
            <a:r>
              <a:rPr lang="en-US" dirty="0" smtClean="0">
                <a:latin typeface="Times" charset="0"/>
                <a:ea typeface="Arial" charset="0"/>
                <a:cs typeface="Times" charset="0"/>
              </a:rPr>
              <a:t>= “howdy”</a:t>
            </a:r>
          </a:p>
          <a:p>
            <a:pPr marL="0" lvl="1" indent="0">
              <a:buNone/>
            </a:pPr>
            <a:endParaRPr lang="en-US" dirty="0" smtClean="0">
              <a:latin typeface="Times" charset="0"/>
              <a:ea typeface="Arial" charset="0"/>
              <a:cs typeface="Times" charset="0"/>
            </a:endParaRPr>
          </a:p>
          <a:p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180558"/>
            <a:ext cx="9144000" cy="697518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The 7 “Habits” of Highly Effective Programmers</a:t>
            </a:r>
            <a:endParaRPr lang="en-US" sz="3600" dirty="0"/>
          </a:p>
        </p:txBody>
      </p:sp>
      <p:sp>
        <p:nvSpPr>
          <p:cNvPr id="8" name="Content Placeholder 5"/>
          <p:cNvSpPr txBox="1">
            <a:spLocks/>
          </p:cNvSpPr>
          <p:nvPr/>
        </p:nvSpPr>
        <p:spPr>
          <a:xfrm>
            <a:off x="3856717" y="2210863"/>
            <a:ext cx="5284746" cy="8043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Font typeface="Arial"/>
              <a:buNone/>
            </a:pPr>
            <a:r>
              <a:rPr lang="en-US" dirty="0" smtClean="0">
                <a:latin typeface="Times" charset="0"/>
                <a:ea typeface="Arial" charset="0"/>
                <a:cs typeface="Times" charset="0"/>
              </a:rPr>
              <a:t>5 * 7 + </a:t>
            </a:r>
            <a:r>
              <a:rPr lang="en-US" i="1" dirty="0" smtClean="0">
                <a:latin typeface="Times" charset="0"/>
                <a:ea typeface="Arial" charset="0"/>
                <a:cs typeface="Times" charset="0"/>
              </a:rPr>
              <a:t>a</a:t>
            </a:r>
            <a:r>
              <a:rPr lang="en-US" dirty="0" smtClean="0">
                <a:latin typeface="Times" charset="0"/>
                <a:ea typeface="Arial" charset="0"/>
                <a:cs typeface="Times" charset="0"/>
              </a:rPr>
              <a:t> - 3 / </a:t>
            </a:r>
            <a:r>
              <a:rPr lang="en-US" i="1" dirty="0" smtClean="0">
                <a:latin typeface="Times" charset="0"/>
                <a:ea typeface="Arial" charset="0"/>
                <a:cs typeface="Times" charset="0"/>
              </a:rPr>
              <a:t>b</a:t>
            </a:r>
            <a:r>
              <a:rPr lang="en-US" dirty="0" smtClean="0">
                <a:latin typeface="Times" charset="0"/>
                <a:ea typeface="Arial" charset="0"/>
                <a:cs typeface="Times" charset="0"/>
              </a:rPr>
              <a:t> % 4</a:t>
            </a:r>
            <a:br>
              <a:rPr lang="en-US" dirty="0" smtClean="0">
                <a:latin typeface="Times" charset="0"/>
                <a:ea typeface="Arial" charset="0"/>
                <a:cs typeface="Times" charset="0"/>
              </a:rPr>
            </a:br>
            <a:r>
              <a:rPr lang="en-US" i="1" dirty="0" smtClean="0">
                <a:latin typeface="Times" charset="0"/>
                <a:ea typeface="Arial" charset="0"/>
                <a:cs typeface="Times" charset="0"/>
              </a:rPr>
              <a:t>a </a:t>
            </a:r>
            <a:r>
              <a:rPr lang="en-US" dirty="0" smtClean="0">
                <a:latin typeface="Times" charset="0"/>
                <a:ea typeface="Arial" charset="0"/>
                <a:cs typeface="Times" charset="0"/>
              </a:rPr>
              <a:t>is 5 AND </a:t>
            </a:r>
            <a:r>
              <a:rPr lang="en-US" i="1" dirty="0" smtClean="0">
                <a:latin typeface="Times" charset="0"/>
                <a:ea typeface="Arial" charset="0"/>
                <a:cs typeface="Times" charset="0"/>
              </a:rPr>
              <a:t>x</a:t>
            </a:r>
            <a:r>
              <a:rPr lang="en-US" dirty="0" smtClean="0">
                <a:latin typeface="Times" charset="0"/>
                <a:ea typeface="Arial" charset="0"/>
                <a:cs typeface="Times" charset="0"/>
              </a:rPr>
              <a:t> </a:t>
            </a:r>
            <a:r>
              <a:rPr lang="en-US" dirty="0">
                <a:latin typeface="Times" charset="0"/>
                <a:ea typeface="Arial" charset="0"/>
                <a:cs typeface="Times" charset="0"/>
              </a:rPr>
              <a:t>&lt;</a:t>
            </a:r>
            <a:r>
              <a:rPr lang="en-US" dirty="0" smtClean="0">
                <a:latin typeface="Times" charset="0"/>
                <a:ea typeface="Arial" charset="0"/>
                <a:cs typeface="Times" charset="0"/>
              </a:rPr>
              <a:t> 7 OR </a:t>
            </a:r>
            <a:r>
              <a:rPr lang="en-US" i="1" dirty="0" smtClean="0">
                <a:latin typeface="Times" charset="0"/>
                <a:ea typeface="Arial" charset="0"/>
                <a:cs typeface="Times" charset="0"/>
              </a:rPr>
              <a:t>degree</a:t>
            </a:r>
            <a:r>
              <a:rPr lang="en-US" dirty="0" smtClean="0">
                <a:latin typeface="Times" charset="0"/>
                <a:ea typeface="Arial" charset="0"/>
                <a:cs typeface="Times" charset="0"/>
              </a:rPr>
              <a:t> ≥ 98</a:t>
            </a:r>
          </a:p>
          <a:p>
            <a:pPr marL="0" lvl="1" indent="0">
              <a:buFont typeface="Arial"/>
              <a:buNone/>
            </a:pPr>
            <a:endParaRPr lang="en-US" dirty="0" smtClean="0">
              <a:latin typeface="Times" charset="0"/>
              <a:ea typeface="Arial" charset="0"/>
              <a:cs typeface="Times" charset="0"/>
            </a:endParaRPr>
          </a:p>
          <a:p>
            <a:endParaRPr lang="en-US" dirty="0"/>
          </a:p>
        </p:txBody>
      </p:sp>
      <p:sp>
        <p:nvSpPr>
          <p:cNvPr id="9" name="Content Placeholder 5"/>
          <p:cNvSpPr txBox="1">
            <a:spLocks/>
          </p:cNvSpPr>
          <p:nvPr/>
        </p:nvSpPr>
        <p:spPr>
          <a:xfrm>
            <a:off x="3778326" y="5352397"/>
            <a:ext cx="5284746" cy="438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r>
              <a:rPr lang="en-US" i="1" dirty="0">
                <a:latin typeface="Times" charset="0"/>
                <a:ea typeface="Arial" charset="0"/>
                <a:cs typeface="Times" charset="0"/>
              </a:rPr>
              <a:t>f(x) = </a:t>
            </a:r>
            <a:r>
              <a:rPr lang="en-US" i="1" dirty="0" smtClean="0">
                <a:latin typeface="Times" charset="0"/>
                <a:ea typeface="Arial" charset="0"/>
                <a:cs typeface="Times" charset="0"/>
              </a:rPr>
              <a:t>x</a:t>
            </a:r>
            <a:r>
              <a:rPr lang="en-US" i="1" baseline="30000" dirty="0" smtClean="0">
                <a:latin typeface="Times" charset="0"/>
                <a:ea typeface="Arial" charset="0"/>
                <a:cs typeface="Times" charset="0"/>
              </a:rPr>
              <a:t>2</a:t>
            </a:r>
            <a:endParaRPr lang="en-US" i="1" baseline="30000" dirty="0">
              <a:latin typeface="Times" charset="0"/>
              <a:ea typeface="Arial" charset="0"/>
              <a:cs typeface="Times" charset="0"/>
            </a:endParaRPr>
          </a:p>
        </p:txBody>
      </p:sp>
      <p:sp>
        <p:nvSpPr>
          <p:cNvPr id="11" name="Content Placeholder 5"/>
          <p:cNvSpPr txBox="1">
            <a:spLocks/>
          </p:cNvSpPr>
          <p:nvPr/>
        </p:nvSpPr>
        <p:spPr>
          <a:xfrm>
            <a:off x="3856717" y="3543718"/>
            <a:ext cx="5284746" cy="8043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r>
              <a:rPr lang="en-US" b="1" dirty="0">
                <a:latin typeface="Times" charset="0"/>
                <a:ea typeface="Arial" charset="0"/>
                <a:cs typeface="Times" charset="0"/>
              </a:rPr>
              <a:t>if</a:t>
            </a:r>
            <a:r>
              <a:rPr lang="en-US" dirty="0">
                <a:latin typeface="Times" charset="0"/>
                <a:ea typeface="Arial" charset="0"/>
                <a:cs typeface="Times" charset="0"/>
              </a:rPr>
              <a:t> (</a:t>
            </a:r>
            <a:r>
              <a:rPr lang="en-US" i="1" dirty="0">
                <a:latin typeface="Times" charset="0"/>
                <a:ea typeface="Arial" charset="0"/>
                <a:cs typeface="Times" charset="0"/>
              </a:rPr>
              <a:t>x </a:t>
            </a:r>
            <a:r>
              <a:rPr lang="en-US" dirty="0">
                <a:latin typeface="Times" charset="0"/>
                <a:ea typeface="Arial" charset="0"/>
                <a:cs typeface="Times" charset="0"/>
              </a:rPr>
              <a:t>==</a:t>
            </a:r>
            <a:r>
              <a:rPr lang="en-US" i="1" dirty="0">
                <a:latin typeface="Times" charset="0"/>
                <a:ea typeface="Arial" charset="0"/>
                <a:cs typeface="Times" charset="0"/>
              </a:rPr>
              <a:t> f(x)</a:t>
            </a:r>
            <a:r>
              <a:rPr lang="en-US" dirty="0">
                <a:latin typeface="Times" charset="0"/>
                <a:ea typeface="Arial" charset="0"/>
                <a:cs typeface="Times" charset="0"/>
              </a:rPr>
              <a:t>)</a:t>
            </a:r>
            <a:br>
              <a:rPr lang="en-US" dirty="0">
                <a:latin typeface="Times" charset="0"/>
                <a:ea typeface="Arial" charset="0"/>
                <a:cs typeface="Times" charset="0"/>
              </a:rPr>
            </a:br>
            <a:r>
              <a:rPr lang="en-US" dirty="0" smtClean="0">
                <a:latin typeface="Times" charset="0"/>
                <a:ea typeface="Arial" charset="0"/>
                <a:cs typeface="Times" charset="0"/>
              </a:rPr>
              <a:t>	</a:t>
            </a:r>
            <a:r>
              <a:rPr lang="en-US" b="1" dirty="0" smtClean="0">
                <a:latin typeface="Times" charset="0"/>
                <a:ea typeface="Arial" charset="0"/>
                <a:cs typeface="Times" charset="0"/>
              </a:rPr>
              <a:t>then </a:t>
            </a:r>
            <a:r>
              <a:rPr lang="en-US" dirty="0">
                <a:latin typeface="Times" charset="0"/>
                <a:ea typeface="Arial" charset="0"/>
                <a:cs typeface="Times" charset="0"/>
              </a:rPr>
              <a:t>print “</a:t>
            </a:r>
            <a:r>
              <a:rPr lang="en-US" i="1" dirty="0">
                <a:latin typeface="Times" charset="0"/>
                <a:ea typeface="Arial" charset="0"/>
                <a:cs typeface="Times" charset="0"/>
              </a:rPr>
              <a:t>x</a:t>
            </a:r>
            <a:r>
              <a:rPr lang="en-US" dirty="0">
                <a:latin typeface="Times" charset="0"/>
                <a:ea typeface="Arial" charset="0"/>
                <a:cs typeface="Times" charset="0"/>
              </a:rPr>
              <a:t> is 0 or 1”</a:t>
            </a:r>
            <a:br>
              <a:rPr lang="en-US" dirty="0">
                <a:latin typeface="Times" charset="0"/>
                <a:ea typeface="Arial" charset="0"/>
                <a:cs typeface="Times" charset="0"/>
              </a:rPr>
            </a:br>
            <a:r>
              <a:rPr lang="en-US" dirty="0">
                <a:latin typeface="Times" charset="0"/>
                <a:ea typeface="Arial" charset="0"/>
                <a:cs typeface="Times" charset="0"/>
              </a:rPr>
              <a:t>	</a:t>
            </a:r>
            <a:r>
              <a:rPr lang="en-US" b="1" dirty="0" smtClean="0">
                <a:latin typeface="Times" charset="0"/>
                <a:ea typeface="Arial" charset="0"/>
                <a:cs typeface="Times" charset="0"/>
              </a:rPr>
              <a:t>else </a:t>
            </a:r>
            <a:r>
              <a:rPr lang="en-US" dirty="0">
                <a:latin typeface="Times" charset="0"/>
                <a:ea typeface="Arial" charset="0"/>
                <a:cs typeface="Times" charset="0"/>
              </a:rPr>
              <a:t>print “</a:t>
            </a:r>
            <a:r>
              <a:rPr lang="en-US" i="1" dirty="0">
                <a:latin typeface="Times" charset="0"/>
                <a:ea typeface="Arial" charset="0"/>
                <a:cs typeface="Times" charset="0"/>
              </a:rPr>
              <a:t>x </a:t>
            </a:r>
            <a:r>
              <a:rPr lang="en-US" dirty="0">
                <a:latin typeface="Times" charset="0"/>
                <a:ea typeface="Arial" charset="0"/>
                <a:cs typeface="Times" charset="0"/>
              </a:rPr>
              <a:t>is not 0 or 1</a:t>
            </a:r>
            <a:r>
              <a:rPr lang="en-US" dirty="0" smtClean="0">
                <a:latin typeface="Times" charset="0"/>
                <a:ea typeface="Arial" charset="0"/>
                <a:cs typeface="Times" charset="0"/>
              </a:rPr>
              <a:t>”</a:t>
            </a:r>
            <a:endParaRPr lang="en-US" dirty="0">
              <a:latin typeface="Times" charset="0"/>
              <a:ea typeface="Arial" charset="0"/>
              <a:cs typeface="Times" charset="0"/>
            </a:endParaRPr>
          </a:p>
        </p:txBody>
      </p:sp>
      <p:sp>
        <p:nvSpPr>
          <p:cNvPr id="12" name="Content Placeholder 5"/>
          <p:cNvSpPr txBox="1">
            <a:spLocks/>
          </p:cNvSpPr>
          <p:nvPr/>
        </p:nvSpPr>
        <p:spPr>
          <a:xfrm>
            <a:off x="3856716" y="3037552"/>
            <a:ext cx="5284746" cy="459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r>
              <a:rPr lang="en-US" dirty="0" smtClean="0">
                <a:latin typeface="Times" charset="0"/>
                <a:ea typeface="Arial" charset="0"/>
                <a:cs typeface="Times" charset="0"/>
              </a:rPr>
              <a:t>print “Hello World”</a:t>
            </a:r>
            <a:endParaRPr lang="en-US" baseline="30000" dirty="0">
              <a:latin typeface="Times" charset="0"/>
              <a:ea typeface="Arial" charset="0"/>
              <a:cs typeface="Times" charset="0"/>
            </a:endParaRPr>
          </a:p>
        </p:txBody>
      </p:sp>
      <p:sp>
        <p:nvSpPr>
          <p:cNvPr id="13" name="Content Placeholder 5"/>
          <p:cNvSpPr txBox="1">
            <a:spLocks/>
          </p:cNvSpPr>
          <p:nvPr/>
        </p:nvSpPr>
        <p:spPr>
          <a:xfrm>
            <a:off x="3856716" y="5905143"/>
            <a:ext cx="5284746" cy="8043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r>
              <a:rPr lang="en-US" i="1" dirty="0">
                <a:latin typeface="Times" charset="0"/>
                <a:ea typeface="Arial" charset="0"/>
                <a:cs typeface="Times" charset="0"/>
              </a:rPr>
              <a:t>array </a:t>
            </a:r>
            <a:r>
              <a:rPr lang="en-US" dirty="0">
                <a:latin typeface="Times" charset="0"/>
                <a:ea typeface="Arial" charset="0"/>
                <a:cs typeface="Times" charset="0"/>
              </a:rPr>
              <a:t>= 1:5</a:t>
            </a:r>
            <a:br>
              <a:rPr lang="en-US" dirty="0">
                <a:latin typeface="Times" charset="0"/>
                <a:ea typeface="Arial" charset="0"/>
                <a:cs typeface="Times" charset="0"/>
              </a:rPr>
            </a:br>
            <a:r>
              <a:rPr lang="en-US" i="1" dirty="0" smtClean="0">
                <a:latin typeface="Times" charset="0"/>
                <a:ea typeface="Arial" charset="0"/>
                <a:cs typeface="Times" charset="0"/>
              </a:rPr>
              <a:t>array </a:t>
            </a:r>
            <a:r>
              <a:rPr lang="en-US" dirty="0">
                <a:latin typeface="Times" charset="0"/>
                <a:ea typeface="Arial" charset="0"/>
                <a:cs typeface="Times" charset="0"/>
              </a:rPr>
              <a:t>= 1, 4, 7, </a:t>
            </a:r>
            <a:r>
              <a:rPr lang="en-US" dirty="0" smtClean="0">
                <a:latin typeface="Times" charset="0"/>
                <a:ea typeface="Arial" charset="0"/>
                <a:cs typeface="Times" charset="0"/>
              </a:rPr>
              <a:t>8, a, b, c, d</a:t>
            </a:r>
          </a:p>
          <a:p>
            <a:endParaRPr lang="en-US" dirty="0"/>
          </a:p>
        </p:txBody>
      </p:sp>
      <p:sp>
        <p:nvSpPr>
          <p:cNvPr id="14" name="Content Placeholder 5"/>
          <p:cNvSpPr txBox="1">
            <a:spLocks/>
          </p:cNvSpPr>
          <p:nvPr/>
        </p:nvSpPr>
        <p:spPr>
          <a:xfrm>
            <a:off x="3856716" y="4635727"/>
            <a:ext cx="5284746" cy="8043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r>
              <a:rPr lang="en-US" b="1" dirty="0" err="1">
                <a:latin typeface="Times" charset="0"/>
                <a:ea typeface="Arial" charset="0"/>
                <a:cs typeface="Times" charset="0"/>
              </a:rPr>
              <a:t>foreach</a:t>
            </a:r>
            <a:r>
              <a:rPr lang="en-US" b="1" dirty="0">
                <a:latin typeface="Times" charset="0"/>
                <a:ea typeface="Arial" charset="0"/>
                <a:cs typeface="Times" charset="0"/>
              </a:rPr>
              <a:t> </a:t>
            </a:r>
            <a:r>
              <a:rPr lang="en-US" i="1" dirty="0">
                <a:latin typeface="Times" charset="0"/>
                <a:ea typeface="Arial" charset="0"/>
                <a:cs typeface="Times" charset="0"/>
              </a:rPr>
              <a:t>x</a:t>
            </a:r>
            <a:r>
              <a:rPr lang="en-US" dirty="0">
                <a:latin typeface="Times" charset="0"/>
                <a:ea typeface="Arial" charset="0"/>
                <a:cs typeface="Times" charset="0"/>
              </a:rPr>
              <a:t> </a:t>
            </a:r>
            <a:r>
              <a:rPr lang="en-US" b="1" dirty="0">
                <a:latin typeface="Times" charset="0"/>
                <a:ea typeface="Arial" charset="0"/>
                <a:cs typeface="Times" charset="0"/>
              </a:rPr>
              <a:t>in </a:t>
            </a:r>
            <a:r>
              <a:rPr lang="en-US" dirty="0">
                <a:latin typeface="Times" charset="0"/>
                <a:ea typeface="Arial" charset="0"/>
                <a:cs typeface="Times" charset="0"/>
              </a:rPr>
              <a:t>(</a:t>
            </a:r>
            <a:r>
              <a:rPr lang="en-US" i="1" dirty="0">
                <a:latin typeface="Times" charset="0"/>
                <a:ea typeface="Arial" charset="0"/>
                <a:cs typeface="Times" charset="0"/>
              </a:rPr>
              <a:t>array</a:t>
            </a:r>
            <a:r>
              <a:rPr lang="en-US" dirty="0">
                <a:latin typeface="Times" charset="0"/>
                <a:ea typeface="Arial" charset="0"/>
                <a:cs typeface="Times" charset="0"/>
              </a:rPr>
              <a:t>)</a:t>
            </a:r>
            <a:br>
              <a:rPr lang="en-US" dirty="0">
                <a:latin typeface="Times" charset="0"/>
                <a:ea typeface="Arial" charset="0"/>
                <a:cs typeface="Times" charset="0"/>
              </a:rPr>
            </a:br>
            <a:r>
              <a:rPr lang="en-US" dirty="0">
                <a:latin typeface="Times" charset="0"/>
                <a:ea typeface="Arial" charset="0"/>
                <a:cs typeface="Times" charset="0"/>
              </a:rPr>
              <a:t>	</a:t>
            </a:r>
            <a:r>
              <a:rPr lang="en-US" dirty="0" smtClean="0">
                <a:latin typeface="Times" charset="0"/>
                <a:ea typeface="Arial" charset="0"/>
                <a:cs typeface="Times" charset="0"/>
              </a:rPr>
              <a:t>print </a:t>
            </a:r>
            <a:r>
              <a:rPr lang="en-US" i="1" dirty="0" smtClean="0">
                <a:latin typeface="Times" charset="0"/>
                <a:ea typeface="Arial" charset="0"/>
                <a:cs typeface="Times" charset="0"/>
              </a:rPr>
              <a:t>x</a:t>
            </a:r>
            <a:endParaRPr lang="en-US" i="1" dirty="0">
              <a:latin typeface="Times" charset="0"/>
              <a:ea typeface="Arial" charset="0"/>
              <a:cs typeface="Times" charset="0"/>
            </a:endParaRPr>
          </a:p>
        </p:txBody>
      </p:sp>
      <p:sp>
        <p:nvSpPr>
          <p:cNvPr id="2" name="Rounded Rectangle 1"/>
          <p:cNvSpPr/>
          <p:nvPr/>
        </p:nvSpPr>
        <p:spPr bwMode="auto">
          <a:xfrm>
            <a:off x="762000" y="1447800"/>
            <a:ext cx="6781800" cy="3810000"/>
          </a:xfrm>
          <a:prstGeom prst="roundRect">
            <a:avLst/>
          </a:prstGeom>
          <a:noFill/>
          <a:ln w="76200" cmpd="sng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20202"/>
              </a:buClr>
              <a:buSzPct val="100000"/>
              <a:buFont typeface="Arial" pitchFamily="-65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-65" charset="0"/>
            </a:endParaRPr>
          </a:p>
        </p:txBody>
      </p:sp>
      <p:sp>
        <p:nvSpPr>
          <p:cNvPr id="15" name="Rounded Rectangle 14"/>
          <p:cNvSpPr/>
          <p:nvPr/>
        </p:nvSpPr>
        <p:spPr bwMode="auto">
          <a:xfrm>
            <a:off x="762000" y="5257800"/>
            <a:ext cx="6781800" cy="533400"/>
          </a:xfrm>
          <a:prstGeom prst="roundRect">
            <a:avLst>
              <a:gd name="adj" fmla="val 43750"/>
            </a:avLst>
          </a:prstGeom>
          <a:noFill/>
          <a:ln w="76200" cmpd="sng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20202"/>
              </a:buClr>
              <a:buSzPct val="100000"/>
              <a:buFont typeface="Arial" pitchFamily="-65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-65" charset="0"/>
            </a:endParaRPr>
          </a:p>
        </p:txBody>
      </p:sp>
      <p:sp>
        <p:nvSpPr>
          <p:cNvPr id="16" name="Rounded Rectangle 15"/>
          <p:cNvSpPr/>
          <p:nvPr/>
        </p:nvSpPr>
        <p:spPr bwMode="auto">
          <a:xfrm>
            <a:off x="762000" y="1447800"/>
            <a:ext cx="6781800" cy="381000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 w="76200" cmpd="sng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20202"/>
              </a:buClr>
              <a:buSzPct val="100000"/>
              <a:buFont typeface="Arial" pitchFamily="-65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-6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48518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Functions calling functions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More Control 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72777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15" name="Line 11"/>
          <p:cNvSpPr>
            <a:spLocks noChangeShapeType="1"/>
          </p:cNvSpPr>
          <p:nvPr/>
        </p:nvSpPr>
        <p:spPr bwMode="auto">
          <a:xfrm>
            <a:off x="6172200" y="1981200"/>
            <a:ext cx="1588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20202"/>
              </a:solidFill>
            </a:endParaRPr>
          </a:p>
        </p:txBody>
      </p:sp>
      <p:sp>
        <p:nvSpPr>
          <p:cNvPr id="47105" name="Rectangle 1"/>
          <p:cNvSpPr>
            <a:spLocks/>
          </p:cNvSpPr>
          <p:nvPr/>
        </p:nvSpPr>
        <p:spPr bwMode="auto">
          <a:xfrm>
            <a:off x="7162800" y="2667000"/>
            <a:ext cx="609600" cy="381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b="1">
              <a:solidFill>
                <a:srgbClr val="020202"/>
              </a:solidFill>
            </a:endParaRPr>
          </a:p>
        </p:txBody>
      </p:sp>
      <p:sp>
        <p:nvSpPr>
          <p:cNvPr id="47106" name="Rectangle 2"/>
          <p:cNvSpPr>
            <a:spLocks/>
          </p:cNvSpPr>
          <p:nvPr/>
        </p:nvSpPr>
        <p:spPr bwMode="auto">
          <a:xfrm>
            <a:off x="5819775" y="1647825"/>
            <a:ext cx="609600" cy="381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b="1">
              <a:solidFill>
                <a:srgbClr val="020202"/>
              </a:solidFill>
            </a:endParaRP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153400" cy="1143000"/>
          </a:xfrm>
        </p:spPr>
        <p:txBody>
          <a:bodyPr rIns="132080"/>
          <a:lstStyle/>
          <a:p>
            <a:r>
              <a:rPr lang="en-US" sz="4000">
                <a:ea typeface="ＭＳ Ｐゴシック" charset="0"/>
              </a:rPr>
              <a:t>What Happens Inside a Function?</a:t>
            </a:r>
          </a:p>
        </p:txBody>
      </p:sp>
      <p:sp>
        <p:nvSpPr>
          <p:cNvPr id="22535" name="Rectangle 7"/>
          <p:cNvSpPr>
            <a:spLocks/>
          </p:cNvSpPr>
          <p:nvPr/>
        </p:nvSpPr>
        <p:spPr bwMode="auto">
          <a:xfrm>
            <a:off x="457200" y="1447800"/>
            <a:ext cx="4724400" cy="233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/>
          <a:p>
            <a:pPr marL="39688"/>
            <a:r>
              <a:rPr lang="en-US" sz="1800" b="1" dirty="0" err="1">
                <a:solidFill>
                  <a:srgbClr val="020202"/>
                </a:solidFill>
                <a:latin typeface="Courier New" charset="0"/>
                <a:cs typeface="Courier New" charset="0"/>
                <a:sym typeface="Courier New" charset="0"/>
              </a:rPr>
              <a:t>def</a:t>
            </a:r>
            <a:r>
              <a:rPr lang="en-US" sz="1800" b="1" dirty="0">
                <a:solidFill>
                  <a:srgbClr val="020202"/>
                </a:solidFill>
                <a:latin typeface="Courier New" charset="0"/>
                <a:cs typeface="Courier New" charset="0"/>
                <a:sym typeface="Courier New" charset="0"/>
              </a:rPr>
              <a:t> f(x): </a:t>
            </a:r>
          </a:p>
          <a:p>
            <a:pPr marL="39688"/>
            <a:r>
              <a:rPr lang="en-US" b="1" dirty="0">
                <a:solidFill>
                  <a:srgbClr val="020202"/>
                </a:solidFill>
                <a:latin typeface="Courier New" charset="0"/>
                <a:cs typeface="Courier New" charset="0"/>
                <a:sym typeface="Courier New" charset="0"/>
              </a:rPr>
              <a:t>	</a:t>
            </a:r>
            <a:r>
              <a:rPr lang="en-US" sz="1800" b="1" dirty="0" smtClean="0">
                <a:solidFill>
                  <a:srgbClr val="020202"/>
                </a:solidFill>
                <a:latin typeface="Courier New" charset="0"/>
                <a:cs typeface="Courier New" charset="0"/>
                <a:sym typeface="Courier New" charset="0"/>
              </a:rPr>
              <a:t>x </a:t>
            </a:r>
            <a:r>
              <a:rPr lang="en-US" sz="1800" b="1" dirty="0">
                <a:solidFill>
                  <a:srgbClr val="020202"/>
                </a:solidFill>
                <a:latin typeface="Courier New" charset="0"/>
                <a:cs typeface="Courier New" charset="0"/>
                <a:sym typeface="Courier New" charset="0"/>
              </a:rPr>
              <a:t>= x-1</a:t>
            </a:r>
          </a:p>
          <a:p>
            <a:pPr marL="39688"/>
            <a:r>
              <a:rPr lang="en-US" sz="1800" b="1" dirty="0">
                <a:solidFill>
                  <a:srgbClr val="020202"/>
                </a:solidFill>
                <a:latin typeface="Courier New" charset="0"/>
                <a:cs typeface="Courier New" charset="0"/>
                <a:sym typeface="Courier New" charset="0"/>
              </a:rPr>
              <a:t>	return g(x)+1</a:t>
            </a:r>
          </a:p>
          <a:p>
            <a:pPr marL="39688"/>
            <a:endParaRPr lang="en-US" sz="1800" b="1" dirty="0">
              <a:solidFill>
                <a:srgbClr val="020202"/>
              </a:solidFill>
              <a:latin typeface="Courier New" charset="0"/>
              <a:cs typeface="Courier New" charset="0"/>
              <a:sym typeface="Courier New" charset="0"/>
            </a:endParaRPr>
          </a:p>
          <a:p>
            <a:pPr marL="39688"/>
            <a:r>
              <a:rPr lang="en-US" sz="1800" b="1" dirty="0" err="1">
                <a:solidFill>
                  <a:srgbClr val="020202"/>
                </a:solidFill>
                <a:latin typeface="Courier New" charset="0"/>
                <a:cs typeface="Courier New" charset="0"/>
                <a:sym typeface="Courier New" charset="0"/>
              </a:rPr>
              <a:t>def</a:t>
            </a:r>
            <a:r>
              <a:rPr lang="en-US" sz="1800" b="1" dirty="0">
                <a:solidFill>
                  <a:srgbClr val="020202"/>
                </a:solidFill>
                <a:latin typeface="Courier New" charset="0"/>
                <a:cs typeface="Courier New" charset="0"/>
                <a:sym typeface="Courier New" charset="0"/>
              </a:rPr>
              <a:t> g(x):</a:t>
            </a:r>
          </a:p>
          <a:p>
            <a:pPr marL="39688"/>
            <a:r>
              <a:rPr lang="en-US" sz="1800" b="1" dirty="0">
                <a:solidFill>
                  <a:srgbClr val="020202"/>
                </a:solidFill>
                <a:latin typeface="Courier New" charset="0"/>
                <a:cs typeface="Courier New" charset="0"/>
                <a:sym typeface="Courier New" charset="0"/>
              </a:rPr>
              <a:t>	return x*2</a:t>
            </a:r>
          </a:p>
          <a:p>
            <a:pPr marL="39688"/>
            <a:endParaRPr lang="en-US" sz="1800" b="1" dirty="0">
              <a:solidFill>
                <a:srgbClr val="020202"/>
              </a:solidFill>
              <a:latin typeface="Courier New" charset="0"/>
              <a:cs typeface="Courier New" charset="0"/>
              <a:sym typeface="Courier New" charset="0"/>
            </a:endParaRPr>
          </a:p>
          <a:p>
            <a:pPr marL="39688"/>
            <a:r>
              <a:rPr lang="en-US" sz="1800" b="1" dirty="0" err="1">
                <a:solidFill>
                  <a:srgbClr val="020202"/>
                </a:solidFill>
                <a:latin typeface="Courier New" charset="0"/>
                <a:cs typeface="Courier New" charset="0"/>
                <a:sym typeface="Courier New" charset="0"/>
              </a:rPr>
              <a:t>def</a:t>
            </a:r>
            <a:r>
              <a:rPr lang="en-US" sz="1800" b="1" dirty="0">
                <a:solidFill>
                  <a:srgbClr val="020202"/>
                </a:solidFill>
                <a:latin typeface="Courier New" charset="0"/>
                <a:cs typeface="Courier New" charset="0"/>
                <a:sym typeface="Courier New" charset="0"/>
              </a:rPr>
              <a:t> h(x):</a:t>
            </a:r>
          </a:p>
          <a:p>
            <a:pPr marL="39688"/>
            <a:r>
              <a:rPr lang="en-US" sz="1800" b="1" dirty="0">
                <a:solidFill>
                  <a:srgbClr val="020202"/>
                </a:solidFill>
                <a:latin typeface="Courier New" charset="0"/>
                <a:cs typeface="Courier New" charset="0"/>
                <a:sym typeface="Courier New" charset="0"/>
              </a:rPr>
              <a:t>	if x%2 == 1:      # x odd</a:t>
            </a:r>
          </a:p>
          <a:p>
            <a:pPr marL="39688"/>
            <a:r>
              <a:rPr lang="en-US" sz="1800" b="1" dirty="0">
                <a:solidFill>
                  <a:srgbClr val="020202"/>
                </a:solidFill>
                <a:latin typeface="Courier New" charset="0"/>
                <a:cs typeface="Courier New" charset="0"/>
                <a:sym typeface="Courier New" charset="0"/>
              </a:rPr>
              <a:t>		return f(x) + x</a:t>
            </a:r>
          </a:p>
          <a:p>
            <a:pPr marL="39688"/>
            <a:r>
              <a:rPr lang="en-US" sz="1800" b="1" dirty="0">
                <a:solidFill>
                  <a:srgbClr val="020202"/>
                </a:solidFill>
                <a:latin typeface="Courier New" charset="0"/>
                <a:cs typeface="Courier New" charset="0"/>
                <a:sym typeface="Courier New" charset="0"/>
              </a:rPr>
              <a:t>	else:             # x even</a:t>
            </a:r>
          </a:p>
          <a:p>
            <a:pPr marL="39688"/>
            <a:r>
              <a:rPr lang="en-US" sz="1800" b="1" dirty="0">
                <a:solidFill>
                  <a:srgbClr val="020202"/>
                </a:solidFill>
                <a:latin typeface="Courier New" charset="0"/>
                <a:cs typeface="Courier New" charset="0"/>
                <a:sym typeface="Courier New" charset="0"/>
              </a:rPr>
              <a:t>		return f(f(x))</a:t>
            </a:r>
          </a:p>
        </p:txBody>
      </p:sp>
      <p:sp>
        <p:nvSpPr>
          <p:cNvPr id="22536" name="Rectangle 9"/>
          <p:cNvSpPr>
            <a:spLocks/>
          </p:cNvSpPr>
          <p:nvPr/>
        </p:nvSpPr>
        <p:spPr bwMode="auto">
          <a:xfrm>
            <a:off x="4648200" y="1371600"/>
            <a:ext cx="1765300" cy="115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/>
          <a:p>
            <a:pPr marL="39688"/>
            <a:r>
              <a:rPr lang="en-US" sz="1800" b="1">
                <a:solidFill>
                  <a:srgbClr val="020202"/>
                </a:solidFill>
                <a:latin typeface="Courier New" charset="0"/>
                <a:cs typeface="Courier New" charset="0"/>
                <a:sym typeface="Courier New" charset="0"/>
              </a:rPr>
              <a:t>h(3):</a:t>
            </a:r>
          </a:p>
          <a:p>
            <a:pPr marL="39688"/>
            <a:endParaRPr lang="en-US" sz="2800" b="1">
              <a:solidFill>
                <a:srgbClr val="020202"/>
              </a:solidFill>
              <a:cs typeface="Arial" charset="0"/>
            </a:endParaRPr>
          </a:p>
          <a:p>
            <a:pPr marL="39688"/>
            <a:r>
              <a:rPr lang="en-US" sz="2800" b="1">
                <a:solidFill>
                  <a:srgbClr val="020202"/>
                </a:solidFill>
                <a:cs typeface="Arial" charset="0"/>
              </a:rPr>
              <a:t>	</a:t>
            </a:r>
          </a:p>
        </p:txBody>
      </p:sp>
      <p:sp>
        <p:nvSpPr>
          <p:cNvPr id="22537" name="Rectangle 10"/>
          <p:cNvSpPr>
            <a:spLocks/>
          </p:cNvSpPr>
          <p:nvPr/>
        </p:nvSpPr>
        <p:spPr bwMode="auto">
          <a:xfrm>
            <a:off x="4876800" y="1676400"/>
            <a:ext cx="2118866" cy="2608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/>
          <a:p>
            <a:pPr marL="39688"/>
            <a:r>
              <a:rPr lang="en-US" sz="1800" b="1" dirty="0">
                <a:solidFill>
                  <a:srgbClr val="020202"/>
                </a:solidFill>
                <a:latin typeface="Courier New" charset="0"/>
                <a:cs typeface="Courier New" charset="0"/>
                <a:sym typeface="Courier New" charset="0"/>
              </a:rPr>
              <a:t>return f(3) + 3</a:t>
            </a:r>
          </a:p>
        </p:txBody>
      </p:sp>
      <p:sp>
        <p:nvSpPr>
          <p:cNvPr id="47116" name="Rectangle 12"/>
          <p:cNvSpPr>
            <a:spLocks/>
          </p:cNvSpPr>
          <p:nvPr/>
        </p:nvSpPr>
        <p:spPr bwMode="auto">
          <a:xfrm>
            <a:off x="5818188" y="2438400"/>
            <a:ext cx="2534432" cy="51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/>
          <a:p>
            <a:pPr marL="39688"/>
            <a:r>
              <a:rPr lang="en-US" sz="1800" b="1">
                <a:solidFill>
                  <a:srgbClr val="020202"/>
                </a:solidFill>
                <a:latin typeface="Courier New" charset="0"/>
                <a:cs typeface="Courier New" charset="0"/>
                <a:sym typeface="Courier New" charset="0"/>
              </a:rPr>
              <a:t>f(3):</a:t>
            </a:r>
          </a:p>
          <a:p>
            <a:pPr marL="39688"/>
            <a:r>
              <a:rPr lang="en-US" sz="1800" b="1">
                <a:solidFill>
                  <a:srgbClr val="020202"/>
                </a:solidFill>
                <a:latin typeface="Courier New" charset="0"/>
                <a:cs typeface="Courier New" charset="0"/>
                <a:sym typeface="Courier New" charset="0"/>
              </a:rPr>
              <a:t>   return g(2) + 1</a:t>
            </a:r>
          </a:p>
        </p:txBody>
      </p:sp>
      <p:sp>
        <p:nvSpPr>
          <p:cNvPr id="47117" name="Line 13"/>
          <p:cNvSpPr>
            <a:spLocks noChangeShapeType="1"/>
          </p:cNvSpPr>
          <p:nvPr/>
        </p:nvSpPr>
        <p:spPr bwMode="auto">
          <a:xfrm>
            <a:off x="7543800" y="3048000"/>
            <a:ext cx="1588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20202"/>
              </a:solidFill>
            </a:endParaRPr>
          </a:p>
        </p:txBody>
      </p:sp>
      <p:sp>
        <p:nvSpPr>
          <p:cNvPr id="47118" name="Rectangle 14"/>
          <p:cNvSpPr>
            <a:spLocks/>
          </p:cNvSpPr>
          <p:nvPr/>
        </p:nvSpPr>
        <p:spPr bwMode="auto">
          <a:xfrm>
            <a:off x="7223125" y="3549650"/>
            <a:ext cx="1426256" cy="51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/>
          <a:p>
            <a:pPr marL="39688"/>
            <a:r>
              <a:rPr lang="en-US" sz="1800" b="1">
                <a:solidFill>
                  <a:srgbClr val="020202"/>
                </a:solidFill>
                <a:latin typeface="Courier New" charset="0"/>
                <a:cs typeface="Courier New" charset="0"/>
                <a:sym typeface="Courier New" charset="0"/>
              </a:rPr>
              <a:t>g(2):</a:t>
            </a:r>
          </a:p>
          <a:p>
            <a:pPr marL="39688"/>
            <a:r>
              <a:rPr lang="en-US" sz="1800" b="1">
                <a:solidFill>
                  <a:srgbClr val="020202"/>
                </a:solidFill>
                <a:latin typeface="Courier New" charset="0"/>
                <a:cs typeface="Courier New" charset="0"/>
                <a:sym typeface="Courier New" charset="0"/>
              </a:rPr>
              <a:t>  return 4</a:t>
            </a:r>
          </a:p>
        </p:txBody>
      </p:sp>
      <p:sp>
        <p:nvSpPr>
          <p:cNvPr id="47119" name="Line 15"/>
          <p:cNvSpPr>
            <a:spLocks noChangeShapeType="1"/>
          </p:cNvSpPr>
          <p:nvPr/>
        </p:nvSpPr>
        <p:spPr bwMode="auto">
          <a:xfrm rot="10800000" flipH="1">
            <a:off x="7751763" y="3048000"/>
            <a:ext cx="1587" cy="457200"/>
          </a:xfrm>
          <a:prstGeom prst="line">
            <a:avLst/>
          </a:prstGeom>
          <a:noFill/>
          <a:ln w="25400">
            <a:solidFill>
              <a:srgbClr val="F48E2E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20202"/>
              </a:solidFill>
            </a:endParaRPr>
          </a:p>
        </p:txBody>
      </p:sp>
      <p:sp>
        <p:nvSpPr>
          <p:cNvPr id="47120" name="Rectangle 16"/>
          <p:cNvSpPr>
            <a:spLocks/>
          </p:cNvSpPr>
          <p:nvPr/>
        </p:nvSpPr>
        <p:spPr bwMode="auto">
          <a:xfrm>
            <a:off x="7772400" y="3124200"/>
            <a:ext cx="1905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/>
          <a:p>
            <a:pPr marL="39688">
              <a:spcBef>
                <a:spcPts val="1100"/>
              </a:spcBef>
            </a:pPr>
            <a:r>
              <a:rPr lang="en-US" sz="1800" b="1">
                <a:solidFill>
                  <a:srgbClr val="F48E2E"/>
                </a:solidFill>
                <a:latin typeface="Courier New" charset="0"/>
                <a:cs typeface="Courier New" charset="0"/>
                <a:sym typeface="Courier New" charset="0"/>
              </a:rPr>
              <a:t>4</a:t>
            </a:r>
          </a:p>
        </p:txBody>
      </p:sp>
      <p:sp>
        <p:nvSpPr>
          <p:cNvPr id="47123" name="Line 19"/>
          <p:cNvSpPr>
            <a:spLocks noChangeShapeType="1"/>
          </p:cNvSpPr>
          <p:nvPr/>
        </p:nvSpPr>
        <p:spPr bwMode="auto">
          <a:xfrm rot="10800000" flipH="1">
            <a:off x="5562600" y="1219200"/>
            <a:ext cx="1588" cy="381000"/>
          </a:xfrm>
          <a:prstGeom prst="line">
            <a:avLst/>
          </a:prstGeom>
          <a:noFill/>
          <a:ln w="25400">
            <a:solidFill>
              <a:srgbClr val="F48E2E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20202"/>
              </a:solidFill>
            </a:endParaRPr>
          </a:p>
        </p:txBody>
      </p:sp>
      <p:sp>
        <p:nvSpPr>
          <p:cNvPr id="47124" name="Rectangle 20"/>
          <p:cNvSpPr>
            <a:spLocks/>
          </p:cNvSpPr>
          <p:nvPr/>
        </p:nvSpPr>
        <p:spPr bwMode="auto">
          <a:xfrm>
            <a:off x="5594350" y="1233488"/>
            <a:ext cx="8001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/>
          <a:p>
            <a:pPr marL="39688">
              <a:spcBef>
                <a:spcPts val="1100"/>
              </a:spcBef>
            </a:pPr>
            <a:r>
              <a:rPr lang="en-US" sz="1800" b="1">
                <a:solidFill>
                  <a:srgbClr val="F48E2E"/>
                </a:solidFill>
                <a:latin typeface="Courier New" charset="0"/>
                <a:cs typeface="Courier New" charset="0"/>
                <a:sym typeface="Courier New" charset="0"/>
              </a:rPr>
              <a:t>8</a:t>
            </a:r>
          </a:p>
        </p:txBody>
      </p:sp>
      <p:sp>
        <p:nvSpPr>
          <p:cNvPr id="47126" name="Line 22"/>
          <p:cNvSpPr>
            <a:spLocks noChangeShapeType="1"/>
          </p:cNvSpPr>
          <p:nvPr/>
        </p:nvSpPr>
        <p:spPr bwMode="auto">
          <a:xfrm rot="10800000" flipH="1">
            <a:off x="6369050" y="2005013"/>
            <a:ext cx="1588" cy="381000"/>
          </a:xfrm>
          <a:prstGeom prst="line">
            <a:avLst/>
          </a:prstGeom>
          <a:noFill/>
          <a:ln w="25400">
            <a:solidFill>
              <a:srgbClr val="F48E2E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20202"/>
              </a:solidFill>
            </a:endParaRPr>
          </a:p>
        </p:txBody>
      </p:sp>
      <p:sp>
        <p:nvSpPr>
          <p:cNvPr id="47127" name="Rectangle 23"/>
          <p:cNvSpPr>
            <a:spLocks/>
          </p:cNvSpPr>
          <p:nvPr/>
        </p:nvSpPr>
        <p:spPr bwMode="auto">
          <a:xfrm>
            <a:off x="6400800" y="2057400"/>
            <a:ext cx="3810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/>
          <a:p>
            <a:pPr marL="39688">
              <a:spcBef>
                <a:spcPts val="1100"/>
              </a:spcBef>
            </a:pPr>
            <a:r>
              <a:rPr lang="en-US" sz="1800" b="1">
                <a:solidFill>
                  <a:srgbClr val="F48E2E"/>
                </a:solidFill>
                <a:latin typeface="Courier New" charset="0"/>
                <a:cs typeface="Courier New" charset="0"/>
                <a:sym typeface="Courier New" charset="0"/>
              </a:rPr>
              <a:t>5</a:t>
            </a:r>
          </a:p>
        </p:txBody>
      </p:sp>
      <p:sp>
        <p:nvSpPr>
          <p:cNvPr id="22547" name="TextBox 20"/>
          <p:cNvSpPr txBox="1">
            <a:spLocks noChangeArrowheads="1"/>
          </p:cNvSpPr>
          <p:nvPr/>
        </p:nvSpPr>
        <p:spPr bwMode="auto">
          <a:xfrm>
            <a:off x="457200" y="5334000"/>
            <a:ext cx="7019870" cy="1127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400" dirty="0">
                <a:latin typeface="Calibri"/>
                <a:cs typeface="Calibri"/>
              </a:rPr>
              <a:t>Two key points…</a:t>
            </a:r>
          </a:p>
          <a:p>
            <a:pPr lvl="1">
              <a:buFont typeface="Arial" charset="0"/>
              <a:buChar char="•"/>
            </a:pPr>
            <a:r>
              <a:rPr lang="en-US" sz="2400" dirty="0">
                <a:latin typeface="Calibri"/>
                <a:cs typeface="Calibri"/>
              </a:rPr>
              <a:t> Functions return to where they were called from</a:t>
            </a:r>
          </a:p>
          <a:p>
            <a:pPr lvl="1">
              <a:buFont typeface="Arial" charset="0"/>
              <a:buChar char="•"/>
            </a:pPr>
            <a:r>
              <a:rPr lang="en-US" sz="2400" dirty="0">
                <a:latin typeface="Calibri"/>
                <a:cs typeface="Calibri"/>
              </a:rPr>
              <a:t> Each function keeps its own values of its variables</a:t>
            </a:r>
          </a:p>
        </p:txBody>
      </p:sp>
      <p:sp>
        <p:nvSpPr>
          <p:cNvPr id="22" name="Text Box 4"/>
          <p:cNvSpPr txBox="1">
            <a:spLocks noChangeArrowheads="1"/>
          </p:cNvSpPr>
          <p:nvPr/>
        </p:nvSpPr>
        <p:spPr bwMode="auto">
          <a:xfrm>
            <a:off x="7391400" y="4724400"/>
            <a:ext cx="1477538" cy="44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dirty="0" err="1" smtClean="0">
                <a:latin typeface="Monaco" charset="0"/>
                <a:cs typeface="Monaco" charset="0"/>
              </a:rPr>
              <a:t>flow.py</a:t>
            </a:r>
            <a:endParaRPr lang="en-US" dirty="0">
              <a:latin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031031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15" grpId="0" animBg="1"/>
      <p:bldP spid="47105" grpId="0" animBg="1"/>
      <p:bldP spid="47106" grpId="0" animBg="1"/>
      <p:bldP spid="47116" grpId="0"/>
      <p:bldP spid="47117" grpId="0" animBg="1"/>
      <p:bldP spid="47118" grpId="0"/>
      <p:bldP spid="47119" grpId="0" animBg="1"/>
      <p:bldP spid="47120" grpId="0"/>
      <p:bldP spid="47123" grpId="0" animBg="1"/>
      <p:bldP spid="47124" grpId="0"/>
      <p:bldP spid="47126" grpId="0" animBg="1"/>
      <p:bldP spid="4712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 bwMode="auto">
          <a:xfrm>
            <a:off x="1943100" y="226437"/>
            <a:ext cx="6477000" cy="669925"/>
          </a:xfrm>
          <a:prstGeom prst="round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3315" name="Text Box 5"/>
          <p:cNvSpPr txBox="1">
            <a:spLocks noChangeArrowheads="1"/>
          </p:cNvSpPr>
          <p:nvPr/>
        </p:nvSpPr>
        <p:spPr bwMode="auto">
          <a:xfrm>
            <a:off x="113761" y="194687"/>
            <a:ext cx="624681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4000" dirty="0">
                <a:latin typeface="Cambria" pitchFamily="18" charset="0"/>
              </a:rPr>
              <a:t>How functions </a:t>
            </a:r>
            <a:r>
              <a:rPr lang="en-US" sz="4000" b="1" i="1" dirty="0">
                <a:latin typeface="Cambria" pitchFamily="18" charset="0"/>
              </a:rPr>
              <a:t>work</a:t>
            </a:r>
            <a:r>
              <a:rPr lang="en-US" sz="4000" dirty="0">
                <a:latin typeface="Cambria" pitchFamily="18" charset="0"/>
              </a:rPr>
              <a:t>…</a:t>
            </a:r>
          </a:p>
        </p:txBody>
      </p:sp>
      <p:sp>
        <p:nvSpPr>
          <p:cNvPr id="13316" name="Text Box 6"/>
          <p:cNvSpPr txBox="1">
            <a:spLocks noChangeArrowheads="1"/>
          </p:cNvSpPr>
          <p:nvPr/>
        </p:nvSpPr>
        <p:spPr bwMode="auto">
          <a:xfrm>
            <a:off x="228601" y="3303588"/>
            <a:ext cx="4724400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sz="2000" b="1">
                <a:solidFill>
                  <a:srgbClr val="1E16E4"/>
                </a:solidFill>
                <a:latin typeface="Courier New" pitchFamily="49" charset="0"/>
              </a:rPr>
              <a:t>def f(x):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sz="2000" b="1">
                <a:solidFill>
                  <a:srgbClr val="1E16E4"/>
                </a:solidFill>
                <a:latin typeface="Courier New" pitchFamily="49" charset="0"/>
              </a:rPr>
              <a:t>    return 11*g(x) + g(x/2) </a:t>
            </a:r>
          </a:p>
        </p:txBody>
      </p:sp>
      <p:sp>
        <p:nvSpPr>
          <p:cNvPr id="13317" name="Text Box 7"/>
          <p:cNvSpPr txBox="1">
            <a:spLocks noChangeArrowheads="1"/>
          </p:cNvSpPr>
          <p:nvPr/>
        </p:nvSpPr>
        <p:spPr bwMode="auto">
          <a:xfrm>
            <a:off x="4800600" y="1219200"/>
            <a:ext cx="3208338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dirty="0">
                <a:latin typeface="Cambria" pitchFamily="18" charset="0"/>
              </a:rPr>
              <a:t>What is  </a:t>
            </a:r>
            <a:r>
              <a:rPr lang="en-US" b="1" dirty="0">
                <a:latin typeface="Cambria" pitchFamily="18" charset="0"/>
              </a:rPr>
              <a:t>  demo(-4)   </a:t>
            </a:r>
            <a:r>
              <a:rPr lang="en-US" dirty="0">
                <a:latin typeface="Cambria" pitchFamily="18" charset="0"/>
              </a:rPr>
              <a:t>?</a:t>
            </a:r>
            <a:endParaRPr lang="en-US" b="1" dirty="0">
              <a:latin typeface="Cambria" pitchFamily="18" charset="0"/>
            </a:endParaRPr>
          </a:p>
        </p:txBody>
      </p:sp>
      <p:sp>
        <p:nvSpPr>
          <p:cNvPr id="13318" name="Text Box 8"/>
          <p:cNvSpPr txBox="1">
            <a:spLocks noChangeArrowheads="1"/>
          </p:cNvSpPr>
          <p:nvPr/>
        </p:nvSpPr>
        <p:spPr bwMode="auto">
          <a:xfrm>
            <a:off x="228600" y="2286000"/>
            <a:ext cx="4232275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sz="2000" b="1">
                <a:latin typeface="Courier New" pitchFamily="49" charset="0"/>
              </a:rPr>
              <a:t>def demo(x):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sz="2000" b="1">
                <a:latin typeface="Courier New" pitchFamily="49" charset="0"/>
              </a:rPr>
              <a:t>    return x + f(x)  </a:t>
            </a:r>
          </a:p>
        </p:txBody>
      </p:sp>
      <p:sp>
        <p:nvSpPr>
          <p:cNvPr id="13319" name="Text Box 9"/>
          <p:cNvSpPr txBox="1">
            <a:spLocks noChangeArrowheads="1"/>
          </p:cNvSpPr>
          <p:nvPr/>
        </p:nvSpPr>
        <p:spPr bwMode="auto">
          <a:xfrm>
            <a:off x="762000" y="5791200"/>
            <a:ext cx="1600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spcBef>
                <a:spcPct val="50000"/>
              </a:spcBef>
            </a:pPr>
            <a:endParaRPr lang="en-US" sz="1000"/>
          </a:p>
        </p:txBody>
      </p:sp>
      <p:sp>
        <p:nvSpPr>
          <p:cNvPr id="13320" name="Text Box 10"/>
          <p:cNvSpPr txBox="1">
            <a:spLocks noChangeArrowheads="1"/>
          </p:cNvSpPr>
          <p:nvPr/>
        </p:nvSpPr>
        <p:spPr bwMode="auto">
          <a:xfrm>
            <a:off x="228601" y="4370388"/>
            <a:ext cx="3444875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sz="2000" b="1" dirty="0" err="1">
                <a:solidFill>
                  <a:srgbClr val="067B0E"/>
                </a:solidFill>
                <a:latin typeface="Courier New" pitchFamily="49" charset="0"/>
              </a:rPr>
              <a:t>def</a:t>
            </a:r>
            <a:r>
              <a:rPr lang="en-US" sz="2000" b="1" dirty="0">
                <a:solidFill>
                  <a:srgbClr val="067B0E"/>
                </a:solidFill>
                <a:latin typeface="Courier New" pitchFamily="49" charset="0"/>
              </a:rPr>
              <a:t> g(x):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sz="2000" b="1" dirty="0">
                <a:solidFill>
                  <a:srgbClr val="067B0E"/>
                </a:solidFill>
                <a:latin typeface="Courier New" pitchFamily="49" charset="0"/>
              </a:rPr>
              <a:t>    return -1 * x </a:t>
            </a:r>
          </a:p>
        </p:txBody>
      </p:sp>
      <p:cxnSp>
        <p:nvCxnSpPr>
          <p:cNvPr id="5" name="Straight Arrow Connector 4"/>
          <p:cNvCxnSpPr/>
          <p:nvPr/>
        </p:nvCxnSpPr>
        <p:spPr bwMode="auto">
          <a:xfrm>
            <a:off x="1752600" y="1752600"/>
            <a:ext cx="0" cy="4572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" name="Rectangle 5"/>
          <p:cNvSpPr/>
          <p:nvPr/>
        </p:nvSpPr>
        <p:spPr>
          <a:xfrm>
            <a:off x="1575614" y="1354723"/>
            <a:ext cx="375323" cy="32419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20202"/>
                </a:solidFill>
                <a:latin typeface="Cambria" pitchFamily="18" charset="0"/>
              </a:rPr>
              <a:t>-4</a:t>
            </a:r>
            <a:endParaRPr lang="en-US" sz="1600" dirty="0">
              <a:solidFill>
                <a:srgbClr val="02020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4329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4495800" y="1524000"/>
            <a:ext cx="3886200" cy="1066800"/>
          </a:xfrm>
          <a:prstGeom prst="rect">
            <a:avLst/>
          </a:prstGeom>
          <a:solidFill>
            <a:srgbClr val="CAF5FB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20202"/>
              </a:solidFill>
            </a:endParaRPr>
          </a:p>
        </p:txBody>
      </p:sp>
      <p:sp>
        <p:nvSpPr>
          <p:cNvPr id="14339" name="Text Box 8"/>
          <p:cNvSpPr txBox="1">
            <a:spLocks noChangeArrowheads="1"/>
          </p:cNvSpPr>
          <p:nvPr/>
        </p:nvSpPr>
        <p:spPr bwMode="auto">
          <a:xfrm>
            <a:off x="1295400" y="228600"/>
            <a:ext cx="624681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4000" dirty="0">
                <a:latin typeface="Cambria" pitchFamily="18" charset="0"/>
              </a:rPr>
              <a:t>How functions work…</a:t>
            </a:r>
          </a:p>
        </p:txBody>
      </p:sp>
      <p:sp>
        <p:nvSpPr>
          <p:cNvPr id="14340" name="Text Box 9"/>
          <p:cNvSpPr txBox="1">
            <a:spLocks noChangeArrowheads="1"/>
          </p:cNvSpPr>
          <p:nvPr/>
        </p:nvSpPr>
        <p:spPr bwMode="auto">
          <a:xfrm>
            <a:off x="609600" y="2314575"/>
            <a:ext cx="3657600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sz="1600" b="1">
                <a:solidFill>
                  <a:srgbClr val="1E16E4"/>
                </a:solidFill>
                <a:latin typeface="Courier New" pitchFamily="49" charset="0"/>
              </a:rPr>
              <a:t>def f(x):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sz="1600" b="1">
                <a:solidFill>
                  <a:srgbClr val="1E16E4"/>
                </a:solidFill>
                <a:latin typeface="Courier New" pitchFamily="49" charset="0"/>
              </a:rPr>
              <a:t>    return 11*g(x) + g(x/2) </a:t>
            </a:r>
          </a:p>
        </p:txBody>
      </p:sp>
      <p:sp>
        <p:nvSpPr>
          <p:cNvPr id="14341" name="Text Box 11"/>
          <p:cNvSpPr txBox="1">
            <a:spLocks noChangeArrowheads="1"/>
          </p:cNvSpPr>
          <p:nvPr/>
        </p:nvSpPr>
        <p:spPr bwMode="auto">
          <a:xfrm>
            <a:off x="533400" y="4572000"/>
            <a:ext cx="3733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>
                <a:latin typeface="Courier New" pitchFamily="49" charset="0"/>
              </a:rPr>
              <a:t>&gt;&gt;&gt; demo(-4) </a:t>
            </a:r>
            <a:r>
              <a:rPr lang="en-US">
                <a:latin typeface="Times" pitchFamily="-106" charset="0"/>
              </a:rPr>
              <a:t>?</a:t>
            </a:r>
            <a:endParaRPr lang="en-US" b="1">
              <a:latin typeface="Courier New" pitchFamily="49" charset="0"/>
            </a:endParaRPr>
          </a:p>
        </p:txBody>
      </p:sp>
      <p:sp>
        <p:nvSpPr>
          <p:cNvPr id="14342" name="Text Box 12"/>
          <p:cNvSpPr txBox="1">
            <a:spLocks noChangeArrowheads="1"/>
          </p:cNvSpPr>
          <p:nvPr/>
        </p:nvSpPr>
        <p:spPr bwMode="auto">
          <a:xfrm>
            <a:off x="609600" y="1524000"/>
            <a:ext cx="3276600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sz="1600" b="1">
                <a:latin typeface="Courier New" pitchFamily="49" charset="0"/>
              </a:rPr>
              <a:t>def demo(x):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sz="1600" b="1">
                <a:latin typeface="Courier New" pitchFamily="49" charset="0"/>
              </a:rPr>
              <a:t>    return x + f(x)  </a:t>
            </a:r>
          </a:p>
        </p:txBody>
      </p:sp>
      <p:sp>
        <p:nvSpPr>
          <p:cNvPr id="14343" name="Rectangle 13"/>
          <p:cNvSpPr>
            <a:spLocks noChangeArrowheads="1"/>
          </p:cNvSpPr>
          <p:nvPr/>
        </p:nvSpPr>
        <p:spPr bwMode="auto">
          <a:xfrm>
            <a:off x="4514850" y="1533525"/>
            <a:ext cx="6715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20202"/>
                </a:solidFill>
                <a:latin typeface="Courier New" pitchFamily="49" charset="0"/>
              </a:rPr>
              <a:t>demo</a:t>
            </a:r>
          </a:p>
        </p:txBody>
      </p:sp>
      <p:sp>
        <p:nvSpPr>
          <p:cNvPr id="14344" name="Rectangle 14"/>
          <p:cNvSpPr>
            <a:spLocks noChangeArrowheads="1"/>
          </p:cNvSpPr>
          <p:nvPr/>
        </p:nvSpPr>
        <p:spPr bwMode="auto">
          <a:xfrm>
            <a:off x="4814888" y="1812925"/>
            <a:ext cx="9159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20202"/>
                </a:solidFill>
                <a:latin typeface="Courier New" pitchFamily="49" charset="0"/>
              </a:rPr>
              <a:t>x = -4</a:t>
            </a:r>
          </a:p>
        </p:txBody>
      </p:sp>
      <p:sp>
        <p:nvSpPr>
          <p:cNvPr id="14345" name="Rectangle 15"/>
          <p:cNvSpPr>
            <a:spLocks noChangeArrowheads="1"/>
          </p:cNvSpPr>
          <p:nvPr/>
        </p:nvSpPr>
        <p:spPr bwMode="auto">
          <a:xfrm>
            <a:off x="4821238" y="2101850"/>
            <a:ext cx="22574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020202"/>
                </a:solidFill>
                <a:latin typeface="Courier New" pitchFamily="49" charset="0"/>
              </a:rPr>
              <a:t>return -4 + f(-4)</a:t>
            </a:r>
          </a:p>
        </p:txBody>
      </p:sp>
      <p:sp>
        <p:nvSpPr>
          <p:cNvPr id="14346" name="Text Box 30"/>
          <p:cNvSpPr txBox="1">
            <a:spLocks noChangeArrowheads="1"/>
          </p:cNvSpPr>
          <p:nvPr/>
        </p:nvSpPr>
        <p:spPr bwMode="auto">
          <a:xfrm>
            <a:off x="762000" y="5791200"/>
            <a:ext cx="1600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spcBef>
                <a:spcPct val="50000"/>
              </a:spcBef>
            </a:pPr>
            <a:endParaRPr lang="en-US" sz="1000"/>
          </a:p>
        </p:txBody>
      </p:sp>
      <p:sp>
        <p:nvSpPr>
          <p:cNvPr id="14347" name="Text Box 31"/>
          <p:cNvSpPr txBox="1">
            <a:spLocks noChangeArrowheads="1"/>
          </p:cNvSpPr>
          <p:nvPr/>
        </p:nvSpPr>
        <p:spPr bwMode="auto">
          <a:xfrm>
            <a:off x="609600" y="3106738"/>
            <a:ext cx="266700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sz="1600" b="1">
                <a:solidFill>
                  <a:srgbClr val="067B0E"/>
                </a:solidFill>
                <a:latin typeface="Courier New" pitchFamily="49" charset="0"/>
              </a:rPr>
              <a:t>def g(x):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sz="1600" b="1">
                <a:solidFill>
                  <a:srgbClr val="067B0E"/>
                </a:solidFill>
                <a:latin typeface="Courier New" pitchFamily="49" charset="0"/>
              </a:rPr>
              <a:t>    return -1 * x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705599" y="1584446"/>
            <a:ext cx="1619955" cy="35317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20202"/>
                </a:solidFill>
                <a:latin typeface="Calibri" panose="020F0502020204030204" pitchFamily="34" charset="0"/>
              </a:rPr>
              <a:t>stack frame</a:t>
            </a:r>
            <a:endParaRPr lang="en-US" dirty="0">
              <a:solidFill>
                <a:srgbClr val="020202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7822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4495800" y="1524000"/>
            <a:ext cx="3886200" cy="1066800"/>
          </a:xfrm>
          <a:prstGeom prst="rect">
            <a:avLst/>
          </a:prstGeom>
          <a:solidFill>
            <a:srgbClr val="CAF5FB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20202"/>
              </a:solidFill>
            </a:endParaRP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4495800" y="2743200"/>
            <a:ext cx="3886200" cy="1066800"/>
          </a:xfrm>
          <a:prstGeom prst="rect">
            <a:avLst/>
          </a:prstGeom>
          <a:solidFill>
            <a:srgbClr val="CAF5FB"/>
          </a:solidFill>
          <a:ln w="19050">
            <a:solidFill>
              <a:srgbClr val="1E16E4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20202"/>
              </a:solidFill>
            </a:endParaRPr>
          </a:p>
        </p:txBody>
      </p:sp>
      <p:sp>
        <p:nvSpPr>
          <p:cNvPr id="15365" name="Text Box 9"/>
          <p:cNvSpPr txBox="1">
            <a:spLocks noChangeArrowheads="1"/>
          </p:cNvSpPr>
          <p:nvPr/>
        </p:nvSpPr>
        <p:spPr bwMode="auto">
          <a:xfrm>
            <a:off x="609600" y="2314575"/>
            <a:ext cx="3657600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sz="1600" b="1">
                <a:solidFill>
                  <a:srgbClr val="1E16E4"/>
                </a:solidFill>
                <a:latin typeface="Courier New" pitchFamily="49" charset="0"/>
              </a:rPr>
              <a:t>def f(x):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sz="1600" b="1">
                <a:solidFill>
                  <a:srgbClr val="1E16E4"/>
                </a:solidFill>
                <a:latin typeface="Courier New" pitchFamily="49" charset="0"/>
              </a:rPr>
              <a:t>    return 11*g(x) + g(x/2) </a:t>
            </a:r>
          </a:p>
        </p:txBody>
      </p:sp>
      <p:sp>
        <p:nvSpPr>
          <p:cNvPr id="15366" name="Text Box 12"/>
          <p:cNvSpPr txBox="1">
            <a:spLocks noChangeArrowheads="1"/>
          </p:cNvSpPr>
          <p:nvPr/>
        </p:nvSpPr>
        <p:spPr bwMode="auto">
          <a:xfrm>
            <a:off x="609600" y="1524000"/>
            <a:ext cx="3276600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sz="1600" b="1">
                <a:latin typeface="Courier New" pitchFamily="49" charset="0"/>
              </a:rPr>
              <a:t>def demo(x):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sz="1600" b="1">
                <a:latin typeface="Courier New" pitchFamily="49" charset="0"/>
              </a:rPr>
              <a:t>    return x + f(x)  </a:t>
            </a:r>
          </a:p>
        </p:txBody>
      </p:sp>
      <p:sp>
        <p:nvSpPr>
          <p:cNvPr id="15367" name="Rectangle 13"/>
          <p:cNvSpPr>
            <a:spLocks noChangeArrowheads="1"/>
          </p:cNvSpPr>
          <p:nvPr/>
        </p:nvSpPr>
        <p:spPr bwMode="auto">
          <a:xfrm>
            <a:off x="4514850" y="1533525"/>
            <a:ext cx="6715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20202"/>
                </a:solidFill>
                <a:latin typeface="Courier New" pitchFamily="49" charset="0"/>
              </a:rPr>
              <a:t>demo</a:t>
            </a:r>
          </a:p>
        </p:txBody>
      </p:sp>
      <p:sp>
        <p:nvSpPr>
          <p:cNvPr id="15368" name="Rectangle 14"/>
          <p:cNvSpPr>
            <a:spLocks noChangeArrowheads="1"/>
          </p:cNvSpPr>
          <p:nvPr/>
        </p:nvSpPr>
        <p:spPr bwMode="auto">
          <a:xfrm>
            <a:off x="4814888" y="1812925"/>
            <a:ext cx="9159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20202"/>
                </a:solidFill>
                <a:latin typeface="Courier New" pitchFamily="49" charset="0"/>
              </a:rPr>
              <a:t>x = -4</a:t>
            </a:r>
          </a:p>
        </p:txBody>
      </p:sp>
      <p:sp>
        <p:nvSpPr>
          <p:cNvPr id="15369" name="Rectangle 15"/>
          <p:cNvSpPr>
            <a:spLocks noChangeArrowheads="1"/>
          </p:cNvSpPr>
          <p:nvPr/>
        </p:nvSpPr>
        <p:spPr bwMode="auto">
          <a:xfrm>
            <a:off x="4821238" y="2101850"/>
            <a:ext cx="22574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20202"/>
                </a:solidFill>
                <a:latin typeface="Courier New" pitchFamily="49" charset="0"/>
              </a:rPr>
              <a:t>return -4 + f(-4)</a:t>
            </a:r>
          </a:p>
        </p:txBody>
      </p:sp>
      <p:sp>
        <p:nvSpPr>
          <p:cNvPr id="15370" name="Rectangle 16"/>
          <p:cNvSpPr>
            <a:spLocks noChangeArrowheads="1"/>
          </p:cNvSpPr>
          <p:nvPr/>
        </p:nvSpPr>
        <p:spPr bwMode="auto">
          <a:xfrm>
            <a:off x="4572000" y="2743200"/>
            <a:ext cx="3063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1E16E4"/>
                </a:solidFill>
                <a:latin typeface="Courier New" pitchFamily="49" charset="0"/>
              </a:rPr>
              <a:t>f</a:t>
            </a:r>
          </a:p>
        </p:txBody>
      </p:sp>
      <p:sp>
        <p:nvSpPr>
          <p:cNvPr id="15371" name="Rectangle 18"/>
          <p:cNvSpPr>
            <a:spLocks noChangeArrowheads="1"/>
          </p:cNvSpPr>
          <p:nvPr/>
        </p:nvSpPr>
        <p:spPr bwMode="auto">
          <a:xfrm>
            <a:off x="4816475" y="2987675"/>
            <a:ext cx="9159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20202"/>
                </a:solidFill>
                <a:latin typeface="Courier New" pitchFamily="49" charset="0"/>
              </a:rPr>
              <a:t>x = -4</a:t>
            </a:r>
          </a:p>
        </p:txBody>
      </p:sp>
      <p:sp>
        <p:nvSpPr>
          <p:cNvPr id="15372" name="Rectangle 19"/>
          <p:cNvSpPr>
            <a:spLocks noChangeArrowheads="1"/>
          </p:cNvSpPr>
          <p:nvPr/>
        </p:nvSpPr>
        <p:spPr bwMode="auto">
          <a:xfrm>
            <a:off x="4822825" y="3276600"/>
            <a:ext cx="29892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20202"/>
                </a:solidFill>
                <a:latin typeface="Courier New" pitchFamily="49" charset="0"/>
              </a:rPr>
              <a:t>return 11*g(x) + g(x/2)</a:t>
            </a:r>
          </a:p>
        </p:txBody>
      </p:sp>
      <p:sp>
        <p:nvSpPr>
          <p:cNvPr id="15373" name="Rectangle 27"/>
          <p:cNvSpPr>
            <a:spLocks noChangeArrowheads="1"/>
          </p:cNvSpPr>
          <p:nvPr/>
        </p:nvSpPr>
        <p:spPr bwMode="auto">
          <a:xfrm>
            <a:off x="6311900" y="2128838"/>
            <a:ext cx="712788" cy="304800"/>
          </a:xfrm>
          <a:prstGeom prst="rect">
            <a:avLst/>
          </a:prstGeom>
          <a:noFill/>
          <a:ln w="19050">
            <a:solidFill>
              <a:srgbClr val="1E16E4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20202"/>
              </a:solidFill>
            </a:endParaRPr>
          </a:p>
        </p:txBody>
      </p:sp>
      <p:sp>
        <p:nvSpPr>
          <p:cNvPr id="15375" name="Text Box 32"/>
          <p:cNvSpPr txBox="1">
            <a:spLocks noChangeArrowheads="1"/>
          </p:cNvSpPr>
          <p:nvPr/>
        </p:nvSpPr>
        <p:spPr bwMode="auto">
          <a:xfrm>
            <a:off x="609600" y="3106738"/>
            <a:ext cx="266700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sz="1600" b="1">
                <a:solidFill>
                  <a:srgbClr val="067B0E"/>
                </a:solidFill>
                <a:latin typeface="Courier New" pitchFamily="49" charset="0"/>
              </a:rPr>
              <a:t>def g(x):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sz="1600" b="1">
                <a:solidFill>
                  <a:srgbClr val="067B0E"/>
                </a:solidFill>
                <a:latin typeface="Courier New" pitchFamily="49" charset="0"/>
              </a:rPr>
              <a:t>    return -1 * x </a:t>
            </a:r>
          </a:p>
        </p:txBody>
      </p:sp>
      <p:sp>
        <p:nvSpPr>
          <p:cNvPr id="15376" name="Text Box 36"/>
          <p:cNvSpPr txBox="1">
            <a:spLocks noChangeArrowheads="1"/>
          </p:cNvSpPr>
          <p:nvPr/>
        </p:nvSpPr>
        <p:spPr bwMode="auto">
          <a:xfrm>
            <a:off x="533400" y="4572000"/>
            <a:ext cx="3733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>
                <a:latin typeface="Courier New" pitchFamily="49" charset="0"/>
              </a:rPr>
              <a:t>&gt;&gt;&gt; demo(-4) </a:t>
            </a:r>
            <a:r>
              <a:rPr lang="en-US">
                <a:latin typeface="Times" pitchFamily="-106" charset="0"/>
              </a:rPr>
              <a:t>?</a:t>
            </a:r>
            <a:endParaRPr lang="en-US" b="1">
              <a:latin typeface="Courier New" pitchFamily="49" charset="0"/>
            </a:endParaRPr>
          </a:p>
        </p:txBody>
      </p:sp>
      <p:sp>
        <p:nvSpPr>
          <p:cNvPr id="17" name="Text Box 8"/>
          <p:cNvSpPr txBox="1">
            <a:spLocks noChangeArrowheads="1"/>
          </p:cNvSpPr>
          <p:nvPr/>
        </p:nvSpPr>
        <p:spPr bwMode="auto">
          <a:xfrm>
            <a:off x="1295400" y="228600"/>
            <a:ext cx="624681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4000" dirty="0">
                <a:latin typeface="Cambria" pitchFamily="18" charset="0"/>
              </a:rPr>
              <a:t>How functions work…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705599" y="1584446"/>
            <a:ext cx="1619955" cy="35317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20202"/>
                </a:solidFill>
                <a:latin typeface="Calibri" panose="020F0502020204030204" pitchFamily="34" charset="0"/>
              </a:rPr>
              <a:t>stack frame</a:t>
            </a:r>
            <a:endParaRPr lang="en-US" dirty="0">
              <a:solidFill>
                <a:srgbClr val="020202"/>
              </a:solidFill>
              <a:latin typeface="Calibri" panose="020F050202020403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705599" y="2802003"/>
            <a:ext cx="1619955" cy="35317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20202"/>
                </a:solidFill>
                <a:latin typeface="Calibri" panose="020F0502020204030204" pitchFamily="34" charset="0"/>
              </a:rPr>
              <a:t>stack frame</a:t>
            </a:r>
            <a:endParaRPr lang="en-US" dirty="0">
              <a:solidFill>
                <a:srgbClr val="020202"/>
              </a:solidFill>
              <a:latin typeface="Calibri" panose="020F0502020204030204" pitchFamily="34" charset="0"/>
            </a:endParaRPr>
          </a:p>
        </p:txBody>
      </p:sp>
      <p:sp>
        <p:nvSpPr>
          <p:cNvPr id="15374" name="AutoShape 31"/>
          <p:cNvSpPr>
            <a:spLocks noChangeArrowheads="1"/>
          </p:cNvSpPr>
          <p:nvPr/>
        </p:nvSpPr>
        <p:spPr bwMode="auto">
          <a:xfrm>
            <a:off x="6553200" y="2438400"/>
            <a:ext cx="228600" cy="533400"/>
          </a:xfrm>
          <a:prstGeom prst="downArrow">
            <a:avLst>
              <a:gd name="adj1" fmla="val 30556"/>
              <a:gd name="adj2" fmla="val 65139"/>
            </a:avLst>
          </a:prstGeom>
          <a:solidFill>
            <a:srgbClr val="0C0BC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2020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8617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4495800" y="1524000"/>
            <a:ext cx="3886200" cy="1066800"/>
          </a:xfrm>
          <a:prstGeom prst="rect">
            <a:avLst/>
          </a:prstGeom>
          <a:solidFill>
            <a:srgbClr val="CAF5FB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20202"/>
              </a:solidFill>
            </a:endParaRPr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4495800" y="2743200"/>
            <a:ext cx="3886200" cy="1066800"/>
          </a:xfrm>
          <a:prstGeom prst="rect">
            <a:avLst/>
          </a:prstGeom>
          <a:solidFill>
            <a:srgbClr val="CAF5FB"/>
          </a:solidFill>
          <a:ln w="19050">
            <a:solidFill>
              <a:srgbClr val="1E16E4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20202"/>
              </a:solidFill>
            </a:endParaRPr>
          </a:p>
        </p:txBody>
      </p:sp>
      <p:sp>
        <p:nvSpPr>
          <p:cNvPr id="16389" name="Text Box 8"/>
          <p:cNvSpPr txBox="1">
            <a:spLocks noChangeArrowheads="1"/>
          </p:cNvSpPr>
          <p:nvPr/>
        </p:nvSpPr>
        <p:spPr bwMode="auto">
          <a:xfrm>
            <a:off x="609600" y="2314575"/>
            <a:ext cx="3657600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sz="1600" b="1">
                <a:solidFill>
                  <a:srgbClr val="1E16E4"/>
                </a:solidFill>
                <a:latin typeface="Courier New" pitchFamily="49" charset="0"/>
              </a:rPr>
              <a:t>def f(x):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sz="1600" b="1">
                <a:solidFill>
                  <a:srgbClr val="1E16E4"/>
                </a:solidFill>
                <a:latin typeface="Courier New" pitchFamily="49" charset="0"/>
              </a:rPr>
              <a:t>    return 11*g(x) + g(x/2) </a:t>
            </a:r>
          </a:p>
        </p:txBody>
      </p:sp>
      <p:sp>
        <p:nvSpPr>
          <p:cNvPr id="16390" name="Text Box 10"/>
          <p:cNvSpPr txBox="1">
            <a:spLocks noChangeArrowheads="1"/>
          </p:cNvSpPr>
          <p:nvPr/>
        </p:nvSpPr>
        <p:spPr bwMode="auto">
          <a:xfrm>
            <a:off x="609600" y="1524000"/>
            <a:ext cx="3276600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sz="1600" b="1">
                <a:latin typeface="Courier New" pitchFamily="49" charset="0"/>
              </a:rPr>
              <a:t>def demo(x):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sz="1600" b="1">
                <a:latin typeface="Courier New" pitchFamily="49" charset="0"/>
              </a:rPr>
              <a:t>    return x + f(x)  </a:t>
            </a:r>
          </a:p>
        </p:txBody>
      </p:sp>
      <p:sp>
        <p:nvSpPr>
          <p:cNvPr id="16391" name="Rectangle 11"/>
          <p:cNvSpPr>
            <a:spLocks noChangeArrowheads="1"/>
          </p:cNvSpPr>
          <p:nvPr/>
        </p:nvSpPr>
        <p:spPr bwMode="auto">
          <a:xfrm>
            <a:off x="4514850" y="1533525"/>
            <a:ext cx="6715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20202"/>
                </a:solidFill>
                <a:latin typeface="Courier New" pitchFamily="49" charset="0"/>
              </a:rPr>
              <a:t>demo</a:t>
            </a:r>
          </a:p>
        </p:txBody>
      </p:sp>
      <p:sp>
        <p:nvSpPr>
          <p:cNvPr id="16392" name="Rectangle 12"/>
          <p:cNvSpPr>
            <a:spLocks noChangeArrowheads="1"/>
          </p:cNvSpPr>
          <p:nvPr/>
        </p:nvSpPr>
        <p:spPr bwMode="auto">
          <a:xfrm>
            <a:off x="4814888" y="1812925"/>
            <a:ext cx="9159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20202"/>
                </a:solidFill>
                <a:latin typeface="Courier New" pitchFamily="49" charset="0"/>
              </a:rPr>
              <a:t>x = -4</a:t>
            </a:r>
          </a:p>
        </p:txBody>
      </p:sp>
      <p:sp>
        <p:nvSpPr>
          <p:cNvPr id="16393" name="Rectangle 13"/>
          <p:cNvSpPr>
            <a:spLocks noChangeArrowheads="1"/>
          </p:cNvSpPr>
          <p:nvPr/>
        </p:nvSpPr>
        <p:spPr bwMode="auto">
          <a:xfrm>
            <a:off x="4821238" y="2101850"/>
            <a:ext cx="22574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20202"/>
                </a:solidFill>
                <a:latin typeface="Courier New" pitchFamily="49" charset="0"/>
              </a:rPr>
              <a:t>return -4 + f(-4)</a:t>
            </a:r>
          </a:p>
        </p:txBody>
      </p:sp>
      <p:sp>
        <p:nvSpPr>
          <p:cNvPr id="16394" name="Rectangle 14"/>
          <p:cNvSpPr>
            <a:spLocks noChangeArrowheads="1"/>
          </p:cNvSpPr>
          <p:nvPr/>
        </p:nvSpPr>
        <p:spPr bwMode="auto">
          <a:xfrm>
            <a:off x="4572000" y="2743200"/>
            <a:ext cx="3063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1E16E4"/>
                </a:solidFill>
                <a:latin typeface="Courier New" pitchFamily="49" charset="0"/>
              </a:rPr>
              <a:t>f</a:t>
            </a:r>
          </a:p>
        </p:txBody>
      </p:sp>
      <p:sp>
        <p:nvSpPr>
          <p:cNvPr id="16395" name="Rectangle 15"/>
          <p:cNvSpPr>
            <a:spLocks noChangeArrowheads="1"/>
          </p:cNvSpPr>
          <p:nvPr/>
        </p:nvSpPr>
        <p:spPr bwMode="auto">
          <a:xfrm>
            <a:off x="4816475" y="2987675"/>
            <a:ext cx="9159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20202"/>
                </a:solidFill>
                <a:latin typeface="Courier New" pitchFamily="49" charset="0"/>
              </a:rPr>
              <a:t>x = -4</a:t>
            </a:r>
          </a:p>
        </p:txBody>
      </p:sp>
      <p:sp>
        <p:nvSpPr>
          <p:cNvPr id="16396" name="Rectangle 16"/>
          <p:cNvSpPr>
            <a:spLocks noChangeArrowheads="1"/>
          </p:cNvSpPr>
          <p:nvPr/>
        </p:nvSpPr>
        <p:spPr bwMode="auto">
          <a:xfrm>
            <a:off x="4822825" y="3276600"/>
            <a:ext cx="29892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20202"/>
                </a:solidFill>
                <a:latin typeface="Courier New" pitchFamily="49" charset="0"/>
              </a:rPr>
              <a:t>return 11*g(x) + g(x/2)</a:t>
            </a:r>
          </a:p>
        </p:txBody>
      </p:sp>
      <p:sp>
        <p:nvSpPr>
          <p:cNvPr id="16397" name="Rectangle 17"/>
          <p:cNvSpPr>
            <a:spLocks noChangeArrowheads="1"/>
          </p:cNvSpPr>
          <p:nvPr/>
        </p:nvSpPr>
        <p:spPr bwMode="auto">
          <a:xfrm>
            <a:off x="6311900" y="2128838"/>
            <a:ext cx="712788" cy="304800"/>
          </a:xfrm>
          <a:prstGeom prst="rect">
            <a:avLst/>
          </a:prstGeom>
          <a:noFill/>
          <a:ln w="19050">
            <a:solidFill>
              <a:srgbClr val="1E16E4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20202"/>
              </a:solidFill>
            </a:endParaRPr>
          </a:p>
        </p:txBody>
      </p:sp>
      <p:sp>
        <p:nvSpPr>
          <p:cNvPr id="16399" name="Text Box 20"/>
          <p:cNvSpPr txBox="1">
            <a:spLocks noChangeArrowheads="1"/>
          </p:cNvSpPr>
          <p:nvPr/>
        </p:nvSpPr>
        <p:spPr bwMode="auto">
          <a:xfrm>
            <a:off x="609600" y="3106738"/>
            <a:ext cx="266700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sz="1600" b="1">
                <a:solidFill>
                  <a:srgbClr val="067B0E"/>
                </a:solidFill>
                <a:latin typeface="Courier New" pitchFamily="49" charset="0"/>
              </a:rPr>
              <a:t>def g(x):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sz="1600" b="1">
                <a:solidFill>
                  <a:srgbClr val="067B0E"/>
                </a:solidFill>
                <a:latin typeface="Courier New" pitchFamily="49" charset="0"/>
              </a:rPr>
              <a:t>    return -1 * x </a:t>
            </a:r>
          </a:p>
        </p:txBody>
      </p:sp>
      <p:sp>
        <p:nvSpPr>
          <p:cNvPr id="16400" name="Freeform 22"/>
          <p:cNvSpPr>
            <a:spLocks/>
          </p:cNvSpPr>
          <p:nvPr/>
        </p:nvSpPr>
        <p:spPr bwMode="auto">
          <a:xfrm>
            <a:off x="4241800" y="3146425"/>
            <a:ext cx="530225" cy="1195388"/>
          </a:xfrm>
          <a:custGeom>
            <a:avLst/>
            <a:gdLst>
              <a:gd name="T0" fmla="*/ 2147483647 w 334"/>
              <a:gd name="T1" fmla="*/ 2147483647 h 753"/>
              <a:gd name="T2" fmla="*/ 2147483647 w 334"/>
              <a:gd name="T3" fmla="*/ 2147483647 h 753"/>
              <a:gd name="T4" fmla="*/ 2147483647 w 334"/>
              <a:gd name="T5" fmla="*/ 2147483647 h 753"/>
              <a:gd name="T6" fmla="*/ 2147483647 w 334"/>
              <a:gd name="T7" fmla="*/ 2147483647 h 753"/>
              <a:gd name="T8" fmla="*/ 2147483647 w 334"/>
              <a:gd name="T9" fmla="*/ 2147483647 h 753"/>
              <a:gd name="T10" fmla="*/ 0 w 334"/>
              <a:gd name="T11" fmla="*/ 2147483647 h 753"/>
              <a:gd name="T12" fmla="*/ 2147483647 w 334"/>
              <a:gd name="T13" fmla="*/ 2147483647 h 753"/>
              <a:gd name="T14" fmla="*/ 2147483647 w 334"/>
              <a:gd name="T15" fmla="*/ 2147483647 h 753"/>
              <a:gd name="T16" fmla="*/ 2147483647 w 334"/>
              <a:gd name="T17" fmla="*/ 2147483647 h 753"/>
              <a:gd name="T18" fmla="*/ 2147483647 w 334"/>
              <a:gd name="T19" fmla="*/ 2147483647 h 753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334"/>
              <a:gd name="T31" fmla="*/ 0 h 753"/>
              <a:gd name="T32" fmla="*/ 334 w 334"/>
              <a:gd name="T33" fmla="*/ 753 h 753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334" h="753">
                <a:moveTo>
                  <a:pt x="334" y="751"/>
                </a:moveTo>
                <a:cubicBezTo>
                  <a:pt x="230" y="746"/>
                  <a:pt x="233" y="753"/>
                  <a:pt x="156" y="735"/>
                </a:cubicBezTo>
                <a:cubicBezTo>
                  <a:pt x="137" y="730"/>
                  <a:pt x="106" y="707"/>
                  <a:pt x="106" y="707"/>
                </a:cubicBezTo>
                <a:cubicBezTo>
                  <a:pt x="89" y="673"/>
                  <a:pt x="65" y="636"/>
                  <a:pt x="56" y="601"/>
                </a:cubicBezTo>
                <a:cubicBezTo>
                  <a:pt x="49" y="577"/>
                  <a:pt x="45" y="557"/>
                  <a:pt x="34" y="535"/>
                </a:cubicBezTo>
                <a:cubicBezTo>
                  <a:pt x="14" y="457"/>
                  <a:pt x="5" y="381"/>
                  <a:pt x="0" y="301"/>
                </a:cubicBezTo>
                <a:cubicBezTo>
                  <a:pt x="4" y="216"/>
                  <a:pt x="4" y="171"/>
                  <a:pt x="34" y="101"/>
                </a:cubicBezTo>
                <a:cubicBezTo>
                  <a:pt x="42" y="79"/>
                  <a:pt x="37" y="70"/>
                  <a:pt x="61" y="62"/>
                </a:cubicBezTo>
                <a:cubicBezTo>
                  <a:pt x="70" y="52"/>
                  <a:pt x="71" y="33"/>
                  <a:pt x="84" y="29"/>
                </a:cubicBezTo>
                <a:cubicBezTo>
                  <a:pt x="158" y="0"/>
                  <a:pt x="243" y="23"/>
                  <a:pt x="323" y="23"/>
                </a:cubicBezTo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01" name="Freeform 23"/>
          <p:cNvSpPr>
            <a:spLocks/>
          </p:cNvSpPr>
          <p:nvPr/>
        </p:nvSpPr>
        <p:spPr bwMode="auto">
          <a:xfrm>
            <a:off x="4065588" y="1893888"/>
            <a:ext cx="752475" cy="2501900"/>
          </a:xfrm>
          <a:custGeom>
            <a:avLst/>
            <a:gdLst>
              <a:gd name="T0" fmla="*/ 2147483647 w 334"/>
              <a:gd name="T1" fmla="*/ 2147483647 h 753"/>
              <a:gd name="T2" fmla="*/ 2147483647 w 334"/>
              <a:gd name="T3" fmla="*/ 2147483647 h 753"/>
              <a:gd name="T4" fmla="*/ 2147483647 w 334"/>
              <a:gd name="T5" fmla="*/ 2147483647 h 753"/>
              <a:gd name="T6" fmla="*/ 2147483647 w 334"/>
              <a:gd name="T7" fmla="*/ 2147483647 h 753"/>
              <a:gd name="T8" fmla="*/ 2147483647 w 334"/>
              <a:gd name="T9" fmla="*/ 2147483647 h 753"/>
              <a:gd name="T10" fmla="*/ 0 w 334"/>
              <a:gd name="T11" fmla="*/ 2147483647 h 753"/>
              <a:gd name="T12" fmla="*/ 2147483647 w 334"/>
              <a:gd name="T13" fmla="*/ 2147483647 h 753"/>
              <a:gd name="T14" fmla="*/ 2147483647 w 334"/>
              <a:gd name="T15" fmla="*/ 2147483647 h 753"/>
              <a:gd name="T16" fmla="*/ 2147483647 w 334"/>
              <a:gd name="T17" fmla="*/ 2147483647 h 753"/>
              <a:gd name="T18" fmla="*/ 2147483647 w 334"/>
              <a:gd name="T19" fmla="*/ 2147483647 h 753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334"/>
              <a:gd name="T31" fmla="*/ 0 h 753"/>
              <a:gd name="T32" fmla="*/ 334 w 334"/>
              <a:gd name="T33" fmla="*/ 753 h 753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334" h="753">
                <a:moveTo>
                  <a:pt x="334" y="751"/>
                </a:moveTo>
                <a:cubicBezTo>
                  <a:pt x="230" y="746"/>
                  <a:pt x="233" y="753"/>
                  <a:pt x="156" y="735"/>
                </a:cubicBezTo>
                <a:cubicBezTo>
                  <a:pt x="137" y="730"/>
                  <a:pt x="106" y="707"/>
                  <a:pt x="106" y="707"/>
                </a:cubicBezTo>
                <a:cubicBezTo>
                  <a:pt x="89" y="673"/>
                  <a:pt x="65" y="636"/>
                  <a:pt x="56" y="601"/>
                </a:cubicBezTo>
                <a:cubicBezTo>
                  <a:pt x="49" y="577"/>
                  <a:pt x="45" y="557"/>
                  <a:pt x="34" y="535"/>
                </a:cubicBezTo>
                <a:cubicBezTo>
                  <a:pt x="14" y="457"/>
                  <a:pt x="5" y="381"/>
                  <a:pt x="0" y="301"/>
                </a:cubicBezTo>
                <a:cubicBezTo>
                  <a:pt x="4" y="216"/>
                  <a:pt x="4" y="171"/>
                  <a:pt x="34" y="101"/>
                </a:cubicBezTo>
                <a:cubicBezTo>
                  <a:pt x="42" y="79"/>
                  <a:pt x="37" y="70"/>
                  <a:pt x="61" y="62"/>
                </a:cubicBezTo>
                <a:cubicBezTo>
                  <a:pt x="70" y="52"/>
                  <a:pt x="71" y="33"/>
                  <a:pt x="84" y="29"/>
                </a:cubicBezTo>
                <a:cubicBezTo>
                  <a:pt x="158" y="0"/>
                  <a:pt x="243" y="23"/>
                  <a:pt x="323" y="23"/>
                </a:cubicBezTo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02" name="Text Box 24"/>
          <p:cNvSpPr txBox="1">
            <a:spLocks noChangeArrowheads="1"/>
          </p:cNvSpPr>
          <p:nvPr/>
        </p:nvSpPr>
        <p:spPr bwMode="auto">
          <a:xfrm>
            <a:off x="533400" y="4572000"/>
            <a:ext cx="3733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>
                <a:latin typeface="Courier New" pitchFamily="49" charset="0"/>
              </a:rPr>
              <a:t>&gt;&gt;&gt; demo(-4) </a:t>
            </a:r>
            <a:r>
              <a:rPr lang="en-US">
                <a:latin typeface="Times" pitchFamily="-106" charset="0"/>
              </a:rPr>
              <a:t>?</a:t>
            </a:r>
            <a:endParaRPr lang="en-US" b="1">
              <a:latin typeface="Courier New" pitchFamily="49" charset="0"/>
            </a:endParaRPr>
          </a:p>
        </p:txBody>
      </p:sp>
      <p:sp>
        <p:nvSpPr>
          <p:cNvPr id="20" name="Text Box 8"/>
          <p:cNvSpPr txBox="1">
            <a:spLocks noChangeArrowheads="1"/>
          </p:cNvSpPr>
          <p:nvPr/>
        </p:nvSpPr>
        <p:spPr bwMode="auto">
          <a:xfrm>
            <a:off x="1295400" y="228600"/>
            <a:ext cx="624681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4000" dirty="0">
                <a:latin typeface="Cambria" pitchFamily="18" charset="0"/>
              </a:rPr>
              <a:t>How functions work…</a:t>
            </a:r>
          </a:p>
        </p:txBody>
      </p:sp>
      <p:sp>
        <p:nvSpPr>
          <p:cNvPr id="21" name="Text Box 21"/>
          <p:cNvSpPr txBox="1">
            <a:spLocks noChangeArrowheads="1"/>
          </p:cNvSpPr>
          <p:nvPr/>
        </p:nvSpPr>
        <p:spPr bwMode="auto">
          <a:xfrm>
            <a:off x="4894263" y="4114800"/>
            <a:ext cx="3487737" cy="584775"/>
          </a:xfrm>
          <a:prstGeom prst="rect">
            <a:avLst/>
          </a:prstGeom>
          <a:solidFill>
            <a:srgbClr val="FFCCCC"/>
          </a:solidFill>
          <a:ln>
            <a:noFill/>
          </a:ln>
          <a:ex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dirty="0">
                <a:latin typeface="Cambria" pitchFamily="18" charset="0"/>
              </a:rPr>
              <a:t>These are </a:t>
            </a:r>
            <a:r>
              <a:rPr lang="en-US" sz="1600" dirty="0" smtClean="0">
                <a:latin typeface="Cambria" pitchFamily="18" charset="0"/>
              </a:rPr>
              <a:t>distinct memory locations both holding </a:t>
            </a:r>
            <a:r>
              <a:rPr lang="en-US" sz="1600" b="1" dirty="0" smtClean="0">
                <a:latin typeface="Courier New" pitchFamily="49" charset="0"/>
              </a:rPr>
              <a:t>x</a:t>
            </a:r>
            <a:r>
              <a:rPr lang="en-US" sz="1600" dirty="0" smtClean="0">
                <a:latin typeface="Cambria" pitchFamily="18" charset="0"/>
              </a:rPr>
              <a:t>'s</a:t>
            </a:r>
            <a:r>
              <a:rPr lang="en-US" sz="1600" dirty="0">
                <a:latin typeface="Cambria" pitchFamily="18" charset="0"/>
              </a:rPr>
              <a:t>.</a:t>
            </a:r>
            <a:endParaRPr lang="en-US" sz="1600" i="1" dirty="0">
              <a:latin typeface="Cambria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705599" y="1584446"/>
            <a:ext cx="1619955" cy="35317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20202"/>
                </a:solidFill>
                <a:latin typeface="Calibri" panose="020F0502020204030204" pitchFamily="34" charset="0"/>
              </a:rPr>
              <a:t>stack frame</a:t>
            </a:r>
            <a:endParaRPr lang="en-US" dirty="0">
              <a:solidFill>
                <a:srgbClr val="020202"/>
              </a:solidFill>
              <a:latin typeface="Calibri" panose="020F050202020403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705599" y="2802003"/>
            <a:ext cx="1619955" cy="35317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20202"/>
                </a:solidFill>
                <a:latin typeface="Calibri" panose="020F0502020204030204" pitchFamily="34" charset="0"/>
              </a:rPr>
              <a:t>stack frame</a:t>
            </a:r>
            <a:endParaRPr lang="en-US" dirty="0">
              <a:solidFill>
                <a:srgbClr val="020202"/>
              </a:solidFill>
              <a:latin typeface="Calibri" panose="020F0502020204030204" pitchFamily="34" charset="0"/>
            </a:endParaRPr>
          </a:p>
        </p:txBody>
      </p:sp>
      <p:sp>
        <p:nvSpPr>
          <p:cNvPr id="16398" name="AutoShape 19"/>
          <p:cNvSpPr>
            <a:spLocks noChangeArrowheads="1"/>
          </p:cNvSpPr>
          <p:nvPr/>
        </p:nvSpPr>
        <p:spPr bwMode="auto">
          <a:xfrm>
            <a:off x="6553200" y="2438400"/>
            <a:ext cx="228600" cy="533400"/>
          </a:xfrm>
          <a:prstGeom prst="downArrow">
            <a:avLst>
              <a:gd name="adj1" fmla="val 30556"/>
              <a:gd name="adj2" fmla="val 65139"/>
            </a:avLst>
          </a:prstGeom>
          <a:solidFill>
            <a:srgbClr val="0C0BC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2020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2534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4495800" y="1524000"/>
            <a:ext cx="3886200" cy="1066800"/>
          </a:xfrm>
          <a:prstGeom prst="rect">
            <a:avLst/>
          </a:prstGeom>
          <a:solidFill>
            <a:srgbClr val="CAF5FB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20202"/>
              </a:solidFill>
            </a:endParaRPr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4495800" y="2743200"/>
            <a:ext cx="3886200" cy="1066800"/>
          </a:xfrm>
          <a:prstGeom prst="rect">
            <a:avLst/>
          </a:prstGeom>
          <a:solidFill>
            <a:srgbClr val="CAF5FB"/>
          </a:solidFill>
          <a:ln w="19050">
            <a:solidFill>
              <a:srgbClr val="1E16E4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20202"/>
              </a:solidFill>
            </a:endParaRPr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4495800" y="4114800"/>
            <a:ext cx="3886200" cy="1066800"/>
          </a:xfrm>
          <a:prstGeom prst="rect">
            <a:avLst/>
          </a:prstGeom>
          <a:solidFill>
            <a:srgbClr val="CAF5FB"/>
          </a:solidFill>
          <a:ln w="19050">
            <a:solidFill>
              <a:srgbClr val="067B0E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20202"/>
              </a:solidFill>
            </a:endParaRPr>
          </a:p>
        </p:txBody>
      </p:sp>
      <p:sp>
        <p:nvSpPr>
          <p:cNvPr id="17414" name="Text Box 9"/>
          <p:cNvSpPr txBox="1">
            <a:spLocks noChangeArrowheads="1"/>
          </p:cNvSpPr>
          <p:nvPr/>
        </p:nvSpPr>
        <p:spPr bwMode="auto">
          <a:xfrm>
            <a:off x="609600" y="2314575"/>
            <a:ext cx="3657600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sz="1600" b="1">
                <a:solidFill>
                  <a:srgbClr val="1E16E4"/>
                </a:solidFill>
                <a:latin typeface="Courier New" pitchFamily="49" charset="0"/>
              </a:rPr>
              <a:t>def f(x):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sz="1600" b="1">
                <a:solidFill>
                  <a:srgbClr val="1E16E4"/>
                </a:solidFill>
                <a:latin typeface="Courier New" pitchFamily="49" charset="0"/>
              </a:rPr>
              <a:t>    return 11*g(x) + g(x/2) </a:t>
            </a:r>
          </a:p>
        </p:txBody>
      </p:sp>
      <p:sp>
        <p:nvSpPr>
          <p:cNvPr id="17415" name="Text Box 12"/>
          <p:cNvSpPr txBox="1">
            <a:spLocks noChangeArrowheads="1"/>
          </p:cNvSpPr>
          <p:nvPr/>
        </p:nvSpPr>
        <p:spPr bwMode="auto">
          <a:xfrm>
            <a:off x="609600" y="1524000"/>
            <a:ext cx="3276600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sz="1600" b="1">
                <a:latin typeface="Courier New" pitchFamily="49" charset="0"/>
              </a:rPr>
              <a:t>def demo(x):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sz="1600" b="1">
                <a:latin typeface="Courier New" pitchFamily="49" charset="0"/>
              </a:rPr>
              <a:t>    return x + f(x)  </a:t>
            </a:r>
          </a:p>
        </p:txBody>
      </p:sp>
      <p:sp>
        <p:nvSpPr>
          <p:cNvPr id="17416" name="Rectangle 13"/>
          <p:cNvSpPr>
            <a:spLocks noChangeArrowheads="1"/>
          </p:cNvSpPr>
          <p:nvPr/>
        </p:nvSpPr>
        <p:spPr bwMode="auto">
          <a:xfrm>
            <a:off x="4514850" y="1533525"/>
            <a:ext cx="6715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20202"/>
                </a:solidFill>
                <a:latin typeface="Courier New" pitchFamily="49" charset="0"/>
              </a:rPr>
              <a:t>demo</a:t>
            </a:r>
          </a:p>
        </p:txBody>
      </p:sp>
      <p:sp>
        <p:nvSpPr>
          <p:cNvPr id="17417" name="Rectangle 14"/>
          <p:cNvSpPr>
            <a:spLocks noChangeArrowheads="1"/>
          </p:cNvSpPr>
          <p:nvPr/>
        </p:nvSpPr>
        <p:spPr bwMode="auto">
          <a:xfrm>
            <a:off x="4814888" y="1812925"/>
            <a:ext cx="9159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20202"/>
                </a:solidFill>
                <a:latin typeface="Courier New" pitchFamily="49" charset="0"/>
              </a:rPr>
              <a:t>x = -4</a:t>
            </a:r>
          </a:p>
        </p:txBody>
      </p:sp>
      <p:sp>
        <p:nvSpPr>
          <p:cNvPr id="17418" name="Rectangle 15"/>
          <p:cNvSpPr>
            <a:spLocks noChangeArrowheads="1"/>
          </p:cNvSpPr>
          <p:nvPr/>
        </p:nvSpPr>
        <p:spPr bwMode="auto">
          <a:xfrm>
            <a:off x="4821238" y="2101850"/>
            <a:ext cx="22574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20202"/>
                </a:solidFill>
                <a:latin typeface="Courier New" pitchFamily="49" charset="0"/>
              </a:rPr>
              <a:t>return -4 + f(-4)</a:t>
            </a:r>
          </a:p>
        </p:txBody>
      </p:sp>
      <p:sp>
        <p:nvSpPr>
          <p:cNvPr id="17419" name="Rectangle 16"/>
          <p:cNvSpPr>
            <a:spLocks noChangeArrowheads="1"/>
          </p:cNvSpPr>
          <p:nvPr/>
        </p:nvSpPr>
        <p:spPr bwMode="auto">
          <a:xfrm>
            <a:off x="4572000" y="2743200"/>
            <a:ext cx="3063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1E16E4"/>
                </a:solidFill>
                <a:latin typeface="Courier New" pitchFamily="49" charset="0"/>
              </a:rPr>
              <a:t>f</a:t>
            </a:r>
          </a:p>
        </p:txBody>
      </p:sp>
      <p:sp>
        <p:nvSpPr>
          <p:cNvPr id="17420" name="Rectangle 17"/>
          <p:cNvSpPr>
            <a:spLocks noChangeArrowheads="1"/>
          </p:cNvSpPr>
          <p:nvPr/>
        </p:nvSpPr>
        <p:spPr bwMode="auto">
          <a:xfrm>
            <a:off x="4572000" y="4191000"/>
            <a:ext cx="3063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67B0E"/>
                </a:solidFill>
                <a:latin typeface="Courier New" pitchFamily="49" charset="0"/>
              </a:rPr>
              <a:t>g</a:t>
            </a:r>
          </a:p>
        </p:txBody>
      </p:sp>
      <p:sp>
        <p:nvSpPr>
          <p:cNvPr id="17421" name="Rectangle 18"/>
          <p:cNvSpPr>
            <a:spLocks noChangeArrowheads="1"/>
          </p:cNvSpPr>
          <p:nvPr/>
        </p:nvSpPr>
        <p:spPr bwMode="auto">
          <a:xfrm>
            <a:off x="4816475" y="2987675"/>
            <a:ext cx="9159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20202"/>
                </a:solidFill>
                <a:latin typeface="Courier New" pitchFamily="49" charset="0"/>
              </a:rPr>
              <a:t>x = -4</a:t>
            </a:r>
          </a:p>
        </p:txBody>
      </p:sp>
      <p:sp>
        <p:nvSpPr>
          <p:cNvPr id="17422" name="Rectangle 19"/>
          <p:cNvSpPr>
            <a:spLocks noChangeArrowheads="1"/>
          </p:cNvSpPr>
          <p:nvPr/>
        </p:nvSpPr>
        <p:spPr bwMode="auto">
          <a:xfrm>
            <a:off x="4822825" y="3276600"/>
            <a:ext cx="3232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20202"/>
                </a:solidFill>
                <a:latin typeface="Courier New" pitchFamily="49" charset="0"/>
              </a:rPr>
              <a:t>return 11*g(-4) + g(-4/2)</a:t>
            </a:r>
          </a:p>
        </p:txBody>
      </p:sp>
      <p:sp>
        <p:nvSpPr>
          <p:cNvPr id="17423" name="Rectangle 22"/>
          <p:cNvSpPr>
            <a:spLocks noChangeArrowheads="1"/>
          </p:cNvSpPr>
          <p:nvPr/>
        </p:nvSpPr>
        <p:spPr bwMode="auto">
          <a:xfrm>
            <a:off x="4816475" y="4403725"/>
            <a:ext cx="9159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20202"/>
                </a:solidFill>
                <a:latin typeface="Courier New" pitchFamily="49" charset="0"/>
              </a:rPr>
              <a:t>x = -4</a:t>
            </a:r>
          </a:p>
        </p:txBody>
      </p:sp>
      <p:sp>
        <p:nvSpPr>
          <p:cNvPr id="17424" name="Rectangle 23"/>
          <p:cNvSpPr>
            <a:spLocks noChangeArrowheads="1"/>
          </p:cNvSpPr>
          <p:nvPr/>
        </p:nvSpPr>
        <p:spPr bwMode="auto">
          <a:xfrm>
            <a:off x="4822825" y="4692650"/>
            <a:ext cx="2012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20202"/>
                </a:solidFill>
                <a:latin typeface="Courier New" pitchFamily="49" charset="0"/>
              </a:rPr>
              <a:t>return -1.0 * x</a:t>
            </a:r>
          </a:p>
        </p:txBody>
      </p:sp>
      <p:sp>
        <p:nvSpPr>
          <p:cNvPr id="17425" name="Rectangle 27"/>
          <p:cNvSpPr>
            <a:spLocks noChangeArrowheads="1"/>
          </p:cNvSpPr>
          <p:nvPr/>
        </p:nvSpPr>
        <p:spPr bwMode="auto">
          <a:xfrm>
            <a:off x="6311900" y="2128838"/>
            <a:ext cx="712788" cy="304800"/>
          </a:xfrm>
          <a:prstGeom prst="rect">
            <a:avLst/>
          </a:prstGeom>
          <a:noFill/>
          <a:ln w="19050">
            <a:solidFill>
              <a:srgbClr val="1E16E4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20202"/>
              </a:solidFill>
            </a:endParaRPr>
          </a:p>
        </p:txBody>
      </p:sp>
      <p:sp>
        <p:nvSpPr>
          <p:cNvPr id="17426" name="Rectangle 28"/>
          <p:cNvSpPr>
            <a:spLocks noChangeArrowheads="1"/>
          </p:cNvSpPr>
          <p:nvPr/>
        </p:nvSpPr>
        <p:spPr bwMode="auto">
          <a:xfrm>
            <a:off x="6091238" y="3302000"/>
            <a:ext cx="655637" cy="304800"/>
          </a:xfrm>
          <a:prstGeom prst="rect">
            <a:avLst/>
          </a:prstGeom>
          <a:noFill/>
          <a:ln w="19050">
            <a:solidFill>
              <a:srgbClr val="067B0E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20202"/>
              </a:solidFill>
            </a:endParaRPr>
          </a:p>
        </p:txBody>
      </p:sp>
      <p:sp>
        <p:nvSpPr>
          <p:cNvPr id="17428" name="AutoShape 32"/>
          <p:cNvSpPr>
            <a:spLocks noChangeArrowheads="1"/>
          </p:cNvSpPr>
          <p:nvPr/>
        </p:nvSpPr>
        <p:spPr bwMode="auto">
          <a:xfrm>
            <a:off x="6223000" y="3602038"/>
            <a:ext cx="228600" cy="825500"/>
          </a:xfrm>
          <a:prstGeom prst="downArrow">
            <a:avLst>
              <a:gd name="adj1" fmla="val 30556"/>
              <a:gd name="adj2" fmla="val 100810"/>
            </a:avLst>
          </a:prstGeom>
          <a:solidFill>
            <a:srgbClr val="0FB12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20202"/>
              </a:solidFill>
            </a:endParaRPr>
          </a:p>
        </p:txBody>
      </p:sp>
      <p:sp>
        <p:nvSpPr>
          <p:cNvPr id="17429" name="Text Box 33"/>
          <p:cNvSpPr txBox="1">
            <a:spLocks noChangeArrowheads="1"/>
          </p:cNvSpPr>
          <p:nvPr/>
        </p:nvSpPr>
        <p:spPr bwMode="auto">
          <a:xfrm>
            <a:off x="609600" y="3106738"/>
            <a:ext cx="266700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sz="1600" b="1">
                <a:solidFill>
                  <a:srgbClr val="067B0E"/>
                </a:solidFill>
                <a:latin typeface="Courier New" pitchFamily="49" charset="0"/>
              </a:rPr>
              <a:t>def g(x):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sz="1600" b="1">
                <a:solidFill>
                  <a:srgbClr val="067B0E"/>
                </a:solidFill>
                <a:latin typeface="Courier New" pitchFamily="49" charset="0"/>
              </a:rPr>
              <a:t>    return -1 * x </a:t>
            </a:r>
          </a:p>
        </p:txBody>
      </p:sp>
      <p:sp>
        <p:nvSpPr>
          <p:cNvPr id="17430" name="Text Box 34"/>
          <p:cNvSpPr txBox="1">
            <a:spLocks noChangeArrowheads="1"/>
          </p:cNvSpPr>
          <p:nvPr/>
        </p:nvSpPr>
        <p:spPr bwMode="auto">
          <a:xfrm>
            <a:off x="533400" y="4572000"/>
            <a:ext cx="3733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>
                <a:latin typeface="Courier New" pitchFamily="49" charset="0"/>
              </a:rPr>
              <a:t>&gt;&gt;&gt; demo(-4) </a:t>
            </a:r>
            <a:r>
              <a:rPr lang="en-US">
                <a:latin typeface="Times" pitchFamily="-106" charset="0"/>
              </a:rPr>
              <a:t>?</a:t>
            </a:r>
            <a:endParaRPr lang="en-US" b="1">
              <a:latin typeface="Courier New" pitchFamily="49" charset="0"/>
            </a:endParaRPr>
          </a:p>
        </p:txBody>
      </p:sp>
      <p:sp>
        <p:nvSpPr>
          <p:cNvPr id="23" name="Text Box 8"/>
          <p:cNvSpPr txBox="1">
            <a:spLocks noChangeArrowheads="1"/>
          </p:cNvSpPr>
          <p:nvPr/>
        </p:nvSpPr>
        <p:spPr bwMode="auto">
          <a:xfrm>
            <a:off x="1295400" y="228600"/>
            <a:ext cx="624681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4000" dirty="0">
                <a:latin typeface="Cambria" pitchFamily="18" charset="0"/>
              </a:rPr>
              <a:t>How functions work…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705599" y="1584446"/>
            <a:ext cx="1619955" cy="35317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20202"/>
                </a:solidFill>
                <a:latin typeface="Calibri" panose="020F0502020204030204" pitchFamily="34" charset="0"/>
              </a:rPr>
              <a:t>stack frame</a:t>
            </a:r>
            <a:endParaRPr lang="en-US" dirty="0">
              <a:solidFill>
                <a:srgbClr val="020202"/>
              </a:solidFill>
              <a:latin typeface="Calibri" panose="020F050202020403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705599" y="2802003"/>
            <a:ext cx="1619955" cy="35317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20202"/>
                </a:solidFill>
                <a:latin typeface="Calibri" panose="020F0502020204030204" pitchFamily="34" charset="0"/>
              </a:rPr>
              <a:t>stack frame</a:t>
            </a:r>
            <a:endParaRPr lang="en-US" dirty="0">
              <a:solidFill>
                <a:srgbClr val="020202"/>
              </a:solidFill>
              <a:latin typeface="Calibri" panose="020F050202020403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705599" y="4171245"/>
            <a:ext cx="1619955" cy="35317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20202"/>
                </a:solidFill>
                <a:latin typeface="Calibri" panose="020F0502020204030204" pitchFamily="34" charset="0"/>
              </a:rPr>
              <a:t>stack frame</a:t>
            </a:r>
            <a:endParaRPr lang="en-US" dirty="0">
              <a:solidFill>
                <a:srgbClr val="020202"/>
              </a:solidFill>
              <a:latin typeface="Calibri" panose="020F0502020204030204" pitchFamily="34" charset="0"/>
            </a:endParaRPr>
          </a:p>
        </p:txBody>
      </p:sp>
      <p:sp>
        <p:nvSpPr>
          <p:cNvPr id="17427" name="AutoShape 31"/>
          <p:cNvSpPr>
            <a:spLocks noChangeArrowheads="1"/>
          </p:cNvSpPr>
          <p:nvPr/>
        </p:nvSpPr>
        <p:spPr bwMode="auto">
          <a:xfrm>
            <a:off x="6553200" y="2438400"/>
            <a:ext cx="228600" cy="533400"/>
          </a:xfrm>
          <a:prstGeom prst="downArrow">
            <a:avLst>
              <a:gd name="adj1" fmla="val 30556"/>
              <a:gd name="adj2" fmla="val 65139"/>
            </a:avLst>
          </a:prstGeom>
          <a:solidFill>
            <a:srgbClr val="0C0BC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2020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973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4495800" y="1524000"/>
            <a:ext cx="3886200" cy="1066800"/>
          </a:xfrm>
          <a:prstGeom prst="rect">
            <a:avLst/>
          </a:prstGeom>
          <a:solidFill>
            <a:srgbClr val="CAF5FB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20202"/>
              </a:solidFill>
            </a:endParaRPr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4495800" y="2743200"/>
            <a:ext cx="3886200" cy="1066800"/>
          </a:xfrm>
          <a:prstGeom prst="rect">
            <a:avLst/>
          </a:prstGeom>
          <a:solidFill>
            <a:srgbClr val="CAF5FB"/>
          </a:solidFill>
          <a:ln w="19050">
            <a:solidFill>
              <a:srgbClr val="1E16E4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20202"/>
              </a:solidFill>
            </a:endParaRPr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4495800" y="4114800"/>
            <a:ext cx="3886200" cy="1066800"/>
          </a:xfrm>
          <a:prstGeom prst="rect">
            <a:avLst/>
          </a:prstGeom>
          <a:solidFill>
            <a:srgbClr val="CAF5FB"/>
          </a:solidFill>
          <a:ln w="19050">
            <a:solidFill>
              <a:srgbClr val="067B0E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20202"/>
              </a:solidFill>
            </a:endParaRPr>
          </a:p>
        </p:txBody>
      </p:sp>
      <p:sp>
        <p:nvSpPr>
          <p:cNvPr id="18438" name="Text Box 9"/>
          <p:cNvSpPr txBox="1">
            <a:spLocks noChangeArrowheads="1"/>
          </p:cNvSpPr>
          <p:nvPr/>
        </p:nvSpPr>
        <p:spPr bwMode="auto">
          <a:xfrm>
            <a:off x="609600" y="2314575"/>
            <a:ext cx="3657600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sz="1600" b="1">
                <a:solidFill>
                  <a:srgbClr val="1E16E4"/>
                </a:solidFill>
                <a:latin typeface="Courier New" pitchFamily="49" charset="0"/>
              </a:rPr>
              <a:t>def f(x):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sz="1600" b="1">
                <a:solidFill>
                  <a:srgbClr val="1E16E4"/>
                </a:solidFill>
                <a:latin typeface="Courier New" pitchFamily="49" charset="0"/>
              </a:rPr>
              <a:t>    return 11*g(x) + g(x/2) </a:t>
            </a:r>
          </a:p>
        </p:txBody>
      </p:sp>
      <p:sp>
        <p:nvSpPr>
          <p:cNvPr id="18439" name="Text Box 10"/>
          <p:cNvSpPr txBox="1">
            <a:spLocks noChangeArrowheads="1"/>
          </p:cNvSpPr>
          <p:nvPr/>
        </p:nvSpPr>
        <p:spPr bwMode="auto">
          <a:xfrm>
            <a:off x="609600" y="3106738"/>
            <a:ext cx="266700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sz="1600" b="1">
                <a:solidFill>
                  <a:srgbClr val="067B0E"/>
                </a:solidFill>
                <a:latin typeface="Courier New" pitchFamily="49" charset="0"/>
              </a:rPr>
              <a:t>def g(x):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sz="1600" b="1">
                <a:solidFill>
                  <a:srgbClr val="067B0E"/>
                </a:solidFill>
                <a:latin typeface="Courier New" pitchFamily="49" charset="0"/>
              </a:rPr>
              <a:t>    return -1 * x </a:t>
            </a:r>
          </a:p>
        </p:txBody>
      </p:sp>
      <p:sp>
        <p:nvSpPr>
          <p:cNvPr id="18440" name="Text Box 12"/>
          <p:cNvSpPr txBox="1">
            <a:spLocks noChangeArrowheads="1"/>
          </p:cNvSpPr>
          <p:nvPr/>
        </p:nvSpPr>
        <p:spPr bwMode="auto">
          <a:xfrm>
            <a:off x="609600" y="1524000"/>
            <a:ext cx="3276600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sz="1600" b="1">
                <a:latin typeface="Courier New" pitchFamily="49" charset="0"/>
              </a:rPr>
              <a:t>def demo(x):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sz="1600" b="1">
                <a:latin typeface="Courier New" pitchFamily="49" charset="0"/>
              </a:rPr>
              <a:t>    return x + f(x)  </a:t>
            </a:r>
          </a:p>
        </p:txBody>
      </p:sp>
      <p:sp>
        <p:nvSpPr>
          <p:cNvPr id="18441" name="Rectangle 13"/>
          <p:cNvSpPr>
            <a:spLocks noChangeArrowheads="1"/>
          </p:cNvSpPr>
          <p:nvPr/>
        </p:nvSpPr>
        <p:spPr bwMode="auto">
          <a:xfrm>
            <a:off x="4514850" y="1533525"/>
            <a:ext cx="6715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20202"/>
                </a:solidFill>
                <a:latin typeface="Courier New" pitchFamily="49" charset="0"/>
              </a:rPr>
              <a:t>demo</a:t>
            </a:r>
          </a:p>
        </p:txBody>
      </p:sp>
      <p:sp>
        <p:nvSpPr>
          <p:cNvPr id="18442" name="Rectangle 14"/>
          <p:cNvSpPr>
            <a:spLocks noChangeArrowheads="1"/>
          </p:cNvSpPr>
          <p:nvPr/>
        </p:nvSpPr>
        <p:spPr bwMode="auto">
          <a:xfrm>
            <a:off x="4814888" y="1812925"/>
            <a:ext cx="9159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20202"/>
                </a:solidFill>
                <a:latin typeface="Courier New" pitchFamily="49" charset="0"/>
              </a:rPr>
              <a:t>x = -4</a:t>
            </a:r>
          </a:p>
        </p:txBody>
      </p:sp>
      <p:sp>
        <p:nvSpPr>
          <p:cNvPr id="18443" name="Rectangle 15"/>
          <p:cNvSpPr>
            <a:spLocks noChangeArrowheads="1"/>
          </p:cNvSpPr>
          <p:nvPr/>
        </p:nvSpPr>
        <p:spPr bwMode="auto">
          <a:xfrm>
            <a:off x="4821238" y="2101850"/>
            <a:ext cx="22574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20202"/>
                </a:solidFill>
                <a:latin typeface="Courier New" pitchFamily="49" charset="0"/>
              </a:rPr>
              <a:t>return -4 + f(-4)</a:t>
            </a:r>
          </a:p>
        </p:txBody>
      </p:sp>
      <p:sp>
        <p:nvSpPr>
          <p:cNvPr id="18444" name="Rectangle 16"/>
          <p:cNvSpPr>
            <a:spLocks noChangeArrowheads="1"/>
          </p:cNvSpPr>
          <p:nvPr/>
        </p:nvSpPr>
        <p:spPr bwMode="auto">
          <a:xfrm>
            <a:off x="4572000" y="2743200"/>
            <a:ext cx="3063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1E16E4"/>
                </a:solidFill>
                <a:latin typeface="Courier New" pitchFamily="49" charset="0"/>
              </a:rPr>
              <a:t>f</a:t>
            </a:r>
          </a:p>
        </p:txBody>
      </p:sp>
      <p:sp>
        <p:nvSpPr>
          <p:cNvPr id="18445" name="Rectangle 17"/>
          <p:cNvSpPr>
            <a:spLocks noChangeArrowheads="1"/>
          </p:cNvSpPr>
          <p:nvPr/>
        </p:nvSpPr>
        <p:spPr bwMode="auto">
          <a:xfrm>
            <a:off x="4572000" y="4191000"/>
            <a:ext cx="3063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67B0E"/>
                </a:solidFill>
                <a:latin typeface="Courier New" pitchFamily="49" charset="0"/>
              </a:rPr>
              <a:t>g</a:t>
            </a:r>
          </a:p>
        </p:txBody>
      </p:sp>
      <p:sp>
        <p:nvSpPr>
          <p:cNvPr id="18446" name="Rectangle 18"/>
          <p:cNvSpPr>
            <a:spLocks noChangeArrowheads="1"/>
          </p:cNvSpPr>
          <p:nvPr/>
        </p:nvSpPr>
        <p:spPr bwMode="auto">
          <a:xfrm>
            <a:off x="4816475" y="2987675"/>
            <a:ext cx="9159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20202"/>
                </a:solidFill>
                <a:latin typeface="Courier New" pitchFamily="49" charset="0"/>
              </a:rPr>
              <a:t>x = -4</a:t>
            </a:r>
          </a:p>
        </p:txBody>
      </p:sp>
      <p:sp>
        <p:nvSpPr>
          <p:cNvPr id="18447" name="Rectangle 19"/>
          <p:cNvSpPr>
            <a:spLocks noChangeArrowheads="1"/>
          </p:cNvSpPr>
          <p:nvPr/>
        </p:nvSpPr>
        <p:spPr bwMode="auto">
          <a:xfrm>
            <a:off x="4822825" y="3276600"/>
            <a:ext cx="31115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20202"/>
                </a:solidFill>
                <a:latin typeface="Courier New" pitchFamily="49" charset="0"/>
              </a:rPr>
              <a:t>return 11* 4   + g(-4/2)</a:t>
            </a:r>
          </a:p>
        </p:txBody>
      </p:sp>
      <p:sp>
        <p:nvSpPr>
          <p:cNvPr id="18448" name="Rectangle 22"/>
          <p:cNvSpPr>
            <a:spLocks noChangeArrowheads="1"/>
          </p:cNvSpPr>
          <p:nvPr/>
        </p:nvSpPr>
        <p:spPr bwMode="auto">
          <a:xfrm>
            <a:off x="4816475" y="4403725"/>
            <a:ext cx="9159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20202"/>
                </a:solidFill>
                <a:latin typeface="Courier New" pitchFamily="49" charset="0"/>
              </a:rPr>
              <a:t>x = -4</a:t>
            </a:r>
          </a:p>
        </p:txBody>
      </p:sp>
      <p:sp>
        <p:nvSpPr>
          <p:cNvPr id="18449" name="Rectangle 23"/>
          <p:cNvSpPr>
            <a:spLocks noChangeArrowheads="1"/>
          </p:cNvSpPr>
          <p:nvPr/>
        </p:nvSpPr>
        <p:spPr bwMode="auto">
          <a:xfrm>
            <a:off x="4822825" y="4692650"/>
            <a:ext cx="2012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20202"/>
                </a:solidFill>
                <a:latin typeface="Courier New" pitchFamily="49" charset="0"/>
              </a:rPr>
              <a:t>return  -1 * -4</a:t>
            </a:r>
          </a:p>
        </p:txBody>
      </p:sp>
      <p:sp>
        <p:nvSpPr>
          <p:cNvPr id="18450" name="Oval 24"/>
          <p:cNvSpPr>
            <a:spLocks noChangeArrowheads="1"/>
          </p:cNvSpPr>
          <p:nvPr/>
        </p:nvSpPr>
        <p:spPr bwMode="auto">
          <a:xfrm>
            <a:off x="5659438" y="4679950"/>
            <a:ext cx="1298575" cy="365125"/>
          </a:xfrm>
          <a:prstGeom prst="ellipse">
            <a:avLst/>
          </a:prstGeom>
          <a:noFill/>
          <a:ln w="19050">
            <a:solidFill>
              <a:srgbClr val="067B0E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20202"/>
              </a:solidFill>
            </a:endParaRPr>
          </a:p>
        </p:txBody>
      </p:sp>
      <p:sp>
        <p:nvSpPr>
          <p:cNvPr id="18451" name="Rectangle 25"/>
          <p:cNvSpPr>
            <a:spLocks noChangeArrowheads="1"/>
          </p:cNvSpPr>
          <p:nvPr/>
        </p:nvSpPr>
        <p:spPr bwMode="auto">
          <a:xfrm>
            <a:off x="7283450" y="4692650"/>
            <a:ext cx="5492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67B0E"/>
                </a:solidFill>
                <a:latin typeface="Courier New" pitchFamily="49" charset="0"/>
              </a:rPr>
              <a:t>  4</a:t>
            </a:r>
          </a:p>
        </p:txBody>
      </p:sp>
      <p:sp>
        <p:nvSpPr>
          <p:cNvPr id="18452" name="Line 26"/>
          <p:cNvSpPr>
            <a:spLocks noChangeShapeType="1"/>
          </p:cNvSpPr>
          <p:nvPr/>
        </p:nvSpPr>
        <p:spPr bwMode="auto">
          <a:xfrm flipH="1" flipV="1">
            <a:off x="6391275" y="3619500"/>
            <a:ext cx="1236663" cy="1077913"/>
          </a:xfrm>
          <a:prstGeom prst="line">
            <a:avLst/>
          </a:prstGeom>
          <a:noFill/>
          <a:ln w="19050">
            <a:solidFill>
              <a:srgbClr val="067B0E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20202"/>
              </a:solidFill>
            </a:endParaRPr>
          </a:p>
        </p:txBody>
      </p:sp>
      <p:sp>
        <p:nvSpPr>
          <p:cNvPr id="18453" name="Rectangle 27"/>
          <p:cNvSpPr>
            <a:spLocks noChangeArrowheads="1"/>
          </p:cNvSpPr>
          <p:nvPr/>
        </p:nvSpPr>
        <p:spPr bwMode="auto">
          <a:xfrm>
            <a:off x="6311900" y="2128838"/>
            <a:ext cx="712788" cy="304800"/>
          </a:xfrm>
          <a:prstGeom prst="rect">
            <a:avLst/>
          </a:prstGeom>
          <a:noFill/>
          <a:ln w="19050">
            <a:solidFill>
              <a:srgbClr val="1E16E4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20202"/>
              </a:solidFill>
            </a:endParaRPr>
          </a:p>
        </p:txBody>
      </p:sp>
      <p:sp>
        <p:nvSpPr>
          <p:cNvPr id="18454" name="Rectangle 28"/>
          <p:cNvSpPr>
            <a:spLocks noChangeArrowheads="1"/>
          </p:cNvSpPr>
          <p:nvPr/>
        </p:nvSpPr>
        <p:spPr bwMode="auto">
          <a:xfrm>
            <a:off x="6213475" y="3302000"/>
            <a:ext cx="284163" cy="304800"/>
          </a:xfrm>
          <a:prstGeom prst="rect">
            <a:avLst/>
          </a:prstGeom>
          <a:noFill/>
          <a:ln w="19050">
            <a:solidFill>
              <a:srgbClr val="067B0E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20202"/>
              </a:solidFill>
            </a:endParaRPr>
          </a:p>
        </p:txBody>
      </p:sp>
      <p:sp>
        <p:nvSpPr>
          <p:cNvPr id="18455" name="Line 29"/>
          <p:cNvSpPr>
            <a:spLocks noChangeShapeType="1"/>
          </p:cNvSpPr>
          <p:nvPr/>
        </p:nvSpPr>
        <p:spPr bwMode="auto">
          <a:xfrm flipV="1">
            <a:off x="6959600" y="4852988"/>
            <a:ext cx="342900" cy="4762"/>
          </a:xfrm>
          <a:prstGeom prst="line">
            <a:avLst/>
          </a:prstGeom>
          <a:noFill/>
          <a:ln w="19050">
            <a:solidFill>
              <a:srgbClr val="067B0E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20202"/>
              </a:solidFill>
            </a:endParaRPr>
          </a:p>
        </p:txBody>
      </p:sp>
      <p:sp>
        <p:nvSpPr>
          <p:cNvPr id="18456" name="AutoShape 31"/>
          <p:cNvSpPr>
            <a:spLocks noChangeArrowheads="1"/>
          </p:cNvSpPr>
          <p:nvPr/>
        </p:nvSpPr>
        <p:spPr bwMode="auto">
          <a:xfrm>
            <a:off x="6553200" y="2438400"/>
            <a:ext cx="228600" cy="533400"/>
          </a:xfrm>
          <a:prstGeom prst="downArrow">
            <a:avLst>
              <a:gd name="adj1" fmla="val 30556"/>
              <a:gd name="adj2" fmla="val 65139"/>
            </a:avLst>
          </a:prstGeom>
          <a:solidFill>
            <a:srgbClr val="0C0BC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20202"/>
              </a:solidFill>
            </a:endParaRPr>
          </a:p>
        </p:txBody>
      </p:sp>
      <p:sp>
        <p:nvSpPr>
          <p:cNvPr id="18457" name="AutoShape 32"/>
          <p:cNvSpPr>
            <a:spLocks noChangeArrowheads="1"/>
          </p:cNvSpPr>
          <p:nvPr/>
        </p:nvSpPr>
        <p:spPr bwMode="auto">
          <a:xfrm>
            <a:off x="6223000" y="3602038"/>
            <a:ext cx="228600" cy="825500"/>
          </a:xfrm>
          <a:prstGeom prst="downArrow">
            <a:avLst>
              <a:gd name="adj1" fmla="val 30556"/>
              <a:gd name="adj2" fmla="val 100810"/>
            </a:avLst>
          </a:prstGeom>
          <a:solidFill>
            <a:srgbClr val="0FB12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20202"/>
              </a:solidFill>
            </a:endParaRPr>
          </a:p>
        </p:txBody>
      </p:sp>
      <p:sp>
        <p:nvSpPr>
          <p:cNvPr id="18458" name="Text Box 33"/>
          <p:cNvSpPr txBox="1">
            <a:spLocks noChangeArrowheads="1"/>
          </p:cNvSpPr>
          <p:nvPr/>
        </p:nvSpPr>
        <p:spPr bwMode="auto">
          <a:xfrm>
            <a:off x="533400" y="4572000"/>
            <a:ext cx="3733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>
                <a:latin typeface="Courier New" pitchFamily="49" charset="0"/>
              </a:rPr>
              <a:t>&gt;&gt;&gt; demo(-4) </a:t>
            </a:r>
            <a:r>
              <a:rPr lang="en-US">
                <a:latin typeface="Times" pitchFamily="-106" charset="0"/>
              </a:rPr>
              <a:t>?</a:t>
            </a:r>
            <a:endParaRPr lang="en-US" b="1">
              <a:latin typeface="Courier New" pitchFamily="49" charset="0"/>
            </a:endParaRPr>
          </a:p>
        </p:txBody>
      </p:sp>
      <p:sp>
        <p:nvSpPr>
          <p:cNvPr id="27" name="Text Box 8"/>
          <p:cNvSpPr txBox="1">
            <a:spLocks noChangeArrowheads="1"/>
          </p:cNvSpPr>
          <p:nvPr/>
        </p:nvSpPr>
        <p:spPr bwMode="auto">
          <a:xfrm>
            <a:off x="1295400" y="228600"/>
            <a:ext cx="624681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4000" dirty="0">
                <a:latin typeface="Cambria" pitchFamily="18" charset="0"/>
              </a:rPr>
              <a:t>How functions work…</a:t>
            </a:r>
          </a:p>
        </p:txBody>
      </p:sp>
    </p:spTree>
    <p:extLst>
      <p:ext uri="{BB962C8B-B14F-4D97-AF65-F5344CB8AC3E}">
        <p14:creationId xmlns:p14="http://schemas.microsoft.com/office/powerpoint/2010/main" val="1046548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4495800" y="1524000"/>
            <a:ext cx="3886200" cy="1066800"/>
          </a:xfrm>
          <a:prstGeom prst="rect">
            <a:avLst/>
          </a:prstGeom>
          <a:solidFill>
            <a:srgbClr val="CAF5FB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20202"/>
              </a:solidFill>
            </a:endParaRPr>
          </a:p>
        </p:txBody>
      </p:sp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4495800" y="2743200"/>
            <a:ext cx="3886200" cy="1066800"/>
          </a:xfrm>
          <a:prstGeom prst="rect">
            <a:avLst/>
          </a:prstGeom>
          <a:solidFill>
            <a:srgbClr val="CAF5FB"/>
          </a:solidFill>
          <a:ln w="19050">
            <a:solidFill>
              <a:srgbClr val="1E16E4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20202"/>
              </a:solidFill>
            </a:endParaRPr>
          </a:p>
        </p:txBody>
      </p:sp>
      <p:sp>
        <p:nvSpPr>
          <p:cNvPr id="19461" name="Text Box 9"/>
          <p:cNvSpPr txBox="1">
            <a:spLocks noChangeArrowheads="1"/>
          </p:cNvSpPr>
          <p:nvPr/>
        </p:nvSpPr>
        <p:spPr bwMode="auto">
          <a:xfrm>
            <a:off x="609600" y="2314575"/>
            <a:ext cx="3657600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sz="1600" b="1">
                <a:solidFill>
                  <a:srgbClr val="1E16E4"/>
                </a:solidFill>
                <a:latin typeface="Courier New" pitchFamily="49" charset="0"/>
              </a:rPr>
              <a:t>def f(x):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sz="1600" b="1">
                <a:solidFill>
                  <a:srgbClr val="1E16E4"/>
                </a:solidFill>
                <a:latin typeface="Courier New" pitchFamily="49" charset="0"/>
              </a:rPr>
              <a:t>    return 11*g(x) + g(x/2) </a:t>
            </a:r>
          </a:p>
        </p:txBody>
      </p:sp>
      <p:sp>
        <p:nvSpPr>
          <p:cNvPr id="19462" name="Text Box 10"/>
          <p:cNvSpPr txBox="1">
            <a:spLocks noChangeArrowheads="1"/>
          </p:cNvSpPr>
          <p:nvPr/>
        </p:nvSpPr>
        <p:spPr bwMode="auto">
          <a:xfrm>
            <a:off x="609600" y="3106738"/>
            <a:ext cx="2667000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sz="1600" b="1">
                <a:solidFill>
                  <a:srgbClr val="067B0E"/>
                </a:solidFill>
                <a:latin typeface="Courier New" pitchFamily="49" charset="0"/>
              </a:rPr>
              <a:t>def g(x):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sz="1600" b="1">
                <a:solidFill>
                  <a:srgbClr val="067B0E"/>
                </a:solidFill>
                <a:latin typeface="Courier New" pitchFamily="49" charset="0"/>
              </a:rPr>
              <a:t>    return -1 * x </a:t>
            </a:r>
          </a:p>
        </p:txBody>
      </p:sp>
      <p:sp>
        <p:nvSpPr>
          <p:cNvPr id="19463" name="Text Box 12"/>
          <p:cNvSpPr txBox="1">
            <a:spLocks noChangeArrowheads="1"/>
          </p:cNvSpPr>
          <p:nvPr/>
        </p:nvSpPr>
        <p:spPr bwMode="auto">
          <a:xfrm>
            <a:off x="609600" y="1524000"/>
            <a:ext cx="3276600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sz="1600" b="1">
                <a:latin typeface="Courier New" pitchFamily="49" charset="0"/>
              </a:rPr>
              <a:t>def demo(x):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sz="1600" b="1">
                <a:latin typeface="Courier New" pitchFamily="49" charset="0"/>
              </a:rPr>
              <a:t>    return x + f(x)  </a:t>
            </a:r>
          </a:p>
        </p:txBody>
      </p:sp>
      <p:sp>
        <p:nvSpPr>
          <p:cNvPr id="19464" name="Rectangle 13"/>
          <p:cNvSpPr>
            <a:spLocks noChangeArrowheads="1"/>
          </p:cNvSpPr>
          <p:nvPr/>
        </p:nvSpPr>
        <p:spPr bwMode="auto">
          <a:xfrm>
            <a:off x="4514850" y="1533525"/>
            <a:ext cx="6715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20202"/>
                </a:solidFill>
                <a:latin typeface="Courier New" pitchFamily="49" charset="0"/>
              </a:rPr>
              <a:t>demo</a:t>
            </a:r>
          </a:p>
        </p:txBody>
      </p:sp>
      <p:sp>
        <p:nvSpPr>
          <p:cNvPr id="19465" name="Rectangle 14"/>
          <p:cNvSpPr>
            <a:spLocks noChangeArrowheads="1"/>
          </p:cNvSpPr>
          <p:nvPr/>
        </p:nvSpPr>
        <p:spPr bwMode="auto">
          <a:xfrm>
            <a:off x="4814888" y="1812925"/>
            <a:ext cx="9159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20202"/>
                </a:solidFill>
                <a:latin typeface="Courier New" pitchFamily="49" charset="0"/>
              </a:rPr>
              <a:t>x = -4</a:t>
            </a:r>
          </a:p>
        </p:txBody>
      </p:sp>
      <p:sp>
        <p:nvSpPr>
          <p:cNvPr id="19466" name="Rectangle 15"/>
          <p:cNvSpPr>
            <a:spLocks noChangeArrowheads="1"/>
          </p:cNvSpPr>
          <p:nvPr/>
        </p:nvSpPr>
        <p:spPr bwMode="auto">
          <a:xfrm>
            <a:off x="4821238" y="2101850"/>
            <a:ext cx="22574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20202"/>
                </a:solidFill>
                <a:latin typeface="Courier New" pitchFamily="49" charset="0"/>
              </a:rPr>
              <a:t>return -4 + f(-4)</a:t>
            </a:r>
          </a:p>
        </p:txBody>
      </p:sp>
      <p:sp>
        <p:nvSpPr>
          <p:cNvPr id="19467" name="Rectangle 16"/>
          <p:cNvSpPr>
            <a:spLocks noChangeArrowheads="1"/>
          </p:cNvSpPr>
          <p:nvPr/>
        </p:nvSpPr>
        <p:spPr bwMode="auto">
          <a:xfrm>
            <a:off x="4572000" y="2743200"/>
            <a:ext cx="3063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1E16E4"/>
                </a:solidFill>
                <a:latin typeface="Courier New" pitchFamily="49" charset="0"/>
              </a:rPr>
              <a:t>f</a:t>
            </a:r>
          </a:p>
        </p:txBody>
      </p:sp>
      <p:sp>
        <p:nvSpPr>
          <p:cNvPr id="19468" name="Rectangle 18"/>
          <p:cNvSpPr>
            <a:spLocks noChangeArrowheads="1"/>
          </p:cNvSpPr>
          <p:nvPr/>
        </p:nvSpPr>
        <p:spPr bwMode="auto">
          <a:xfrm>
            <a:off x="4816475" y="2987675"/>
            <a:ext cx="9159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20202"/>
                </a:solidFill>
                <a:latin typeface="Courier New" pitchFamily="49" charset="0"/>
              </a:rPr>
              <a:t>x = -4</a:t>
            </a:r>
          </a:p>
        </p:txBody>
      </p:sp>
      <p:sp>
        <p:nvSpPr>
          <p:cNvPr id="19469" name="Rectangle 19"/>
          <p:cNvSpPr>
            <a:spLocks noChangeArrowheads="1"/>
          </p:cNvSpPr>
          <p:nvPr/>
        </p:nvSpPr>
        <p:spPr bwMode="auto">
          <a:xfrm>
            <a:off x="4822825" y="3276600"/>
            <a:ext cx="29892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20202"/>
                </a:solidFill>
                <a:latin typeface="Courier New" pitchFamily="49" charset="0"/>
              </a:rPr>
              <a:t>return 11* 4  + g(-4/2)</a:t>
            </a:r>
          </a:p>
        </p:txBody>
      </p:sp>
      <p:sp>
        <p:nvSpPr>
          <p:cNvPr id="19470" name="Rectangle 27"/>
          <p:cNvSpPr>
            <a:spLocks noChangeArrowheads="1"/>
          </p:cNvSpPr>
          <p:nvPr/>
        </p:nvSpPr>
        <p:spPr bwMode="auto">
          <a:xfrm>
            <a:off x="6311900" y="2128838"/>
            <a:ext cx="712788" cy="304800"/>
          </a:xfrm>
          <a:prstGeom prst="rect">
            <a:avLst/>
          </a:prstGeom>
          <a:noFill/>
          <a:ln w="19050">
            <a:solidFill>
              <a:srgbClr val="1E16E4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20202"/>
              </a:solidFill>
            </a:endParaRPr>
          </a:p>
        </p:txBody>
      </p:sp>
      <p:sp>
        <p:nvSpPr>
          <p:cNvPr id="19471" name="Rectangle 28"/>
          <p:cNvSpPr>
            <a:spLocks noChangeArrowheads="1"/>
          </p:cNvSpPr>
          <p:nvPr/>
        </p:nvSpPr>
        <p:spPr bwMode="auto">
          <a:xfrm>
            <a:off x="6788150" y="3313113"/>
            <a:ext cx="1027113" cy="304800"/>
          </a:xfrm>
          <a:prstGeom prst="rect">
            <a:avLst/>
          </a:prstGeom>
          <a:noFill/>
          <a:ln w="19050">
            <a:solidFill>
              <a:srgbClr val="067B0E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20202"/>
              </a:solidFill>
            </a:endParaRPr>
          </a:p>
        </p:txBody>
      </p:sp>
      <p:sp>
        <p:nvSpPr>
          <p:cNvPr id="19472" name="AutoShape 31"/>
          <p:cNvSpPr>
            <a:spLocks noChangeArrowheads="1"/>
          </p:cNvSpPr>
          <p:nvPr/>
        </p:nvSpPr>
        <p:spPr bwMode="auto">
          <a:xfrm>
            <a:off x="6553200" y="2438400"/>
            <a:ext cx="228600" cy="533400"/>
          </a:xfrm>
          <a:prstGeom prst="downArrow">
            <a:avLst>
              <a:gd name="adj1" fmla="val 30556"/>
              <a:gd name="adj2" fmla="val 65139"/>
            </a:avLst>
          </a:prstGeom>
          <a:solidFill>
            <a:srgbClr val="0C0BC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20202"/>
              </a:solidFill>
            </a:endParaRPr>
          </a:p>
        </p:txBody>
      </p:sp>
      <p:sp>
        <p:nvSpPr>
          <p:cNvPr id="19473" name="Text Box 32"/>
          <p:cNvSpPr txBox="1">
            <a:spLocks noChangeArrowheads="1"/>
          </p:cNvSpPr>
          <p:nvPr/>
        </p:nvSpPr>
        <p:spPr bwMode="auto">
          <a:xfrm>
            <a:off x="533400" y="4572000"/>
            <a:ext cx="3733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>
                <a:latin typeface="Courier New" pitchFamily="49" charset="0"/>
              </a:rPr>
              <a:t>&gt;&gt;&gt; demo(-4) </a:t>
            </a:r>
            <a:r>
              <a:rPr lang="en-US">
                <a:latin typeface="Times" pitchFamily="-106" charset="0"/>
              </a:rPr>
              <a:t>?</a:t>
            </a:r>
            <a:endParaRPr lang="en-US" b="1">
              <a:latin typeface="Courier New" pitchFamily="49" charset="0"/>
            </a:endParaRPr>
          </a:p>
        </p:txBody>
      </p:sp>
      <p:sp>
        <p:nvSpPr>
          <p:cNvPr id="18" name="Text Box 8"/>
          <p:cNvSpPr txBox="1">
            <a:spLocks noChangeArrowheads="1"/>
          </p:cNvSpPr>
          <p:nvPr/>
        </p:nvSpPr>
        <p:spPr bwMode="auto">
          <a:xfrm>
            <a:off x="1295400" y="228600"/>
            <a:ext cx="624681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4000" dirty="0">
                <a:latin typeface="Cambria" pitchFamily="18" charset="0"/>
              </a:rPr>
              <a:t>How functions work…</a:t>
            </a:r>
          </a:p>
        </p:txBody>
      </p:sp>
    </p:spTree>
    <p:extLst>
      <p:ext uri="{BB962C8B-B14F-4D97-AF65-F5344CB8AC3E}">
        <p14:creationId xmlns:p14="http://schemas.microsoft.com/office/powerpoint/2010/main" val="1572268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4495800" y="1524000"/>
            <a:ext cx="3886200" cy="1066800"/>
          </a:xfrm>
          <a:prstGeom prst="rect">
            <a:avLst/>
          </a:prstGeom>
          <a:solidFill>
            <a:srgbClr val="CAF5FB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20202"/>
              </a:solidFill>
            </a:endParaRPr>
          </a:p>
        </p:txBody>
      </p:sp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4495800" y="2743200"/>
            <a:ext cx="3886200" cy="1066800"/>
          </a:xfrm>
          <a:prstGeom prst="rect">
            <a:avLst/>
          </a:prstGeom>
          <a:solidFill>
            <a:srgbClr val="CAF5FB"/>
          </a:solidFill>
          <a:ln w="19050">
            <a:solidFill>
              <a:srgbClr val="1E16E4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20202"/>
              </a:solidFill>
            </a:endParaRPr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4495800" y="4114800"/>
            <a:ext cx="3886200" cy="1066800"/>
          </a:xfrm>
          <a:prstGeom prst="rect">
            <a:avLst/>
          </a:prstGeom>
          <a:solidFill>
            <a:srgbClr val="CAF5FB"/>
          </a:solidFill>
          <a:ln w="19050">
            <a:solidFill>
              <a:srgbClr val="067B0E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20202"/>
              </a:solidFill>
            </a:endParaRPr>
          </a:p>
        </p:txBody>
      </p:sp>
      <p:sp>
        <p:nvSpPr>
          <p:cNvPr id="20486" name="Text Box 9"/>
          <p:cNvSpPr txBox="1">
            <a:spLocks noChangeArrowheads="1"/>
          </p:cNvSpPr>
          <p:nvPr/>
        </p:nvSpPr>
        <p:spPr bwMode="auto">
          <a:xfrm>
            <a:off x="609600" y="2314575"/>
            <a:ext cx="3657600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sz="1600" b="1" dirty="0" err="1">
                <a:solidFill>
                  <a:srgbClr val="1E16E4"/>
                </a:solidFill>
                <a:latin typeface="Courier New" pitchFamily="49" charset="0"/>
              </a:rPr>
              <a:t>def</a:t>
            </a:r>
            <a:r>
              <a:rPr lang="en-US" sz="1600" b="1" dirty="0">
                <a:solidFill>
                  <a:srgbClr val="1E16E4"/>
                </a:solidFill>
                <a:latin typeface="Courier New" pitchFamily="49" charset="0"/>
              </a:rPr>
              <a:t> f(x):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sz="1600" b="1" dirty="0">
                <a:solidFill>
                  <a:srgbClr val="1E16E4"/>
                </a:solidFill>
                <a:latin typeface="Courier New" pitchFamily="49" charset="0"/>
              </a:rPr>
              <a:t>    return 11*g(x) + g(x/2) </a:t>
            </a:r>
          </a:p>
        </p:txBody>
      </p:sp>
      <p:sp>
        <p:nvSpPr>
          <p:cNvPr id="20487" name="Text Box 10"/>
          <p:cNvSpPr txBox="1">
            <a:spLocks noChangeArrowheads="1"/>
          </p:cNvSpPr>
          <p:nvPr/>
        </p:nvSpPr>
        <p:spPr bwMode="auto">
          <a:xfrm>
            <a:off x="609600" y="3106738"/>
            <a:ext cx="266700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sz="1600" b="1">
                <a:solidFill>
                  <a:srgbClr val="067B0E"/>
                </a:solidFill>
                <a:latin typeface="Courier New" pitchFamily="49" charset="0"/>
              </a:rPr>
              <a:t>def g(x):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sz="1600" b="1">
                <a:solidFill>
                  <a:srgbClr val="067B0E"/>
                </a:solidFill>
                <a:latin typeface="Courier New" pitchFamily="49" charset="0"/>
              </a:rPr>
              <a:t>    return -1 * x </a:t>
            </a:r>
          </a:p>
        </p:txBody>
      </p:sp>
      <p:sp>
        <p:nvSpPr>
          <p:cNvPr id="20488" name="Text Box 12"/>
          <p:cNvSpPr txBox="1">
            <a:spLocks noChangeArrowheads="1"/>
          </p:cNvSpPr>
          <p:nvPr/>
        </p:nvSpPr>
        <p:spPr bwMode="auto">
          <a:xfrm>
            <a:off x="609600" y="1524000"/>
            <a:ext cx="3276600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sz="1600" b="1" dirty="0" err="1">
                <a:latin typeface="Courier New" pitchFamily="49" charset="0"/>
              </a:rPr>
              <a:t>def</a:t>
            </a:r>
            <a:r>
              <a:rPr lang="en-US" sz="1600" b="1" dirty="0">
                <a:latin typeface="Courier New" pitchFamily="49" charset="0"/>
              </a:rPr>
              <a:t> demo(x):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sz="1600" b="1" dirty="0">
                <a:latin typeface="Courier New" pitchFamily="49" charset="0"/>
              </a:rPr>
              <a:t>    return x + f(x)  </a:t>
            </a:r>
          </a:p>
        </p:txBody>
      </p:sp>
      <p:sp>
        <p:nvSpPr>
          <p:cNvPr id="20489" name="Rectangle 13"/>
          <p:cNvSpPr>
            <a:spLocks noChangeArrowheads="1"/>
          </p:cNvSpPr>
          <p:nvPr/>
        </p:nvSpPr>
        <p:spPr bwMode="auto">
          <a:xfrm>
            <a:off x="4514850" y="1533525"/>
            <a:ext cx="6715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20202"/>
                </a:solidFill>
                <a:latin typeface="Courier New" pitchFamily="49" charset="0"/>
              </a:rPr>
              <a:t>demo</a:t>
            </a:r>
          </a:p>
        </p:txBody>
      </p:sp>
      <p:sp>
        <p:nvSpPr>
          <p:cNvPr id="20490" name="Rectangle 14"/>
          <p:cNvSpPr>
            <a:spLocks noChangeArrowheads="1"/>
          </p:cNvSpPr>
          <p:nvPr/>
        </p:nvSpPr>
        <p:spPr bwMode="auto">
          <a:xfrm>
            <a:off x="4814888" y="1812925"/>
            <a:ext cx="9159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20202"/>
                </a:solidFill>
                <a:latin typeface="Courier New" pitchFamily="49" charset="0"/>
              </a:rPr>
              <a:t>x = -4</a:t>
            </a:r>
          </a:p>
        </p:txBody>
      </p:sp>
      <p:sp>
        <p:nvSpPr>
          <p:cNvPr id="20491" name="Rectangle 15"/>
          <p:cNvSpPr>
            <a:spLocks noChangeArrowheads="1"/>
          </p:cNvSpPr>
          <p:nvPr/>
        </p:nvSpPr>
        <p:spPr bwMode="auto">
          <a:xfrm>
            <a:off x="4821238" y="2101850"/>
            <a:ext cx="22574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20202"/>
                </a:solidFill>
                <a:latin typeface="Courier New" pitchFamily="49" charset="0"/>
              </a:rPr>
              <a:t>return -4 + f(-4)</a:t>
            </a:r>
          </a:p>
        </p:txBody>
      </p:sp>
      <p:sp>
        <p:nvSpPr>
          <p:cNvPr id="20492" name="Rectangle 16"/>
          <p:cNvSpPr>
            <a:spLocks noChangeArrowheads="1"/>
          </p:cNvSpPr>
          <p:nvPr/>
        </p:nvSpPr>
        <p:spPr bwMode="auto">
          <a:xfrm>
            <a:off x="4572000" y="2743200"/>
            <a:ext cx="3063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1E16E4"/>
                </a:solidFill>
                <a:latin typeface="Courier New" pitchFamily="49" charset="0"/>
              </a:rPr>
              <a:t>f</a:t>
            </a:r>
          </a:p>
        </p:txBody>
      </p:sp>
      <p:sp>
        <p:nvSpPr>
          <p:cNvPr id="20493" name="Rectangle 17"/>
          <p:cNvSpPr>
            <a:spLocks noChangeArrowheads="1"/>
          </p:cNvSpPr>
          <p:nvPr/>
        </p:nvSpPr>
        <p:spPr bwMode="auto">
          <a:xfrm>
            <a:off x="4572000" y="4191000"/>
            <a:ext cx="3063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67B0E"/>
                </a:solidFill>
                <a:latin typeface="Courier New" pitchFamily="49" charset="0"/>
              </a:rPr>
              <a:t>g</a:t>
            </a:r>
          </a:p>
        </p:txBody>
      </p:sp>
      <p:sp>
        <p:nvSpPr>
          <p:cNvPr id="20494" name="Rectangle 18"/>
          <p:cNvSpPr>
            <a:spLocks noChangeArrowheads="1"/>
          </p:cNvSpPr>
          <p:nvPr/>
        </p:nvSpPr>
        <p:spPr bwMode="auto">
          <a:xfrm>
            <a:off x="4816475" y="2987675"/>
            <a:ext cx="9159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020202"/>
                </a:solidFill>
                <a:latin typeface="Courier New" pitchFamily="49" charset="0"/>
              </a:rPr>
              <a:t>x = -4</a:t>
            </a:r>
          </a:p>
        </p:txBody>
      </p:sp>
      <p:sp>
        <p:nvSpPr>
          <p:cNvPr id="20495" name="Rectangle 19"/>
          <p:cNvSpPr>
            <a:spLocks noChangeArrowheads="1"/>
          </p:cNvSpPr>
          <p:nvPr/>
        </p:nvSpPr>
        <p:spPr bwMode="auto">
          <a:xfrm>
            <a:off x="4822825" y="3276600"/>
            <a:ext cx="31115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20202"/>
                </a:solidFill>
                <a:latin typeface="Courier New" pitchFamily="49" charset="0"/>
              </a:rPr>
              <a:t>return 11* 4   + g(-4/2)</a:t>
            </a:r>
          </a:p>
        </p:txBody>
      </p:sp>
      <p:sp>
        <p:nvSpPr>
          <p:cNvPr id="20496" name="Rectangle 20"/>
          <p:cNvSpPr>
            <a:spLocks noChangeArrowheads="1"/>
          </p:cNvSpPr>
          <p:nvPr/>
        </p:nvSpPr>
        <p:spPr bwMode="auto">
          <a:xfrm>
            <a:off x="4816475" y="4403725"/>
            <a:ext cx="9159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20202"/>
                </a:solidFill>
                <a:latin typeface="Courier New" pitchFamily="49" charset="0"/>
              </a:rPr>
              <a:t>x = -2</a:t>
            </a:r>
          </a:p>
        </p:txBody>
      </p:sp>
      <p:sp>
        <p:nvSpPr>
          <p:cNvPr id="20497" name="Rectangle 21"/>
          <p:cNvSpPr>
            <a:spLocks noChangeArrowheads="1"/>
          </p:cNvSpPr>
          <p:nvPr/>
        </p:nvSpPr>
        <p:spPr bwMode="auto">
          <a:xfrm>
            <a:off x="4822825" y="4692650"/>
            <a:ext cx="2012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20202"/>
                </a:solidFill>
                <a:latin typeface="Courier New" pitchFamily="49" charset="0"/>
              </a:rPr>
              <a:t>return  -1 * -2</a:t>
            </a:r>
          </a:p>
        </p:txBody>
      </p:sp>
      <p:sp>
        <p:nvSpPr>
          <p:cNvPr id="20498" name="Oval 22"/>
          <p:cNvSpPr>
            <a:spLocks noChangeArrowheads="1"/>
          </p:cNvSpPr>
          <p:nvPr/>
        </p:nvSpPr>
        <p:spPr bwMode="auto">
          <a:xfrm>
            <a:off x="5659438" y="4679950"/>
            <a:ext cx="1298575" cy="365125"/>
          </a:xfrm>
          <a:prstGeom prst="ellipse">
            <a:avLst/>
          </a:prstGeom>
          <a:noFill/>
          <a:ln w="19050">
            <a:solidFill>
              <a:srgbClr val="067B0E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20202"/>
              </a:solidFill>
            </a:endParaRPr>
          </a:p>
        </p:txBody>
      </p:sp>
      <p:sp>
        <p:nvSpPr>
          <p:cNvPr id="20499" name="Rectangle 23"/>
          <p:cNvSpPr>
            <a:spLocks noChangeArrowheads="1"/>
          </p:cNvSpPr>
          <p:nvPr/>
        </p:nvSpPr>
        <p:spPr bwMode="auto">
          <a:xfrm>
            <a:off x="7283450" y="4692650"/>
            <a:ext cx="5492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67B0E"/>
                </a:solidFill>
                <a:latin typeface="Courier New" pitchFamily="49" charset="0"/>
              </a:rPr>
              <a:t>  2</a:t>
            </a:r>
          </a:p>
        </p:txBody>
      </p:sp>
      <p:sp>
        <p:nvSpPr>
          <p:cNvPr id="20500" name="Line 24"/>
          <p:cNvSpPr>
            <a:spLocks noChangeShapeType="1"/>
          </p:cNvSpPr>
          <p:nvPr/>
        </p:nvSpPr>
        <p:spPr bwMode="auto">
          <a:xfrm flipH="1" flipV="1">
            <a:off x="7616825" y="3652838"/>
            <a:ext cx="33338" cy="1077912"/>
          </a:xfrm>
          <a:prstGeom prst="line">
            <a:avLst/>
          </a:prstGeom>
          <a:noFill/>
          <a:ln w="19050">
            <a:solidFill>
              <a:srgbClr val="067B0E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20202"/>
              </a:solidFill>
            </a:endParaRPr>
          </a:p>
        </p:txBody>
      </p:sp>
      <p:sp>
        <p:nvSpPr>
          <p:cNvPr id="20501" name="Rectangle 25"/>
          <p:cNvSpPr>
            <a:spLocks noChangeArrowheads="1"/>
          </p:cNvSpPr>
          <p:nvPr/>
        </p:nvSpPr>
        <p:spPr bwMode="auto">
          <a:xfrm>
            <a:off x="6311900" y="2128838"/>
            <a:ext cx="712788" cy="304800"/>
          </a:xfrm>
          <a:prstGeom prst="rect">
            <a:avLst/>
          </a:prstGeom>
          <a:noFill/>
          <a:ln w="19050">
            <a:solidFill>
              <a:srgbClr val="1E16E4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20202"/>
              </a:solidFill>
            </a:endParaRPr>
          </a:p>
        </p:txBody>
      </p:sp>
      <p:sp>
        <p:nvSpPr>
          <p:cNvPr id="20502" name="Line 27"/>
          <p:cNvSpPr>
            <a:spLocks noChangeShapeType="1"/>
          </p:cNvSpPr>
          <p:nvPr/>
        </p:nvSpPr>
        <p:spPr bwMode="auto">
          <a:xfrm flipV="1">
            <a:off x="6959600" y="4852988"/>
            <a:ext cx="342900" cy="4762"/>
          </a:xfrm>
          <a:prstGeom prst="line">
            <a:avLst/>
          </a:prstGeom>
          <a:noFill/>
          <a:ln w="19050">
            <a:solidFill>
              <a:srgbClr val="067B0E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20202"/>
              </a:solidFill>
            </a:endParaRPr>
          </a:p>
        </p:txBody>
      </p:sp>
      <p:sp>
        <p:nvSpPr>
          <p:cNvPr id="20503" name="AutoShape 29"/>
          <p:cNvSpPr>
            <a:spLocks noChangeArrowheads="1"/>
          </p:cNvSpPr>
          <p:nvPr/>
        </p:nvSpPr>
        <p:spPr bwMode="auto">
          <a:xfrm>
            <a:off x="6553200" y="2438400"/>
            <a:ext cx="228600" cy="533400"/>
          </a:xfrm>
          <a:prstGeom prst="downArrow">
            <a:avLst>
              <a:gd name="adj1" fmla="val 30556"/>
              <a:gd name="adj2" fmla="val 65139"/>
            </a:avLst>
          </a:prstGeom>
          <a:solidFill>
            <a:srgbClr val="0C0BC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20202"/>
              </a:solidFill>
            </a:endParaRPr>
          </a:p>
        </p:txBody>
      </p:sp>
      <p:sp>
        <p:nvSpPr>
          <p:cNvPr id="20504" name="AutoShape 30"/>
          <p:cNvSpPr>
            <a:spLocks noChangeArrowheads="1"/>
          </p:cNvSpPr>
          <p:nvPr/>
        </p:nvSpPr>
        <p:spPr bwMode="auto">
          <a:xfrm>
            <a:off x="7324725" y="3613150"/>
            <a:ext cx="228600" cy="825500"/>
          </a:xfrm>
          <a:prstGeom prst="downArrow">
            <a:avLst>
              <a:gd name="adj1" fmla="val 30556"/>
              <a:gd name="adj2" fmla="val 100810"/>
            </a:avLst>
          </a:prstGeom>
          <a:solidFill>
            <a:srgbClr val="0FB12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20202"/>
              </a:solidFill>
            </a:endParaRPr>
          </a:p>
        </p:txBody>
      </p:sp>
      <p:sp>
        <p:nvSpPr>
          <p:cNvPr id="20505" name="Rectangle 31"/>
          <p:cNvSpPr>
            <a:spLocks noChangeArrowheads="1"/>
          </p:cNvSpPr>
          <p:nvPr/>
        </p:nvSpPr>
        <p:spPr bwMode="auto">
          <a:xfrm>
            <a:off x="6886575" y="3313113"/>
            <a:ext cx="1027113" cy="304800"/>
          </a:xfrm>
          <a:prstGeom prst="rect">
            <a:avLst/>
          </a:prstGeom>
          <a:noFill/>
          <a:ln w="19050">
            <a:solidFill>
              <a:srgbClr val="067B0E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20202"/>
              </a:solidFill>
            </a:endParaRPr>
          </a:p>
        </p:txBody>
      </p:sp>
      <p:sp>
        <p:nvSpPr>
          <p:cNvPr id="20506" name="Text Box 32"/>
          <p:cNvSpPr txBox="1">
            <a:spLocks noChangeArrowheads="1"/>
          </p:cNvSpPr>
          <p:nvPr/>
        </p:nvSpPr>
        <p:spPr bwMode="auto">
          <a:xfrm>
            <a:off x="533400" y="4572000"/>
            <a:ext cx="3733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>
                <a:latin typeface="Courier New" pitchFamily="49" charset="0"/>
              </a:rPr>
              <a:t>&gt;&gt;&gt; demo(-4) </a:t>
            </a:r>
            <a:r>
              <a:rPr lang="en-US">
                <a:latin typeface="Times" pitchFamily="-106" charset="0"/>
              </a:rPr>
              <a:t>?</a:t>
            </a:r>
            <a:endParaRPr lang="en-US" b="1">
              <a:latin typeface="Courier New" pitchFamily="49" charset="0"/>
            </a:endParaRPr>
          </a:p>
        </p:txBody>
      </p:sp>
      <p:sp>
        <p:nvSpPr>
          <p:cNvPr id="20508" name="Freeform 23"/>
          <p:cNvSpPr>
            <a:spLocks/>
          </p:cNvSpPr>
          <p:nvPr/>
        </p:nvSpPr>
        <p:spPr bwMode="auto">
          <a:xfrm>
            <a:off x="4065588" y="3073400"/>
            <a:ext cx="752475" cy="2501900"/>
          </a:xfrm>
          <a:custGeom>
            <a:avLst/>
            <a:gdLst>
              <a:gd name="T0" fmla="*/ 2147483647 w 334"/>
              <a:gd name="T1" fmla="*/ 2147483647 h 753"/>
              <a:gd name="T2" fmla="*/ 2147483647 w 334"/>
              <a:gd name="T3" fmla="*/ 2147483647 h 753"/>
              <a:gd name="T4" fmla="*/ 2147483647 w 334"/>
              <a:gd name="T5" fmla="*/ 2147483647 h 753"/>
              <a:gd name="T6" fmla="*/ 2147483647 w 334"/>
              <a:gd name="T7" fmla="*/ 2147483647 h 753"/>
              <a:gd name="T8" fmla="*/ 2147483647 w 334"/>
              <a:gd name="T9" fmla="*/ 2147483647 h 753"/>
              <a:gd name="T10" fmla="*/ 0 w 334"/>
              <a:gd name="T11" fmla="*/ 2147483647 h 753"/>
              <a:gd name="T12" fmla="*/ 2147483647 w 334"/>
              <a:gd name="T13" fmla="*/ 2147483647 h 753"/>
              <a:gd name="T14" fmla="*/ 2147483647 w 334"/>
              <a:gd name="T15" fmla="*/ 2147483647 h 753"/>
              <a:gd name="T16" fmla="*/ 2147483647 w 334"/>
              <a:gd name="T17" fmla="*/ 2147483647 h 753"/>
              <a:gd name="T18" fmla="*/ 2147483647 w 334"/>
              <a:gd name="T19" fmla="*/ 2147483647 h 753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334"/>
              <a:gd name="T31" fmla="*/ 0 h 753"/>
              <a:gd name="T32" fmla="*/ 334 w 334"/>
              <a:gd name="T33" fmla="*/ 753 h 753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334" h="753">
                <a:moveTo>
                  <a:pt x="334" y="751"/>
                </a:moveTo>
                <a:cubicBezTo>
                  <a:pt x="230" y="746"/>
                  <a:pt x="233" y="753"/>
                  <a:pt x="156" y="735"/>
                </a:cubicBezTo>
                <a:cubicBezTo>
                  <a:pt x="137" y="730"/>
                  <a:pt x="106" y="707"/>
                  <a:pt x="106" y="707"/>
                </a:cubicBezTo>
                <a:cubicBezTo>
                  <a:pt x="89" y="673"/>
                  <a:pt x="65" y="636"/>
                  <a:pt x="56" y="601"/>
                </a:cubicBezTo>
                <a:cubicBezTo>
                  <a:pt x="49" y="577"/>
                  <a:pt x="45" y="557"/>
                  <a:pt x="34" y="535"/>
                </a:cubicBezTo>
                <a:cubicBezTo>
                  <a:pt x="14" y="457"/>
                  <a:pt x="5" y="381"/>
                  <a:pt x="0" y="301"/>
                </a:cubicBezTo>
                <a:cubicBezTo>
                  <a:pt x="4" y="216"/>
                  <a:pt x="4" y="171"/>
                  <a:pt x="34" y="101"/>
                </a:cubicBezTo>
                <a:cubicBezTo>
                  <a:pt x="42" y="79"/>
                  <a:pt x="37" y="70"/>
                  <a:pt x="61" y="62"/>
                </a:cubicBezTo>
                <a:cubicBezTo>
                  <a:pt x="70" y="52"/>
                  <a:pt x="71" y="33"/>
                  <a:pt x="84" y="29"/>
                </a:cubicBezTo>
                <a:cubicBezTo>
                  <a:pt x="158" y="0"/>
                  <a:pt x="243" y="23"/>
                  <a:pt x="323" y="23"/>
                </a:cubicBezTo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09" name="Freeform 22"/>
          <p:cNvSpPr>
            <a:spLocks/>
          </p:cNvSpPr>
          <p:nvPr/>
        </p:nvSpPr>
        <p:spPr bwMode="auto">
          <a:xfrm>
            <a:off x="4241800" y="4572000"/>
            <a:ext cx="530225" cy="939800"/>
          </a:xfrm>
          <a:custGeom>
            <a:avLst/>
            <a:gdLst>
              <a:gd name="T0" fmla="*/ 2147483647 w 334"/>
              <a:gd name="T1" fmla="*/ 2147483647 h 753"/>
              <a:gd name="T2" fmla="*/ 2147483647 w 334"/>
              <a:gd name="T3" fmla="*/ 2147483647 h 753"/>
              <a:gd name="T4" fmla="*/ 2147483647 w 334"/>
              <a:gd name="T5" fmla="*/ 2147483647 h 753"/>
              <a:gd name="T6" fmla="*/ 2147483647 w 334"/>
              <a:gd name="T7" fmla="*/ 2147483647 h 753"/>
              <a:gd name="T8" fmla="*/ 2147483647 w 334"/>
              <a:gd name="T9" fmla="*/ 2147483647 h 753"/>
              <a:gd name="T10" fmla="*/ 0 w 334"/>
              <a:gd name="T11" fmla="*/ 2147483647 h 753"/>
              <a:gd name="T12" fmla="*/ 2147483647 w 334"/>
              <a:gd name="T13" fmla="*/ 2147483647 h 753"/>
              <a:gd name="T14" fmla="*/ 2147483647 w 334"/>
              <a:gd name="T15" fmla="*/ 2147483647 h 753"/>
              <a:gd name="T16" fmla="*/ 2147483647 w 334"/>
              <a:gd name="T17" fmla="*/ 2147483647 h 753"/>
              <a:gd name="T18" fmla="*/ 2147483647 w 334"/>
              <a:gd name="T19" fmla="*/ 2147483647 h 753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334"/>
              <a:gd name="T31" fmla="*/ 0 h 753"/>
              <a:gd name="T32" fmla="*/ 334 w 334"/>
              <a:gd name="T33" fmla="*/ 753 h 753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334" h="753">
                <a:moveTo>
                  <a:pt x="334" y="751"/>
                </a:moveTo>
                <a:cubicBezTo>
                  <a:pt x="230" y="746"/>
                  <a:pt x="233" y="753"/>
                  <a:pt x="156" y="735"/>
                </a:cubicBezTo>
                <a:cubicBezTo>
                  <a:pt x="137" y="730"/>
                  <a:pt x="106" y="707"/>
                  <a:pt x="106" y="707"/>
                </a:cubicBezTo>
                <a:cubicBezTo>
                  <a:pt x="89" y="673"/>
                  <a:pt x="65" y="636"/>
                  <a:pt x="56" y="601"/>
                </a:cubicBezTo>
                <a:cubicBezTo>
                  <a:pt x="49" y="577"/>
                  <a:pt x="45" y="557"/>
                  <a:pt x="34" y="535"/>
                </a:cubicBezTo>
                <a:cubicBezTo>
                  <a:pt x="14" y="457"/>
                  <a:pt x="5" y="381"/>
                  <a:pt x="0" y="301"/>
                </a:cubicBezTo>
                <a:cubicBezTo>
                  <a:pt x="4" y="216"/>
                  <a:pt x="4" y="171"/>
                  <a:pt x="34" y="101"/>
                </a:cubicBezTo>
                <a:cubicBezTo>
                  <a:pt x="42" y="79"/>
                  <a:pt x="37" y="70"/>
                  <a:pt x="61" y="62"/>
                </a:cubicBezTo>
                <a:cubicBezTo>
                  <a:pt x="70" y="52"/>
                  <a:pt x="71" y="33"/>
                  <a:pt x="84" y="29"/>
                </a:cubicBezTo>
                <a:cubicBezTo>
                  <a:pt x="158" y="0"/>
                  <a:pt x="243" y="23"/>
                  <a:pt x="323" y="23"/>
                </a:cubicBezTo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Text Box 8"/>
          <p:cNvSpPr txBox="1">
            <a:spLocks noChangeArrowheads="1"/>
          </p:cNvSpPr>
          <p:nvPr/>
        </p:nvSpPr>
        <p:spPr bwMode="auto">
          <a:xfrm>
            <a:off x="1295400" y="228600"/>
            <a:ext cx="624681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4000" dirty="0">
                <a:latin typeface="Cambria" pitchFamily="18" charset="0"/>
              </a:rPr>
              <a:t>How functions work…</a:t>
            </a:r>
          </a:p>
        </p:txBody>
      </p:sp>
      <p:sp>
        <p:nvSpPr>
          <p:cNvPr id="31" name="Text Box 21"/>
          <p:cNvSpPr txBox="1">
            <a:spLocks noChangeArrowheads="1"/>
          </p:cNvSpPr>
          <p:nvPr/>
        </p:nvSpPr>
        <p:spPr bwMode="auto">
          <a:xfrm>
            <a:off x="4894263" y="5257800"/>
            <a:ext cx="3487737" cy="830997"/>
          </a:xfrm>
          <a:prstGeom prst="rect">
            <a:avLst/>
          </a:prstGeom>
          <a:solidFill>
            <a:srgbClr val="FFCCCC"/>
          </a:solidFill>
          <a:ln>
            <a:noFill/>
          </a:ln>
          <a:ex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dirty="0">
                <a:latin typeface="Cambria" pitchFamily="18" charset="0"/>
              </a:rPr>
              <a:t>These are </a:t>
            </a:r>
            <a:r>
              <a:rPr lang="en-US" sz="1600" dirty="0" smtClean="0">
                <a:latin typeface="Cambria" pitchFamily="18" charset="0"/>
              </a:rPr>
              <a:t>distinct memory locations both holding </a:t>
            </a:r>
            <a:r>
              <a:rPr lang="en-US" sz="1600" b="1" dirty="0" smtClean="0">
                <a:latin typeface="Courier New" pitchFamily="49" charset="0"/>
              </a:rPr>
              <a:t>x</a:t>
            </a:r>
            <a:r>
              <a:rPr lang="en-US" sz="1600" dirty="0" smtClean="0">
                <a:latin typeface="Cambria" pitchFamily="18" charset="0"/>
              </a:rPr>
              <a:t>'s – </a:t>
            </a:r>
            <a:r>
              <a:rPr lang="en-US" sz="1600" i="1" dirty="0" smtClean="0">
                <a:latin typeface="Cambria" pitchFamily="18" charset="0"/>
              </a:rPr>
              <a:t>and now they also have different values!!</a:t>
            </a:r>
            <a:endParaRPr lang="en-US" sz="1600" i="1" dirty="0"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6576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functions?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Creating a new function </a:t>
            </a:r>
            <a:r>
              <a:rPr lang="en-US" dirty="0" smtClean="0"/>
              <a:t>means naming </a:t>
            </a:r>
            <a:r>
              <a:rPr lang="en-US" dirty="0"/>
              <a:t>a group of </a:t>
            </a:r>
            <a:r>
              <a:rPr lang="en-US" dirty="0" smtClean="0"/>
              <a:t>statements</a:t>
            </a:r>
          </a:p>
          <a:p>
            <a:pPr lvl="1"/>
            <a:r>
              <a:rPr lang="en-US" dirty="0" smtClean="0"/>
              <a:t>makes </a:t>
            </a:r>
            <a:r>
              <a:rPr lang="en-US" dirty="0"/>
              <a:t>your program easier to read and </a:t>
            </a:r>
            <a:r>
              <a:rPr lang="en-US" dirty="0" smtClean="0"/>
              <a:t>debug</a:t>
            </a:r>
            <a:endParaRPr lang="en-US" dirty="0"/>
          </a:p>
          <a:p>
            <a:r>
              <a:rPr lang="en-US" dirty="0"/>
              <a:t>Functions </a:t>
            </a:r>
            <a:r>
              <a:rPr lang="en-US" dirty="0" smtClean="0"/>
              <a:t>can eliminate </a:t>
            </a:r>
            <a:r>
              <a:rPr lang="en-US" dirty="0"/>
              <a:t>repetitive </a:t>
            </a:r>
            <a:r>
              <a:rPr lang="en-US" dirty="0" smtClean="0"/>
              <a:t>code</a:t>
            </a:r>
          </a:p>
          <a:p>
            <a:pPr lvl="1"/>
            <a:r>
              <a:rPr lang="en-US" dirty="0" smtClean="0"/>
              <a:t>make changes in only one place </a:t>
            </a:r>
            <a:endParaRPr lang="en-US" dirty="0"/>
          </a:p>
          <a:p>
            <a:r>
              <a:rPr lang="en-US" dirty="0" smtClean="0"/>
              <a:t>Debug individual functions </a:t>
            </a:r>
            <a:r>
              <a:rPr lang="en-US" dirty="0"/>
              <a:t>one at a time </a:t>
            </a:r>
            <a:endParaRPr lang="en-US" dirty="0" smtClean="0"/>
          </a:p>
          <a:p>
            <a:pPr lvl="1"/>
            <a:r>
              <a:rPr lang="en-US" dirty="0"/>
              <a:t>b</a:t>
            </a:r>
            <a:r>
              <a:rPr lang="en-US" dirty="0" smtClean="0"/>
              <a:t>efore testing your program as a </a:t>
            </a:r>
            <a:r>
              <a:rPr lang="en-US" dirty="0"/>
              <a:t>working </a:t>
            </a:r>
            <a:r>
              <a:rPr lang="en-US" dirty="0" smtClean="0"/>
              <a:t>whole </a:t>
            </a:r>
          </a:p>
          <a:p>
            <a:r>
              <a:rPr lang="en-US" dirty="0" smtClean="0"/>
              <a:t>Reuse!</a:t>
            </a:r>
          </a:p>
          <a:p>
            <a:pPr lvl="1"/>
            <a:r>
              <a:rPr lang="en-US" dirty="0" smtClean="0"/>
              <a:t>once written &amp; debugged, functions can be reused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7881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4495800" y="1524000"/>
            <a:ext cx="3886200" cy="1066800"/>
          </a:xfrm>
          <a:prstGeom prst="rect">
            <a:avLst/>
          </a:prstGeom>
          <a:solidFill>
            <a:srgbClr val="CAF5FB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20202"/>
              </a:solidFill>
            </a:endParaRPr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4495800" y="2743200"/>
            <a:ext cx="3886200" cy="1066800"/>
          </a:xfrm>
          <a:prstGeom prst="rect">
            <a:avLst/>
          </a:prstGeom>
          <a:solidFill>
            <a:srgbClr val="CAF5FB"/>
          </a:solidFill>
          <a:ln w="19050">
            <a:solidFill>
              <a:srgbClr val="1E16E4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20202"/>
              </a:solidFill>
            </a:endParaRPr>
          </a:p>
        </p:txBody>
      </p:sp>
      <p:sp>
        <p:nvSpPr>
          <p:cNvPr id="21509" name="Text Box 8"/>
          <p:cNvSpPr txBox="1">
            <a:spLocks noChangeArrowheads="1"/>
          </p:cNvSpPr>
          <p:nvPr/>
        </p:nvSpPr>
        <p:spPr bwMode="auto">
          <a:xfrm>
            <a:off x="609600" y="2314575"/>
            <a:ext cx="3657600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sz="1600" b="1">
                <a:solidFill>
                  <a:srgbClr val="1E16E4"/>
                </a:solidFill>
                <a:latin typeface="Courier New" pitchFamily="49" charset="0"/>
              </a:rPr>
              <a:t>def f(x):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sz="1600" b="1">
                <a:solidFill>
                  <a:srgbClr val="1E16E4"/>
                </a:solidFill>
                <a:latin typeface="Courier New" pitchFamily="49" charset="0"/>
              </a:rPr>
              <a:t>    return 11*g(x) + g(x/2) </a:t>
            </a:r>
          </a:p>
        </p:txBody>
      </p:sp>
      <p:sp>
        <p:nvSpPr>
          <p:cNvPr id="21510" name="Text Box 9"/>
          <p:cNvSpPr txBox="1">
            <a:spLocks noChangeArrowheads="1"/>
          </p:cNvSpPr>
          <p:nvPr/>
        </p:nvSpPr>
        <p:spPr bwMode="auto">
          <a:xfrm>
            <a:off x="609600" y="3106738"/>
            <a:ext cx="266700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sz="1600" b="1">
                <a:solidFill>
                  <a:srgbClr val="067B0E"/>
                </a:solidFill>
                <a:latin typeface="Courier New" pitchFamily="49" charset="0"/>
              </a:rPr>
              <a:t>def g(x):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sz="1600" b="1">
                <a:solidFill>
                  <a:srgbClr val="067B0E"/>
                </a:solidFill>
                <a:latin typeface="Courier New" pitchFamily="49" charset="0"/>
              </a:rPr>
              <a:t>    return -1 * x </a:t>
            </a:r>
          </a:p>
        </p:txBody>
      </p:sp>
      <p:sp>
        <p:nvSpPr>
          <p:cNvPr id="21511" name="Text Box 11"/>
          <p:cNvSpPr txBox="1">
            <a:spLocks noChangeArrowheads="1"/>
          </p:cNvSpPr>
          <p:nvPr/>
        </p:nvSpPr>
        <p:spPr bwMode="auto">
          <a:xfrm>
            <a:off x="609600" y="1524000"/>
            <a:ext cx="3276600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sz="1600" b="1">
                <a:latin typeface="Courier New" pitchFamily="49" charset="0"/>
              </a:rPr>
              <a:t>def demo(x):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sz="1600" b="1">
                <a:latin typeface="Courier New" pitchFamily="49" charset="0"/>
              </a:rPr>
              <a:t>    return x + f(x)  </a:t>
            </a:r>
          </a:p>
        </p:txBody>
      </p:sp>
      <p:sp>
        <p:nvSpPr>
          <p:cNvPr id="21512" name="Rectangle 12"/>
          <p:cNvSpPr>
            <a:spLocks noChangeArrowheads="1"/>
          </p:cNvSpPr>
          <p:nvPr/>
        </p:nvSpPr>
        <p:spPr bwMode="auto">
          <a:xfrm>
            <a:off x="4514850" y="1533525"/>
            <a:ext cx="6715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20202"/>
                </a:solidFill>
                <a:latin typeface="Courier New" pitchFamily="49" charset="0"/>
              </a:rPr>
              <a:t>demo</a:t>
            </a:r>
          </a:p>
        </p:txBody>
      </p:sp>
      <p:sp>
        <p:nvSpPr>
          <p:cNvPr id="21513" name="Rectangle 13"/>
          <p:cNvSpPr>
            <a:spLocks noChangeArrowheads="1"/>
          </p:cNvSpPr>
          <p:nvPr/>
        </p:nvSpPr>
        <p:spPr bwMode="auto">
          <a:xfrm>
            <a:off x="4814888" y="1812925"/>
            <a:ext cx="9159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20202"/>
                </a:solidFill>
                <a:latin typeface="Courier New" pitchFamily="49" charset="0"/>
              </a:rPr>
              <a:t>x = -4</a:t>
            </a:r>
          </a:p>
        </p:txBody>
      </p:sp>
      <p:sp>
        <p:nvSpPr>
          <p:cNvPr id="21514" name="Rectangle 14"/>
          <p:cNvSpPr>
            <a:spLocks noChangeArrowheads="1"/>
          </p:cNvSpPr>
          <p:nvPr/>
        </p:nvSpPr>
        <p:spPr bwMode="auto">
          <a:xfrm>
            <a:off x="4821238" y="2101850"/>
            <a:ext cx="22574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20202"/>
                </a:solidFill>
                <a:latin typeface="Courier New" pitchFamily="49" charset="0"/>
              </a:rPr>
              <a:t>return -4 + f(-4)</a:t>
            </a:r>
          </a:p>
        </p:txBody>
      </p:sp>
      <p:sp>
        <p:nvSpPr>
          <p:cNvPr id="21515" name="Rectangle 15"/>
          <p:cNvSpPr>
            <a:spLocks noChangeArrowheads="1"/>
          </p:cNvSpPr>
          <p:nvPr/>
        </p:nvSpPr>
        <p:spPr bwMode="auto">
          <a:xfrm>
            <a:off x="4572000" y="2743200"/>
            <a:ext cx="3063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1E16E4"/>
                </a:solidFill>
                <a:latin typeface="Courier New" pitchFamily="49" charset="0"/>
              </a:rPr>
              <a:t>f</a:t>
            </a:r>
          </a:p>
        </p:txBody>
      </p:sp>
      <p:sp>
        <p:nvSpPr>
          <p:cNvPr id="21516" name="Rectangle 16"/>
          <p:cNvSpPr>
            <a:spLocks noChangeArrowheads="1"/>
          </p:cNvSpPr>
          <p:nvPr/>
        </p:nvSpPr>
        <p:spPr bwMode="auto">
          <a:xfrm>
            <a:off x="4816475" y="2987675"/>
            <a:ext cx="9159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20202"/>
                </a:solidFill>
                <a:latin typeface="Courier New" pitchFamily="49" charset="0"/>
              </a:rPr>
              <a:t>x = -4</a:t>
            </a:r>
          </a:p>
        </p:txBody>
      </p:sp>
      <p:sp>
        <p:nvSpPr>
          <p:cNvPr id="21517" name="Rectangle 17"/>
          <p:cNvSpPr>
            <a:spLocks noChangeArrowheads="1"/>
          </p:cNvSpPr>
          <p:nvPr/>
        </p:nvSpPr>
        <p:spPr bwMode="auto">
          <a:xfrm>
            <a:off x="4822825" y="3276600"/>
            <a:ext cx="22574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20202"/>
                </a:solidFill>
                <a:latin typeface="Courier New" pitchFamily="49" charset="0"/>
              </a:rPr>
              <a:t>return 11* 4  + 2</a:t>
            </a:r>
          </a:p>
        </p:txBody>
      </p:sp>
      <p:sp>
        <p:nvSpPr>
          <p:cNvPr id="21518" name="Rectangle 18"/>
          <p:cNvSpPr>
            <a:spLocks noChangeArrowheads="1"/>
          </p:cNvSpPr>
          <p:nvPr/>
        </p:nvSpPr>
        <p:spPr bwMode="auto">
          <a:xfrm>
            <a:off x="6311900" y="2128838"/>
            <a:ext cx="712788" cy="304800"/>
          </a:xfrm>
          <a:prstGeom prst="rect">
            <a:avLst/>
          </a:prstGeom>
          <a:noFill/>
          <a:ln w="19050">
            <a:solidFill>
              <a:srgbClr val="1E16E4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20202"/>
              </a:solidFill>
            </a:endParaRPr>
          </a:p>
        </p:txBody>
      </p:sp>
      <p:sp>
        <p:nvSpPr>
          <p:cNvPr id="21519" name="AutoShape 21"/>
          <p:cNvSpPr>
            <a:spLocks noChangeArrowheads="1"/>
          </p:cNvSpPr>
          <p:nvPr/>
        </p:nvSpPr>
        <p:spPr bwMode="auto">
          <a:xfrm>
            <a:off x="6553200" y="2438400"/>
            <a:ext cx="228600" cy="533400"/>
          </a:xfrm>
          <a:prstGeom prst="downArrow">
            <a:avLst>
              <a:gd name="adj1" fmla="val 30556"/>
              <a:gd name="adj2" fmla="val 65139"/>
            </a:avLst>
          </a:prstGeom>
          <a:solidFill>
            <a:srgbClr val="0C0BC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20202"/>
              </a:solidFill>
            </a:endParaRPr>
          </a:p>
        </p:txBody>
      </p:sp>
      <p:sp>
        <p:nvSpPr>
          <p:cNvPr id="21520" name="Text Box 22"/>
          <p:cNvSpPr txBox="1">
            <a:spLocks noChangeArrowheads="1"/>
          </p:cNvSpPr>
          <p:nvPr/>
        </p:nvSpPr>
        <p:spPr bwMode="auto">
          <a:xfrm>
            <a:off x="533400" y="4572000"/>
            <a:ext cx="3733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>
                <a:latin typeface="Courier New" pitchFamily="49" charset="0"/>
              </a:rPr>
              <a:t>&gt;&gt;&gt; demo(-4) </a:t>
            </a:r>
            <a:r>
              <a:rPr lang="en-US">
                <a:latin typeface="Times" pitchFamily="-106" charset="0"/>
              </a:rPr>
              <a:t>?</a:t>
            </a:r>
            <a:endParaRPr lang="en-US" b="1">
              <a:latin typeface="Courier New" pitchFamily="49" charset="0"/>
            </a:endParaRPr>
          </a:p>
        </p:txBody>
      </p:sp>
      <p:sp>
        <p:nvSpPr>
          <p:cNvPr id="17" name="Text Box 8"/>
          <p:cNvSpPr txBox="1">
            <a:spLocks noChangeArrowheads="1"/>
          </p:cNvSpPr>
          <p:nvPr/>
        </p:nvSpPr>
        <p:spPr bwMode="auto">
          <a:xfrm>
            <a:off x="1295400" y="228600"/>
            <a:ext cx="624681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4000" dirty="0">
                <a:latin typeface="Cambria" pitchFamily="18" charset="0"/>
              </a:rPr>
              <a:t>How functions work…</a:t>
            </a:r>
          </a:p>
        </p:txBody>
      </p:sp>
    </p:spTree>
    <p:extLst>
      <p:ext uri="{BB962C8B-B14F-4D97-AF65-F5344CB8AC3E}">
        <p14:creationId xmlns:p14="http://schemas.microsoft.com/office/powerpoint/2010/main" val="1149779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4495800" y="1524000"/>
            <a:ext cx="3886200" cy="1066800"/>
          </a:xfrm>
          <a:prstGeom prst="rect">
            <a:avLst/>
          </a:prstGeom>
          <a:solidFill>
            <a:srgbClr val="CAF5FB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20202"/>
              </a:solidFill>
            </a:endParaRPr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4495800" y="2743200"/>
            <a:ext cx="3886200" cy="1066800"/>
          </a:xfrm>
          <a:prstGeom prst="rect">
            <a:avLst/>
          </a:prstGeom>
          <a:solidFill>
            <a:srgbClr val="CAF5FB"/>
          </a:solidFill>
          <a:ln w="19050">
            <a:solidFill>
              <a:srgbClr val="1E16E4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20202"/>
              </a:solidFill>
            </a:endParaRPr>
          </a:p>
        </p:txBody>
      </p:sp>
      <p:sp>
        <p:nvSpPr>
          <p:cNvPr id="22533" name="Text Box 8"/>
          <p:cNvSpPr txBox="1">
            <a:spLocks noChangeArrowheads="1"/>
          </p:cNvSpPr>
          <p:nvPr/>
        </p:nvSpPr>
        <p:spPr bwMode="auto">
          <a:xfrm>
            <a:off x="609600" y="2314575"/>
            <a:ext cx="3657600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sz="1600" b="1">
                <a:solidFill>
                  <a:srgbClr val="1E16E4"/>
                </a:solidFill>
                <a:latin typeface="Courier New" pitchFamily="49" charset="0"/>
              </a:rPr>
              <a:t>def f(x):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sz="1600" b="1">
                <a:solidFill>
                  <a:srgbClr val="1E16E4"/>
                </a:solidFill>
                <a:latin typeface="Courier New" pitchFamily="49" charset="0"/>
              </a:rPr>
              <a:t>    return 11*g(x) + g(x/2) </a:t>
            </a:r>
          </a:p>
        </p:txBody>
      </p:sp>
      <p:sp>
        <p:nvSpPr>
          <p:cNvPr id="22534" name="Text Box 9"/>
          <p:cNvSpPr txBox="1">
            <a:spLocks noChangeArrowheads="1"/>
          </p:cNvSpPr>
          <p:nvPr/>
        </p:nvSpPr>
        <p:spPr bwMode="auto">
          <a:xfrm>
            <a:off x="609600" y="3106738"/>
            <a:ext cx="266700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sz="1600" b="1">
                <a:solidFill>
                  <a:srgbClr val="067B0E"/>
                </a:solidFill>
                <a:latin typeface="Courier New" pitchFamily="49" charset="0"/>
              </a:rPr>
              <a:t>def g(x):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sz="1600" b="1">
                <a:solidFill>
                  <a:srgbClr val="067B0E"/>
                </a:solidFill>
                <a:latin typeface="Courier New" pitchFamily="49" charset="0"/>
              </a:rPr>
              <a:t>    return -1 * x </a:t>
            </a:r>
          </a:p>
        </p:txBody>
      </p:sp>
      <p:sp>
        <p:nvSpPr>
          <p:cNvPr id="22535" name="Text Box 11"/>
          <p:cNvSpPr txBox="1">
            <a:spLocks noChangeArrowheads="1"/>
          </p:cNvSpPr>
          <p:nvPr/>
        </p:nvSpPr>
        <p:spPr bwMode="auto">
          <a:xfrm>
            <a:off x="609600" y="1524000"/>
            <a:ext cx="3276600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sz="1600" b="1">
                <a:latin typeface="Courier New" pitchFamily="49" charset="0"/>
              </a:rPr>
              <a:t>def demo(x):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sz="1600" b="1">
                <a:latin typeface="Courier New" pitchFamily="49" charset="0"/>
              </a:rPr>
              <a:t>    return x + f(x)  </a:t>
            </a:r>
          </a:p>
        </p:txBody>
      </p:sp>
      <p:sp>
        <p:nvSpPr>
          <p:cNvPr id="22536" name="Rectangle 12"/>
          <p:cNvSpPr>
            <a:spLocks noChangeArrowheads="1"/>
          </p:cNvSpPr>
          <p:nvPr/>
        </p:nvSpPr>
        <p:spPr bwMode="auto">
          <a:xfrm>
            <a:off x="4514850" y="1533525"/>
            <a:ext cx="6715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20202"/>
                </a:solidFill>
                <a:latin typeface="Courier New" pitchFamily="49" charset="0"/>
              </a:rPr>
              <a:t>demo</a:t>
            </a:r>
          </a:p>
        </p:txBody>
      </p:sp>
      <p:sp>
        <p:nvSpPr>
          <p:cNvPr id="22537" name="Rectangle 13"/>
          <p:cNvSpPr>
            <a:spLocks noChangeArrowheads="1"/>
          </p:cNvSpPr>
          <p:nvPr/>
        </p:nvSpPr>
        <p:spPr bwMode="auto">
          <a:xfrm>
            <a:off x="4814888" y="1812925"/>
            <a:ext cx="9159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20202"/>
                </a:solidFill>
                <a:latin typeface="Courier New" pitchFamily="49" charset="0"/>
              </a:rPr>
              <a:t>x = -4</a:t>
            </a:r>
          </a:p>
        </p:txBody>
      </p:sp>
      <p:sp>
        <p:nvSpPr>
          <p:cNvPr id="22538" name="Rectangle 14"/>
          <p:cNvSpPr>
            <a:spLocks noChangeArrowheads="1"/>
          </p:cNvSpPr>
          <p:nvPr/>
        </p:nvSpPr>
        <p:spPr bwMode="auto">
          <a:xfrm>
            <a:off x="4821238" y="2101850"/>
            <a:ext cx="22574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20202"/>
                </a:solidFill>
                <a:latin typeface="Courier New" pitchFamily="49" charset="0"/>
              </a:rPr>
              <a:t>return -4 + f(-4)</a:t>
            </a:r>
          </a:p>
        </p:txBody>
      </p:sp>
      <p:sp>
        <p:nvSpPr>
          <p:cNvPr id="22539" name="Rectangle 15"/>
          <p:cNvSpPr>
            <a:spLocks noChangeArrowheads="1"/>
          </p:cNvSpPr>
          <p:nvPr/>
        </p:nvSpPr>
        <p:spPr bwMode="auto">
          <a:xfrm>
            <a:off x="4572000" y="2743200"/>
            <a:ext cx="3063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1E16E4"/>
                </a:solidFill>
                <a:latin typeface="Courier New" pitchFamily="49" charset="0"/>
              </a:rPr>
              <a:t>f</a:t>
            </a:r>
          </a:p>
        </p:txBody>
      </p:sp>
      <p:sp>
        <p:nvSpPr>
          <p:cNvPr id="22540" name="Rectangle 16"/>
          <p:cNvSpPr>
            <a:spLocks noChangeArrowheads="1"/>
          </p:cNvSpPr>
          <p:nvPr/>
        </p:nvSpPr>
        <p:spPr bwMode="auto">
          <a:xfrm>
            <a:off x="4816475" y="2987675"/>
            <a:ext cx="9159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20202"/>
                </a:solidFill>
                <a:latin typeface="Courier New" pitchFamily="49" charset="0"/>
              </a:rPr>
              <a:t>x = -4</a:t>
            </a:r>
          </a:p>
        </p:txBody>
      </p:sp>
      <p:sp>
        <p:nvSpPr>
          <p:cNvPr id="22541" name="Rectangle 17"/>
          <p:cNvSpPr>
            <a:spLocks noChangeArrowheads="1"/>
          </p:cNvSpPr>
          <p:nvPr/>
        </p:nvSpPr>
        <p:spPr bwMode="auto">
          <a:xfrm>
            <a:off x="4822825" y="3276600"/>
            <a:ext cx="2277887" cy="324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20202"/>
                </a:solidFill>
                <a:latin typeface="Courier New" pitchFamily="49" charset="0"/>
              </a:rPr>
              <a:t>return 11* 4  + 2 </a:t>
            </a:r>
          </a:p>
        </p:txBody>
      </p:sp>
      <p:sp>
        <p:nvSpPr>
          <p:cNvPr id="22542" name="Rectangle 18"/>
          <p:cNvSpPr>
            <a:spLocks noChangeArrowheads="1"/>
          </p:cNvSpPr>
          <p:nvPr/>
        </p:nvSpPr>
        <p:spPr bwMode="auto">
          <a:xfrm>
            <a:off x="6311900" y="2128838"/>
            <a:ext cx="712788" cy="304800"/>
          </a:xfrm>
          <a:prstGeom prst="rect">
            <a:avLst/>
          </a:prstGeom>
          <a:noFill/>
          <a:ln w="19050">
            <a:solidFill>
              <a:srgbClr val="1E16E4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20202"/>
              </a:solidFill>
            </a:endParaRPr>
          </a:p>
        </p:txBody>
      </p:sp>
      <p:sp>
        <p:nvSpPr>
          <p:cNvPr id="22543" name="AutoShape 21"/>
          <p:cNvSpPr>
            <a:spLocks noChangeArrowheads="1"/>
          </p:cNvSpPr>
          <p:nvPr/>
        </p:nvSpPr>
        <p:spPr bwMode="auto">
          <a:xfrm>
            <a:off x="6553200" y="2438400"/>
            <a:ext cx="228600" cy="533400"/>
          </a:xfrm>
          <a:prstGeom prst="downArrow">
            <a:avLst>
              <a:gd name="adj1" fmla="val 30556"/>
              <a:gd name="adj2" fmla="val 65139"/>
            </a:avLst>
          </a:prstGeom>
          <a:solidFill>
            <a:srgbClr val="0C0BC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20202"/>
              </a:solidFill>
            </a:endParaRPr>
          </a:p>
        </p:txBody>
      </p:sp>
      <p:sp>
        <p:nvSpPr>
          <p:cNvPr id="22544" name="Oval 22"/>
          <p:cNvSpPr>
            <a:spLocks noChangeArrowheads="1"/>
          </p:cNvSpPr>
          <p:nvPr/>
        </p:nvSpPr>
        <p:spPr bwMode="auto">
          <a:xfrm>
            <a:off x="5581650" y="3252788"/>
            <a:ext cx="1714500" cy="365125"/>
          </a:xfrm>
          <a:prstGeom prst="ellipse">
            <a:avLst/>
          </a:prstGeom>
          <a:noFill/>
          <a:ln w="19050">
            <a:solidFill>
              <a:srgbClr val="0C0BC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20202"/>
              </a:solidFill>
            </a:endParaRPr>
          </a:p>
        </p:txBody>
      </p:sp>
      <p:sp>
        <p:nvSpPr>
          <p:cNvPr id="22545" name="Line 23"/>
          <p:cNvSpPr>
            <a:spLocks noChangeShapeType="1"/>
          </p:cNvSpPr>
          <p:nvPr/>
        </p:nvSpPr>
        <p:spPr bwMode="auto">
          <a:xfrm flipH="1" flipV="1">
            <a:off x="6864350" y="2455863"/>
            <a:ext cx="763588" cy="803275"/>
          </a:xfrm>
          <a:prstGeom prst="line">
            <a:avLst/>
          </a:prstGeom>
          <a:noFill/>
          <a:ln w="19050">
            <a:solidFill>
              <a:srgbClr val="0C0BC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20202"/>
              </a:solidFill>
            </a:endParaRPr>
          </a:p>
        </p:txBody>
      </p:sp>
      <p:sp>
        <p:nvSpPr>
          <p:cNvPr id="22546" name="Line 24"/>
          <p:cNvSpPr>
            <a:spLocks noChangeShapeType="1"/>
          </p:cNvSpPr>
          <p:nvPr/>
        </p:nvSpPr>
        <p:spPr bwMode="auto">
          <a:xfrm flipV="1">
            <a:off x="7296150" y="3425825"/>
            <a:ext cx="342900" cy="4763"/>
          </a:xfrm>
          <a:prstGeom prst="line">
            <a:avLst/>
          </a:prstGeom>
          <a:noFill/>
          <a:ln w="19050">
            <a:solidFill>
              <a:srgbClr val="0C0BC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20202"/>
              </a:solidFill>
            </a:endParaRPr>
          </a:p>
        </p:txBody>
      </p:sp>
      <p:sp>
        <p:nvSpPr>
          <p:cNvPr id="22547" name="Rectangle 25"/>
          <p:cNvSpPr>
            <a:spLocks noChangeArrowheads="1"/>
          </p:cNvSpPr>
          <p:nvPr/>
        </p:nvSpPr>
        <p:spPr bwMode="auto">
          <a:xfrm>
            <a:off x="7599363" y="3259138"/>
            <a:ext cx="4286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C0BC6"/>
                </a:solidFill>
                <a:latin typeface="Courier New" pitchFamily="49" charset="0"/>
              </a:rPr>
              <a:t>46</a:t>
            </a:r>
          </a:p>
        </p:txBody>
      </p:sp>
      <p:sp>
        <p:nvSpPr>
          <p:cNvPr id="22548" name="Text Box 26"/>
          <p:cNvSpPr txBox="1">
            <a:spLocks noChangeArrowheads="1"/>
          </p:cNvSpPr>
          <p:nvPr/>
        </p:nvSpPr>
        <p:spPr bwMode="auto">
          <a:xfrm>
            <a:off x="533400" y="4572000"/>
            <a:ext cx="3733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>
                <a:latin typeface="Courier New" pitchFamily="49" charset="0"/>
              </a:rPr>
              <a:t>&gt;&gt;&gt; demo(-4) </a:t>
            </a:r>
            <a:r>
              <a:rPr lang="en-US">
                <a:latin typeface="Times" pitchFamily="-106" charset="0"/>
              </a:rPr>
              <a:t>?</a:t>
            </a:r>
            <a:endParaRPr lang="en-US" b="1">
              <a:latin typeface="Courier New" pitchFamily="49" charset="0"/>
            </a:endParaRPr>
          </a:p>
        </p:txBody>
      </p:sp>
      <p:sp>
        <p:nvSpPr>
          <p:cNvPr id="22" name="Text Box 8"/>
          <p:cNvSpPr txBox="1">
            <a:spLocks noChangeArrowheads="1"/>
          </p:cNvSpPr>
          <p:nvPr/>
        </p:nvSpPr>
        <p:spPr bwMode="auto">
          <a:xfrm>
            <a:off x="1295400" y="228600"/>
            <a:ext cx="624681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4000" dirty="0">
                <a:latin typeface="Cambria" pitchFamily="18" charset="0"/>
              </a:rPr>
              <a:t>How functions work…</a:t>
            </a:r>
          </a:p>
        </p:txBody>
      </p:sp>
    </p:spTree>
    <p:extLst>
      <p:ext uri="{BB962C8B-B14F-4D97-AF65-F5344CB8AC3E}">
        <p14:creationId xmlns:p14="http://schemas.microsoft.com/office/powerpoint/2010/main" val="3511752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4495800" y="1524000"/>
            <a:ext cx="3886200" cy="1066800"/>
          </a:xfrm>
          <a:prstGeom prst="rect">
            <a:avLst/>
          </a:prstGeom>
          <a:solidFill>
            <a:srgbClr val="CAF5FB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20202"/>
              </a:solidFill>
            </a:endParaRPr>
          </a:p>
        </p:txBody>
      </p:sp>
      <p:sp>
        <p:nvSpPr>
          <p:cNvPr id="23556" name="Text Box 8"/>
          <p:cNvSpPr txBox="1">
            <a:spLocks noChangeArrowheads="1"/>
          </p:cNvSpPr>
          <p:nvPr/>
        </p:nvSpPr>
        <p:spPr bwMode="auto">
          <a:xfrm>
            <a:off x="609600" y="2314575"/>
            <a:ext cx="3657600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sz="1600" b="1" dirty="0" err="1">
                <a:solidFill>
                  <a:srgbClr val="1E16E4"/>
                </a:solidFill>
                <a:latin typeface="Courier New" pitchFamily="49" charset="0"/>
              </a:rPr>
              <a:t>def</a:t>
            </a:r>
            <a:r>
              <a:rPr lang="en-US" sz="1600" b="1" dirty="0">
                <a:solidFill>
                  <a:srgbClr val="1E16E4"/>
                </a:solidFill>
                <a:latin typeface="Courier New" pitchFamily="49" charset="0"/>
              </a:rPr>
              <a:t> f(x):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sz="1600" b="1" dirty="0">
                <a:solidFill>
                  <a:srgbClr val="1E16E4"/>
                </a:solidFill>
                <a:latin typeface="Courier New" pitchFamily="49" charset="0"/>
              </a:rPr>
              <a:t>    return 11*g(x) + g(x/2) </a:t>
            </a:r>
          </a:p>
        </p:txBody>
      </p:sp>
      <p:sp>
        <p:nvSpPr>
          <p:cNvPr id="23557" name="Text Box 9"/>
          <p:cNvSpPr txBox="1">
            <a:spLocks noChangeArrowheads="1"/>
          </p:cNvSpPr>
          <p:nvPr/>
        </p:nvSpPr>
        <p:spPr bwMode="auto">
          <a:xfrm>
            <a:off x="609600" y="3106738"/>
            <a:ext cx="2667000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sz="1600" b="1">
                <a:solidFill>
                  <a:srgbClr val="067B0E"/>
                </a:solidFill>
                <a:latin typeface="Courier New" pitchFamily="49" charset="0"/>
              </a:rPr>
              <a:t>def g(x):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sz="1600" b="1">
                <a:solidFill>
                  <a:srgbClr val="067B0E"/>
                </a:solidFill>
                <a:latin typeface="Courier New" pitchFamily="49" charset="0"/>
              </a:rPr>
              <a:t>    return -1 * x </a:t>
            </a:r>
          </a:p>
        </p:txBody>
      </p:sp>
      <p:sp>
        <p:nvSpPr>
          <p:cNvPr id="23558" name="Text Box 11"/>
          <p:cNvSpPr txBox="1">
            <a:spLocks noChangeArrowheads="1"/>
          </p:cNvSpPr>
          <p:nvPr/>
        </p:nvSpPr>
        <p:spPr bwMode="auto">
          <a:xfrm>
            <a:off x="609600" y="1524000"/>
            <a:ext cx="3276600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sz="1600" b="1" dirty="0" err="1">
                <a:latin typeface="Courier New" pitchFamily="49" charset="0"/>
              </a:rPr>
              <a:t>def</a:t>
            </a:r>
            <a:r>
              <a:rPr lang="en-US" sz="1600" b="1" dirty="0">
                <a:latin typeface="Courier New" pitchFamily="49" charset="0"/>
              </a:rPr>
              <a:t> demo(x):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sz="1600" b="1" dirty="0">
                <a:latin typeface="Courier New" pitchFamily="49" charset="0"/>
              </a:rPr>
              <a:t>    return x + f(x)  </a:t>
            </a:r>
          </a:p>
        </p:txBody>
      </p:sp>
      <p:sp>
        <p:nvSpPr>
          <p:cNvPr id="23559" name="Rectangle 12"/>
          <p:cNvSpPr>
            <a:spLocks noChangeArrowheads="1"/>
          </p:cNvSpPr>
          <p:nvPr/>
        </p:nvSpPr>
        <p:spPr bwMode="auto">
          <a:xfrm>
            <a:off x="4514850" y="1533525"/>
            <a:ext cx="6715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20202"/>
                </a:solidFill>
                <a:latin typeface="Courier New" pitchFamily="49" charset="0"/>
              </a:rPr>
              <a:t>demo</a:t>
            </a:r>
          </a:p>
        </p:txBody>
      </p:sp>
      <p:sp>
        <p:nvSpPr>
          <p:cNvPr id="23560" name="Rectangle 13"/>
          <p:cNvSpPr>
            <a:spLocks noChangeArrowheads="1"/>
          </p:cNvSpPr>
          <p:nvPr/>
        </p:nvSpPr>
        <p:spPr bwMode="auto">
          <a:xfrm>
            <a:off x="4814888" y="1812925"/>
            <a:ext cx="9159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20202"/>
                </a:solidFill>
                <a:latin typeface="Courier New" pitchFamily="49" charset="0"/>
              </a:rPr>
              <a:t>x = -4</a:t>
            </a:r>
          </a:p>
        </p:txBody>
      </p:sp>
      <p:sp>
        <p:nvSpPr>
          <p:cNvPr id="23561" name="Rectangle 14"/>
          <p:cNvSpPr>
            <a:spLocks noChangeArrowheads="1"/>
          </p:cNvSpPr>
          <p:nvPr/>
        </p:nvSpPr>
        <p:spPr bwMode="auto">
          <a:xfrm>
            <a:off x="4821238" y="2101850"/>
            <a:ext cx="2012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20202"/>
                </a:solidFill>
                <a:latin typeface="Courier New" pitchFamily="49" charset="0"/>
              </a:rPr>
              <a:t>return -4 +  46</a:t>
            </a:r>
          </a:p>
        </p:txBody>
      </p:sp>
      <p:sp>
        <p:nvSpPr>
          <p:cNvPr id="23562" name="Oval 21"/>
          <p:cNvSpPr>
            <a:spLocks noChangeArrowheads="1"/>
          </p:cNvSpPr>
          <p:nvPr/>
        </p:nvSpPr>
        <p:spPr bwMode="auto">
          <a:xfrm>
            <a:off x="5491163" y="2084388"/>
            <a:ext cx="1714500" cy="365125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63" name="Line 22"/>
          <p:cNvSpPr>
            <a:spLocks noChangeShapeType="1"/>
          </p:cNvSpPr>
          <p:nvPr/>
        </p:nvSpPr>
        <p:spPr bwMode="auto">
          <a:xfrm flipH="1">
            <a:off x="4548188" y="2449513"/>
            <a:ext cx="1619250" cy="21193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64" name="Rectangle 25"/>
          <p:cNvSpPr>
            <a:spLocks noChangeArrowheads="1"/>
          </p:cNvSpPr>
          <p:nvPr/>
        </p:nvSpPr>
        <p:spPr bwMode="auto">
          <a:xfrm>
            <a:off x="4100513" y="4525963"/>
            <a:ext cx="823912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200" b="1">
                <a:solidFill>
                  <a:srgbClr val="B63734"/>
                </a:solidFill>
                <a:latin typeface="Courier New" pitchFamily="49" charset="0"/>
              </a:rPr>
              <a:t>42</a:t>
            </a:r>
          </a:p>
        </p:txBody>
      </p:sp>
      <p:sp>
        <p:nvSpPr>
          <p:cNvPr id="23565" name="Text Box 26"/>
          <p:cNvSpPr txBox="1">
            <a:spLocks noChangeArrowheads="1"/>
          </p:cNvSpPr>
          <p:nvPr/>
        </p:nvSpPr>
        <p:spPr bwMode="auto">
          <a:xfrm>
            <a:off x="533400" y="4572000"/>
            <a:ext cx="3733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>
                <a:latin typeface="Courier New" pitchFamily="49" charset="0"/>
              </a:rPr>
              <a:t>&gt;&gt;&gt; demo(-4) </a:t>
            </a:r>
          </a:p>
        </p:txBody>
      </p:sp>
      <p:sp>
        <p:nvSpPr>
          <p:cNvPr id="23566" name="Line 27"/>
          <p:cNvSpPr>
            <a:spLocks noChangeShapeType="1"/>
          </p:cNvSpPr>
          <p:nvPr/>
        </p:nvSpPr>
        <p:spPr bwMode="auto">
          <a:xfrm>
            <a:off x="2895600" y="4789488"/>
            <a:ext cx="1152525" cy="952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67" name="Rectangle 28"/>
          <p:cNvSpPr>
            <a:spLocks noChangeArrowheads="1"/>
          </p:cNvSpPr>
          <p:nvPr/>
        </p:nvSpPr>
        <p:spPr bwMode="auto">
          <a:xfrm>
            <a:off x="517525" y="5016500"/>
            <a:ext cx="549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B63734"/>
                </a:solidFill>
                <a:latin typeface="Courier New" pitchFamily="49" charset="0"/>
              </a:rPr>
              <a:t>42</a:t>
            </a:r>
          </a:p>
        </p:txBody>
      </p:sp>
      <p:sp>
        <p:nvSpPr>
          <p:cNvPr id="16" name="Text Box 8"/>
          <p:cNvSpPr txBox="1">
            <a:spLocks noChangeArrowheads="1"/>
          </p:cNvSpPr>
          <p:nvPr/>
        </p:nvSpPr>
        <p:spPr bwMode="auto">
          <a:xfrm>
            <a:off x="1295400" y="228600"/>
            <a:ext cx="624681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4000" dirty="0">
                <a:latin typeface="Cambria" pitchFamily="18" charset="0"/>
              </a:rPr>
              <a:t>How functions work…</a:t>
            </a:r>
          </a:p>
        </p:txBody>
      </p:sp>
    </p:spTree>
    <p:extLst>
      <p:ext uri="{BB962C8B-B14F-4D97-AF65-F5344CB8AC3E}">
        <p14:creationId xmlns:p14="http://schemas.microsoft.com/office/powerpoint/2010/main" val="1856531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4495800" y="1524000"/>
            <a:ext cx="3886200" cy="1066800"/>
          </a:xfrm>
          <a:prstGeom prst="rect">
            <a:avLst/>
          </a:prstGeom>
          <a:solidFill>
            <a:srgbClr val="CAF5FB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20202"/>
              </a:solidFill>
            </a:endParaRPr>
          </a:p>
        </p:txBody>
      </p:sp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4495800" y="2743200"/>
            <a:ext cx="3886200" cy="1066800"/>
          </a:xfrm>
          <a:prstGeom prst="rect">
            <a:avLst/>
          </a:prstGeom>
          <a:solidFill>
            <a:srgbClr val="CAF5FB"/>
          </a:solidFill>
          <a:ln w="19050">
            <a:solidFill>
              <a:srgbClr val="1E16E4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20202"/>
              </a:solidFill>
            </a:endParaRP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4495800" y="4114800"/>
            <a:ext cx="3886200" cy="1066800"/>
          </a:xfrm>
          <a:prstGeom prst="rect">
            <a:avLst/>
          </a:prstGeom>
          <a:solidFill>
            <a:srgbClr val="CAF5FB"/>
          </a:solidFill>
          <a:ln w="19050">
            <a:solidFill>
              <a:srgbClr val="067B0E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20202"/>
              </a:solidFill>
            </a:endParaRPr>
          </a:p>
        </p:txBody>
      </p:sp>
      <p:sp>
        <p:nvSpPr>
          <p:cNvPr id="25605" name="Text Box 8"/>
          <p:cNvSpPr txBox="1">
            <a:spLocks noChangeArrowheads="1"/>
          </p:cNvSpPr>
          <p:nvPr/>
        </p:nvSpPr>
        <p:spPr bwMode="auto">
          <a:xfrm>
            <a:off x="1295400" y="228600"/>
            <a:ext cx="624681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4000">
                <a:latin typeface="Cambria" pitchFamily="18" charset="0"/>
              </a:rPr>
              <a:t>Function </a:t>
            </a:r>
            <a:r>
              <a:rPr lang="en-US" sz="4000" b="1" i="1">
                <a:latin typeface="Cambria" pitchFamily="18" charset="0"/>
              </a:rPr>
              <a:t>stack</a:t>
            </a:r>
            <a:r>
              <a:rPr lang="en-US" sz="4000">
                <a:latin typeface="Cambria" pitchFamily="18" charset="0"/>
              </a:rPr>
              <a:t>ing</a:t>
            </a:r>
          </a:p>
        </p:txBody>
      </p:sp>
      <p:sp>
        <p:nvSpPr>
          <p:cNvPr id="25609" name="Rectangle 13"/>
          <p:cNvSpPr>
            <a:spLocks noChangeArrowheads="1"/>
          </p:cNvSpPr>
          <p:nvPr/>
        </p:nvSpPr>
        <p:spPr bwMode="auto">
          <a:xfrm>
            <a:off x="4514850" y="1533525"/>
            <a:ext cx="6715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20202"/>
                </a:solidFill>
                <a:latin typeface="Courier New" pitchFamily="49" charset="0"/>
              </a:rPr>
              <a:t>demo</a:t>
            </a:r>
          </a:p>
        </p:txBody>
      </p:sp>
      <p:sp>
        <p:nvSpPr>
          <p:cNvPr id="25610" name="Rectangle 14"/>
          <p:cNvSpPr>
            <a:spLocks noChangeArrowheads="1"/>
          </p:cNvSpPr>
          <p:nvPr/>
        </p:nvSpPr>
        <p:spPr bwMode="auto">
          <a:xfrm>
            <a:off x="4814888" y="1812925"/>
            <a:ext cx="9159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20202"/>
                </a:solidFill>
                <a:latin typeface="Courier New" pitchFamily="49" charset="0"/>
              </a:rPr>
              <a:t>x = -4</a:t>
            </a:r>
          </a:p>
        </p:txBody>
      </p:sp>
      <p:sp>
        <p:nvSpPr>
          <p:cNvPr id="25611" name="Rectangle 15"/>
          <p:cNvSpPr>
            <a:spLocks noChangeArrowheads="1"/>
          </p:cNvSpPr>
          <p:nvPr/>
        </p:nvSpPr>
        <p:spPr bwMode="auto">
          <a:xfrm>
            <a:off x="4821238" y="2101850"/>
            <a:ext cx="22574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20202"/>
                </a:solidFill>
                <a:latin typeface="Courier New" pitchFamily="49" charset="0"/>
              </a:rPr>
              <a:t>return -4 + f(-4)</a:t>
            </a:r>
          </a:p>
        </p:txBody>
      </p:sp>
      <p:sp>
        <p:nvSpPr>
          <p:cNvPr id="25612" name="Rectangle 16"/>
          <p:cNvSpPr>
            <a:spLocks noChangeArrowheads="1"/>
          </p:cNvSpPr>
          <p:nvPr/>
        </p:nvSpPr>
        <p:spPr bwMode="auto">
          <a:xfrm>
            <a:off x="4572000" y="2743200"/>
            <a:ext cx="3063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1E16E4"/>
                </a:solidFill>
                <a:latin typeface="Courier New" pitchFamily="49" charset="0"/>
              </a:rPr>
              <a:t>f</a:t>
            </a:r>
          </a:p>
        </p:txBody>
      </p:sp>
      <p:sp>
        <p:nvSpPr>
          <p:cNvPr id="25613" name="Rectangle 17"/>
          <p:cNvSpPr>
            <a:spLocks noChangeArrowheads="1"/>
          </p:cNvSpPr>
          <p:nvPr/>
        </p:nvSpPr>
        <p:spPr bwMode="auto">
          <a:xfrm>
            <a:off x="4572000" y="4191000"/>
            <a:ext cx="3063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67B0E"/>
                </a:solidFill>
                <a:latin typeface="Courier New" pitchFamily="49" charset="0"/>
              </a:rPr>
              <a:t>g</a:t>
            </a:r>
          </a:p>
        </p:txBody>
      </p:sp>
      <p:sp>
        <p:nvSpPr>
          <p:cNvPr id="25614" name="Rectangle 18"/>
          <p:cNvSpPr>
            <a:spLocks noChangeArrowheads="1"/>
          </p:cNvSpPr>
          <p:nvPr/>
        </p:nvSpPr>
        <p:spPr bwMode="auto">
          <a:xfrm>
            <a:off x="4816475" y="2987675"/>
            <a:ext cx="9159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20202"/>
                </a:solidFill>
                <a:latin typeface="Courier New" pitchFamily="49" charset="0"/>
              </a:rPr>
              <a:t>x = -4</a:t>
            </a:r>
          </a:p>
        </p:txBody>
      </p:sp>
      <p:sp>
        <p:nvSpPr>
          <p:cNvPr id="25615" name="Rectangle 19"/>
          <p:cNvSpPr>
            <a:spLocks noChangeArrowheads="1"/>
          </p:cNvSpPr>
          <p:nvPr/>
        </p:nvSpPr>
        <p:spPr bwMode="auto">
          <a:xfrm>
            <a:off x="4822825" y="3276600"/>
            <a:ext cx="31115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20202"/>
                </a:solidFill>
                <a:latin typeface="Courier New" pitchFamily="49" charset="0"/>
              </a:rPr>
              <a:t>return 11* 4   + g(-4/2)</a:t>
            </a:r>
          </a:p>
        </p:txBody>
      </p:sp>
      <p:sp>
        <p:nvSpPr>
          <p:cNvPr id="25616" name="Rectangle 20"/>
          <p:cNvSpPr>
            <a:spLocks noChangeArrowheads="1"/>
          </p:cNvSpPr>
          <p:nvPr/>
        </p:nvSpPr>
        <p:spPr bwMode="auto">
          <a:xfrm>
            <a:off x="4816475" y="4403725"/>
            <a:ext cx="9159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20202"/>
                </a:solidFill>
                <a:latin typeface="Courier New" pitchFamily="49" charset="0"/>
              </a:rPr>
              <a:t>x = -2</a:t>
            </a:r>
          </a:p>
        </p:txBody>
      </p:sp>
      <p:sp>
        <p:nvSpPr>
          <p:cNvPr id="25617" name="Rectangle 21"/>
          <p:cNvSpPr>
            <a:spLocks noChangeArrowheads="1"/>
          </p:cNvSpPr>
          <p:nvPr/>
        </p:nvSpPr>
        <p:spPr bwMode="auto">
          <a:xfrm>
            <a:off x="4822825" y="4692650"/>
            <a:ext cx="2012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20202"/>
                </a:solidFill>
                <a:latin typeface="Courier New" pitchFamily="49" charset="0"/>
              </a:rPr>
              <a:t>return  -1 * -2</a:t>
            </a:r>
          </a:p>
        </p:txBody>
      </p:sp>
      <p:sp>
        <p:nvSpPr>
          <p:cNvPr id="25618" name="Oval 22"/>
          <p:cNvSpPr>
            <a:spLocks noChangeArrowheads="1"/>
          </p:cNvSpPr>
          <p:nvPr/>
        </p:nvSpPr>
        <p:spPr bwMode="auto">
          <a:xfrm>
            <a:off x="5659438" y="4679950"/>
            <a:ext cx="1298575" cy="365125"/>
          </a:xfrm>
          <a:prstGeom prst="ellipse">
            <a:avLst/>
          </a:prstGeom>
          <a:noFill/>
          <a:ln w="19050">
            <a:solidFill>
              <a:srgbClr val="067B0E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20202"/>
              </a:solidFill>
            </a:endParaRPr>
          </a:p>
        </p:txBody>
      </p:sp>
      <p:sp>
        <p:nvSpPr>
          <p:cNvPr id="25619" name="Rectangle 23"/>
          <p:cNvSpPr>
            <a:spLocks noChangeArrowheads="1"/>
          </p:cNvSpPr>
          <p:nvPr/>
        </p:nvSpPr>
        <p:spPr bwMode="auto">
          <a:xfrm>
            <a:off x="7283450" y="4692650"/>
            <a:ext cx="4286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67B0E"/>
                </a:solidFill>
                <a:latin typeface="Courier New" pitchFamily="49" charset="0"/>
              </a:rPr>
              <a:t> 2</a:t>
            </a:r>
          </a:p>
        </p:txBody>
      </p:sp>
      <p:sp>
        <p:nvSpPr>
          <p:cNvPr id="25620" name="Line 24"/>
          <p:cNvSpPr>
            <a:spLocks noChangeShapeType="1"/>
          </p:cNvSpPr>
          <p:nvPr/>
        </p:nvSpPr>
        <p:spPr bwMode="auto">
          <a:xfrm flipV="1">
            <a:off x="7537450" y="3617913"/>
            <a:ext cx="0" cy="1057275"/>
          </a:xfrm>
          <a:prstGeom prst="line">
            <a:avLst/>
          </a:prstGeom>
          <a:noFill/>
          <a:ln w="19050">
            <a:solidFill>
              <a:srgbClr val="067B0E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20202"/>
              </a:solidFill>
            </a:endParaRPr>
          </a:p>
        </p:txBody>
      </p:sp>
      <p:sp>
        <p:nvSpPr>
          <p:cNvPr id="25621" name="Rectangle 25"/>
          <p:cNvSpPr>
            <a:spLocks noChangeArrowheads="1"/>
          </p:cNvSpPr>
          <p:nvPr/>
        </p:nvSpPr>
        <p:spPr bwMode="auto">
          <a:xfrm>
            <a:off x="6311900" y="2128838"/>
            <a:ext cx="712788" cy="304800"/>
          </a:xfrm>
          <a:prstGeom prst="rect">
            <a:avLst/>
          </a:prstGeom>
          <a:noFill/>
          <a:ln w="19050">
            <a:solidFill>
              <a:srgbClr val="1E16E4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20202"/>
              </a:solidFill>
            </a:endParaRPr>
          </a:p>
        </p:txBody>
      </p:sp>
      <p:sp>
        <p:nvSpPr>
          <p:cNvPr id="25622" name="Rectangle 26"/>
          <p:cNvSpPr>
            <a:spLocks noChangeArrowheads="1"/>
          </p:cNvSpPr>
          <p:nvPr/>
        </p:nvSpPr>
        <p:spPr bwMode="auto">
          <a:xfrm>
            <a:off x="6932613" y="3313113"/>
            <a:ext cx="969962" cy="304800"/>
          </a:xfrm>
          <a:prstGeom prst="rect">
            <a:avLst/>
          </a:prstGeom>
          <a:noFill/>
          <a:ln w="19050">
            <a:solidFill>
              <a:srgbClr val="067B0E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20202"/>
              </a:solidFill>
            </a:endParaRPr>
          </a:p>
        </p:txBody>
      </p:sp>
      <p:sp>
        <p:nvSpPr>
          <p:cNvPr id="25623" name="Line 27"/>
          <p:cNvSpPr>
            <a:spLocks noChangeShapeType="1"/>
          </p:cNvSpPr>
          <p:nvPr/>
        </p:nvSpPr>
        <p:spPr bwMode="auto">
          <a:xfrm flipV="1">
            <a:off x="6959600" y="4852988"/>
            <a:ext cx="342900" cy="4762"/>
          </a:xfrm>
          <a:prstGeom prst="line">
            <a:avLst/>
          </a:prstGeom>
          <a:noFill/>
          <a:ln w="19050">
            <a:solidFill>
              <a:srgbClr val="067B0E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20202"/>
              </a:solidFill>
            </a:endParaRPr>
          </a:p>
        </p:txBody>
      </p:sp>
      <p:sp>
        <p:nvSpPr>
          <p:cNvPr id="29721" name="Text Box 28"/>
          <p:cNvSpPr txBox="1">
            <a:spLocks noChangeArrowheads="1"/>
          </p:cNvSpPr>
          <p:nvPr/>
        </p:nvSpPr>
        <p:spPr bwMode="auto">
          <a:xfrm>
            <a:off x="762000" y="5791200"/>
            <a:ext cx="1600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 sz="1000">
              <a:solidFill>
                <a:schemeClr val="bg1">
                  <a:lumMod val="65000"/>
                </a:schemeClr>
              </a:solidFill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25625" name="AutoShape 29"/>
          <p:cNvSpPr>
            <a:spLocks noChangeArrowheads="1"/>
          </p:cNvSpPr>
          <p:nvPr/>
        </p:nvSpPr>
        <p:spPr bwMode="auto">
          <a:xfrm>
            <a:off x="6553200" y="2438400"/>
            <a:ext cx="228600" cy="533400"/>
          </a:xfrm>
          <a:prstGeom prst="downArrow">
            <a:avLst>
              <a:gd name="adj1" fmla="val 30556"/>
              <a:gd name="adj2" fmla="val 65139"/>
            </a:avLst>
          </a:prstGeom>
          <a:solidFill>
            <a:srgbClr val="0C0BC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20202"/>
              </a:solidFill>
            </a:endParaRPr>
          </a:p>
        </p:txBody>
      </p:sp>
      <p:sp>
        <p:nvSpPr>
          <p:cNvPr id="25626" name="AutoShape 30"/>
          <p:cNvSpPr>
            <a:spLocks noChangeArrowheads="1"/>
          </p:cNvSpPr>
          <p:nvPr/>
        </p:nvSpPr>
        <p:spPr bwMode="auto">
          <a:xfrm>
            <a:off x="6999288" y="3614738"/>
            <a:ext cx="341312" cy="836612"/>
          </a:xfrm>
          <a:prstGeom prst="downArrow">
            <a:avLst>
              <a:gd name="adj1" fmla="val 30556"/>
              <a:gd name="adj2" fmla="val 68428"/>
            </a:avLst>
          </a:prstGeom>
          <a:solidFill>
            <a:srgbClr val="0FB12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20202"/>
              </a:solidFill>
            </a:endParaRPr>
          </a:p>
        </p:txBody>
      </p:sp>
      <p:sp>
        <p:nvSpPr>
          <p:cNvPr id="25630" name="Rounded Rectangle 35"/>
          <p:cNvSpPr>
            <a:spLocks noChangeArrowheads="1"/>
          </p:cNvSpPr>
          <p:nvPr/>
        </p:nvSpPr>
        <p:spPr bwMode="auto">
          <a:xfrm>
            <a:off x="5410200" y="2121959"/>
            <a:ext cx="3505200" cy="2468562"/>
          </a:xfrm>
          <a:prstGeom prst="roundRect">
            <a:avLst>
              <a:gd name="adj" fmla="val 16667"/>
            </a:avLst>
          </a:prstGeom>
          <a:solidFill>
            <a:srgbClr val="FFCCFF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7200" dirty="0">
                <a:solidFill>
                  <a:srgbClr val="020202"/>
                </a:solidFill>
                <a:latin typeface="Cambria" pitchFamily="18" charset="0"/>
              </a:rPr>
              <a:t>the stack</a:t>
            </a:r>
          </a:p>
        </p:txBody>
      </p:sp>
      <p:sp>
        <p:nvSpPr>
          <p:cNvPr id="25627" name="Line 31"/>
          <p:cNvSpPr>
            <a:spLocks noChangeShapeType="1"/>
          </p:cNvSpPr>
          <p:nvPr/>
        </p:nvSpPr>
        <p:spPr bwMode="auto">
          <a:xfrm>
            <a:off x="5732463" y="1530174"/>
            <a:ext cx="0" cy="3640137"/>
          </a:xfrm>
          <a:prstGeom prst="line">
            <a:avLst/>
          </a:prstGeom>
          <a:noFill/>
          <a:ln w="76200">
            <a:solidFill>
              <a:srgbClr val="9103B9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20202"/>
              </a:solidFill>
            </a:endParaRPr>
          </a:p>
        </p:txBody>
      </p:sp>
      <p:sp>
        <p:nvSpPr>
          <p:cNvPr id="33" name="Text Box 8"/>
          <p:cNvSpPr txBox="1">
            <a:spLocks noChangeArrowheads="1"/>
          </p:cNvSpPr>
          <p:nvPr/>
        </p:nvSpPr>
        <p:spPr bwMode="auto">
          <a:xfrm>
            <a:off x="609600" y="2314575"/>
            <a:ext cx="3657600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sz="1600" b="1">
                <a:solidFill>
                  <a:srgbClr val="1E16E4"/>
                </a:solidFill>
                <a:latin typeface="Courier New" pitchFamily="49" charset="0"/>
              </a:rPr>
              <a:t>def f(x):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sz="1600" b="1">
                <a:solidFill>
                  <a:srgbClr val="1E16E4"/>
                </a:solidFill>
                <a:latin typeface="Courier New" pitchFamily="49" charset="0"/>
              </a:rPr>
              <a:t>    return 11*g(x) + g(x/2) </a:t>
            </a:r>
          </a:p>
        </p:txBody>
      </p:sp>
      <p:sp>
        <p:nvSpPr>
          <p:cNvPr id="34" name="Text Box 9"/>
          <p:cNvSpPr txBox="1">
            <a:spLocks noChangeArrowheads="1"/>
          </p:cNvSpPr>
          <p:nvPr/>
        </p:nvSpPr>
        <p:spPr bwMode="auto">
          <a:xfrm>
            <a:off x="609600" y="3106738"/>
            <a:ext cx="266700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sz="1600" b="1">
                <a:solidFill>
                  <a:srgbClr val="067B0E"/>
                </a:solidFill>
                <a:latin typeface="Courier New" pitchFamily="49" charset="0"/>
              </a:rPr>
              <a:t>def g(x):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sz="1600" b="1">
                <a:solidFill>
                  <a:srgbClr val="067B0E"/>
                </a:solidFill>
                <a:latin typeface="Courier New" pitchFamily="49" charset="0"/>
              </a:rPr>
              <a:t>    return -1 * x </a:t>
            </a:r>
          </a:p>
        </p:txBody>
      </p:sp>
      <p:sp>
        <p:nvSpPr>
          <p:cNvPr id="35" name="Text Box 11"/>
          <p:cNvSpPr txBox="1">
            <a:spLocks noChangeArrowheads="1"/>
          </p:cNvSpPr>
          <p:nvPr/>
        </p:nvSpPr>
        <p:spPr bwMode="auto">
          <a:xfrm>
            <a:off x="609600" y="1524000"/>
            <a:ext cx="3276600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sz="1600" b="1">
                <a:latin typeface="Courier New" pitchFamily="49" charset="0"/>
              </a:rPr>
              <a:t>def demo(x):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sz="1600" b="1">
                <a:latin typeface="Courier New" pitchFamily="49" charset="0"/>
              </a:rPr>
              <a:t>    return x + f(x)  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705599" y="1584446"/>
            <a:ext cx="1619955" cy="35317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20202"/>
                </a:solidFill>
                <a:latin typeface="Calibri" panose="020F0502020204030204" pitchFamily="34" charset="0"/>
              </a:rPr>
              <a:t>stack frame</a:t>
            </a:r>
            <a:endParaRPr lang="en-US" dirty="0">
              <a:solidFill>
                <a:srgbClr val="020202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7820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4495800" y="1524000"/>
            <a:ext cx="3886200" cy="1066800"/>
          </a:xfrm>
          <a:prstGeom prst="rect">
            <a:avLst/>
          </a:prstGeom>
          <a:solidFill>
            <a:srgbClr val="CAF5FB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20202"/>
              </a:solidFill>
            </a:endParaRPr>
          </a:p>
        </p:txBody>
      </p:sp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4495800" y="2743200"/>
            <a:ext cx="3886200" cy="1066800"/>
          </a:xfrm>
          <a:prstGeom prst="rect">
            <a:avLst/>
          </a:prstGeom>
          <a:solidFill>
            <a:srgbClr val="CAF5FB"/>
          </a:solidFill>
          <a:ln w="19050">
            <a:solidFill>
              <a:srgbClr val="1E16E4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20202"/>
              </a:solidFill>
            </a:endParaRP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4495800" y="4114800"/>
            <a:ext cx="3886200" cy="1066800"/>
          </a:xfrm>
          <a:prstGeom prst="rect">
            <a:avLst/>
          </a:prstGeom>
          <a:solidFill>
            <a:srgbClr val="CAF5FB"/>
          </a:solidFill>
          <a:ln w="19050">
            <a:solidFill>
              <a:srgbClr val="067B0E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20202"/>
              </a:solidFill>
            </a:endParaRPr>
          </a:p>
        </p:txBody>
      </p:sp>
      <p:sp>
        <p:nvSpPr>
          <p:cNvPr id="25605" name="Text Box 8"/>
          <p:cNvSpPr txBox="1">
            <a:spLocks noChangeArrowheads="1"/>
          </p:cNvSpPr>
          <p:nvPr/>
        </p:nvSpPr>
        <p:spPr bwMode="auto">
          <a:xfrm>
            <a:off x="1295400" y="228600"/>
            <a:ext cx="624681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4000">
                <a:latin typeface="Cambria" pitchFamily="18" charset="0"/>
              </a:rPr>
              <a:t>Function </a:t>
            </a:r>
            <a:r>
              <a:rPr lang="en-US" sz="4000" b="1" i="1">
                <a:latin typeface="Cambria" pitchFamily="18" charset="0"/>
              </a:rPr>
              <a:t>stack</a:t>
            </a:r>
            <a:r>
              <a:rPr lang="en-US" sz="4000">
                <a:latin typeface="Cambria" pitchFamily="18" charset="0"/>
              </a:rPr>
              <a:t>ing</a:t>
            </a:r>
          </a:p>
        </p:txBody>
      </p:sp>
      <p:sp>
        <p:nvSpPr>
          <p:cNvPr id="29703" name="Text Box 9"/>
          <p:cNvSpPr txBox="1">
            <a:spLocks noChangeArrowheads="1"/>
          </p:cNvSpPr>
          <p:nvPr/>
        </p:nvSpPr>
        <p:spPr bwMode="auto">
          <a:xfrm>
            <a:off x="609600" y="2314575"/>
            <a:ext cx="3657600" cy="50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  <a:defRPr/>
            </a:pPr>
            <a:r>
              <a:rPr lang="en-US" sz="1600" b="1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MS PGothic" pitchFamily="34" charset="-128"/>
              </a:rPr>
              <a:t>def f(x):</a:t>
            </a:r>
          </a:p>
          <a:p>
            <a:pPr>
              <a:lnSpc>
                <a:spcPct val="60000"/>
              </a:lnSpc>
              <a:spcBef>
                <a:spcPct val="50000"/>
              </a:spcBef>
              <a:defRPr/>
            </a:pPr>
            <a:r>
              <a:rPr lang="en-US" sz="1600" b="1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MS PGothic" pitchFamily="34" charset="-128"/>
              </a:rPr>
              <a:t>    return 11*g(x) + g(x/2) </a:t>
            </a:r>
          </a:p>
        </p:txBody>
      </p:sp>
      <p:sp>
        <p:nvSpPr>
          <p:cNvPr id="29704" name="Text Box 10"/>
          <p:cNvSpPr txBox="1">
            <a:spLocks noChangeArrowheads="1"/>
          </p:cNvSpPr>
          <p:nvPr/>
        </p:nvSpPr>
        <p:spPr bwMode="auto">
          <a:xfrm>
            <a:off x="609600" y="3106738"/>
            <a:ext cx="2667000" cy="50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  <a:defRPr/>
            </a:pPr>
            <a:r>
              <a:rPr lang="en-US" sz="1600" b="1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MS PGothic" pitchFamily="34" charset="-128"/>
              </a:rPr>
              <a:t>def g(x):</a:t>
            </a:r>
          </a:p>
          <a:p>
            <a:pPr>
              <a:lnSpc>
                <a:spcPct val="60000"/>
              </a:lnSpc>
              <a:spcBef>
                <a:spcPct val="50000"/>
              </a:spcBef>
              <a:defRPr/>
            </a:pPr>
            <a:r>
              <a:rPr lang="en-US" sz="1600" b="1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MS PGothic" pitchFamily="34" charset="-128"/>
              </a:rPr>
              <a:t>    return -1 * x </a:t>
            </a:r>
          </a:p>
        </p:txBody>
      </p:sp>
      <p:sp>
        <p:nvSpPr>
          <p:cNvPr id="29705" name="Text Box 12"/>
          <p:cNvSpPr txBox="1">
            <a:spLocks noChangeArrowheads="1"/>
          </p:cNvSpPr>
          <p:nvPr/>
        </p:nvSpPr>
        <p:spPr bwMode="auto">
          <a:xfrm>
            <a:off x="609600" y="1524000"/>
            <a:ext cx="3276600" cy="50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  <a:defRPr/>
            </a:pPr>
            <a:r>
              <a:rPr lang="en-US" sz="1600" b="1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MS PGothic" pitchFamily="34" charset="-128"/>
              </a:rPr>
              <a:t>def demo(x):</a:t>
            </a:r>
          </a:p>
          <a:p>
            <a:pPr>
              <a:lnSpc>
                <a:spcPct val="60000"/>
              </a:lnSpc>
              <a:spcBef>
                <a:spcPct val="50000"/>
              </a:spcBef>
              <a:defRPr/>
            </a:pPr>
            <a:r>
              <a:rPr lang="en-US" sz="1600" b="1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MS PGothic" pitchFamily="34" charset="-128"/>
              </a:rPr>
              <a:t>    return x + f(x)  </a:t>
            </a:r>
          </a:p>
        </p:txBody>
      </p:sp>
      <p:sp>
        <p:nvSpPr>
          <p:cNvPr id="25609" name="Rectangle 13"/>
          <p:cNvSpPr>
            <a:spLocks noChangeArrowheads="1"/>
          </p:cNvSpPr>
          <p:nvPr/>
        </p:nvSpPr>
        <p:spPr bwMode="auto">
          <a:xfrm>
            <a:off x="4514850" y="1533525"/>
            <a:ext cx="6715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20202"/>
                </a:solidFill>
                <a:latin typeface="Courier New" pitchFamily="49" charset="0"/>
              </a:rPr>
              <a:t>demo</a:t>
            </a:r>
          </a:p>
        </p:txBody>
      </p:sp>
      <p:sp>
        <p:nvSpPr>
          <p:cNvPr id="25610" name="Rectangle 14"/>
          <p:cNvSpPr>
            <a:spLocks noChangeArrowheads="1"/>
          </p:cNvSpPr>
          <p:nvPr/>
        </p:nvSpPr>
        <p:spPr bwMode="auto">
          <a:xfrm>
            <a:off x="4814888" y="1812925"/>
            <a:ext cx="9159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20202"/>
                </a:solidFill>
                <a:latin typeface="Courier New" pitchFamily="49" charset="0"/>
              </a:rPr>
              <a:t>x = -4</a:t>
            </a:r>
          </a:p>
        </p:txBody>
      </p:sp>
      <p:sp>
        <p:nvSpPr>
          <p:cNvPr id="25611" name="Rectangle 15"/>
          <p:cNvSpPr>
            <a:spLocks noChangeArrowheads="1"/>
          </p:cNvSpPr>
          <p:nvPr/>
        </p:nvSpPr>
        <p:spPr bwMode="auto">
          <a:xfrm>
            <a:off x="4821238" y="2101850"/>
            <a:ext cx="22574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20202"/>
                </a:solidFill>
                <a:latin typeface="Courier New" pitchFamily="49" charset="0"/>
              </a:rPr>
              <a:t>return -4 + f(-4)</a:t>
            </a:r>
          </a:p>
        </p:txBody>
      </p:sp>
      <p:sp>
        <p:nvSpPr>
          <p:cNvPr id="25612" name="Rectangle 16"/>
          <p:cNvSpPr>
            <a:spLocks noChangeArrowheads="1"/>
          </p:cNvSpPr>
          <p:nvPr/>
        </p:nvSpPr>
        <p:spPr bwMode="auto">
          <a:xfrm>
            <a:off x="4572000" y="2743200"/>
            <a:ext cx="3063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1E16E4"/>
                </a:solidFill>
                <a:latin typeface="Courier New" pitchFamily="49" charset="0"/>
              </a:rPr>
              <a:t>f</a:t>
            </a:r>
          </a:p>
        </p:txBody>
      </p:sp>
      <p:sp>
        <p:nvSpPr>
          <p:cNvPr id="25613" name="Rectangle 17"/>
          <p:cNvSpPr>
            <a:spLocks noChangeArrowheads="1"/>
          </p:cNvSpPr>
          <p:nvPr/>
        </p:nvSpPr>
        <p:spPr bwMode="auto">
          <a:xfrm>
            <a:off x="4572000" y="4191000"/>
            <a:ext cx="3063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67B0E"/>
                </a:solidFill>
                <a:latin typeface="Courier New" pitchFamily="49" charset="0"/>
              </a:rPr>
              <a:t>g</a:t>
            </a:r>
          </a:p>
        </p:txBody>
      </p:sp>
      <p:sp>
        <p:nvSpPr>
          <p:cNvPr id="25614" name="Rectangle 18"/>
          <p:cNvSpPr>
            <a:spLocks noChangeArrowheads="1"/>
          </p:cNvSpPr>
          <p:nvPr/>
        </p:nvSpPr>
        <p:spPr bwMode="auto">
          <a:xfrm>
            <a:off x="4816475" y="2987675"/>
            <a:ext cx="9159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20202"/>
                </a:solidFill>
                <a:latin typeface="Courier New" pitchFamily="49" charset="0"/>
              </a:rPr>
              <a:t>x = -4</a:t>
            </a:r>
          </a:p>
        </p:txBody>
      </p:sp>
      <p:sp>
        <p:nvSpPr>
          <p:cNvPr id="25615" name="Rectangle 19"/>
          <p:cNvSpPr>
            <a:spLocks noChangeArrowheads="1"/>
          </p:cNvSpPr>
          <p:nvPr/>
        </p:nvSpPr>
        <p:spPr bwMode="auto">
          <a:xfrm>
            <a:off x="4822825" y="3276600"/>
            <a:ext cx="31115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20202"/>
                </a:solidFill>
                <a:latin typeface="Courier New" pitchFamily="49" charset="0"/>
              </a:rPr>
              <a:t>return 11* 4   + g(-4/2)</a:t>
            </a:r>
          </a:p>
        </p:txBody>
      </p:sp>
      <p:sp>
        <p:nvSpPr>
          <p:cNvPr id="25616" name="Rectangle 20"/>
          <p:cNvSpPr>
            <a:spLocks noChangeArrowheads="1"/>
          </p:cNvSpPr>
          <p:nvPr/>
        </p:nvSpPr>
        <p:spPr bwMode="auto">
          <a:xfrm>
            <a:off x="4816475" y="4403725"/>
            <a:ext cx="9159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20202"/>
                </a:solidFill>
                <a:latin typeface="Courier New" pitchFamily="49" charset="0"/>
              </a:rPr>
              <a:t>x = -2</a:t>
            </a:r>
          </a:p>
        </p:txBody>
      </p:sp>
      <p:sp>
        <p:nvSpPr>
          <p:cNvPr id="25617" name="Rectangle 21"/>
          <p:cNvSpPr>
            <a:spLocks noChangeArrowheads="1"/>
          </p:cNvSpPr>
          <p:nvPr/>
        </p:nvSpPr>
        <p:spPr bwMode="auto">
          <a:xfrm>
            <a:off x="4822825" y="4692650"/>
            <a:ext cx="2012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20202"/>
                </a:solidFill>
                <a:latin typeface="Courier New" pitchFamily="49" charset="0"/>
              </a:rPr>
              <a:t>return  -1 * -2</a:t>
            </a:r>
          </a:p>
        </p:txBody>
      </p:sp>
      <p:sp>
        <p:nvSpPr>
          <p:cNvPr id="25618" name="Oval 22"/>
          <p:cNvSpPr>
            <a:spLocks noChangeArrowheads="1"/>
          </p:cNvSpPr>
          <p:nvPr/>
        </p:nvSpPr>
        <p:spPr bwMode="auto">
          <a:xfrm>
            <a:off x="5659438" y="4679950"/>
            <a:ext cx="1298575" cy="365125"/>
          </a:xfrm>
          <a:prstGeom prst="ellipse">
            <a:avLst/>
          </a:prstGeom>
          <a:noFill/>
          <a:ln w="19050">
            <a:solidFill>
              <a:srgbClr val="067B0E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20202"/>
              </a:solidFill>
            </a:endParaRPr>
          </a:p>
        </p:txBody>
      </p:sp>
      <p:sp>
        <p:nvSpPr>
          <p:cNvPr id="25619" name="Rectangle 23"/>
          <p:cNvSpPr>
            <a:spLocks noChangeArrowheads="1"/>
          </p:cNvSpPr>
          <p:nvPr/>
        </p:nvSpPr>
        <p:spPr bwMode="auto">
          <a:xfrm>
            <a:off x="7283450" y="4692650"/>
            <a:ext cx="4286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67B0E"/>
                </a:solidFill>
                <a:latin typeface="Courier New" pitchFamily="49" charset="0"/>
              </a:rPr>
              <a:t> 2</a:t>
            </a:r>
          </a:p>
        </p:txBody>
      </p:sp>
      <p:sp>
        <p:nvSpPr>
          <p:cNvPr id="25620" name="Line 24"/>
          <p:cNvSpPr>
            <a:spLocks noChangeShapeType="1"/>
          </p:cNvSpPr>
          <p:nvPr/>
        </p:nvSpPr>
        <p:spPr bwMode="auto">
          <a:xfrm flipV="1">
            <a:off x="7537450" y="3617913"/>
            <a:ext cx="0" cy="1057275"/>
          </a:xfrm>
          <a:prstGeom prst="line">
            <a:avLst/>
          </a:prstGeom>
          <a:noFill/>
          <a:ln w="19050">
            <a:solidFill>
              <a:srgbClr val="067B0E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20202"/>
              </a:solidFill>
            </a:endParaRPr>
          </a:p>
        </p:txBody>
      </p:sp>
      <p:sp>
        <p:nvSpPr>
          <p:cNvPr id="25621" name="Rectangle 25"/>
          <p:cNvSpPr>
            <a:spLocks noChangeArrowheads="1"/>
          </p:cNvSpPr>
          <p:nvPr/>
        </p:nvSpPr>
        <p:spPr bwMode="auto">
          <a:xfrm>
            <a:off x="6311900" y="2128838"/>
            <a:ext cx="712788" cy="304800"/>
          </a:xfrm>
          <a:prstGeom prst="rect">
            <a:avLst/>
          </a:prstGeom>
          <a:noFill/>
          <a:ln w="19050">
            <a:solidFill>
              <a:srgbClr val="1E16E4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20202"/>
              </a:solidFill>
            </a:endParaRPr>
          </a:p>
        </p:txBody>
      </p:sp>
      <p:sp>
        <p:nvSpPr>
          <p:cNvPr id="25622" name="Rectangle 26"/>
          <p:cNvSpPr>
            <a:spLocks noChangeArrowheads="1"/>
          </p:cNvSpPr>
          <p:nvPr/>
        </p:nvSpPr>
        <p:spPr bwMode="auto">
          <a:xfrm>
            <a:off x="6932613" y="3313113"/>
            <a:ext cx="969962" cy="304800"/>
          </a:xfrm>
          <a:prstGeom prst="rect">
            <a:avLst/>
          </a:prstGeom>
          <a:noFill/>
          <a:ln w="19050">
            <a:solidFill>
              <a:srgbClr val="067B0E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20202"/>
              </a:solidFill>
            </a:endParaRPr>
          </a:p>
        </p:txBody>
      </p:sp>
      <p:sp>
        <p:nvSpPr>
          <p:cNvPr id="25623" name="Line 27"/>
          <p:cNvSpPr>
            <a:spLocks noChangeShapeType="1"/>
          </p:cNvSpPr>
          <p:nvPr/>
        </p:nvSpPr>
        <p:spPr bwMode="auto">
          <a:xfrm flipV="1">
            <a:off x="6959600" y="4852988"/>
            <a:ext cx="342900" cy="4762"/>
          </a:xfrm>
          <a:prstGeom prst="line">
            <a:avLst/>
          </a:prstGeom>
          <a:noFill/>
          <a:ln w="19050">
            <a:solidFill>
              <a:srgbClr val="067B0E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20202"/>
              </a:solidFill>
            </a:endParaRPr>
          </a:p>
        </p:txBody>
      </p:sp>
      <p:sp>
        <p:nvSpPr>
          <p:cNvPr id="29721" name="Text Box 28"/>
          <p:cNvSpPr txBox="1">
            <a:spLocks noChangeArrowheads="1"/>
          </p:cNvSpPr>
          <p:nvPr/>
        </p:nvSpPr>
        <p:spPr bwMode="auto">
          <a:xfrm>
            <a:off x="762000" y="5791200"/>
            <a:ext cx="1600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 sz="1000">
              <a:solidFill>
                <a:schemeClr val="bg1">
                  <a:lumMod val="65000"/>
                </a:schemeClr>
              </a:solidFill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25625" name="AutoShape 29"/>
          <p:cNvSpPr>
            <a:spLocks noChangeArrowheads="1"/>
          </p:cNvSpPr>
          <p:nvPr/>
        </p:nvSpPr>
        <p:spPr bwMode="auto">
          <a:xfrm>
            <a:off x="6553200" y="2438400"/>
            <a:ext cx="228600" cy="533400"/>
          </a:xfrm>
          <a:prstGeom prst="downArrow">
            <a:avLst>
              <a:gd name="adj1" fmla="val 30556"/>
              <a:gd name="adj2" fmla="val 65139"/>
            </a:avLst>
          </a:prstGeom>
          <a:solidFill>
            <a:srgbClr val="0C0BC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20202"/>
              </a:solidFill>
            </a:endParaRPr>
          </a:p>
        </p:txBody>
      </p:sp>
      <p:sp>
        <p:nvSpPr>
          <p:cNvPr id="25626" name="AutoShape 30"/>
          <p:cNvSpPr>
            <a:spLocks noChangeArrowheads="1"/>
          </p:cNvSpPr>
          <p:nvPr/>
        </p:nvSpPr>
        <p:spPr bwMode="auto">
          <a:xfrm>
            <a:off x="6999288" y="3614738"/>
            <a:ext cx="341312" cy="836612"/>
          </a:xfrm>
          <a:prstGeom prst="downArrow">
            <a:avLst>
              <a:gd name="adj1" fmla="val 30556"/>
              <a:gd name="adj2" fmla="val 68428"/>
            </a:avLst>
          </a:prstGeom>
          <a:solidFill>
            <a:srgbClr val="0FB12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20202"/>
              </a:solidFill>
            </a:endParaRPr>
          </a:p>
        </p:txBody>
      </p:sp>
      <p:sp>
        <p:nvSpPr>
          <p:cNvPr id="25628" name="Text Box 33"/>
          <p:cNvSpPr txBox="1">
            <a:spLocks noChangeArrowheads="1"/>
          </p:cNvSpPr>
          <p:nvPr/>
        </p:nvSpPr>
        <p:spPr bwMode="auto">
          <a:xfrm>
            <a:off x="765175" y="5486400"/>
            <a:ext cx="77692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dirty="0">
                <a:solidFill>
                  <a:srgbClr val="9103B9"/>
                </a:solidFill>
                <a:latin typeface="Cambria" pitchFamily="18" charset="0"/>
              </a:rPr>
              <a:t>(1) keeps separate variables for each function call…</a:t>
            </a:r>
          </a:p>
        </p:txBody>
      </p:sp>
      <p:sp>
        <p:nvSpPr>
          <p:cNvPr id="25629" name="Text Box 34"/>
          <p:cNvSpPr txBox="1">
            <a:spLocks noChangeArrowheads="1"/>
          </p:cNvSpPr>
          <p:nvPr/>
        </p:nvSpPr>
        <p:spPr bwMode="auto">
          <a:xfrm>
            <a:off x="765175" y="6096000"/>
            <a:ext cx="7235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>
                <a:solidFill>
                  <a:srgbClr val="9103B9"/>
                </a:solidFill>
                <a:latin typeface="Cambria" pitchFamily="18" charset="0"/>
              </a:rPr>
              <a:t>(2) remembers where to send results back to…</a:t>
            </a:r>
          </a:p>
        </p:txBody>
      </p:sp>
      <p:sp>
        <p:nvSpPr>
          <p:cNvPr id="25631" name="Rectangle 36"/>
          <p:cNvSpPr>
            <a:spLocks noChangeArrowheads="1"/>
          </p:cNvSpPr>
          <p:nvPr/>
        </p:nvSpPr>
        <p:spPr bwMode="auto">
          <a:xfrm>
            <a:off x="429834" y="4038600"/>
            <a:ext cx="3102195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4200" b="1" dirty="0">
                <a:solidFill>
                  <a:srgbClr val="9103B9"/>
                </a:solidFill>
                <a:latin typeface="Cambria" pitchFamily="18" charset="0"/>
              </a:rPr>
              <a:t>"The </a:t>
            </a:r>
            <a:r>
              <a:rPr lang="en-US" sz="4200" b="1" dirty="0" smtClean="0">
                <a:solidFill>
                  <a:srgbClr val="9103B9"/>
                </a:solidFill>
                <a:latin typeface="Cambria" pitchFamily="18" charset="0"/>
              </a:rPr>
              <a:t>stack"</a:t>
            </a:r>
            <a:endParaRPr lang="en-US" sz="4200" b="1" dirty="0">
              <a:latin typeface="Cambria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02327" y="4814242"/>
            <a:ext cx="32547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rgbClr val="9103B9"/>
                </a:solidFill>
                <a:latin typeface="Cambria" pitchFamily="18" charset="0"/>
              </a:rPr>
              <a:t>is a </a:t>
            </a:r>
            <a:r>
              <a:rPr lang="en-US" b="1" dirty="0" smtClean="0">
                <a:solidFill>
                  <a:srgbClr val="9103B9"/>
                </a:solidFill>
                <a:latin typeface="Cambria" pitchFamily="18" charset="0"/>
              </a:rPr>
              <a:t>memory area </a:t>
            </a:r>
            <a:r>
              <a:rPr lang="en-US" dirty="0" smtClean="0">
                <a:solidFill>
                  <a:srgbClr val="9103B9"/>
                </a:solidFill>
                <a:latin typeface="Cambria" pitchFamily="18" charset="0"/>
              </a:rPr>
              <a:t>that</a:t>
            </a:r>
            <a:endParaRPr lang="en-US" dirty="0"/>
          </a:p>
        </p:txBody>
      </p:sp>
      <p:sp>
        <p:nvSpPr>
          <p:cNvPr id="33" name="Rounded Rectangle 35"/>
          <p:cNvSpPr>
            <a:spLocks noChangeArrowheads="1"/>
          </p:cNvSpPr>
          <p:nvPr/>
        </p:nvSpPr>
        <p:spPr bwMode="auto">
          <a:xfrm>
            <a:off x="5410200" y="2121959"/>
            <a:ext cx="3505200" cy="2468562"/>
          </a:xfrm>
          <a:prstGeom prst="roundRect">
            <a:avLst>
              <a:gd name="adj" fmla="val 16667"/>
            </a:avLst>
          </a:prstGeom>
          <a:solidFill>
            <a:srgbClr val="FFCCFF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7200" dirty="0">
                <a:solidFill>
                  <a:srgbClr val="020202"/>
                </a:solidFill>
                <a:latin typeface="Cambria" pitchFamily="18" charset="0"/>
              </a:rPr>
              <a:t>the stack</a:t>
            </a:r>
          </a:p>
        </p:txBody>
      </p:sp>
      <p:sp>
        <p:nvSpPr>
          <p:cNvPr id="34" name="Line 31"/>
          <p:cNvSpPr>
            <a:spLocks noChangeShapeType="1"/>
          </p:cNvSpPr>
          <p:nvPr/>
        </p:nvSpPr>
        <p:spPr bwMode="auto">
          <a:xfrm>
            <a:off x="5732463" y="1530174"/>
            <a:ext cx="0" cy="3640137"/>
          </a:xfrm>
          <a:prstGeom prst="line">
            <a:avLst/>
          </a:prstGeom>
          <a:noFill/>
          <a:ln w="76200">
            <a:solidFill>
              <a:srgbClr val="9103B9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20202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705599" y="1584446"/>
            <a:ext cx="1619955" cy="35317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20202"/>
                </a:solidFill>
                <a:latin typeface="Calibri" panose="020F0502020204030204" pitchFamily="34" charset="0"/>
              </a:rPr>
              <a:t>stack frame</a:t>
            </a:r>
            <a:endParaRPr lang="en-US" dirty="0">
              <a:solidFill>
                <a:srgbClr val="020202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9807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388938" y="228600"/>
            <a:ext cx="8269287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4200" b="1" dirty="0">
                <a:latin typeface="Courier New" pitchFamily="49" charset="0"/>
              </a:rPr>
              <a:t>return  </a:t>
            </a:r>
            <a:r>
              <a:rPr lang="en-US" sz="4200" dirty="0">
                <a:latin typeface="Times" pitchFamily="-106" charset="0"/>
              </a:rPr>
              <a:t> </a:t>
            </a:r>
            <a:r>
              <a:rPr lang="en-US" sz="4200" b="1" dirty="0">
                <a:latin typeface="Cambria" pitchFamily="18" charset="0"/>
              </a:rPr>
              <a:t>!=</a:t>
            </a:r>
            <a:r>
              <a:rPr lang="en-US" sz="4200" dirty="0">
                <a:latin typeface="Times" pitchFamily="-106" charset="0"/>
              </a:rPr>
              <a:t>        </a:t>
            </a:r>
            <a:r>
              <a:rPr lang="en-US" sz="4200" b="1" dirty="0">
                <a:latin typeface="Courier New" pitchFamily="49" charset="0"/>
              </a:rPr>
              <a:t>print</a:t>
            </a:r>
            <a:endParaRPr lang="en-US" sz="4200" dirty="0">
              <a:latin typeface="Times" pitchFamily="-106" charset="0"/>
            </a:endParaRPr>
          </a:p>
        </p:txBody>
      </p:sp>
      <p:sp>
        <p:nvSpPr>
          <p:cNvPr id="26627" name="Rectangle 6"/>
          <p:cNvSpPr>
            <a:spLocks noChangeArrowheads="1"/>
          </p:cNvSpPr>
          <p:nvPr/>
        </p:nvSpPr>
        <p:spPr bwMode="auto">
          <a:xfrm>
            <a:off x="381000" y="3290888"/>
            <a:ext cx="4448175" cy="3531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20202"/>
                </a:solidFill>
                <a:latin typeface="Courier New" pitchFamily="49" charset="0"/>
              </a:rPr>
              <a:t>&gt;&gt;&gt; </a:t>
            </a:r>
            <a:r>
              <a:rPr lang="en-US" b="1" dirty="0" err="1">
                <a:solidFill>
                  <a:srgbClr val="0C0BC6"/>
                </a:solidFill>
                <a:latin typeface="Courier New" pitchFamily="49" charset="0"/>
              </a:rPr>
              <a:t>ans</a:t>
            </a:r>
            <a:r>
              <a:rPr lang="en-US" b="1" dirty="0">
                <a:solidFill>
                  <a:srgbClr val="0C0BC6"/>
                </a:solidFill>
                <a:latin typeface="Courier New" pitchFamily="49" charset="0"/>
              </a:rPr>
              <a:t> = </a:t>
            </a:r>
            <a:r>
              <a:rPr lang="en-US" b="1" dirty="0" err="1">
                <a:solidFill>
                  <a:srgbClr val="0C0BC6"/>
                </a:solidFill>
                <a:latin typeface="Courier New" pitchFamily="49" charset="0"/>
              </a:rPr>
              <a:t>dbl</a:t>
            </a:r>
            <a:r>
              <a:rPr lang="en-US" b="1" dirty="0">
                <a:solidFill>
                  <a:srgbClr val="0C0BC6"/>
                </a:solidFill>
                <a:latin typeface="Courier New" pitchFamily="49" charset="0"/>
              </a:rPr>
              <a:t>(21)</a:t>
            </a:r>
            <a:endParaRPr lang="en-US" b="1" dirty="0">
              <a:latin typeface="Courier New" pitchFamily="49" charset="0"/>
            </a:endParaRPr>
          </a:p>
        </p:txBody>
      </p:sp>
      <p:sp>
        <p:nvSpPr>
          <p:cNvPr id="26628" name="Text Box 7"/>
          <p:cNvSpPr txBox="1">
            <a:spLocks noChangeArrowheads="1"/>
          </p:cNvSpPr>
          <p:nvPr/>
        </p:nvSpPr>
        <p:spPr bwMode="auto">
          <a:xfrm>
            <a:off x="304800" y="1646238"/>
            <a:ext cx="4114800" cy="1265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b="1">
                <a:solidFill>
                  <a:srgbClr val="FF890C"/>
                </a:solidFill>
                <a:latin typeface="Courier New" pitchFamily="49" charset="0"/>
              </a:rPr>
              <a:t>def</a:t>
            </a:r>
            <a:r>
              <a:rPr lang="en-US" b="1">
                <a:latin typeface="Courier New" pitchFamily="49" charset="0"/>
              </a:rPr>
              <a:t> dbl(x):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b="1">
                <a:latin typeface="Courier New" pitchFamily="49" charset="0"/>
              </a:rPr>
              <a:t>    </a:t>
            </a:r>
            <a:r>
              <a:rPr lang="en-US" b="1">
                <a:solidFill>
                  <a:srgbClr val="009600"/>
                </a:solidFill>
                <a:latin typeface="Courier New" pitchFamily="49" charset="0"/>
              </a:rPr>
              <a:t>""" dbls x? """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b="1">
                <a:latin typeface="Courier New" pitchFamily="49" charset="0"/>
              </a:rPr>
              <a:t>    </a:t>
            </a:r>
            <a:r>
              <a:rPr lang="en-US" b="1">
                <a:solidFill>
                  <a:srgbClr val="FF890C"/>
                </a:solidFill>
                <a:latin typeface="Courier New" pitchFamily="49" charset="0"/>
              </a:rPr>
              <a:t>return</a:t>
            </a:r>
            <a:r>
              <a:rPr lang="en-US" b="1">
                <a:latin typeface="Courier New" pitchFamily="49" charset="0"/>
              </a:rPr>
              <a:t> 2*x</a:t>
            </a:r>
          </a:p>
        </p:txBody>
      </p:sp>
      <p:sp>
        <p:nvSpPr>
          <p:cNvPr id="26629" name="Text Box 8"/>
          <p:cNvSpPr txBox="1">
            <a:spLocks noChangeArrowheads="1"/>
          </p:cNvSpPr>
          <p:nvPr/>
        </p:nvSpPr>
        <p:spPr bwMode="auto">
          <a:xfrm>
            <a:off x="4800600" y="1646238"/>
            <a:ext cx="4114800" cy="1265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b="1">
                <a:solidFill>
                  <a:srgbClr val="FF890C"/>
                </a:solidFill>
                <a:latin typeface="Courier New" pitchFamily="49" charset="0"/>
              </a:rPr>
              <a:t>def</a:t>
            </a:r>
            <a:r>
              <a:rPr lang="en-US" b="1">
                <a:latin typeface="Courier New" pitchFamily="49" charset="0"/>
              </a:rPr>
              <a:t> dblPR(x):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b="1">
                <a:latin typeface="Courier New" pitchFamily="49" charset="0"/>
              </a:rPr>
              <a:t>    </a:t>
            </a:r>
            <a:r>
              <a:rPr lang="en-US" b="1">
                <a:solidFill>
                  <a:srgbClr val="009600"/>
                </a:solidFill>
                <a:latin typeface="Courier New" pitchFamily="49" charset="0"/>
              </a:rPr>
              <a:t>""" dbls x? """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b="1">
                <a:latin typeface="Courier New" pitchFamily="49" charset="0"/>
              </a:rPr>
              <a:t>    </a:t>
            </a:r>
            <a:r>
              <a:rPr lang="en-US" b="1">
                <a:solidFill>
                  <a:srgbClr val="9103B9"/>
                </a:solidFill>
                <a:latin typeface="Courier New" pitchFamily="49" charset="0"/>
              </a:rPr>
              <a:t>print </a:t>
            </a:r>
            <a:r>
              <a:rPr lang="en-US" b="1">
                <a:latin typeface="Courier New" pitchFamily="49" charset="0"/>
              </a:rPr>
              <a:t>2*x</a:t>
            </a:r>
          </a:p>
        </p:txBody>
      </p:sp>
      <p:sp>
        <p:nvSpPr>
          <p:cNvPr id="26630" name="Rectangle 9"/>
          <p:cNvSpPr>
            <a:spLocks noChangeArrowheads="1"/>
          </p:cNvSpPr>
          <p:nvPr/>
        </p:nvSpPr>
        <p:spPr bwMode="auto">
          <a:xfrm>
            <a:off x="4856163" y="3290888"/>
            <a:ext cx="3906837" cy="3531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20202"/>
                </a:solidFill>
                <a:latin typeface="Courier New" pitchFamily="49" charset="0"/>
              </a:rPr>
              <a:t>&gt;&gt;&gt; </a:t>
            </a:r>
            <a:r>
              <a:rPr lang="en-US" b="1" dirty="0" err="1">
                <a:solidFill>
                  <a:srgbClr val="0C0BC6"/>
                </a:solidFill>
                <a:latin typeface="Courier New" pitchFamily="49" charset="0"/>
              </a:rPr>
              <a:t>ans</a:t>
            </a:r>
            <a:r>
              <a:rPr lang="en-US" b="1" dirty="0">
                <a:solidFill>
                  <a:srgbClr val="0C0BC6"/>
                </a:solidFill>
                <a:latin typeface="Courier New" pitchFamily="49" charset="0"/>
              </a:rPr>
              <a:t> = </a:t>
            </a:r>
            <a:r>
              <a:rPr lang="en-US" b="1" dirty="0" err="1">
                <a:solidFill>
                  <a:srgbClr val="0C0BC6"/>
                </a:solidFill>
                <a:latin typeface="Courier New" pitchFamily="49" charset="0"/>
              </a:rPr>
              <a:t>dblPR</a:t>
            </a:r>
            <a:r>
              <a:rPr lang="en-US" b="1" dirty="0">
                <a:solidFill>
                  <a:srgbClr val="0C0BC6"/>
                </a:solidFill>
                <a:latin typeface="Courier New" pitchFamily="49" charset="0"/>
              </a:rPr>
              <a:t>(21)</a:t>
            </a:r>
            <a:endParaRPr lang="en-US" b="1" dirty="0">
              <a:latin typeface="Courier New" pitchFamily="49" charset="0"/>
            </a:endParaRPr>
          </a:p>
        </p:txBody>
      </p:sp>
      <p:cxnSp>
        <p:nvCxnSpPr>
          <p:cNvPr id="26634" name="Straight Connector 2"/>
          <p:cNvCxnSpPr>
            <a:cxnSpLocks noChangeShapeType="1"/>
          </p:cNvCxnSpPr>
          <p:nvPr/>
        </p:nvCxnSpPr>
        <p:spPr bwMode="auto">
          <a:xfrm>
            <a:off x="4419600" y="1371600"/>
            <a:ext cx="0" cy="297180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983165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 bwMode="auto">
          <a:xfrm>
            <a:off x="208845" y="4572000"/>
            <a:ext cx="8763000" cy="2057400"/>
          </a:xfrm>
          <a:prstGeom prst="roundRect">
            <a:avLst/>
          </a:prstGeom>
          <a:solidFill>
            <a:srgbClr val="CCEC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388938" y="228600"/>
            <a:ext cx="8269287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4200" b="1" dirty="0">
                <a:latin typeface="Courier New" pitchFamily="49" charset="0"/>
              </a:rPr>
              <a:t>return  </a:t>
            </a:r>
            <a:r>
              <a:rPr lang="en-US" sz="4200" dirty="0">
                <a:latin typeface="Times" pitchFamily="-106" charset="0"/>
              </a:rPr>
              <a:t> </a:t>
            </a:r>
            <a:r>
              <a:rPr lang="en-US" sz="4200" b="1" dirty="0">
                <a:latin typeface="Cambria" pitchFamily="18" charset="0"/>
              </a:rPr>
              <a:t>!=</a:t>
            </a:r>
            <a:r>
              <a:rPr lang="en-US" sz="4200" dirty="0">
                <a:latin typeface="Times" pitchFamily="-106" charset="0"/>
              </a:rPr>
              <a:t>        </a:t>
            </a:r>
            <a:r>
              <a:rPr lang="en-US" sz="4200" b="1" dirty="0">
                <a:latin typeface="Courier New" pitchFamily="49" charset="0"/>
              </a:rPr>
              <a:t>print</a:t>
            </a:r>
            <a:endParaRPr lang="en-US" sz="4200" dirty="0">
              <a:latin typeface="Times" pitchFamily="-106" charset="0"/>
            </a:endParaRPr>
          </a:p>
        </p:txBody>
      </p:sp>
      <p:sp>
        <p:nvSpPr>
          <p:cNvPr id="26627" name="Rectangle 6"/>
          <p:cNvSpPr>
            <a:spLocks noChangeArrowheads="1"/>
          </p:cNvSpPr>
          <p:nvPr/>
        </p:nvSpPr>
        <p:spPr bwMode="auto">
          <a:xfrm>
            <a:off x="381000" y="3290888"/>
            <a:ext cx="4448175" cy="3531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20202"/>
                </a:solidFill>
                <a:latin typeface="Courier New" pitchFamily="49" charset="0"/>
              </a:rPr>
              <a:t>&gt;&gt;&gt; </a:t>
            </a:r>
            <a:r>
              <a:rPr lang="en-US" b="1" dirty="0" err="1">
                <a:solidFill>
                  <a:srgbClr val="0C0BC6"/>
                </a:solidFill>
                <a:latin typeface="Courier New" pitchFamily="49" charset="0"/>
              </a:rPr>
              <a:t>ans</a:t>
            </a:r>
            <a:r>
              <a:rPr lang="en-US" b="1" dirty="0">
                <a:solidFill>
                  <a:srgbClr val="0C0BC6"/>
                </a:solidFill>
                <a:latin typeface="Courier New" pitchFamily="49" charset="0"/>
              </a:rPr>
              <a:t> = </a:t>
            </a:r>
            <a:r>
              <a:rPr lang="en-US" b="1" dirty="0" err="1">
                <a:solidFill>
                  <a:srgbClr val="0C0BC6"/>
                </a:solidFill>
                <a:latin typeface="Courier New" pitchFamily="49" charset="0"/>
              </a:rPr>
              <a:t>dbl</a:t>
            </a:r>
            <a:r>
              <a:rPr lang="en-US" b="1" dirty="0">
                <a:solidFill>
                  <a:srgbClr val="0C0BC6"/>
                </a:solidFill>
                <a:latin typeface="Courier New" pitchFamily="49" charset="0"/>
              </a:rPr>
              <a:t>(21)</a:t>
            </a:r>
            <a:endParaRPr lang="en-US" b="1" dirty="0">
              <a:latin typeface="Courier New" pitchFamily="49" charset="0"/>
            </a:endParaRPr>
          </a:p>
        </p:txBody>
      </p:sp>
      <p:sp>
        <p:nvSpPr>
          <p:cNvPr id="26628" name="Text Box 7"/>
          <p:cNvSpPr txBox="1">
            <a:spLocks noChangeArrowheads="1"/>
          </p:cNvSpPr>
          <p:nvPr/>
        </p:nvSpPr>
        <p:spPr bwMode="auto">
          <a:xfrm>
            <a:off x="304800" y="1646238"/>
            <a:ext cx="4114800" cy="1265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b="1" dirty="0" err="1">
                <a:solidFill>
                  <a:srgbClr val="FF890C"/>
                </a:solidFill>
                <a:latin typeface="Courier New" pitchFamily="49" charset="0"/>
              </a:rPr>
              <a:t>def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</a:rPr>
              <a:t>dbl</a:t>
            </a:r>
            <a:r>
              <a:rPr lang="en-US" b="1" dirty="0">
                <a:latin typeface="Courier New" pitchFamily="49" charset="0"/>
              </a:rPr>
              <a:t>(x):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b="1" dirty="0">
                <a:latin typeface="Courier New" pitchFamily="49" charset="0"/>
              </a:rPr>
              <a:t>    </a:t>
            </a:r>
            <a:r>
              <a:rPr lang="en-US" b="1" dirty="0">
                <a:solidFill>
                  <a:srgbClr val="009600"/>
                </a:solidFill>
                <a:latin typeface="Courier New" pitchFamily="49" charset="0"/>
              </a:rPr>
              <a:t>""" </a:t>
            </a:r>
            <a:r>
              <a:rPr lang="en-US" b="1" dirty="0" err="1">
                <a:solidFill>
                  <a:srgbClr val="009600"/>
                </a:solidFill>
                <a:latin typeface="Courier New" pitchFamily="49" charset="0"/>
              </a:rPr>
              <a:t>dbls</a:t>
            </a:r>
            <a:r>
              <a:rPr lang="en-US" b="1" dirty="0">
                <a:solidFill>
                  <a:srgbClr val="009600"/>
                </a:solidFill>
                <a:latin typeface="Courier New" pitchFamily="49" charset="0"/>
              </a:rPr>
              <a:t> x? """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b="1" dirty="0">
                <a:latin typeface="Courier New" pitchFamily="49" charset="0"/>
              </a:rPr>
              <a:t>    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</a:rPr>
              <a:t>return</a:t>
            </a:r>
            <a:r>
              <a:rPr lang="en-US" b="1" dirty="0">
                <a:latin typeface="Courier New" pitchFamily="49" charset="0"/>
              </a:rPr>
              <a:t> 2*x</a:t>
            </a:r>
          </a:p>
        </p:txBody>
      </p:sp>
      <p:sp>
        <p:nvSpPr>
          <p:cNvPr id="26629" name="Text Box 8"/>
          <p:cNvSpPr txBox="1">
            <a:spLocks noChangeArrowheads="1"/>
          </p:cNvSpPr>
          <p:nvPr/>
        </p:nvSpPr>
        <p:spPr bwMode="auto">
          <a:xfrm>
            <a:off x="4800600" y="1646238"/>
            <a:ext cx="4114800" cy="1265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b="1" dirty="0" err="1">
                <a:solidFill>
                  <a:srgbClr val="FF890C"/>
                </a:solidFill>
                <a:latin typeface="Courier New" pitchFamily="49" charset="0"/>
              </a:rPr>
              <a:t>def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</a:rPr>
              <a:t>dblPR</a:t>
            </a:r>
            <a:r>
              <a:rPr lang="en-US" b="1" dirty="0">
                <a:latin typeface="Courier New" pitchFamily="49" charset="0"/>
              </a:rPr>
              <a:t>(x):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b="1" dirty="0">
                <a:latin typeface="Courier New" pitchFamily="49" charset="0"/>
              </a:rPr>
              <a:t>    </a:t>
            </a:r>
            <a:r>
              <a:rPr lang="en-US" b="1" dirty="0">
                <a:solidFill>
                  <a:srgbClr val="009600"/>
                </a:solidFill>
                <a:latin typeface="Courier New" pitchFamily="49" charset="0"/>
              </a:rPr>
              <a:t>""" </a:t>
            </a:r>
            <a:r>
              <a:rPr lang="en-US" b="1" dirty="0" err="1">
                <a:solidFill>
                  <a:srgbClr val="009600"/>
                </a:solidFill>
                <a:latin typeface="Courier New" pitchFamily="49" charset="0"/>
              </a:rPr>
              <a:t>dbls</a:t>
            </a:r>
            <a:r>
              <a:rPr lang="en-US" b="1" dirty="0">
                <a:solidFill>
                  <a:srgbClr val="009600"/>
                </a:solidFill>
                <a:latin typeface="Courier New" pitchFamily="49" charset="0"/>
              </a:rPr>
              <a:t> x? """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b="1" dirty="0">
                <a:latin typeface="Courier New" pitchFamily="49" charset="0"/>
              </a:rPr>
              <a:t>    </a:t>
            </a:r>
            <a:r>
              <a:rPr lang="en-US" b="1" dirty="0" smtClean="0">
                <a:solidFill>
                  <a:srgbClr val="9103B9"/>
                </a:solidFill>
                <a:latin typeface="Courier New" pitchFamily="49" charset="0"/>
              </a:rPr>
              <a:t>print</a:t>
            </a:r>
            <a:r>
              <a:rPr lang="en-US" b="1" dirty="0" smtClean="0">
                <a:latin typeface="Courier New" pitchFamily="49" charset="0"/>
              </a:rPr>
              <a:t>(2*x)</a:t>
            </a:r>
            <a:endParaRPr lang="en-US" b="1" dirty="0">
              <a:latin typeface="Courier New" pitchFamily="49" charset="0"/>
            </a:endParaRPr>
          </a:p>
        </p:txBody>
      </p:sp>
      <p:sp>
        <p:nvSpPr>
          <p:cNvPr id="26630" name="Rectangle 9"/>
          <p:cNvSpPr>
            <a:spLocks noChangeArrowheads="1"/>
          </p:cNvSpPr>
          <p:nvPr/>
        </p:nvSpPr>
        <p:spPr bwMode="auto">
          <a:xfrm>
            <a:off x="4856163" y="3290888"/>
            <a:ext cx="3906837" cy="3531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20202"/>
                </a:solidFill>
                <a:latin typeface="Courier New" pitchFamily="49" charset="0"/>
              </a:rPr>
              <a:t>&gt;&gt;&gt; </a:t>
            </a:r>
            <a:r>
              <a:rPr lang="en-US" b="1" dirty="0" err="1">
                <a:solidFill>
                  <a:srgbClr val="0C0BC6"/>
                </a:solidFill>
                <a:latin typeface="Courier New" pitchFamily="49" charset="0"/>
              </a:rPr>
              <a:t>ans</a:t>
            </a:r>
            <a:r>
              <a:rPr lang="en-US" b="1" dirty="0">
                <a:solidFill>
                  <a:srgbClr val="0C0BC6"/>
                </a:solidFill>
                <a:latin typeface="Courier New" pitchFamily="49" charset="0"/>
              </a:rPr>
              <a:t> = </a:t>
            </a:r>
            <a:r>
              <a:rPr lang="en-US" b="1" dirty="0" err="1">
                <a:solidFill>
                  <a:srgbClr val="0C0BC6"/>
                </a:solidFill>
                <a:latin typeface="Courier New" pitchFamily="49" charset="0"/>
              </a:rPr>
              <a:t>dblPR</a:t>
            </a:r>
            <a:r>
              <a:rPr lang="en-US" b="1" dirty="0">
                <a:solidFill>
                  <a:srgbClr val="0C0BC6"/>
                </a:solidFill>
                <a:latin typeface="Courier New" pitchFamily="49" charset="0"/>
              </a:rPr>
              <a:t>(21)</a:t>
            </a:r>
            <a:endParaRPr lang="en-US" b="1" dirty="0">
              <a:latin typeface="Courier New" pitchFamily="49" charset="0"/>
            </a:endParaRPr>
          </a:p>
        </p:txBody>
      </p:sp>
      <p:sp>
        <p:nvSpPr>
          <p:cNvPr id="26631" name="Text Box 22"/>
          <p:cNvSpPr txBox="1">
            <a:spLocks noChangeArrowheads="1"/>
          </p:cNvSpPr>
          <p:nvPr/>
        </p:nvSpPr>
        <p:spPr bwMode="auto">
          <a:xfrm>
            <a:off x="313120" y="5683956"/>
            <a:ext cx="830876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3200" b="1" dirty="0">
                <a:solidFill>
                  <a:srgbClr val="7030A0"/>
                </a:solidFill>
                <a:latin typeface="Courier New" pitchFamily="49" charset="0"/>
              </a:rPr>
              <a:t>return</a:t>
            </a:r>
            <a:r>
              <a:rPr lang="en-US" sz="3200" dirty="0">
                <a:solidFill>
                  <a:srgbClr val="FF9900"/>
                </a:solidFill>
                <a:latin typeface="Times New Roman" pitchFamily="18" charset="0"/>
              </a:rPr>
              <a:t>   </a:t>
            </a:r>
            <a:r>
              <a:rPr lang="en-US" sz="3200" dirty="0">
                <a:latin typeface="Cambria" pitchFamily="18" charset="0"/>
              </a:rPr>
              <a:t>yields the function call's </a:t>
            </a:r>
            <a:r>
              <a:rPr lang="en-US" sz="3200" b="1" i="1" dirty="0">
                <a:latin typeface="Cambria" pitchFamily="18" charset="0"/>
              </a:rPr>
              <a:t>value </a:t>
            </a:r>
            <a:r>
              <a:rPr lang="en-US" sz="3200" dirty="0">
                <a:latin typeface="Cambria" pitchFamily="18" charset="0"/>
              </a:rPr>
              <a:t>…</a:t>
            </a:r>
          </a:p>
        </p:txBody>
      </p:sp>
      <p:sp>
        <p:nvSpPr>
          <p:cNvPr id="26632" name="Text Box 23"/>
          <p:cNvSpPr txBox="1">
            <a:spLocks noChangeArrowheads="1"/>
          </p:cNvSpPr>
          <p:nvPr/>
        </p:nvSpPr>
        <p:spPr bwMode="auto">
          <a:xfrm>
            <a:off x="313120" y="4921956"/>
            <a:ext cx="735373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3200" b="1" dirty="0">
                <a:solidFill>
                  <a:srgbClr val="9103B9"/>
                </a:solidFill>
                <a:latin typeface="Courier New" pitchFamily="49" charset="0"/>
              </a:rPr>
              <a:t>print</a:t>
            </a:r>
            <a:r>
              <a:rPr lang="en-US" sz="3200" dirty="0">
                <a:solidFill>
                  <a:srgbClr val="9103B9"/>
                </a:solidFill>
                <a:latin typeface="Times New Roman" pitchFamily="18" charset="0"/>
              </a:rPr>
              <a:t>     </a:t>
            </a:r>
            <a:r>
              <a:rPr lang="en-US" sz="3200" dirty="0">
                <a:latin typeface="Cambria" pitchFamily="18" charset="0"/>
              </a:rPr>
              <a:t>just prints stuff to the screen...</a:t>
            </a:r>
          </a:p>
        </p:txBody>
      </p:sp>
      <p:cxnSp>
        <p:nvCxnSpPr>
          <p:cNvPr id="26634" name="Straight Connector 2"/>
          <p:cNvCxnSpPr>
            <a:cxnSpLocks noChangeShapeType="1"/>
          </p:cNvCxnSpPr>
          <p:nvPr/>
        </p:nvCxnSpPr>
        <p:spPr bwMode="auto">
          <a:xfrm>
            <a:off x="4419600" y="1371600"/>
            <a:ext cx="0" cy="297180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808097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Try it!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add.py</a:t>
            </a:r>
            <a:r>
              <a:rPr lang="en-US" dirty="0" smtClean="0"/>
              <a:t>: write multiply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1707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36116"/>
          </a:xfrm>
        </p:spPr>
        <p:txBody>
          <a:bodyPr>
            <a:normAutofit/>
          </a:bodyPr>
          <a:lstStyle/>
          <a:p>
            <a:r>
              <a:rPr lang="en-US" dirty="0" smtClean="0"/>
              <a:t>Calling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0236" y="3810001"/>
            <a:ext cx="8482115" cy="2757636"/>
          </a:xfrm>
        </p:spPr>
        <p:txBody>
          <a:bodyPr/>
          <a:lstStyle/>
          <a:p>
            <a:r>
              <a:rPr lang="en-US" dirty="0" smtClean="0"/>
              <a:t>How many different functions are called above?</a:t>
            </a:r>
          </a:p>
          <a:p>
            <a:r>
              <a:rPr lang="en-US" dirty="0" smtClean="0"/>
              <a:t>How many times is each one called?</a:t>
            </a:r>
          </a:p>
          <a:p>
            <a:r>
              <a:rPr lang="en-US" dirty="0" smtClean="0"/>
              <a:t>How many parameters does each function call have?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b="35710"/>
          <a:stretch/>
        </p:blipFill>
        <p:spPr>
          <a:xfrm>
            <a:off x="724544" y="1219943"/>
            <a:ext cx="7686140" cy="68469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2209800"/>
            <a:ext cx="7177496" cy="1315523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907881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Defining your own functions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Motivation</a:t>
            </a:r>
            <a:r>
              <a:rPr lang="en-US" dirty="0" smtClean="0"/>
              <a:t>: Google googol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362200" y="4495800"/>
            <a:ext cx="4464082" cy="3531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20202"/>
                </a:solidFill>
                <a:hlinkClick r:id="rId3"/>
              </a:rPr>
              <a:t>https://</a:t>
            </a:r>
            <a:r>
              <a:rPr lang="en-US" dirty="0" err="1">
                <a:solidFill>
                  <a:srgbClr val="020202"/>
                </a:solidFill>
                <a:hlinkClick r:id="rId3"/>
              </a:rPr>
              <a:t>www.google.com</a:t>
            </a:r>
            <a:r>
              <a:rPr lang="en-US" dirty="0">
                <a:solidFill>
                  <a:srgbClr val="020202"/>
                </a:solidFill>
                <a:hlinkClick r:id="rId3"/>
              </a:rPr>
              <a:t>/</a:t>
            </a:r>
            <a:r>
              <a:rPr lang="en-US" dirty="0" err="1">
                <a:solidFill>
                  <a:srgbClr val="020202"/>
                </a:solidFill>
                <a:hlinkClick r:id="rId3"/>
              </a:rPr>
              <a:t>search?q</a:t>
            </a:r>
            <a:r>
              <a:rPr lang="en-US" dirty="0">
                <a:solidFill>
                  <a:srgbClr val="020202"/>
                </a:solidFill>
                <a:hlinkClick r:id="rId3"/>
              </a:rPr>
              <a:t>=googol</a:t>
            </a:r>
            <a:endParaRPr lang="en-US" dirty="0">
              <a:solidFill>
                <a:srgbClr val="02020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26914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 bwMode="auto">
          <a:xfrm>
            <a:off x="4724400" y="1447800"/>
            <a:ext cx="4152900" cy="2362200"/>
          </a:xfrm>
          <a:prstGeom prst="roundRect">
            <a:avLst/>
          </a:prstGeom>
          <a:solidFill>
            <a:srgbClr val="CCEC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2" name="Rounded Rectangle 1"/>
          <p:cNvSpPr/>
          <p:nvPr/>
        </p:nvSpPr>
        <p:spPr bwMode="auto">
          <a:xfrm>
            <a:off x="381000" y="1447800"/>
            <a:ext cx="4152900" cy="2362200"/>
          </a:xfrm>
          <a:prstGeom prst="roundRect">
            <a:avLst/>
          </a:prstGeom>
          <a:solidFill>
            <a:srgbClr val="CCEC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2290" name="Text Box 5"/>
          <p:cNvSpPr txBox="1">
            <a:spLocks noChangeArrowheads="1"/>
          </p:cNvSpPr>
          <p:nvPr/>
        </p:nvSpPr>
        <p:spPr bwMode="auto">
          <a:xfrm>
            <a:off x="533400" y="288925"/>
            <a:ext cx="8001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4000" dirty="0">
                <a:latin typeface="Cambria" pitchFamily="18" charset="0"/>
              </a:rPr>
              <a:t>Functioning across disciplines</a:t>
            </a:r>
          </a:p>
        </p:txBody>
      </p:sp>
      <p:sp>
        <p:nvSpPr>
          <p:cNvPr id="12291" name="Text Box 27"/>
          <p:cNvSpPr txBox="1">
            <a:spLocks noChangeArrowheads="1"/>
          </p:cNvSpPr>
          <p:nvPr/>
        </p:nvSpPr>
        <p:spPr bwMode="auto">
          <a:xfrm>
            <a:off x="5029200" y="2819400"/>
            <a:ext cx="3600450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b="1" dirty="0" err="1">
                <a:solidFill>
                  <a:srgbClr val="FEA30F"/>
                </a:solidFill>
                <a:latin typeface="Courier New" pitchFamily="49" charset="0"/>
              </a:rPr>
              <a:t>def</a:t>
            </a:r>
            <a:r>
              <a:rPr lang="en-US" b="1" dirty="0">
                <a:latin typeface="Courier New" pitchFamily="49" charset="0"/>
              </a:rPr>
              <a:t> g(x):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b="1" dirty="0">
                <a:latin typeface="Courier New" pitchFamily="49" charset="0"/>
              </a:rPr>
              <a:t>    </a:t>
            </a:r>
            <a:r>
              <a:rPr lang="en-US" b="1" dirty="0">
                <a:solidFill>
                  <a:srgbClr val="FEA30F"/>
                </a:solidFill>
                <a:latin typeface="Courier New" pitchFamily="49" charset="0"/>
              </a:rPr>
              <a:t>return</a:t>
            </a:r>
            <a:r>
              <a:rPr lang="en-US" b="1" dirty="0">
                <a:latin typeface="Courier New" pitchFamily="49" charset="0"/>
              </a:rPr>
              <a:t> x**100</a:t>
            </a:r>
          </a:p>
        </p:txBody>
      </p:sp>
      <p:sp>
        <p:nvSpPr>
          <p:cNvPr id="12292" name="Text Box 28"/>
          <p:cNvSpPr txBox="1">
            <a:spLocks noChangeArrowheads="1"/>
          </p:cNvSpPr>
          <p:nvPr/>
        </p:nvSpPr>
        <p:spPr bwMode="auto">
          <a:xfrm>
            <a:off x="1295400" y="2895600"/>
            <a:ext cx="24384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lnSpc>
                <a:spcPct val="80000"/>
              </a:lnSpc>
              <a:spcBef>
                <a:spcPct val="50000"/>
              </a:spcBef>
            </a:pPr>
            <a:r>
              <a:rPr lang="en-US" sz="3200" b="1" i="1" dirty="0">
                <a:solidFill>
                  <a:schemeClr val="accent2"/>
                </a:solidFill>
                <a:latin typeface="Times" pitchFamily="-106" charset="0"/>
              </a:rPr>
              <a:t>g(x)  =  x</a:t>
            </a:r>
            <a:r>
              <a:rPr lang="en-US" sz="3200" b="1" i="1" baseline="64000" dirty="0">
                <a:solidFill>
                  <a:schemeClr val="accent2"/>
                </a:solidFill>
                <a:latin typeface="Times" pitchFamily="-106" charset="0"/>
              </a:rPr>
              <a:t>100</a:t>
            </a:r>
            <a:endParaRPr lang="en-US" sz="3200" b="1" i="1" dirty="0">
              <a:solidFill>
                <a:schemeClr val="accent2"/>
              </a:solidFill>
              <a:latin typeface="Times" pitchFamily="-106" charset="0"/>
            </a:endParaRPr>
          </a:p>
        </p:txBody>
      </p:sp>
      <p:sp>
        <p:nvSpPr>
          <p:cNvPr id="12293" name="Text Box 29"/>
          <p:cNvSpPr txBox="1">
            <a:spLocks noChangeArrowheads="1"/>
          </p:cNvSpPr>
          <p:nvPr/>
        </p:nvSpPr>
        <p:spPr bwMode="auto">
          <a:xfrm>
            <a:off x="5257800" y="4114800"/>
            <a:ext cx="2895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800" b="1" dirty="0" smtClean="0">
                <a:latin typeface="Cambria" pitchFamily="18" charset="0"/>
              </a:rPr>
              <a:t>CS</a:t>
            </a:r>
            <a:r>
              <a:rPr lang="en-US" sz="2800" dirty="0" smtClean="0">
                <a:latin typeface="Cambria" pitchFamily="18" charset="0"/>
              </a:rPr>
              <a:t>'s</a:t>
            </a:r>
            <a:r>
              <a:rPr lang="en-US" sz="2800" i="1" dirty="0" smtClean="0">
                <a:latin typeface="Cambria" pitchFamily="18" charset="0"/>
              </a:rPr>
              <a:t> </a:t>
            </a:r>
            <a:r>
              <a:rPr lang="en-US" sz="2800" dirty="0" err="1" smtClean="0">
                <a:latin typeface="Cambria" pitchFamily="18" charset="0"/>
              </a:rPr>
              <a:t>googolizer</a:t>
            </a:r>
            <a:endParaRPr lang="en-US" sz="2800" dirty="0">
              <a:latin typeface="Cambria" pitchFamily="18" charset="0"/>
            </a:endParaRPr>
          </a:p>
        </p:txBody>
      </p:sp>
      <p:sp>
        <p:nvSpPr>
          <p:cNvPr id="12294" name="Text Box 30"/>
          <p:cNvSpPr txBox="1">
            <a:spLocks noChangeArrowheads="1"/>
          </p:cNvSpPr>
          <p:nvPr/>
        </p:nvSpPr>
        <p:spPr bwMode="auto">
          <a:xfrm>
            <a:off x="609600" y="4114800"/>
            <a:ext cx="3733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800" b="1" dirty="0" smtClean="0">
                <a:latin typeface="Cambria" pitchFamily="18" charset="0"/>
              </a:rPr>
              <a:t>Math</a:t>
            </a:r>
            <a:r>
              <a:rPr lang="en-US" sz="2800" dirty="0" smtClean="0">
                <a:latin typeface="Cambria" pitchFamily="18" charset="0"/>
              </a:rPr>
              <a:t>'s </a:t>
            </a:r>
            <a:r>
              <a:rPr lang="en-US" sz="2800" dirty="0" err="1">
                <a:latin typeface="Cambria" pitchFamily="18" charset="0"/>
              </a:rPr>
              <a:t>googolizer</a:t>
            </a:r>
            <a:endParaRPr lang="en-US" sz="2800" dirty="0">
              <a:latin typeface="Cambria" pitchFamily="18" charset="0"/>
            </a:endParaRPr>
          </a:p>
        </p:txBody>
      </p:sp>
      <p:sp>
        <p:nvSpPr>
          <p:cNvPr id="12295" name="Text Box 31"/>
          <p:cNvSpPr txBox="1">
            <a:spLocks noChangeArrowheads="1"/>
          </p:cNvSpPr>
          <p:nvPr/>
        </p:nvSpPr>
        <p:spPr bwMode="auto">
          <a:xfrm>
            <a:off x="5253260" y="4833160"/>
            <a:ext cx="3042397" cy="34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lnSpc>
                <a:spcPct val="80000"/>
              </a:lnSpc>
              <a:spcBef>
                <a:spcPct val="50000"/>
              </a:spcBef>
            </a:pPr>
            <a:r>
              <a:rPr lang="en-US" sz="2000" dirty="0">
                <a:latin typeface="Cambria" pitchFamily="18" charset="0"/>
              </a:rPr>
              <a:t>defined by </a:t>
            </a:r>
            <a:r>
              <a:rPr lang="en-US" sz="2000" b="1" i="1" dirty="0">
                <a:latin typeface="Cambria" pitchFamily="18" charset="0"/>
              </a:rPr>
              <a:t>what it does</a:t>
            </a:r>
          </a:p>
        </p:txBody>
      </p:sp>
      <p:sp>
        <p:nvSpPr>
          <p:cNvPr id="12296" name="Rectangle 32"/>
          <p:cNvSpPr>
            <a:spLocks noChangeArrowheads="1"/>
          </p:cNvSpPr>
          <p:nvPr/>
        </p:nvSpPr>
        <p:spPr bwMode="auto">
          <a:xfrm>
            <a:off x="913321" y="4800600"/>
            <a:ext cx="3337428" cy="382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ambria" pitchFamily="18" charset="0"/>
              </a:rPr>
              <a:t>defined by </a:t>
            </a:r>
            <a:r>
              <a:rPr lang="en-US" sz="2000" b="1" i="1" dirty="0">
                <a:solidFill>
                  <a:schemeClr val="tx1"/>
                </a:solidFill>
                <a:latin typeface="Cambria" pitchFamily="18" charset="0"/>
              </a:rPr>
              <a:t>what it is</a:t>
            </a:r>
          </a:p>
        </p:txBody>
      </p:sp>
      <p:sp>
        <p:nvSpPr>
          <p:cNvPr id="12298" name="Text Box 34"/>
          <p:cNvSpPr txBox="1">
            <a:spLocks noChangeArrowheads="1"/>
          </p:cNvSpPr>
          <p:nvPr/>
        </p:nvSpPr>
        <p:spPr bwMode="auto">
          <a:xfrm>
            <a:off x="5867400" y="1676400"/>
            <a:ext cx="21336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3200" b="1" i="1" dirty="0">
                <a:solidFill>
                  <a:srgbClr val="0C0BC6"/>
                </a:solidFill>
                <a:latin typeface="Cambria" pitchFamily="18" charset="0"/>
              </a:rPr>
              <a:t>procedure</a:t>
            </a:r>
          </a:p>
        </p:txBody>
      </p:sp>
      <p:sp>
        <p:nvSpPr>
          <p:cNvPr id="12299" name="Text Box 35"/>
          <p:cNvSpPr txBox="1">
            <a:spLocks noChangeArrowheads="1"/>
          </p:cNvSpPr>
          <p:nvPr/>
        </p:nvSpPr>
        <p:spPr bwMode="auto">
          <a:xfrm>
            <a:off x="1447800" y="1676400"/>
            <a:ext cx="21336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3200" b="1" i="1" dirty="0">
                <a:solidFill>
                  <a:srgbClr val="0C0BC6"/>
                </a:solidFill>
                <a:latin typeface="Cambria" pitchFamily="18" charset="0"/>
              </a:rPr>
              <a:t>structure</a:t>
            </a:r>
          </a:p>
        </p:txBody>
      </p:sp>
    </p:spTree>
    <p:extLst>
      <p:ext uri="{BB962C8B-B14F-4D97-AF65-F5344CB8AC3E}">
        <p14:creationId xmlns:p14="http://schemas.microsoft.com/office/powerpoint/2010/main" val="645560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Box 5"/>
          <p:cNvSpPr txBox="1">
            <a:spLocks noChangeArrowheads="1"/>
          </p:cNvSpPr>
          <p:nvPr/>
        </p:nvSpPr>
        <p:spPr bwMode="auto">
          <a:xfrm>
            <a:off x="439738" y="263525"/>
            <a:ext cx="8001000" cy="671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4000" dirty="0">
                <a:latin typeface="Calibri"/>
                <a:cs typeface="Calibri"/>
              </a:rPr>
              <a:t>Defining Your Own </a:t>
            </a:r>
            <a:r>
              <a:rPr lang="en-US" sz="4000" dirty="0" smtClean="0">
                <a:latin typeface="Calibri"/>
                <a:cs typeface="Calibri"/>
              </a:rPr>
              <a:t>Functions</a:t>
            </a:r>
            <a:endParaRPr lang="en-US" sz="4000" dirty="0">
              <a:latin typeface="Calibri"/>
              <a:cs typeface="Calibri"/>
            </a:endParaRPr>
          </a:p>
        </p:txBody>
      </p:sp>
      <p:sp>
        <p:nvSpPr>
          <p:cNvPr id="3076" name="TextBox 7"/>
          <p:cNvSpPr txBox="1">
            <a:spLocks noChangeArrowheads="1"/>
          </p:cNvSpPr>
          <p:nvPr/>
        </p:nvSpPr>
        <p:spPr bwMode="auto">
          <a:xfrm>
            <a:off x="533400" y="1828800"/>
            <a:ext cx="2770188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400" b="1" dirty="0" err="1">
                <a:latin typeface="Courier New" charset="0"/>
                <a:cs typeface="Courier New" charset="0"/>
              </a:rPr>
              <a:t>def</a:t>
            </a:r>
            <a:r>
              <a:rPr lang="en-US" sz="2400" b="1" dirty="0">
                <a:latin typeface="Courier New" charset="0"/>
                <a:cs typeface="Courier New" charset="0"/>
              </a:rPr>
              <a:t> </a:t>
            </a:r>
            <a:r>
              <a:rPr lang="en-US" sz="2400" b="1" dirty="0" err="1">
                <a:latin typeface="Courier New" charset="0"/>
                <a:cs typeface="Courier New" charset="0"/>
              </a:rPr>
              <a:t>dbl</a:t>
            </a:r>
            <a:r>
              <a:rPr lang="en-US" sz="2400" b="1" dirty="0">
                <a:latin typeface="Courier New" charset="0"/>
                <a:cs typeface="Courier New" charset="0"/>
              </a:rPr>
              <a:t>(x):</a:t>
            </a:r>
          </a:p>
          <a:p>
            <a:r>
              <a:rPr lang="en-US" sz="2400" b="1" dirty="0">
                <a:latin typeface="Courier New" charset="0"/>
                <a:cs typeface="Courier New" charset="0"/>
              </a:rPr>
              <a:t>  return 2 * x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5380038" y="1831975"/>
            <a:ext cx="1935162" cy="106362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latin typeface="Courier New" pitchFamily="49" charset="0"/>
                <a:ea typeface="ＭＳ Ｐゴシック" pitchFamily="-105" charset="-128"/>
                <a:cs typeface="Courier New" pitchFamily="49" charset="0"/>
              </a:rPr>
              <a:t>dbl</a:t>
            </a:r>
          </a:p>
        </p:txBody>
      </p:sp>
      <p:cxnSp>
        <p:nvCxnSpPr>
          <p:cNvPr id="3078" name="Straight Arrow Connector 10"/>
          <p:cNvCxnSpPr>
            <a:cxnSpLocks noChangeShapeType="1"/>
          </p:cNvCxnSpPr>
          <p:nvPr/>
        </p:nvCxnSpPr>
        <p:spPr bwMode="auto">
          <a:xfrm>
            <a:off x="4724400" y="2362200"/>
            <a:ext cx="6096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9" name="Straight Arrow Connector 11"/>
          <p:cNvCxnSpPr>
            <a:cxnSpLocks noChangeShapeType="1"/>
          </p:cNvCxnSpPr>
          <p:nvPr/>
        </p:nvCxnSpPr>
        <p:spPr bwMode="auto">
          <a:xfrm>
            <a:off x="7391400" y="2362200"/>
            <a:ext cx="6096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80" name="TextBox 12"/>
          <p:cNvSpPr txBox="1">
            <a:spLocks noChangeArrowheads="1"/>
          </p:cNvSpPr>
          <p:nvPr/>
        </p:nvSpPr>
        <p:spPr bwMode="auto">
          <a:xfrm>
            <a:off x="4572000" y="1828800"/>
            <a:ext cx="3698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400" b="1">
                <a:latin typeface="Courier New" charset="0"/>
                <a:cs typeface="Courier New" charset="0"/>
              </a:rPr>
              <a:t>x</a:t>
            </a:r>
          </a:p>
        </p:txBody>
      </p:sp>
      <p:sp>
        <p:nvSpPr>
          <p:cNvPr id="3081" name="TextBox 13"/>
          <p:cNvSpPr txBox="1">
            <a:spLocks noChangeArrowheads="1"/>
          </p:cNvSpPr>
          <p:nvPr/>
        </p:nvSpPr>
        <p:spPr bwMode="auto">
          <a:xfrm>
            <a:off x="7543800" y="1828800"/>
            <a:ext cx="11080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400" b="1">
                <a:latin typeface="Courier New" charset="0"/>
                <a:cs typeface="Courier New" charset="0"/>
              </a:rPr>
              <a:t>2 * x</a:t>
            </a:r>
          </a:p>
        </p:txBody>
      </p:sp>
      <p:sp>
        <p:nvSpPr>
          <p:cNvPr id="58377" name="TextBox 14"/>
          <p:cNvSpPr txBox="1">
            <a:spLocks noChangeArrowheads="1"/>
          </p:cNvSpPr>
          <p:nvPr/>
        </p:nvSpPr>
        <p:spPr bwMode="auto">
          <a:xfrm>
            <a:off x="533400" y="3810000"/>
            <a:ext cx="53467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400" b="1" dirty="0" err="1">
                <a:latin typeface="Courier New" charset="0"/>
                <a:cs typeface="Courier New" charset="0"/>
              </a:rPr>
              <a:t>def</a:t>
            </a:r>
            <a:r>
              <a:rPr lang="en-US" sz="2400" b="1" dirty="0">
                <a:latin typeface="Courier New" charset="0"/>
                <a:cs typeface="Courier New" charset="0"/>
              </a:rPr>
              <a:t> </a:t>
            </a:r>
            <a:r>
              <a:rPr lang="en-US" sz="2400" b="1" dirty="0" err="1">
                <a:latin typeface="Courier New" charset="0"/>
                <a:cs typeface="Courier New" charset="0"/>
              </a:rPr>
              <a:t>dbl</a:t>
            </a:r>
            <a:r>
              <a:rPr lang="en-US" sz="2400" b="1" dirty="0">
                <a:latin typeface="Courier New" charset="0"/>
                <a:cs typeface="Courier New" charset="0"/>
              </a:rPr>
              <a:t>(</a:t>
            </a:r>
            <a:r>
              <a:rPr lang="en-US" sz="2400" b="1" dirty="0" err="1">
                <a:latin typeface="Courier New" charset="0"/>
                <a:cs typeface="Courier New" charset="0"/>
              </a:rPr>
              <a:t>myArgument</a:t>
            </a:r>
            <a:r>
              <a:rPr lang="en-US" sz="2400" b="1" dirty="0">
                <a:latin typeface="Courier New" charset="0"/>
                <a:cs typeface="Courier New" charset="0"/>
              </a:rPr>
              <a:t>):</a:t>
            </a:r>
          </a:p>
          <a:p>
            <a:r>
              <a:rPr lang="en-US" sz="2400" b="1" dirty="0">
                <a:latin typeface="Courier New" charset="0"/>
                <a:cs typeface="Courier New" charset="0"/>
              </a:rPr>
              <a:t>  </a:t>
            </a:r>
            <a:r>
              <a:rPr lang="en-US" sz="2400" b="1" dirty="0" err="1">
                <a:latin typeface="Courier New" charset="0"/>
                <a:cs typeface="Courier New" charset="0"/>
              </a:rPr>
              <a:t>myResult</a:t>
            </a:r>
            <a:r>
              <a:rPr lang="en-US" sz="2400" b="1" dirty="0">
                <a:latin typeface="Courier New" charset="0"/>
                <a:cs typeface="Courier New" charset="0"/>
              </a:rPr>
              <a:t> = 2 * </a:t>
            </a:r>
            <a:r>
              <a:rPr lang="en-US" sz="2400" b="1" dirty="0" err="1">
                <a:latin typeface="Courier New" charset="0"/>
                <a:cs typeface="Courier New" charset="0"/>
              </a:rPr>
              <a:t>myArgument</a:t>
            </a:r>
            <a:r>
              <a:rPr lang="en-US" sz="2400" b="1" dirty="0">
                <a:latin typeface="Courier New" charset="0"/>
                <a:cs typeface="Courier New" charset="0"/>
              </a:rPr>
              <a:t> </a:t>
            </a:r>
          </a:p>
          <a:p>
            <a:r>
              <a:rPr lang="en-US" sz="2400" b="1" dirty="0">
                <a:latin typeface="Courier New" charset="0"/>
                <a:cs typeface="Courier New" charset="0"/>
              </a:rPr>
              <a:t>  return </a:t>
            </a:r>
            <a:r>
              <a:rPr lang="en-US" sz="2400" b="1" dirty="0" err="1">
                <a:latin typeface="Courier New" charset="0"/>
                <a:cs typeface="Courier New" charset="0"/>
              </a:rPr>
              <a:t>myResult</a:t>
            </a:r>
            <a:endParaRPr lang="en-US" sz="2400" b="1" dirty="0">
              <a:latin typeface="Courier New" charset="0"/>
              <a:cs typeface="Courier New" charset="0"/>
            </a:endParaRPr>
          </a:p>
        </p:txBody>
      </p:sp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6400800" y="6172200"/>
            <a:ext cx="2401018" cy="44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dirty="0" err="1" smtClean="0">
                <a:latin typeface="Monaco" charset="0"/>
                <a:cs typeface="Monaco" charset="0"/>
              </a:rPr>
              <a:t>functions.py</a:t>
            </a:r>
            <a:endParaRPr lang="en-US" dirty="0">
              <a:latin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92721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 Box 5"/>
          <p:cNvSpPr txBox="1">
            <a:spLocks noChangeArrowheads="1"/>
          </p:cNvSpPr>
          <p:nvPr/>
        </p:nvSpPr>
        <p:spPr bwMode="auto">
          <a:xfrm>
            <a:off x="439738" y="263525"/>
            <a:ext cx="8001000" cy="671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4000" dirty="0" smtClean="0">
                <a:latin typeface="Calibri"/>
                <a:cs typeface="Calibri"/>
              </a:rPr>
              <a:t>Composing </a:t>
            </a:r>
            <a:r>
              <a:rPr lang="en-US" sz="4000" dirty="0">
                <a:latin typeface="Calibri"/>
                <a:cs typeface="Calibri"/>
              </a:rPr>
              <a:t>Functions</a:t>
            </a:r>
          </a:p>
        </p:txBody>
      </p:sp>
      <p:sp>
        <p:nvSpPr>
          <p:cNvPr id="6148" name="TextBox 7"/>
          <p:cNvSpPr txBox="1">
            <a:spLocks noChangeArrowheads="1"/>
          </p:cNvSpPr>
          <p:nvPr/>
        </p:nvSpPr>
        <p:spPr bwMode="auto">
          <a:xfrm>
            <a:off x="533400" y="1828800"/>
            <a:ext cx="2770188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400" b="1" dirty="0" err="1">
                <a:latin typeface="Courier New" charset="0"/>
                <a:cs typeface="Courier New" charset="0"/>
              </a:rPr>
              <a:t>def</a:t>
            </a:r>
            <a:r>
              <a:rPr lang="en-US" sz="2400" b="1" dirty="0">
                <a:latin typeface="Courier New" charset="0"/>
                <a:cs typeface="Courier New" charset="0"/>
              </a:rPr>
              <a:t> quad(x):</a:t>
            </a:r>
          </a:p>
          <a:p>
            <a:r>
              <a:rPr lang="en-US" sz="2400" b="1" dirty="0">
                <a:latin typeface="Courier New" charset="0"/>
                <a:cs typeface="Courier New" charset="0"/>
              </a:rPr>
              <a:t>  return 4 * x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5380038" y="1831975"/>
            <a:ext cx="1935162" cy="106362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latin typeface="Courier New" pitchFamily="49" charset="0"/>
                <a:ea typeface="ＭＳ Ｐゴシック" pitchFamily="-105" charset="-128"/>
                <a:cs typeface="Courier New" pitchFamily="49" charset="0"/>
              </a:rPr>
              <a:t>quad</a:t>
            </a:r>
          </a:p>
        </p:txBody>
      </p:sp>
      <p:cxnSp>
        <p:nvCxnSpPr>
          <p:cNvPr id="6150" name="Straight Arrow Connector 10"/>
          <p:cNvCxnSpPr>
            <a:cxnSpLocks noChangeShapeType="1"/>
          </p:cNvCxnSpPr>
          <p:nvPr/>
        </p:nvCxnSpPr>
        <p:spPr bwMode="auto">
          <a:xfrm>
            <a:off x="4724400" y="2362200"/>
            <a:ext cx="6096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51" name="Straight Arrow Connector 11"/>
          <p:cNvCxnSpPr>
            <a:cxnSpLocks noChangeShapeType="1"/>
          </p:cNvCxnSpPr>
          <p:nvPr/>
        </p:nvCxnSpPr>
        <p:spPr bwMode="auto">
          <a:xfrm>
            <a:off x="7391400" y="2362200"/>
            <a:ext cx="6096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52" name="TextBox 12"/>
          <p:cNvSpPr txBox="1">
            <a:spLocks noChangeArrowheads="1"/>
          </p:cNvSpPr>
          <p:nvPr/>
        </p:nvSpPr>
        <p:spPr bwMode="auto">
          <a:xfrm>
            <a:off x="4572000" y="1828800"/>
            <a:ext cx="3698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400" b="1">
                <a:latin typeface="Courier New" charset="0"/>
                <a:cs typeface="Courier New" charset="0"/>
              </a:rPr>
              <a:t>x</a:t>
            </a:r>
          </a:p>
        </p:txBody>
      </p:sp>
      <p:sp>
        <p:nvSpPr>
          <p:cNvPr id="6153" name="TextBox 13"/>
          <p:cNvSpPr txBox="1">
            <a:spLocks noChangeArrowheads="1"/>
          </p:cNvSpPr>
          <p:nvPr/>
        </p:nvSpPr>
        <p:spPr bwMode="auto">
          <a:xfrm>
            <a:off x="7543800" y="1828800"/>
            <a:ext cx="11080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400" b="1">
                <a:latin typeface="Courier New" charset="0"/>
                <a:cs typeface="Courier New" charset="0"/>
              </a:rPr>
              <a:t>4 * x</a:t>
            </a:r>
          </a:p>
        </p:txBody>
      </p:sp>
      <p:sp>
        <p:nvSpPr>
          <p:cNvPr id="66569" name="TextBox 14"/>
          <p:cNvSpPr txBox="1">
            <a:spLocks noChangeArrowheads="1"/>
          </p:cNvSpPr>
          <p:nvPr/>
        </p:nvSpPr>
        <p:spPr bwMode="auto">
          <a:xfrm>
            <a:off x="533400" y="3810000"/>
            <a:ext cx="3878263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400" b="1" dirty="0" err="1">
                <a:latin typeface="Courier New" charset="0"/>
                <a:cs typeface="Courier New" charset="0"/>
              </a:rPr>
              <a:t>def</a:t>
            </a:r>
            <a:r>
              <a:rPr lang="en-US" sz="2400" b="1" dirty="0">
                <a:latin typeface="Courier New" charset="0"/>
                <a:cs typeface="Courier New" charset="0"/>
              </a:rPr>
              <a:t> quad(x):</a:t>
            </a:r>
          </a:p>
          <a:p>
            <a:r>
              <a:rPr lang="en-US" sz="2400" b="1" dirty="0">
                <a:latin typeface="Courier New" charset="0"/>
                <a:cs typeface="Courier New" charset="0"/>
              </a:rPr>
              <a:t>  return </a:t>
            </a:r>
            <a:r>
              <a:rPr lang="en-US" sz="2400" b="1" dirty="0" err="1">
                <a:latin typeface="Courier New" charset="0"/>
                <a:cs typeface="Courier New" charset="0"/>
              </a:rPr>
              <a:t>dbl</a:t>
            </a:r>
            <a:r>
              <a:rPr lang="en-US" sz="2400" b="1" dirty="0">
                <a:latin typeface="Courier New" charset="0"/>
                <a:cs typeface="Courier New" charset="0"/>
              </a:rPr>
              <a:t>(</a:t>
            </a:r>
            <a:r>
              <a:rPr lang="en-US" sz="2400" b="1" dirty="0" err="1">
                <a:latin typeface="Courier New" charset="0"/>
                <a:cs typeface="Courier New" charset="0"/>
              </a:rPr>
              <a:t>dbl</a:t>
            </a:r>
            <a:r>
              <a:rPr lang="en-US" sz="2400" b="1" dirty="0">
                <a:latin typeface="Courier New" charset="0"/>
                <a:cs typeface="Courier New" charset="0"/>
              </a:rPr>
              <a:t>(x))</a:t>
            </a:r>
          </a:p>
        </p:txBody>
      </p:sp>
    </p:spTree>
    <p:extLst>
      <p:ext uri="{BB962C8B-B14F-4D97-AF65-F5344CB8AC3E}">
        <p14:creationId xmlns:p14="http://schemas.microsoft.com/office/powerpoint/2010/main" val="25324666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extBox 7"/>
          <p:cNvSpPr txBox="1">
            <a:spLocks noChangeArrowheads="1"/>
          </p:cNvSpPr>
          <p:nvPr/>
        </p:nvSpPr>
        <p:spPr bwMode="auto">
          <a:xfrm>
            <a:off x="533400" y="3811588"/>
            <a:ext cx="4986762" cy="1127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400" b="1" dirty="0" err="1" smtClean="0">
                <a:latin typeface="Courier New" charset="0"/>
                <a:cs typeface="Courier New" charset="0"/>
              </a:rPr>
              <a:t>def</a:t>
            </a:r>
            <a:r>
              <a:rPr lang="en-US" sz="2400" b="1" dirty="0" smtClean="0">
                <a:latin typeface="Courier New" charset="0"/>
                <a:cs typeface="Courier New" charset="0"/>
              </a:rPr>
              <a:t> </a:t>
            </a:r>
            <a:r>
              <a:rPr lang="en-US" sz="2400" b="1" dirty="0" err="1" smtClean="0">
                <a:latin typeface="Courier New" charset="0"/>
                <a:cs typeface="Courier New" charset="0"/>
              </a:rPr>
              <a:t>my_fun</a:t>
            </a:r>
            <a:r>
              <a:rPr lang="en-US" sz="2400" b="1" dirty="0" smtClean="0">
                <a:latin typeface="Courier New" charset="0"/>
                <a:cs typeface="Courier New" charset="0"/>
              </a:rPr>
              <a:t>(</a:t>
            </a:r>
            <a:r>
              <a:rPr lang="en-US" sz="2400" b="1" dirty="0">
                <a:latin typeface="Courier New" charset="0"/>
                <a:cs typeface="Courier New" charset="0"/>
              </a:rPr>
              <a:t>x, y):</a:t>
            </a:r>
          </a:p>
          <a:p>
            <a:r>
              <a:rPr lang="en-US" altLang="ja-JP" sz="2400" b="1" dirty="0">
                <a:latin typeface="Courier New" charset="0"/>
                <a:cs typeface="Courier New" charset="0"/>
              </a:rPr>
              <a:t>  """returns x + 42 * </a:t>
            </a:r>
            <a:r>
              <a:rPr lang="en-US" altLang="ja-JP" sz="2400" b="1" dirty="0" smtClean="0">
                <a:latin typeface="Courier New" charset="0"/>
                <a:cs typeface="Courier New" charset="0"/>
              </a:rPr>
              <a:t>y"</a:t>
            </a:r>
            <a:r>
              <a:rPr lang="en-US" altLang="ja-JP" sz="2400" b="1" dirty="0">
                <a:latin typeface="Courier New" charset="0"/>
                <a:cs typeface="Courier New" charset="0"/>
              </a:rPr>
              <a:t>""</a:t>
            </a:r>
          </a:p>
          <a:p>
            <a:r>
              <a:rPr lang="en-US" sz="2400" b="1" dirty="0" smtClean="0">
                <a:latin typeface="Courier New" charset="0"/>
                <a:cs typeface="Courier New" charset="0"/>
              </a:rPr>
              <a:t>  </a:t>
            </a:r>
            <a:r>
              <a:rPr lang="en-US" sz="2400" b="1" dirty="0">
                <a:latin typeface="Courier New" charset="0"/>
                <a:cs typeface="Courier New" charset="0"/>
              </a:rPr>
              <a:t>return x + 42 * y</a:t>
            </a:r>
          </a:p>
        </p:txBody>
      </p:sp>
      <p:sp>
        <p:nvSpPr>
          <p:cNvPr id="7172" name="Text Box 5"/>
          <p:cNvSpPr txBox="1">
            <a:spLocks noChangeArrowheads="1"/>
          </p:cNvSpPr>
          <p:nvPr/>
        </p:nvSpPr>
        <p:spPr bwMode="auto">
          <a:xfrm>
            <a:off x="439738" y="263525"/>
            <a:ext cx="8001000" cy="671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4000" dirty="0">
                <a:latin typeface="Calibri"/>
                <a:cs typeface="Calibri"/>
              </a:rPr>
              <a:t>Multiple Arguments...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3276600" y="1828800"/>
            <a:ext cx="1935163" cy="106362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 err="1">
                <a:latin typeface="Courier New" pitchFamily="49" charset="0"/>
                <a:ea typeface="ＭＳ Ｐゴシック" pitchFamily="-105" charset="-128"/>
                <a:cs typeface="Courier New" pitchFamily="49" charset="0"/>
              </a:rPr>
              <a:t>m</a:t>
            </a:r>
            <a:r>
              <a:rPr lang="en-US" b="1" dirty="0" err="1" smtClean="0">
                <a:latin typeface="Courier New" pitchFamily="49" charset="0"/>
                <a:ea typeface="ＭＳ Ｐゴシック" pitchFamily="-105" charset="-128"/>
                <a:cs typeface="Courier New" pitchFamily="49" charset="0"/>
              </a:rPr>
              <a:t>y_fun</a:t>
            </a:r>
            <a:endParaRPr lang="en-US" b="1" dirty="0">
              <a:latin typeface="Courier New" pitchFamily="49" charset="0"/>
              <a:ea typeface="ＭＳ Ｐゴシック" pitchFamily="-105" charset="-128"/>
              <a:cs typeface="Courier New" pitchFamily="49" charset="0"/>
            </a:endParaRPr>
          </a:p>
        </p:txBody>
      </p:sp>
      <p:cxnSp>
        <p:nvCxnSpPr>
          <p:cNvPr id="7174" name="Straight Arrow Connector 8"/>
          <p:cNvCxnSpPr>
            <a:cxnSpLocks noChangeShapeType="1"/>
          </p:cNvCxnSpPr>
          <p:nvPr/>
        </p:nvCxnSpPr>
        <p:spPr bwMode="auto">
          <a:xfrm>
            <a:off x="2620963" y="2359025"/>
            <a:ext cx="6096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75" name="Straight Arrow Connector 9"/>
          <p:cNvCxnSpPr>
            <a:cxnSpLocks noChangeShapeType="1"/>
          </p:cNvCxnSpPr>
          <p:nvPr/>
        </p:nvCxnSpPr>
        <p:spPr bwMode="auto">
          <a:xfrm>
            <a:off x="5287963" y="2359025"/>
            <a:ext cx="6096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176" name="TextBox 10"/>
          <p:cNvSpPr txBox="1">
            <a:spLocks noChangeArrowheads="1"/>
          </p:cNvSpPr>
          <p:nvPr/>
        </p:nvSpPr>
        <p:spPr bwMode="auto">
          <a:xfrm>
            <a:off x="2209800" y="1828800"/>
            <a:ext cx="923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400" b="1">
                <a:latin typeface="Courier New" charset="0"/>
                <a:cs typeface="Courier New" charset="0"/>
              </a:rPr>
              <a:t>x, y</a:t>
            </a:r>
          </a:p>
        </p:txBody>
      </p:sp>
      <p:sp>
        <p:nvSpPr>
          <p:cNvPr id="7177" name="TextBox 11"/>
          <p:cNvSpPr txBox="1">
            <a:spLocks noChangeArrowheads="1"/>
          </p:cNvSpPr>
          <p:nvPr/>
        </p:nvSpPr>
        <p:spPr bwMode="auto">
          <a:xfrm>
            <a:off x="5440363" y="1825625"/>
            <a:ext cx="2032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400" b="1">
                <a:latin typeface="Courier New" charset="0"/>
                <a:cs typeface="Courier New" charset="0"/>
              </a:rPr>
              <a:t>x + 42 * y</a:t>
            </a:r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6934200" y="6172200"/>
            <a:ext cx="1846930" cy="44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dirty="0" err="1" smtClean="0">
                <a:latin typeface="Monaco" charset="0"/>
                <a:cs typeface="Monaco" charset="0"/>
              </a:rPr>
              <a:t>my_fun.py</a:t>
            </a:r>
            <a:endParaRPr lang="en-US" dirty="0">
              <a:latin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2164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Custom 20">
      <a:dk1>
        <a:srgbClr val="020202"/>
      </a:dk1>
      <a:lt1>
        <a:srgbClr val="FFFFFF"/>
      </a:lt1>
      <a:dk2>
        <a:srgbClr val="2017B8"/>
      </a:dk2>
      <a:lt2>
        <a:srgbClr val="400080"/>
      </a:lt2>
      <a:accent1>
        <a:srgbClr val="33CCCC"/>
      </a:accent1>
      <a:accent2>
        <a:srgbClr val="008000"/>
      </a:accent2>
      <a:accent3>
        <a:srgbClr val="FEFFFF"/>
      </a:accent3>
      <a:accent4>
        <a:srgbClr val="010101"/>
      </a:accent4>
      <a:accent5>
        <a:srgbClr val="ADE2E2"/>
      </a:accent5>
      <a:accent6>
        <a:srgbClr val="00B300"/>
      </a:accent6>
      <a:hlink>
        <a:srgbClr val="FFCC00"/>
      </a:hlink>
      <a:folHlink>
        <a:srgbClr val="6699FF"/>
      </a:folHlink>
    </a:clrScheme>
    <a:fontScheme name="Blank Presentation">
      <a:majorFont>
        <a:latin typeface="Tahoma"/>
        <a:ea typeface="Luxi Sans"/>
        <a:cs typeface="Luxi Sans"/>
      </a:majorFont>
      <a:minorFont>
        <a:latin typeface="Tahoma"/>
        <a:ea typeface="Luxi Sans"/>
        <a:cs typeface="Luxi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20202"/>
          </a:buClr>
          <a:buSzPct val="100000"/>
          <a:buFont typeface="Arial" pitchFamily="-65" charset="0"/>
          <a:buNone/>
          <a:tabLst/>
          <a:defRPr kumimoji="0" lang="en-GB" sz="18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pitchFamily="-6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20202"/>
          </a:buClr>
          <a:buSzPct val="100000"/>
          <a:buFont typeface="Arial" pitchFamily="-65" charset="0"/>
          <a:buNone/>
          <a:tabLst/>
          <a:defRPr kumimoji="0" lang="en-GB" sz="18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pitchFamily="-65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32270</TotalTime>
  <Words>2295</Words>
  <Application>Microsoft Macintosh PowerPoint</Application>
  <PresentationFormat>On-screen Show (4:3)</PresentationFormat>
  <Paragraphs>535</Paragraphs>
  <Slides>37</Slides>
  <Notes>31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Blank Presentation</vt:lpstr>
      <vt:lpstr>Functions</vt:lpstr>
      <vt:lpstr>The 7 “Habits” of Highly Effective Programmers</vt:lpstr>
      <vt:lpstr>Why functions?</vt:lpstr>
      <vt:lpstr>Calling functions</vt:lpstr>
      <vt:lpstr>Defining your own functions</vt:lpstr>
      <vt:lpstr>PowerPoint Presentation</vt:lpstr>
      <vt:lpstr>PowerPoint Presentation</vt:lpstr>
      <vt:lpstr>PowerPoint Presentation</vt:lpstr>
      <vt:lpstr>PowerPoint Presentation</vt:lpstr>
      <vt:lpstr>Try it!</vt:lpstr>
      <vt:lpstr>Using functions</vt:lpstr>
      <vt:lpstr>Function Flow</vt:lpstr>
      <vt:lpstr>Function Flow</vt:lpstr>
      <vt:lpstr>Function Flow</vt:lpstr>
      <vt:lpstr>Function Flow</vt:lpstr>
      <vt:lpstr>Function Flow</vt:lpstr>
      <vt:lpstr>Function “Flavors”</vt:lpstr>
      <vt:lpstr>Which are fruitful vs void?</vt:lpstr>
      <vt:lpstr>Another example</vt:lpstr>
      <vt:lpstr>Functions calling functions</vt:lpstr>
      <vt:lpstr>What Happens Inside a Function?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Try it!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Java</dc:title>
  <dc:creator>Elon University</dc:creator>
  <cp:lastModifiedBy>Emily Hill</cp:lastModifiedBy>
  <cp:revision>399</cp:revision>
  <cp:lastPrinted>2014-01-08T20:09:59Z</cp:lastPrinted>
  <dcterms:created xsi:type="dcterms:W3CDTF">2010-09-07T13:14:15Z</dcterms:created>
  <dcterms:modified xsi:type="dcterms:W3CDTF">2015-02-22T23:19:23Z</dcterms:modified>
</cp:coreProperties>
</file>