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311" r:id="rId4"/>
    <p:sldId id="295" r:id="rId5"/>
    <p:sldId id="281" r:id="rId6"/>
    <p:sldId id="297" r:id="rId7"/>
    <p:sldId id="313" r:id="rId8"/>
    <p:sldId id="314" r:id="rId9"/>
    <p:sldId id="315" r:id="rId10"/>
    <p:sldId id="282" r:id="rId11"/>
    <p:sldId id="302" r:id="rId12"/>
    <p:sldId id="303" r:id="rId13"/>
    <p:sldId id="307" r:id="rId14"/>
    <p:sldId id="316" r:id="rId15"/>
    <p:sldId id="308" r:id="rId16"/>
    <p:sldId id="309" r:id="rId17"/>
    <p:sldId id="310" r:id="rId18"/>
    <p:sldId id="278" r:id="rId19"/>
    <p:sldId id="317" r:id="rId20"/>
    <p:sldId id="319" r:id="rId21"/>
    <p:sldId id="318" r:id="rId22"/>
    <p:sldId id="320" r:id="rId23"/>
    <p:sldId id="321" r:id="rId24"/>
    <p:sldId id="31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FFFF"/>
    <a:srgbClr val="8000FF"/>
    <a:srgbClr val="FF8000"/>
    <a:srgbClr val="00FF00"/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 snapToGrid="0" snapToObjects="1">
      <p:cViewPr varScale="1">
        <p:scale>
          <a:sx n="87" d="100"/>
          <a:sy n="87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1CCED98-BDAD-2049-8E8D-8B71A62F3F8C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0027167-3DD9-4240-B0E3-D91D465BFF43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&amp; loops have something in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7, 1, 2, 4, 5, 7,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Loops – see 12-line.py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/3/library/</a:t>
            </a:r>
            <a:r>
              <a:rPr lang="en-US" dirty="0" err="1" smtClean="0"/>
              <a:t>functions.html#func-range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82862F-0EA5-0B42-8D7F-0A048132D9E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8C7C4A6-5595-544C-9455-EF9B7C133B1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7110B89-914E-5F45-A64E-A5209A1A221D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6389EB9-8E53-8547-B5FD-7CCC29B004C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57ED25C-B712-4A4A-B8D8-D27BE5747767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9FBDC83D-6DB3-C94B-B973-4E711A817428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094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Emily Hill</a:t>
            </a:r>
          </a:p>
          <a:p>
            <a:r>
              <a:rPr lang="en-US" sz="2400" dirty="0" smtClean="0"/>
              <a:t>Fall 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0943" cy="49130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loops are definite: we know in advance exactly how many times they should execute</a:t>
            </a:r>
          </a:p>
          <a:p>
            <a:r>
              <a:rPr lang="en-US" dirty="0" smtClean="0"/>
              <a:t>What if we don’t know how many times a loop should execute?</a:t>
            </a:r>
          </a:p>
          <a:p>
            <a:r>
              <a:rPr lang="en-US" dirty="0" smtClean="0"/>
              <a:t>Real-life examples:</a:t>
            </a:r>
          </a:p>
          <a:p>
            <a:pPr lvl="1"/>
            <a:r>
              <a:rPr lang="en-US" dirty="0" smtClean="0"/>
              <a:t>Folding socks</a:t>
            </a:r>
          </a:p>
          <a:p>
            <a:pPr lvl="1"/>
            <a:r>
              <a:rPr lang="en-US" dirty="0" smtClean="0"/>
              <a:t>Checking status (</a:t>
            </a:r>
            <a:r>
              <a:rPr lang="en-US" dirty="0"/>
              <a:t>Are we there yet</a:t>
            </a:r>
            <a:r>
              <a:rPr lang="en-US" dirty="0" smtClean="0"/>
              <a:t>? Any new texts?)</a:t>
            </a:r>
          </a:p>
          <a:p>
            <a:r>
              <a:rPr lang="en-US" dirty="0" smtClean="0"/>
              <a:t>Programming:</a:t>
            </a:r>
          </a:p>
          <a:p>
            <a:pPr lvl="1"/>
            <a:r>
              <a:rPr lang="en-US" dirty="0" smtClean="0"/>
              <a:t>Requesting user input</a:t>
            </a:r>
          </a:p>
          <a:p>
            <a:pPr lvl="1"/>
            <a:r>
              <a:rPr lang="en-US" dirty="0" smtClean="0"/>
              <a:t>Reading in data from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3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Indefinite While Loops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15391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32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sz="3200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"/>
                <a:ea typeface="ＭＳ Ｐゴシック" charset="0"/>
                <a:cs typeface="Courier"/>
              </a:rPr>
              <a:t>condition 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:</a:t>
            </a:r>
          </a:p>
          <a:p>
            <a:pPr marL="1319213" lvl="2" eaLnBrk="1" hangingPunct="1">
              <a:buFontTx/>
              <a:buNone/>
            </a:pPr>
            <a:r>
              <a:rPr lang="en-US" sz="3000" dirty="0" smtClean="0">
                <a:latin typeface="Courier"/>
                <a:ea typeface="ＭＳ Ｐゴシック" charset="0"/>
                <a:cs typeface="Courier"/>
              </a:rPr>
              <a:t>statement_1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  <a:p>
            <a:pPr marL="1319213" lvl="2" eaLnBrk="1" hangingPunct="1">
              <a:buFontTx/>
              <a:buNone/>
            </a:pPr>
            <a:r>
              <a:rPr lang="en-US" sz="3000" dirty="0" smtClean="0">
                <a:latin typeface="Courier"/>
                <a:ea typeface="ＭＳ Ｐゴシック" charset="0"/>
                <a:cs typeface="Courier"/>
              </a:rPr>
              <a:t>statement_2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  <a:p>
            <a:pPr marL="1319213" lvl="2" eaLnBrk="1" hangingPunct="1">
              <a:buFontTx/>
              <a:buNone/>
            </a:pPr>
            <a:r>
              <a:rPr lang="en-US" sz="3000" dirty="0">
                <a:latin typeface="Courier"/>
                <a:ea typeface="ＭＳ Ｐゴシック" charset="0"/>
                <a:cs typeface="Courier"/>
              </a:rPr>
              <a:t>…</a:t>
            </a:r>
          </a:p>
          <a:p>
            <a:pPr marL="1319213" lvl="2" eaLnBrk="1" hangingPunct="1">
              <a:buFontTx/>
              <a:buNone/>
            </a:pPr>
            <a:r>
              <a:rPr lang="en-US" sz="3000" dirty="0" err="1" smtClean="0">
                <a:latin typeface="Courier"/>
                <a:ea typeface="ＭＳ Ｐゴシック" charset="0"/>
                <a:cs typeface="Courier"/>
              </a:rPr>
              <a:t>statement_n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805841" y="2826532"/>
            <a:ext cx="289489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3366FF"/>
                </a:solidFill>
                <a:ea typeface="+mn-ea"/>
                <a:cs typeface="+mn-cs"/>
              </a:rPr>
              <a:t>body of while loop</a:t>
            </a:r>
          </a:p>
        </p:txBody>
      </p:sp>
      <p:sp>
        <p:nvSpPr>
          <p:cNvPr id="3" name="AutoShape 10"/>
          <p:cNvSpPr>
            <a:spLocks/>
          </p:cNvSpPr>
          <p:nvPr/>
        </p:nvSpPr>
        <p:spPr bwMode="auto">
          <a:xfrm>
            <a:off x="5188744" y="2242577"/>
            <a:ext cx="533400" cy="2033807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257629" y="732292"/>
            <a:ext cx="1302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660066"/>
                </a:solidFill>
                <a:latin typeface="+mn-lt"/>
              </a:rPr>
              <a:t>keyword</a:t>
            </a: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>
            <a:off x="834570" y="1189492"/>
            <a:ext cx="156029" cy="486908"/>
          </a:xfrm>
          <a:prstGeom prst="line">
            <a:avLst/>
          </a:prstGeom>
          <a:noFill/>
          <a:ln w="508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15000" y="1614714"/>
            <a:ext cx="2971800" cy="6278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020202"/>
                </a:solidFill>
                <a:cs typeface="Gill Sans"/>
              </a:rPr>
              <a:t>loop stops when condition is False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199" y="4754111"/>
            <a:ext cx="8450943" cy="175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Like a looped if: execute loop body only while condition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4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3" grpId="0" animBg="1"/>
      <p:bldP spid="20489" grpId="0"/>
      <p:bldP spid="20490" grpId="0" animBg="1"/>
      <p:bldP spid="2" grpId="0" animBg="1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While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Example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5119189" y="3294116"/>
            <a:ext cx="2955106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print("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equals", 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5831114" y="2339033"/>
            <a:ext cx="1531256" cy="369332"/>
          </a:xfrm>
          <a:prstGeom prst="rect">
            <a:avLst/>
          </a:prstGeom>
          <a:solidFill>
            <a:srgbClr val="FF99CC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 &lt; 10</a:t>
            </a:r>
          </a:p>
        </p:txBody>
      </p:sp>
      <p:cxnSp>
        <p:nvCxnSpPr>
          <p:cNvPr id="2" name="AutoShape 5"/>
          <p:cNvCxnSpPr>
            <a:cxnSpLocks noChangeShapeType="1"/>
            <a:stCxn id="22534" idx="2"/>
            <a:endCxn id="22541" idx="0"/>
          </p:cNvCxnSpPr>
          <p:nvPr/>
        </p:nvCxnSpPr>
        <p:spPr bwMode="auto">
          <a:xfrm>
            <a:off x="6596742" y="3663448"/>
            <a:ext cx="0" cy="69746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6"/>
          <p:cNvCxnSpPr>
            <a:cxnSpLocks noChangeShapeType="1"/>
            <a:stCxn id="22541" idx="2"/>
            <a:endCxn id="22535" idx="1"/>
          </p:cNvCxnSpPr>
          <p:nvPr/>
        </p:nvCxnSpPr>
        <p:spPr bwMode="auto">
          <a:xfrm rot="5400000" flipH="1">
            <a:off x="5110653" y="3244160"/>
            <a:ext cx="2206549" cy="765628"/>
          </a:xfrm>
          <a:prstGeom prst="bentConnector4">
            <a:avLst>
              <a:gd name="adj1" fmla="val -10360"/>
              <a:gd name="adj2" fmla="val 229384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5910942" y="1328791"/>
            <a:ext cx="1371600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0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636176" y="2747738"/>
            <a:ext cx="886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7438271" y="2041490"/>
            <a:ext cx="981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541" name="Rectangle 10"/>
          <p:cNvSpPr>
            <a:spLocks noChangeArrowheads="1"/>
          </p:cNvSpPr>
          <p:nvPr/>
        </p:nvSpPr>
        <p:spPr bwMode="auto">
          <a:xfrm>
            <a:off x="5871177" y="4360916"/>
            <a:ext cx="1451129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Courier"/>
                <a:ea typeface="Monaco" charset="0"/>
                <a:cs typeface="Couri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+ 1</a:t>
            </a:r>
            <a:endParaRPr lang="en-US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</p:txBody>
      </p:sp>
      <p:cxnSp>
        <p:nvCxnSpPr>
          <p:cNvPr id="4" name="AutoShape 11"/>
          <p:cNvCxnSpPr>
            <a:cxnSpLocks noChangeShapeType="1"/>
            <a:stCxn id="22535" idx="2"/>
            <a:endCxn id="22534" idx="0"/>
          </p:cNvCxnSpPr>
          <p:nvPr/>
        </p:nvCxnSpPr>
        <p:spPr bwMode="auto">
          <a:xfrm>
            <a:off x="6596742" y="2708365"/>
            <a:ext cx="0" cy="58575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2"/>
          <p:cNvCxnSpPr>
            <a:cxnSpLocks noChangeShapeType="1"/>
            <a:stCxn id="22538" idx="2"/>
            <a:endCxn id="22535" idx="0"/>
          </p:cNvCxnSpPr>
          <p:nvPr/>
        </p:nvCxnSpPr>
        <p:spPr bwMode="auto">
          <a:xfrm>
            <a:off x="6596742" y="1698123"/>
            <a:ext cx="0" cy="64091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Rectangle 13"/>
          <p:cNvSpPr>
            <a:spLocks noChangeArrowheads="1"/>
          </p:cNvSpPr>
          <p:nvPr/>
        </p:nvSpPr>
        <p:spPr bwMode="auto">
          <a:xfrm>
            <a:off x="5396233" y="5823003"/>
            <a:ext cx="2401018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print("Done", 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</a:p>
        </p:txBody>
      </p:sp>
      <p:cxnSp>
        <p:nvCxnSpPr>
          <p:cNvPr id="5" name="AutoShape 14"/>
          <p:cNvCxnSpPr>
            <a:cxnSpLocks noChangeShapeType="1"/>
            <a:stCxn id="22535" idx="3"/>
            <a:endCxn id="22544" idx="0"/>
          </p:cNvCxnSpPr>
          <p:nvPr/>
        </p:nvCxnSpPr>
        <p:spPr bwMode="auto">
          <a:xfrm flipH="1">
            <a:off x="6596742" y="2523699"/>
            <a:ext cx="765628" cy="3299304"/>
          </a:xfrm>
          <a:prstGeom prst="bentConnector4">
            <a:avLst>
              <a:gd name="adj1" fmla="val -134123"/>
              <a:gd name="adj2" fmla="val 86893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355601" y="1219200"/>
            <a:ext cx="40386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0</a:t>
            </a:r>
          </a:p>
          <a:p>
            <a:pPr>
              <a:defRPr/>
            </a:pPr>
            <a:r>
              <a:rPr lang="en-US" sz="2000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&lt; 10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   </a:t>
            </a:r>
            <a:r>
              <a:rPr lang="en-US" sz="2000" dirty="0" smtClean="0">
                <a:solidFill>
                  <a:srgbClr val="2017B8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("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equals",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+ 1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2017B8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("Done",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228600" y="6191024"/>
            <a:ext cx="2216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Monaco" charset="0"/>
                <a:cs typeface="Monaco" charset="0"/>
              </a:rPr>
              <a:t>11-while.py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28600" y="3500161"/>
            <a:ext cx="428897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What will be printed?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Monaco" charset="0"/>
              </a:rPr>
              <a:t>How many times is the loop body executed?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Monaco" charset="0"/>
              </a:rPr>
              <a:t>How many times is the loop condition evaluated?</a:t>
            </a:r>
            <a:endParaRPr lang="en-US" sz="2800" dirty="0">
              <a:solidFill>
                <a:schemeClr val="tx1"/>
              </a:solidFill>
              <a:latin typeface="+mn-lt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5" grpId="0" animBg="1"/>
      <p:bldP spid="22538" grpId="0" animBg="1"/>
      <p:bldP spid="3" grpId="0"/>
      <p:bldP spid="22539" grpId="0"/>
      <p:bldP spid="22541" grpId="0" animBg="1"/>
      <p:bldP spid="22544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dirty="0" smtClean="0">
                <a:solidFill>
                  <a:srgbClr val="660066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endParaRPr lang="en-US" b="1" dirty="0">
              <a:solidFill>
                <a:srgbClr val="660066"/>
              </a:solidFill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30722" name="Content Placeholder 14"/>
          <p:cNvSpPr>
            <a:spLocks noGrp="1"/>
          </p:cNvSpPr>
          <p:nvPr>
            <p:ph idx="1"/>
          </p:nvPr>
        </p:nvSpPr>
        <p:spPr>
          <a:xfrm>
            <a:off x="337458" y="1600201"/>
            <a:ext cx="8458200" cy="2209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Any for loop can be written as a while loop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i.e., any definite loop can be written as a while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OR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 for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</a:t>
            </a:r>
            <a:r>
              <a:rPr lang="en-US" dirty="0">
                <a:ea typeface="ＭＳ Ｐゴシック" charset="0"/>
                <a:cs typeface="ＭＳ Ｐゴシック" charset="0"/>
              </a:rPr>
              <a:t>are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differences </a:t>
            </a:r>
            <a:r>
              <a:rPr lang="en-US" dirty="0">
                <a:ea typeface="ＭＳ Ｐゴシック" charset="0"/>
                <a:cs typeface="ＭＳ Ｐゴシック" charset="0"/>
              </a:rPr>
              <a:t>between these loops?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are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advantages/disadvantages </a:t>
            </a:r>
            <a:r>
              <a:rPr lang="en-US" dirty="0">
                <a:ea typeface="ＭＳ Ｐゴシック" charset="0"/>
                <a:cs typeface="ＭＳ Ｐゴシック" charset="0"/>
              </a:rPr>
              <a:t>of each?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Text Box 17"/>
          <p:cNvSpPr txBox="1">
            <a:spLocks noChangeArrowheads="1"/>
          </p:cNvSpPr>
          <p:nvPr/>
        </p:nvSpPr>
        <p:spPr bwMode="auto">
          <a:xfrm>
            <a:off x="5562600" y="6248400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Monaco" charset="0"/>
                <a:cs typeface="Monaco" charset="0"/>
              </a:rPr>
              <a:t>11-whilevsfor.py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4917072" y="4245435"/>
            <a:ext cx="3878586" cy="1631216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660066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 smtClean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(10):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equals",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Done",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i+1)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37458" y="4245435"/>
            <a:ext cx="4038600" cy="163195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pPr>
              <a:defRPr/>
            </a:pPr>
            <a:r>
              <a:rPr lang="en-US" sz="2000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 10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equals",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+ 1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("Done",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507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70"/>
            <a:ext cx="8229600" cy="1611085"/>
          </a:xfrm>
        </p:spPr>
        <p:txBody>
          <a:bodyPr>
            <a:normAutofit/>
          </a:bodyPr>
          <a:lstStyle/>
          <a:p>
            <a:r>
              <a:rPr lang="en-US" dirty="0" smtClean="0"/>
              <a:t>Make loop increment/decrement easier</a:t>
            </a:r>
          </a:p>
          <a:p>
            <a:r>
              <a:rPr lang="en-US" dirty="0" smtClean="0"/>
              <a:t>The following are equivalent: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6815" y="2725049"/>
            <a:ext cx="2224314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+ 1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+=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2072" y="2693297"/>
            <a:ext cx="2224314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- 1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-=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3359" y="3975276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 10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*=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7643" y="3957133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/ 10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/=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7643" y="5206061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% 10</a:t>
            </a: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%=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3359" y="5220782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** 2</a:t>
            </a: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**= 2</a:t>
            </a:r>
          </a:p>
        </p:txBody>
      </p:sp>
    </p:spTree>
    <p:extLst>
      <p:ext uri="{BB962C8B-B14F-4D97-AF65-F5344CB8AC3E}">
        <p14:creationId xmlns:p14="http://schemas.microsoft.com/office/powerpoint/2010/main" val="309508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will </a:t>
            </a:r>
            <a:r>
              <a:rPr lang="en-US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his </a:t>
            </a:r>
            <a:r>
              <a:rPr lang="en-US" dirty="0"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oop </a:t>
            </a:r>
            <a:r>
              <a:rPr lang="en-US" dirty="0"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6655174" y="6319838"/>
            <a:ext cx="2031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Monaco" charset="0"/>
                <a:cs typeface="Monaco" charset="0"/>
              </a:rPr>
              <a:t>11-loop.py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685" y="2423891"/>
            <a:ext cx="3712029" cy="1816100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= 1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&gt; 0: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count += 1</a:t>
            </a:r>
          </a:p>
        </p:txBody>
      </p:sp>
    </p:spTree>
    <p:extLst>
      <p:ext uri="{BB962C8B-B14F-4D97-AF65-F5344CB8AC3E}">
        <p14:creationId xmlns:p14="http://schemas.microsoft.com/office/powerpoint/2010/main" val="30191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Infinite Loop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Condition will never be </a:t>
            </a:r>
            <a:r>
              <a:rPr lang="en-US" dirty="0">
                <a:ea typeface="ＭＳ Ｐゴシック" charset="0"/>
                <a:cs typeface="Monaco"/>
              </a:rPr>
              <a:t>False</a:t>
            </a:r>
            <a:r>
              <a:rPr lang="en-US" dirty="0">
                <a:ea typeface="ＭＳ Ｐゴシック" charset="0"/>
                <a:cs typeface="ＭＳ Ｐゴシック" charset="0"/>
              </a:rPr>
              <a:t> so keeps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executing!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stop an executing program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use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Control-C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8685" y="2460177"/>
            <a:ext cx="3712029" cy="1816100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= 1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&gt; 0: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count += 1</a:t>
            </a:r>
          </a:p>
        </p:txBody>
      </p:sp>
    </p:spTree>
    <p:extLst>
      <p:ext uri="{BB962C8B-B14F-4D97-AF65-F5344CB8AC3E}">
        <p14:creationId xmlns:p14="http://schemas.microsoft.com/office/powerpoint/2010/main" val="77385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Infinite Loop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Discussion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Is there ever a time that an infinite loop is wanted?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Yes!  For example in web </a:t>
            </a:r>
            <a:r>
              <a:rPr lang="en-US" dirty="0" smtClean="0">
                <a:ea typeface="ＭＳ Ｐゴシック" charset="0"/>
              </a:rPr>
              <a:t>servers: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Can a computer automatically detect infinite loops?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No that is an </a:t>
            </a:r>
            <a:r>
              <a:rPr lang="en-US" b="1" dirty="0" err="1">
                <a:ea typeface="ＭＳ Ｐゴシック" charset="0"/>
              </a:rPr>
              <a:t>undecidable</a:t>
            </a:r>
            <a:r>
              <a:rPr lang="en-US" dirty="0">
                <a:ea typeface="ＭＳ Ｐゴシック" charset="0"/>
              </a:rPr>
              <a:t>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Best to </a:t>
            </a:r>
            <a:r>
              <a:rPr lang="en-US" b="1" dirty="0">
                <a:ea typeface="ＭＳ Ｐゴシック" charset="0"/>
              </a:rPr>
              <a:t>prevent</a:t>
            </a:r>
            <a:r>
              <a:rPr lang="en-US" dirty="0">
                <a:ea typeface="ＭＳ Ｐゴシック" charset="0"/>
              </a:rPr>
              <a:t> infinite loops (more later)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Benefit of </a:t>
            </a:r>
            <a:r>
              <a:rPr lang="en-US" dirty="0" smtClean="0">
                <a:ea typeface="ＭＳ Ｐゴシック" charset="0"/>
              </a:rPr>
              <a:t>Python’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b="1" dirty="0">
                <a:solidFill>
                  <a:srgbClr val="660066"/>
                </a:solidFill>
                <a:ea typeface="ＭＳ Ｐゴシック" charset="0"/>
              </a:rPr>
              <a:t>for</a:t>
            </a:r>
            <a:r>
              <a:rPr lang="en-US" altLang="ja-JP" dirty="0">
                <a:ea typeface="ＭＳ Ｐゴシック" charset="0"/>
              </a:rPr>
              <a:t> loops: definite loops</a:t>
            </a:r>
            <a:endParaRPr lang="en-US" dirty="0">
              <a:ea typeface="ＭＳ Ｐゴシック" charset="0"/>
            </a:endParaRP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2968171" y="3093216"/>
            <a:ext cx="3139727" cy="92333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dirty="0">
                <a:solidFill>
                  <a:schemeClr val="bg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True: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listenForRequest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handleRequest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127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143000"/>
            <a:ext cx="76962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Write the Python code to print </a:t>
            </a: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following using while loops: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640"/>
            <a:ext cx="8229600" cy="8973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Practicing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Loops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3775"/>
            <a:ext cx="4267200" cy="2093411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ea typeface="ＭＳ Ｐゴシック" charset="0"/>
              </a:rPr>
              <a:t>C) </a:t>
            </a:r>
          </a:p>
          <a:p>
            <a:endParaRPr lang="en-US" dirty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952004" y="2053775"/>
            <a:ext cx="38068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A2C36"/>
                </a:solidFill>
                <a:latin typeface="+mn-lt"/>
              </a:rPr>
              <a:t>1 </a:t>
            </a:r>
            <a:endParaRPr lang="en-US" sz="2800" dirty="0" smtClean="0">
              <a:solidFill>
                <a:srgbClr val="CA2C36"/>
              </a:solidFill>
              <a:latin typeface="+mn-lt"/>
            </a:endParaRP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2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3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4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5</a:t>
            </a:r>
            <a:endParaRPr lang="en-US" sz="2800" dirty="0">
              <a:solidFill>
                <a:srgbClr val="CA2C36"/>
              </a:solidFill>
              <a:latin typeface="+mn-lt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638800" y="2167001"/>
            <a:ext cx="79781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905000" y="4703761"/>
            <a:ext cx="557414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11</a:t>
            </a:r>
            <a:endParaRPr lang="en-US" sz="2800" dirty="0">
              <a:solidFill>
                <a:srgbClr val="CA2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4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matter of </a:t>
            </a:r>
            <a:r>
              <a:rPr lang="en-US" b="1" i="1" u="sng" dirty="0" smtClean="0"/>
              <a:t>scope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600200"/>
            <a:ext cx="8980714" cy="12119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function formal parameters create </a:t>
            </a:r>
            <a:r>
              <a:rPr lang="en-US" b="1" i="1" dirty="0" smtClean="0"/>
              <a:t>local</a:t>
            </a:r>
            <a:r>
              <a:rPr lang="en-US" dirty="0" smtClean="0"/>
              <a:t> variables: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76714"/>
            <a:ext cx="4677230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Monaco" charset="0"/>
                <a:cs typeface="Monaco" charset="0"/>
              </a:rPr>
              <a:t>11-scope.py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34430" y="3204608"/>
            <a:ext cx="22640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3366FF"/>
                </a:solidFill>
                <a:ea typeface="+mn-ea"/>
                <a:cs typeface="+mn-cs"/>
              </a:rPr>
              <a:t>scope of x &amp; y</a:t>
            </a:r>
            <a:endParaRPr lang="en-US" sz="2800" b="1" dirty="0">
              <a:solidFill>
                <a:srgbClr val="3366FF"/>
              </a:solidFill>
              <a:ea typeface="+mn-ea"/>
              <a:cs typeface="+mn-cs"/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4499318" y="2497037"/>
            <a:ext cx="533400" cy="2033807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69144" y="6248400"/>
            <a:ext cx="1588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 err="1" smtClean="0">
                <a:solidFill>
                  <a:srgbClr val="3366FF"/>
                </a:solidFill>
                <a:latin typeface="+mn-lt"/>
              </a:rPr>
              <a:t>NameError</a:t>
            </a:r>
            <a:endParaRPr lang="en-US" b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1959429" y="5797778"/>
            <a:ext cx="145142" cy="432479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79"/>
            <a:ext cx="8229600" cy="1143000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167263"/>
            <a:ext cx="8980714" cy="7583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order are the statements executed?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342" y="2358571"/>
            <a:ext cx="5529943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1	 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2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3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4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5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6  </a:t>
            </a:r>
            <a:r>
              <a:rPr lang="en-US" sz="2800" b="1" dirty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	</a:t>
            </a: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7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8 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Monaco" charset="0"/>
                <a:cs typeface="Monaco" charset="0"/>
              </a:rPr>
              <a:t>11-scope.py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633" y="1628651"/>
            <a:ext cx="2832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r>
              <a:rPr lang="en-US" sz="3200" b="1" dirty="0">
                <a:solidFill>
                  <a:srgbClr val="FF0000"/>
                </a:solidFill>
              </a:rPr>
              <a:t>, 1, 2, 4, 5, 7, 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8427" y="3156857"/>
            <a:ext cx="3497944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Functions, conditions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&amp; loops change program control flow from sequential to out of order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7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79"/>
            <a:ext cx="8229600" cy="1143000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167263"/>
            <a:ext cx="8980714" cy="7583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order are the statements executed?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342" y="2358571"/>
            <a:ext cx="5529943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1	 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2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3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4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5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6  </a:t>
            </a:r>
            <a:r>
              <a:rPr lang="en-US" sz="2800" b="1" dirty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	</a:t>
            </a: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7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8 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Monaco" charset="0"/>
                <a:cs typeface="Monaco" charset="0"/>
              </a:rPr>
              <a:t>11</a:t>
            </a:r>
            <a:r>
              <a:rPr lang="en-US" dirty="0" smtClean="0">
                <a:latin typeface="Monaco" charset="0"/>
                <a:cs typeface="Monaco" charset="0"/>
              </a:rPr>
              <a:t>-</a:t>
            </a:r>
            <a:r>
              <a:rPr lang="en-US" dirty="0" smtClean="0">
                <a:latin typeface="Monaco" charset="0"/>
                <a:cs typeface="Monaco" charset="0"/>
              </a:rPr>
              <a:t>line</a:t>
            </a:r>
            <a:r>
              <a:rPr lang="en-US" dirty="0" smtClean="0">
                <a:latin typeface="Monaco" charset="0"/>
                <a:cs typeface="Monaco" charset="0"/>
              </a:rPr>
              <a:t>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633" y="1628651"/>
            <a:ext cx="2832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r>
              <a:rPr lang="en-US" sz="3200" b="1" dirty="0">
                <a:solidFill>
                  <a:srgbClr val="FF0000"/>
                </a:solidFill>
              </a:rPr>
              <a:t>, 1, 2, 4, 5, 7, 8</a:t>
            </a:r>
          </a:p>
        </p:txBody>
      </p:sp>
    </p:spTree>
    <p:extLst>
      <p:ext uri="{BB962C8B-B14F-4D97-AF65-F5344CB8AC3E}">
        <p14:creationId xmlns:p14="http://schemas.microsoft.com/office/powerpoint/2010/main" val="36745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Lab 3: Conditionals</a:t>
            </a:r>
          </a:p>
          <a:p>
            <a:r>
              <a:rPr lang="en-US" dirty="0"/>
              <a:t>HW 9: Go with the flow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88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6" y="1437914"/>
            <a:ext cx="2944854" cy="54200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br>
              <a:rPr lang="en-US" dirty="0" smtClean="0"/>
            </a:b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Input/Output</a:t>
            </a:r>
            <a:r>
              <a:rPr lang="en-US" dirty="0"/>
              <a:t> (IO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Python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2950" y="1437915"/>
            <a:ext cx="5718513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Courier"/>
                <a:ea typeface="Arial" charset="0"/>
                <a:cs typeface="Courier"/>
              </a:rPr>
              <a:t>x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 = 5</a:t>
            </a:r>
            <a:br>
              <a:rPr lang="en-US" dirty="0" smtClean="0">
                <a:latin typeface="Courier"/>
                <a:ea typeface="Arial" charset="0"/>
                <a:cs typeface="Courier"/>
              </a:rPr>
            </a:br>
            <a:r>
              <a:rPr lang="en-US" i="1" dirty="0" err="1" smtClean="0">
                <a:latin typeface="Courier"/>
                <a:ea typeface="Arial" charset="0"/>
                <a:cs typeface="Courier"/>
              </a:rPr>
              <a:t>hellothere</a:t>
            </a:r>
            <a:r>
              <a:rPr lang="en-US" i="1" dirty="0" smtClean="0">
                <a:latin typeface="Courier"/>
                <a:ea typeface="Arial" charset="0"/>
                <a:cs typeface="Courier"/>
              </a:rPr>
              <a:t> 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= “howdy”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422950" y="2210863"/>
            <a:ext cx="5718513" cy="43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Courier"/>
                <a:ea typeface="Arial" charset="0"/>
                <a:cs typeface="Courier"/>
              </a:rPr>
              <a:t>5 * 7 + </a:t>
            </a:r>
            <a:r>
              <a:rPr lang="en-US" i="1" dirty="0" smtClean="0">
                <a:latin typeface="Courier"/>
                <a:ea typeface="Arial" charset="0"/>
                <a:cs typeface="Courier"/>
              </a:rPr>
              <a:t>a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 - 3 / </a:t>
            </a:r>
            <a:r>
              <a:rPr lang="en-US" i="1" dirty="0" smtClean="0">
                <a:latin typeface="Courier"/>
                <a:ea typeface="Arial" charset="0"/>
                <a:cs typeface="Courier"/>
              </a:rPr>
              <a:t>b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 % 4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422950" y="2648715"/>
            <a:ext cx="5721050" cy="84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err="1">
                <a:latin typeface="Courier"/>
                <a:ea typeface="Arial" charset="0"/>
                <a:cs typeface="Courier"/>
              </a:rPr>
              <a:t>d</a:t>
            </a:r>
            <a:r>
              <a:rPr lang="en-US" dirty="0" err="1" smtClean="0">
                <a:latin typeface="Courier"/>
                <a:ea typeface="Arial" charset="0"/>
                <a:cs typeface="Courier"/>
              </a:rPr>
              <a:t>ef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 multiply(x, y):</a:t>
            </a:r>
          </a:p>
          <a:p>
            <a:pPr marL="0" lvl="1" indent="0">
              <a:buNone/>
            </a:pPr>
            <a:r>
              <a:rPr lang="en-US" dirty="0">
                <a:latin typeface="Courier"/>
                <a:ea typeface="Arial" charset="0"/>
                <a:cs typeface="Courier"/>
              </a:rPr>
              <a:t>	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return x * y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422950" y="3439282"/>
            <a:ext cx="5721050" cy="73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Courier"/>
                <a:ea typeface="Arial" charset="0"/>
                <a:cs typeface="Courier"/>
              </a:rPr>
              <a:t>print(“Hello World”)</a:t>
            </a:r>
            <a:br>
              <a:rPr lang="en-US" dirty="0" smtClean="0">
                <a:latin typeface="Courier"/>
                <a:ea typeface="Arial" charset="0"/>
                <a:cs typeface="Courier"/>
              </a:rPr>
            </a:br>
            <a:r>
              <a:rPr lang="en-US" dirty="0" smtClean="0">
                <a:latin typeface="Courier"/>
                <a:ea typeface="Arial" charset="0"/>
                <a:cs typeface="Courier"/>
              </a:rPr>
              <a:t>input(“What? ”)</a:t>
            </a:r>
            <a:endParaRPr lang="en-US" baseline="30000" dirty="0">
              <a:latin typeface="Courier"/>
              <a:ea typeface="Arial" charset="0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74620" y="5944140"/>
            <a:ext cx="8509547" cy="810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32614" y="1332171"/>
            <a:ext cx="2230539" cy="1500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ea typeface="Arial" charset="0"/>
                <a:cs typeface="Courier"/>
              </a:rPr>
              <a:t>Types:</a:t>
            </a:r>
          </a:p>
          <a:p>
            <a:pPr marL="342900" lvl="1" indent="-342900"/>
            <a:r>
              <a:rPr lang="en-US" sz="1600" dirty="0" smtClean="0">
                <a:solidFill>
                  <a:srgbClr val="FF0000"/>
                </a:solidFill>
                <a:latin typeface="Courier"/>
                <a:ea typeface="Arial" charset="0"/>
                <a:cs typeface="Courier"/>
              </a:rPr>
              <a:t>Integers</a:t>
            </a:r>
          </a:p>
          <a:p>
            <a:pPr marL="342900" lvl="1" indent="-342900"/>
            <a:r>
              <a:rPr lang="en-US" sz="1600" dirty="0" smtClean="0">
                <a:solidFill>
                  <a:srgbClr val="FF0000"/>
                </a:solidFill>
                <a:latin typeface="Courier"/>
                <a:ea typeface="Arial" charset="0"/>
                <a:cs typeface="Courier"/>
              </a:rPr>
              <a:t>Floating point</a:t>
            </a:r>
          </a:p>
          <a:p>
            <a:pPr marL="342900" lvl="1" indent="-342900"/>
            <a:r>
              <a:rPr lang="en-US" sz="1600" dirty="0" smtClean="0">
                <a:solidFill>
                  <a:srgbClr val="FF0000"/>
                </a:solidFill>
                <a:latin typeface="Courier"/>
                <a:ea typeface="Arial" charset="0"/>
                <a:cs typeface="Courier"/>
              </a:rPr>
              <a:t>Strings</a:t>
            </a:r>
          </a:p>
          <a:p>
            <a:pPr marL="342900" lvl="1" indent="-342900"/>
            <a:r>
              <a:rPr lang="en-US" sz="1600" dirty="0" smtClean="0">
                <a:solidFill>
                  <a:srgbClr val="FF0000"/>
                </a:solidFill>
                <a:latin typeface="Courier"/>
                <a:ea typeface="Arial" charset="0"/>
                <a:cs typeface="Courier"/>
              </a:rPr>
              <a:t>Booleans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419688" y="4119578"/>
            <a:ext cx="5721050" cy="15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>
                <a:latin typeface="Courier"/>
                <a:ea typeface="Arial" charset="0"/>
                <a:cs typeface="Courier"/>
              </a:rPr>
              <a:t>if (</a:t>
            </a:r>
            <a:r>
              <a:rPr lang="en-US" dirty="0" err="1">
                <a:latin typeface="Courier"/>
                <a:ea typeface="Arial" charset="0"/>
                <a:cs typeface="Courier"/>
              </a:rPr>
              <a:t>is_even</a:t>
            </a:r>
            <a:r>
              <a:rPr lang="en-US" dirty="0">
                <a:latin typeface="Courier"/>
                <a:ea typeface="Arial" charset="0"/>
                <a:cs typeface="Courier"/>
              </a:rPr>
              <a:t>(</a:t>
            </a:r>
            <a:r>
              <a:rPr lang="en-US" dirty="0" err="1">
                <a:latin typeface="Courier"/>
                <a:ea typeface="Arial" charset="0"/>
                <a:cs typeface="Courier"/>
              </a:rPr>
              <a:t>num</a:t>
            </a:r>
            <a:r>
              <a:rPr lang="en-US" dirty="0">
                <a:latin typeface="Courier"/>
                <a:ea typeface="Arial" charset="0"/>
                <a:cs typeface="Courier"/>
              </a:rPr>
              <a:t>)):</a:t>
            </a:r>
          </a:p>
          <a:p>
            <a:pPr marL="0" lvl="1" indent="0">
              <a:buNone/>
            </a:pPr>
            <a:r>
              <a:rPr lang="en-US" dirty="0">
                <a:latin typeface="Courier"/>
                <a:ea typeface="Arial" charset="0"/>
                <a:cs typeface="Courier"/>
              </a:rPr>
              <a:t>	print(</a:t>
            </a:r>
            <a:r>
              <a:rPr lang="en-US" dirty="0" err="1">
                <a:latin typeface="Courier"/>
                <a:ea typeface="Arial" charset="0"/>
                <a:cs typeface="Courier"/>
              </a:rPr>
              <a:t>num</a:t>
            </a:r>
            <a:r>
              <a:rPr lang="en-US" dirty="0">
                <a:latin typeface="Courier"/>
                <a:ea typeface="Arial" charset="0"/>
                <a:cs typeface="Courier"/>
              </a:rPr>
              <a:t>, "is even")</a:t>
            </a:r>
          </a:p>
          <a:p>
            <a:pPr marL="0" lvl="1" indent="0">
              <a:buNone/>
            </a:pPr>
            <a:r>
              <a:rPr lang="en-US" dirty="0">
                <a:latin typeface="Courier"/>
                <a:ea typeface="Arial" charset="0"/>
                <a:cs typeface="Courier"/>
              </a:rPr>
              <a:t>else:</a:t>
            </a:r>
          </a:p>
          <a:p>
            <a:pPr marL="0" lvl="1" indent="0">
              <a:buNone/>
            </a:pPr>
            <a:r>
              <a:rPr lang="en-US" dirty="0">
                <a:latin typeface="Courier"/>
                <a:ea typeface="Arial" charset="0"/>
                <a:cs typeface="Courier"/>
              </a:rPr>
              <a:t>	print(</a:t>
            </a:r>
            <a:r>
              <a:rPr lang="en-US" dirty="0" err="1">
                <a:latin typeface="Courier"/>
                <a:ea typeface="Arial" charset="0"/>
                <a:cs typeface="Courier"/>
              </a:rPr>
              <a:t>num</a:t>
            </a:r>
            <a:r>
              <a:rPr lang="en-US" dirty="0">
                <a:latin typeface="Courier"/>
                <a:ea typeface="Arial" charset="0"/>
                <a:cs typeface="Courier"/>
              </a:rPr>
              <a:t> ,"is odd")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422950" y="5944140"/>
            <a:ext cx="5718513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>
                <a:latin typeface="Courier"/>
                <a:ea typeface="Arial" charset="0"/>
                <a:cs typeface="Courier"/>
              </a:rPr>
              <a:t>f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or </a:t>
            </a:r>
            <a:r>
              <a:rPr lang="en-US" dirty="0" err="1" smtClean="0">
                <a:latin typeface="Courier"/>
                <a:ea typeface="Arial" charset="0"/>
                <a:cs typeface="Courier"/>
              </a:rPr>
              <a:t>i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 in range(4):</a:t>
            </a:r>
          </a:p>
          <a:p>
            <a:pPr marL="0" lvl="1" indent="0">
              <a:buFont typeface="Arial"/>
              <a:buNone/>
            </a:pPr>
            <a:r>
              <a:rPr lang="en-US" dirty="0">
                <a:latin typeface="Courier"/>
                <a:ea typeface="Arial" charset="0"/>
                <a:cs typeface="Courier"/>
              </a:rPr>
              <a:t>	</a:t>
            </a:r>
            <a:r>
              <a:rPr lang="en-US" dirty="0" smtClean="0">
                <a:latin typeface="Courier"/>
                <a:ea typeface="Arial" charset="0"/>
                <a:cs typeface="Courier"/>
              </a:rPr>
              <a:t>print(“Echo!”)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419688" y="5517111"/>
            <a:ext cx="5718513" cy="49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Courier"/>
                <a:ea typeface="Arial" charset="0"/>
                <a:cs typeface="Courier"/>
              </a:rPr>
              <a:t>range(4)</a:t>
            </a:r>
          </a:p>
        </p:txBody>
      </p:sp>
    </p:spTree>
    <p:extLst>
      <p:ext uri="{BB962C8B-B14F-4D97-AF65-F5344CB8AC3E}">
        <p14:creationId xmlns:p14="http://schemas.microsoft.com/office/powerpoint/2010/main" val="326531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build="p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00" y="800734"/>
            <a:ext cx="3457199" cy="2595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36"/>
            <a:ext cx="8229600" cy="1143000"/>
          </a:xfrm>
        </p:spPr>
        <p:txBody>
          <a:bodyPr/>
          <a:lstStyle/>
          <a:p>
            <a:r>
              <a:rPr lang="en-US" dirty="0" smtClean="0"/>
              <a:t>An Algorithm for Folding Socks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3" y="3944676"/>
            <a:ext cx="3590922" cy="2695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06" y="3806620"/>
            <a:ext cx="3811593" cy="28615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901"/>
            <a:ext cx="5216601" cy="3135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there are clean socks:</a:t>
            </a:r>
          </a:p>
          <a:p>
            <a:r>
              <a:rPr lang="en-US" dirty="0" smtClean="0"/>
              <a:t>Select a sock from the pile</a:t>
            </a:r>
          </a:p>
          <a:p>
            <a:r>
              <a:rPr lang="en-US" dirty="0" smtClean="0"/>
              <a:t>Find its match</a:t>
            </a:r>
          </a:p>
          <a:p>
            <a:r>
              <a:rPr lang="en-US" dirty="0" smtClean="0"/>
              <a:t>Line the socks up</a:t>
            </a:r>
          </a:p>
          <a:p>
            <a:r>
              <a:rPr lang="en-US" dirty="0" smtClean="0"/>
              <a:t>Fold one top over the other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1" y="877438"/>
            <a:ext cx="4788650" cy="6826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67" y="332995"/>
            <a:ext cx="91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Loop!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8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959"/>
            <a:ext cx="8229600" cy="1143000"/>
          </a:xfrm>
        </p:spPr>
        <p:txBody>
          <a:bodyPr/>
          <a:lstStyle/>
          <a:p>
            <a:r>
              <a:rPr lang="en-US" dirty="0" smtClean="0"/>
              <a:t>Definite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14" y="1029804"/>
            <a:ext cx="7025039" cy="1699370"/>
          </a:xfrm>
        </p:spPr>
        <p:txBody>
          <a:bodyPr/>
          <a:lstStyle/>
          <a:p>
            <a:r>
              <a:rPr lang="en-US" dirty="0" smtClean="0"/>
              <a:t>When we know how many times a loop will execute</a:t>
            </a:r>
          </a:p>
          <a:p>
            <a:pPr lvl="1"/>
            <a:r>
              <a:rPr lang="en-US" dirty="0" smtClean="0"/>
              <a:t>Repeat N times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51315" y="5160143"/>
            <a:ext cx="4838700" cy="4587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800" dirty="0"/>
              <a:t>Fold a pair of socks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24996" y="4169691"/>
            <a:ext cx="3693890" cy="46166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sz="2400" dirty="0">
                <a:solidFill>
                  <a:schemeClr val="bg2"/>
                </a:solidFill>
                <a:latin typeface="Monaco" charset="0"/>
                <a:cs typeface="Monaco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Monaco" charset="0"/>
                <a:cs typeface="Monaco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Monaco" charset="0"/>
                <a:cs typeface="Monaco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sz="2400" b="1" dirty="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Monaco" charset="0"/>
                <a:cs typeface="Monaco" charset="0"/>
              </a:rPr>
              <a:t>(10)</a:t>
            </a:r>
            <a:r>
              <a:rPr lang="en-US" sz="2400" b="1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  <a:endParaRPr lang="en-US" sz="2400" dirty="0">
              <a:solidFill>
                <a:schemeClr val="tx1"/>
              </a:solidFill>
              <a:latin typeface="Monaco" charset="0"/>
              <a:cs typeface="Monaco" charset="0"/>
            </a:endParaRPr>
          </a:p>
        </p:txBody>
      </p:sp>
      <p:cxnSp>
        <p:nvCxnSpPr>
          <p:cNvPr id="6" name="AutoShape 7"/>
          <p:cNvCxnSpPr>
            <a:cxnSpLocks noChangeShapeType="1"/>
            <a:stCxn id="5" idx="2"/>
            <a:endCxn id="4" idx="0"/>
          </p:cNvCxnSpPr>
          <p:nvPr/>
        </p:nvCxnSpPr>
        <p:spPr bwMode="auto">
          <a:xfrm flipH="1">
            <a:off x="5470665" y="4631356"/>
            <a:ext cx="1276" cy="528787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8"/>
          <p:cNvCxnSpPr>
            <a:cxnSpLocks noChangeShapeType="1"/>
            <a:stCxn id="4" idx="2"/>
            <a:endCxn id="5" idx="1"/>
          </p:cNvCxnSpPr>
          <p:nvPr/>
        </p:nvCxnSpPr>
        <p:spPr bwMode="auto">
          <a:xfrm rot="5400000" flipH="1">
            <a:off x="3938628" y="4086893"/>
            <a:ext cx="1218406" cy="1845669"/>
          </a:xfrm>
          <a:prstGeom prst="bentConnector4">
            <a:avLst>
              <a:gd name="adj1" fmla="val -18762"/>
              <a:gd name="adj2" fmla="val 143468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9"/>
          <p:cNvSpPr>
            <a:spLocks/>
          </p:cNvSpPr>
          <p:nvPr/>
        </p:nvSpPr>
        <p:spPr bwMode="auto">
          <a:xfrm flipH="1">
            <a:off x="2098815" y="4107630"/>
            <a:ext cx="533400" cy="2057400"/>
          </a:xfrm>
          <a:prstGeom prst="rightBrace">
            <a:avLst>
              <a:gd name="adj1" fmla="val 51661"/>
              <a:gd name="adj2" fmla="val 50000"/>
            </a:avLst>
          </a:prstGeom>
          <a:noFill/>
          <a:ln w="635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415" y="4693418"/>
            <a:ext cx="213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Fold 10 pairs of socks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61215" y="5631630"/>
            <a:ext cx="169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  <a:latin typeface="Gill Sans"/>
                <a:cs typeface="Gill Sans"/>
              </a:rPr>
              <a:t>Loop </a:t>
            </a:r>
            <a:r>
              <a:rPr lang="en-US" b="1">
                <a:solidFill>
                  <a:schemeClr val="accent1"/>
                </a:solidFill>
                <a:latin typeface="Gill Sans"/>
                <a:cs typeface="Gill Sans"/>
              </a:rPr>
              <a:t>body</a:t>
            </a:r>
            <a:endParaRPr lang="en-US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509015" y="388696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8EF4"/>
                </a:solidFill>
                <a:latin typeface="Gill Sans"/>
                <a:cs typeface="Gill Sans"/>
              </a:rPr>
              <a:t>Loop</a:t>
            </a:r>
            <a:r>
              <a:rPr lang="en-US" b="1">
                <a:solidFill>
                  <a:srgbClr val="FF8EF4"/>
                </a:solidFill>
                <a:latin typeface="Gill Sans"/>
                <a:cs typeface="Gill Sans"/>
              </a:rPr>
              <a:t> header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53003" y="2888430"/>
            <a:ext cx="187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Gill Sans"/>
                <a:cs typeface="Gill Sans"/>
              </a:rPr>
              <a:t>Loop variable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4537215" y="3269430"/>
            <a:ext cx="76200" cy="99060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022615" y="3117030"/>
            <a:ext cx="1423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660066"/>
                </a:solidFill>
                <a:latin typeface="Gill Sans"/>
                <a:cs typeface="Gill Sans"/>
              </a:rPr>
              <a:t>Keywords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65615" y="3574230"/>
            <a:ext cx="838200" cy="685800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546615" y="3498030"/>
            <a:ext cx="1447800" cy="685800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5687439" y="3193230"/>
            <a:ext cx="1518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Gill Sans"/>
                <a:cs typeface="Gill Sans"/>
              </a:rPr>
              <a:t>Generator</a:t>
            </a:r>
            <a:endParaRPr lang="en-US" dirty="0">
              <a:solidFill>
                <a:srgbClr val="008000"/>
              </a:solidFill>
              <a:latin typeface="Gill Sans"/>
              <a:cs typeface="Gill Sans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366015" y="3650430"/>
            <a:ext cx="76200" cy="60960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65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98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for</a:t>
            </a:r>
            <a:r>
              <a:rPr lang="en-US" b="1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Definition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4572000" y="2209800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Gill Sans"/>
                <a:cs typeface="Gill Sans"/>
              </a:rPr>
              <a:t>Times to repeat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658" y="3276600"/>
            <a:ext cx="4602342" cy="2246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eaLnBrk="1" hangingPunct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x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range</a:t>
            </a: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(10):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statement_1		statement_2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…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 err="1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statement_n</a:t>
            </a:r>
            <a:endParaRPr lang="en-US" sz="2800" dirty="0">
              <a:solidFill>
                <a:srgbClr val="01010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4" name="AutoShape 6"/>
          <p:cNvSpPr>
            <a:spLocks/>
          </p:cNvSpPr>
          <p:nvPr/>
        </p:nvSpPr>
        <p:spPr bwMode="auto">
          <a:xfrm>
            <a:off x="4648200" y="3733800"/>
            <a:ext cx="838200" cy="1828800"/>
          </a:xfrm>
          <a:prstGeom prst="rightBrace">
            <a:avLst>
              <a:gd name="adj1" fmla="val 19697"/>
              <a:gd name="adj2" fmla="val 50000"/>
            </a:avLst>
          </a:prstGeom>
          <a:noFill/>
          <a:ln w="635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5441950" y="4114800"/>
            <a:ext cx="3082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404040"/>
                </a:solidFill>
                <a:latin typeface="Gill Sans"/>
                <a:cs typeface="Gill Sans"/>
              </a:rPr>
              <a:t>“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Body</a:t>
            </a:r>
            <a:r>
              <a:rPr lang="ja-JP" altLang="en-US" dirty="0">
                <a:solidFill>
                  <a:srgbClr val="404040"/>
                </a:solidFill>
                <a:latin typeface="Gill Sans"/>
                <a:cs typeface="Gill Sans"/>
              </a:rPr>
              <a:t>”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 of </a:t>
            </a:r>
            <a:r>
              <a:rPr lang="en-US" altLang="ja-JP" dirty="0">
                <a:solidFill>
                  <a:srgbClr val="660066"/>
                </a:solidFill>
                <a:latin typeface="Monaco"/>
                <a:cs typeface="Monaco"/>
              </a:rPr>
              <a:t>for</a:t>
            </a:r>
            <a:r>
              <a:rPr lang="en-US" altLang="ja-JP" dirty="0">
                <a:solidFill>
                  <a:schemeClr val="bg2"/>
                </a:solidFill>
                <a:latin typeface="Gill Sans"/>
                <a:cs typeface="Gill Sans"/>
              </a:rPr>
              <a:t> 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loop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Gets repeated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Note indentation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4495800" y="2667000"/>
            <a:ext cx="838200" cy="685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4614" y="1029804"/>
            <a:ext cx="7025039" cy="1699370"/>
          </a:xfrm>
        </p:spPr>
        <p:txBody>
          <a:bodyPr/>
          <a:lstStyle/>
          <a:p>
            <a:r>
              <a:rPr lang="en-US" dirty="0" smtClean="0"/>
              <a:t>When we know how many times a loop will execute</a:t>
            </a:r>
          </a:p>
          <a:p>
            <a:pPr lvl="1"/>
            <a:r>
              <a:rPr lang="en-US" dirty="0" smtClean="0"/>
              <a:t>Repeat 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92" y="2150381"/>
            <a:ext cx="673100" cy="334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1" y="2521857"/>
            <a:ext cx="38354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01" y="3959679"/>
            <a:ext cx="3505200" cy="939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5188176" y="142421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57200" y="1501548"/>
            <a:ext cx="3902301" cy="639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Python Code: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70253" y="2588360"/>
            <a:ext cx="263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Courier"/>
                <a:cs typeface="Courier"/>
              </a:rPr>
              <a:t>6</a:t>
            </a:r>
            <a:endParaRPr lang="en-US" b="1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8998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88176" y="142421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57200" y="1501548"/>
            <a:ext cx="3902301" cy="639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Python Code: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6400"/>
            <a:ext cx="47371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76928"/>
            <a:ext cx="876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7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88176" y="142421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57200" y="1501548"/>
            <a:ext cx="3902301" cy="639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Python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943" y="2402114"/>
            <a:ext cx="1422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570842"/>
            <a:ext cx="3365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892</Words>
  <Application>Microsoft Macintosh PowerPoint</Application>
  <PresentationFormat>On-screen Show (4:3)</PresentationFormat>
  <Paragraphs>251</Paragraphs>
  <Slides>24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Indefinite Loops</vt:lpstr>
      <vt:lpstr>Loops</vt:lpstr>
      <vt:lpstr>The 7 “Habits” of Highly Effective Programmers</vt:lpstr>
      <vt:lpstr>An Algorithm for Folding Socks</vt:lpstr>
      <vt:lpstr>Definite For Loops</vt:lpstr>
      <vt:lpstr>for Loop Definition</vt:lpstr>
      <vt:lpstr>Examples</vt:lpstr>
      <vt:lpstr>Examples</vt:lpstr>
      <vt:lpstr>Examples</vt:lpstr>
      <vt:lpstr>Indefinite While Loops</vt:lpstr>
      <vt:lpstr>Indefinite While Loops</vt:lpstr>
      <vt:lpstr>While Loop Example</vt:lpstr>
      <vt:lpstr>while vs for</vt:lpstr>
      <vt:lpstr>Shorthand Arithmetic</vt:lpstr>
      <vt:lpstr>What will this loop do?</vt:lpstr>
      <vt:lpstr>Infinite Loop</vt:lpstr>
      <vt:lpstr>Infinite Loop Discussion</vt:lpstr>
      <vt:lpstr>Try it!</vt:lpstr>
      <vt:lpstr>Practicing while Loops</vt:lpstr>
      <vt:lpstr>Control Flow</vt:lpstr>
      <vt:lpstr>A matter of scope…</vt:lpstr>
      <vt:lpstr>Control Flow</vt:lpstr>
      <vt:lpstr>Control Flow</vt:lpstr>
      <vt:lpstr>Homework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160</cp:revision>
  <dcterms:created xsi:type="dcterms:W3CDTF">2014-09-01T19:57:09Z</dcterms:created>
  <dcterms:modified xsi:type="dcterms:W3CDTF">2014-10-08T15:29:11Z</dcterms:modified>
</cp:coreProperties>
</file>