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78" r:id="rId4"/>
    <p:sldId id="273" r:id="rId5"/>
    <p:sldId id="274" r:id="rId6"/>
    <p:sldId id="266" r:id="rId7"/>
    <p:sldId id="270" r:id="rId8"/>
    <p:sldId id="267" r:id="rId9"/>
    <p:sldId id="268" r:id="rId10"/>
    <p:sldId id="271" r:id="rId11"/>
    <p:sldId id="279" r:id="rId12"/>
    <p:sldId id="287" r:id="rId13"/>
    <p:sldId id="263" r:id="rId14"/>
    <p:sldId id="281" r:id="rId15"/>
    <p:sldId id="282" r:id="rId16"/>
    <p:sldId id="283" r:id="rId17"/>
    <p:sldId id="284" r:id="rId18"/>
    <p:sldId id="285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4"/>
    <a:srgbClr val="CA2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78" autoAdjust="0"/>
  </p:normalViewPr>
  <p:slideViewPr>
    <p:cSldViewPr snapToGrid="0" snapToObjects="1">
      <p:cViewPr varScale="1">
        <p:scale>
          <a:sx n="66" d="100"/>
          <a:sy n="66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AE91-212C-F34F-A74B-874A8C7A7F45}" type="datetimeFigureOut">
              <a:rPr lang="en-US" smtClean="0"/>
              <a:t>1/24/15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6EDC-1F5F-A24A-8FE9-6BAE40A63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Favor: submit something</a:t>
            </a:r>
            <a:r>
              <a:rPr lang="en-US" baseline="0" dirty="0" smtClean="0"/>
              <a:t> to HW 1 assignment so I </a:t>
            </a:r>
            <a:r>
              <a:rPr lang="en-US" baseline="0" smtClean="0"/>
              <a:t>can grade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9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million, </a:t>
            </a:r>
            <a:r>
              <a:rPr lang="en-US" dirty="0" err="1" smtClean="0"/>
              <a:t>code.org</a:t>
            </a:r>
            <a:r>
              <a:rPr lang="en-US" dirty="0" smtClean="0"/>
              <a:t>/stats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4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assignment we'll investigate the 7 basic concepts in computer programming. Armed with an understanding of these 7 ideas, you could implement any program that's ever been written, in any programming language.</a:t>
            </a:r>
          </a:p>
          <a:p>
            <a:endParaRPr lang="en-US" dirty="0" smtClean="0"/>
          </a:p>
          <a:p>
            <a:r>
              <a:rPr lang="en-US" dirty="0" smtClean="0"/>
              <a:t>A little different from in the book</a:t>
            </a:r>
          </a:p>
          <a:p>
            <a:endParaRPr lang="en-US" dirty="0" smtClean="0"/>
          </a:p>
          <a:p>
            <a:r>
              <a:rPr lang="en-US" dirty="0" smtClean="0"/>
              <a:t>I/O often makes use of functions to implement</a:t>
            </a:r>
          </a:p>
          <a:p>
            <a:endParaRPr lang="en-US" dirty="0" smtClean="0"/>
          </a:p>
          <a:p>
            <a:r>
              <a:rPr lang="en-US" dirty="0" smtClean="0"/>
              <a:t>In using software, have you seen these ideas implemented in the past?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Think,</a:t>
            </a:r>
            <a:r>
              <a:rPr lang="en-US" baseline="0" dirty="0" smtClean="0"/>
              <a:t> pair, share</a:t>
            </a:r>
          </a:p>
          <a:p>
            <a:r>
              <a:rPr lang="en-US" baseline="0" dirty="0" smtClean="0"/>
              <a:t>Next time: start with step 1, build confidence, but still want them to see the process of breaking down a problem. Allow </a:t>
            </a:r>
            <a:r>
              <a:rPr lang="en-US" baseline="0" smtClean="0"/>
              <a:t>more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HWs will get</a:t>
            </a:r>
            <a:r>
              <a:rPr lang="en-US" baseline="0" dirty="0" smtClean="0"/>
              <a:t> check/check+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0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www.unix.org</a:t>
            </a:r>
            <a:r>
              <a:rPr lang="en-US" dirty="0" smtClean="0"/>
              <a:t>/</a:t>
            </a:r>
            <a:r>
              <a:rPr lang="en-US" dirty="0" err="1" smtClean="0"/>
              <a:t>what_is_unix</a:t>
            </a:r>
            <a:r>
              <a:rPr lang="en-US" dirty="0" smtClean="0"/>
              <a:t>/</a:t>
            </a:r>
            <a:r>
              <a:rPr lang="en-US" dirty="0" err="1" smtClean="0"/>
              <a:t>history_timeline.html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8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46EDC-1F5F-A24A-8FE9-6BAE40A63E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2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7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8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0A52A-683A-E348-B00D-319C34B8C99A}" type="datetimeFigureOut">
              <a:rPr lang="en-US" smtClean="0"/>
              <a:t>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3E8C4-8BC9-F64F-A8C0-953827FC6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7 basic</a:t>
            </a:r>
            <a:r>
              <a:rPr lang="en-US" dirty="0"/>
              <a:t> </a:t>
            </a:r>
            <a:r>
              <a:rPr lang="en-US" dirty="0" smtClean="0"/>
              <a:t>concepts </a:t>
            </a:r>
            <a:br>
              <a:rPr lang="en-US" dirty="0" smtClean="0"/>
            </a:br>
            <a:r>
              <a:rPr lang="en-US" dirty="0" smtClean="0"/>
              <a:t>of computer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409447"/>
          </a:xfrm>
        </p:spPr>
        <p:txBody>
          <a:bodyPr>
            <a:normAutofit/>
          </a:bodyPr>
          <a:lstStyle/>
          <a:p>
            <a:r>
              <a:rPr lang="en-US" i="1" dirty="0" smtClean="0"/>
              <a:t>No computer required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Dr. Emily Hill</a:t>
            </a:r>
          </a:p>
          <a:p>
            <a:r>
              <a:rPr lang="en-US" sz="2400" dirty="0" smtClean="0"/>
              <a:t>Fall 2014</a:t>
            </a:r>
            <a:endParaRPr lang="en-US" sz="24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95060" y="264270"/>
            <a:ext cx="62310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“Computer Science is no more about computers than astronomy is about telescopes.” 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Dijkstra</a:t>
            </a:r>
            <a:endParaRPr lang="en-US" b="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5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9125"/>
            <a:ext cx="7772400" cy="2886075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These 7 concepts can be combined </a:t>
            </a:r>
            <a:r>
              <a:rPr lang="en-US" sz="3200" dirty="0"/>
              <a:t>in infinitely many </a:t>
            </a:r>
            <a:r>
              <a:rPr lang="en-US" sz="3200" dirty="0" smtClean="0"/>
              <a:t>ways. </a:t>
            </a:r>
            <a:r>
              <a:rPr lang="en-US" sz="3200" dirty="0"/>
              <a:t>O</a:t>
            </a:r>
            <a:r>
              <a:rPr lang="en-US" sz="3200" dirty="0" smtClean="0"/>
              <a:t>nce </a:t>
            </a:r>
            <a:r>
              <a:rPr lang="en-US" sz="3200" dirty="0"/>
              <a:t>mastered, </a:t>
            </a:r>
            <a:r>
              <a:rPr lang="en-US" sz="3200" dirty="0" smtClean="0"/>
              <a:t>you can implement </a:t>
            </a:r>
            <a:r>
              <a:rPr lang="en-US" sz="3200" dirty="0"/>
              <a:t>any program that's ever been written, in any programming </a:t>
            </a:r>
            <a:r>
              <a:rPr lang="en-US" sz="3200" dirty="0" smtClean="0"/>
              <a:t>language.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65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Give it a 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code.org</a:t>
            </a:r>
            <a:r>
              <a:rPr lang="en-US" dirty="0" smtClean="0"/>
              <a:t> WOD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UNIX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See </a:t>
            </a:r>
            <a:r>
              <a:rPr lang="en-US" i="1" dirty="0" err="1" smtClean="0"/>
              <a:t>google</a:t>
            </a:r>
            <a:r>
              <a:rPr lang="en-US" i="1" dirty="0" smtClean="0"/>
              <a:t> classroom site for links:</a:t>
            </a:r>
          </a:p>
          <a:p>
            <a:r>
              <a:rPr lang="en-US" dirty="0" smtClean="0"/>
              <a:t>Read chapter 1 of “Think Python”</a:t>
            </a:r>
          </a:p>
          <a:p>
            <a:r>
              <a:rPr lang="en-US" dirty="0" smtClean="0"/>
              <a:t>Complete stages 2 &amp; 11 on </a:t>
            </a:r>
            <a:r>
              <a:rPr lang="en-US" dirty="0" err="1" smtClean="0"/>
              <a:t>code.org</a:t>
            </a:r>
            <a:r>
              <a:rPr lang="en-US" dirty="0" smtClean="0"/>
              <a:t> &amp; share progress with me</a:t>
            </a:r>
          </a:p>
          <a:p>
            <a:r>
              <a:rPr lang="en-US" dirty="0" smtClean="0"/>
              <a:t>For check plus: complete stages 15 &amp; 17</a:t>
            </a:r>
          </a:p>
          <a:p>
            <a:r>
              <a:rPr lang="en-US" dirty="0" smtClean="0"/>
              <a:t>Read “CS for all” textbook chapter 4.1-4.2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Watch Monty Python &amp; The Holy Grail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84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2890"/>
            <a:ext cx="8229600" cy="1143000"/>
          </a:xfrm>
        </p:spPr>
        <p:txBody>
          <a:bodyPr/>
          <a:lstStyle/>
          <a:p>
            <a:r>
              <a:rPr lang="en-US" dirty="0" smtClean="0"/>
              <a:t>What is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19" y="1148977"/>
            <a:ext cx="8686800" cy="3580390"/>
          </a:xfrm>
          <a:solidFill>
            <a:schemeClr val="bg1">
              <a:alpha val="7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A well-known operating system that is one of the oldest and still widely used</a:t>
            </a:r>
          </a:p>
          <a:p>
            <a:r>
              <a:rPr lang="en-US" dirty="0" smtClean="0"/>
              <a:t>Developed at AT&amp;T Bell Labs during the 1970s right here in Murray Hill, NJ</a:t>
            </a:r>
          </a:p>
          <a:p>
            <a:r>
              <a:rPr lang="en-US" dirty="0" smtClean="0"/>
              <a:t>Major functionality re-implemented as open source Linux</a:t>
            </a:r>
          </a:p>
          <a:p>
            <a:r>
              <a:rPr lang="en-US" dirty="0" smtClean="0"/>
              <a:t>Today there are many “flavors”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19" y="4673542"/>
            <a:ext cx="6527162" cy="1937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258" y="4463391"/>
            <a:ext cx="1812327" cy="21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1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4508"/>
            <a:ext cx="8229600" cy="1143000"/>
          </a:xfrm>
        </p:spPr>
        <p:txBody>
          <a:bodyPr/>
          <a:lstStyle/>
          <a:p>
            <a:r>
              <a:rPr lang="en-US" dirty="0" smtClean="0"/>
              <a:t>Why UNIX?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1054"/>
            <a:ext cx="8378371" cy="4917302"/>
          </a:xfrm>
        </p:spPr>
        <p:txBody>
          <a:bodyPr>
            <a:normAutofit/>
          </a:bodyPr>
          <a:lstStyle/>
          <a:p>
            <a:r>
              <a:rPr lang="en-US" dirty="0" smtClean="0"/>
              <a:t>Most expert computer scientists know how to use the UNIX command line</a:t>
            </a:r>
          </a:p>
          <a:p>
            <a:r>
              <a:rPr lang="en-US" dirty="0" smtClean="0"/>
              <a:t>Why?</a:t>
            </a:r>
          </a:p>
          <a:p>
            <a:pPr marL="457200" lvl="1" indent="0">
              <a:buNone/>
            </a:pPr>
            <a:r>
              <a:rPr lang="en-US" dirty="0" smtClean="0"/>
              <a:t>Because it comes with a powerful set of programs to quickly automate tasks with little programming</a:t>
            </a:r>
          </a:p>
          <a:p>
            <a:r>
              <a:rPr lang="en-US" dirty="0" smtClean="0"/>
              <a:t>Why doesn’t everyone use it?</a:t>
            </a:r>
          </a:p>
          <a:p>
            <a:pPr marL="457200" lvl="1" indent="0">
              <a:buNone/>
            </a:pPr>
            <a:r>
              <a:rPr lang="en-US" dirty="0" smtClean="0"/>
              <a:t>Because command line interfaces (CLIs) are not as intuitive as graphical user interfaces (GUIs). However, UNIX is widely used &amp; there is plenty of online help.</a:t>
            </a:r>
          </a:p>
        </p:txBody>
      </p:sp>
    </p:spTree>
    <p:extLst>
      <p:ext uri="{BB962C8B-B14F-4D97-AF65-F5344CB8AC3E}">
        <p14:creationId xmlns:p14="http://schemas.microsoft.com/office/powerpoint/2010/main" val="929250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6"/>
            <a:ext cx="8229600" cy="850219"/>
          </a:xfrm>
        </p:spPr>
        <p:txBody>
          <a:bodyPr/>
          <a:lstStyle/>
          <a:p>
            <a:r>
              <a:rPr lang="en-US" dirty="0" smtClean="0"/>
              <a:t>My UNIX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198"/>
            <a:ext cx="8229600" cy="5094514"/>
          </a:xfrm>
        </p:spPr>
        <p:txBody>
          <a:bodyPr>
            <a:normAutofit/>
          </a:bodyPr>
          <a:lstStyle/>
          <a:p>
            <a:r>
              <a:rPr lang="en-US" dirty="0" smtClean="0"/>
              <a:t>Motivation: All the best programmers &amp; hackers I’ve known are proficient in UNIX</a:t>
            </a:r>
          </a:p>
          <a:p>
            <a:pPr lvl="1"/>
            <a:r>
              <a:rPr lang="en-US" dirty="0" smtClean="0"/>
              <a:t>To feel like a “real” computer scientist I wanted to learn how to harness this power for myself</a:t>
            </a:r>
          </a:p>
          <a:p>
            <a:r>
              <a:rPr lang="en-US" dirty="0" smtClean="0"/>
              <a:t>In grad school worked on a Linux machine daily in a lab with more experienced students</a:t>
            </a:r>
          </a:p>
          <a:p>
            <a:pPr lvl="1"/>
            <a:r>
              <a:rPr lang="en-US" dirty="0" smtClean="0"/>
              <a:t>I asked how they did some cool things</a:t>
            </a:r>
          </a:p>
          <a:p>
            <a:pPr lvl="1"/>
            <a:r>
              <a:rPr lang="en-US" dirty="0" smtClean="0"/>
              <a:t>They patiently answered my </a:t>
            </a:r>
            <a:r>
              <a:rPr lang="en-US" dirty="0" err="1" smtClean="0"/>
              <a:t>noob</a:t>
            </a:r>
            <a:r>
              <a:rPr lang="en-US" dirty="0" smtClean="0"/>
              <a:t> questions</a:t>
            </a:r>
          </a:p>
          <a:p>
            <a:r>
              <a:rPr lang="en-US" dirty="0" smtClean="0"/>
              <a:t>Research projects all relied on UNIX</a:t>
            </a:r>
          </a:p>
        </p:txBody>
      </p:sp>
    </p:spTree>
    <p:extLst>
      <p:ext uri="{BB962C8B-B14F-4D97-AF65-F5344CB8AC3E}">
        <p14:creationId xmlns:p14="http://schemas.microsoft.com/office/powerpoint/2010/main" val="174550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999" y="1850573"/>
            <a:ext cx="6607629" cy="3175000"/>
          </a:xfrm>
        </p:spPr>
        <p:txBody>
          <a:bodyPr>
            <a:normAutofit/>
          </a:bodyPr>
          <a:lstStyle/>
          <a:p>
            <a:r>
              <a:rPr lang="en-US" sz="3600" dirty="0"/>
              <a:t>In this class, we’ll use UNIX to develop our python programs.</a:t>
            </a:r>
          </a:p>
        </p:txBody>
      </p:sp>
    </p:spTree>
    <p:extLst>
      <p:ext uri="{BB962C8B-B14F-4D97-AF65-F5344CB8AC3E}">
        <p14:creationId xmlns:p14="http://schemas.microsoft.com/office/powerpoint/2010/main" val="171523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3162"/>
            <a:ext cx="8229600" cy="1143000"/>
          </a:xfrm>
        </p:spPr>
        <p:txBody>
          <a:bodyPr/>
          <a:lstStyle/>
          <a:p>
            <a:r>
              <a:rPr lang="en-US" dirty="0" smtClean="0"/>
              <a:t>Basic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144"/>
            <a:ext cx="8229600" cy="518470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: directory </a:t>
            </a:r>
            <a:r>
              <a:rPr lang="en-US" b="1" dirty="0" smtClean="0"/>
              <a:t>l</a:t>
            </a:r>
            <a:r>
              <a:rPr lang="en-US" dirty="0" smtClean="0"/>
              <a:t>i</a:t>
            </a:r>
            <a:r>
              <a:rPr lang="en-US" b="1" dirty="0" smtClean="0"/>
              <a:t>s</a:t>
            </a:r>
            <a:r>
              <a:rPr lang="en-US" dirty="0" smtClean="0"/>
              <a:t>ting</a:t>
            </a:r>
          </a:p>
          <a:p>
            <a:r>
              <a:rPr lang="en-US" dirty="0" err="1" smtClean="0"/>
              <a:t>pwd</a:t>
            </a:r>
            <a:r>
              <a:rPr lang="en-US" dirty="0" smtClean="0"/>
              <a:t>: </a:t>
            </a:r>
            <a:r>
              <a:rPr lang="en-US" b="1" dirty="0" smtClean="0"/>
              <a:t>p</a:t>
            </a:r>
            <a:r>
              <a:rPr lang="en-US" dirty="0" smtClean="0"/>
              <a:t>resent </a:t>
            </a:r>
            <a:r>
              <a:rPr lang="en-US" b="1" dirty="0" smtClean="0"/>
              <a:t>w</a:t>
            </a:r>
            <a:r>
              <a:rPr lang="en-US" dirty="0" smtClean="0"/>
              <a:t>orking </a:t>
            </a:r>
            <a:r>
              <a:rPr lang="en-US" b="1" dirty="0" smtClean="0"/>
              <a:t>d</a:t>
            </a:r>
            <a:r>
              <a:rPr lang="en-US" dirty="0" smtClean="0"/>
              <a:t>irectory</a:t>
            </a:r>
          </a:p>
          <a:p>
            <a:r>
              <a:rPr lang="en-US" dirty="0" smtClean="0"/>
              <a:t>cd: </a:t>
            </a:r>
            <a:r>
              <a:rPr lang="en-US" b="1" dirty="0" smtClean="0"/>
              <a:t>c</a:t>
            </a:r>
            <a:r>
              <a:rPr lang="en-US" dirty="0" smtClean="0"/>
              <a:t>hange </a:t>
            </a:r>
            <a:r>
              <a:rPr lang="en-US" b="1" dirty="0" smtClean="0"/>
              <a:t>d</a:t>
            </a:r>
            <a:r>
              <a:rPr lang="en-US" dirty="0" smtClean="0"/>
              <a:t>irectory</a:t>
            </a:r>
          </a:p>
          <a:p>
            <a:r>
              <a:rPr lang="en-US" dirty="0" smtClean="0"/>
              <a:t>cat: display (i.e., con</a:t>
            </a:r>
            <a:r>
              <a:rPr lang="en-US" b="1" dirty="0" smtClean="0"/>
              <a:t>cat</a:t>
            </a:r>
            <a:r>
              <a:rPr lang="en-US" dirty="0" smtClean="0"/>
              <a:t>enate) to the screen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: </a:t>
            </a:r>
            <a:r>
              <a:rPr lang="en-US" b="1" dirty="0" smtClean="0"/>
              <a:t>r</a:t>
            </a:r>
            <a:r>
              <a:rPr lang="en-US" dirty="0" smtClean="0"/>
              <a:t>e</a:t>
            </a:r>
            <a:r>
              <a:rPr lang="en-US" b="1" dirty="0" smtClean="0"/>
              <a:t>m</a:t>
            </a:r>
            <a:r>
              <a:rPr lang="en-US" dirty="0" smtClean="0"/>
              <a:t>ove</a:t>
            </a:r>
          </a:p>
          <a:p>
            <a:r>
              <a:rPr lang="en-US" dirty="0" err="1" smtClean="0"/>
              <a:t>cp</a:t>
            </a:r>
            <a:r>
              <a:rPr lang="en-US" dirty="0" smtClean="0"/>
              <a:t>: </a:t>
            </a:r>
            <a:r>
              <a:rPr lang="en-US" b="1" dirty="0" smtClean="0"/>
              <a:t>c</a:t>
            </a:r>
            <a:r>
              <a:rPr lang="en-US" dirty="0" smtClean="0"/>
              <a:t>o</a:t>
            </a:r>
            <a:r>
              <a:rPr lang="en-US" b="1" dirty="0" smtClean="0"/>
              <a:t>p</a:t>
            </a:r>
            <a:r>
              <a:rPr lang="en-US" dirty="0" smtClean="0"/>
              <a:t>y</a:t>
            </a:r>
          </a:p>
          <a:p>
            <a:r>
              <a:rPr lang="en-US" dirty="0"/>
              <a:t>m</a:t>
            </a:r>
            <a:r>
              <a:rPr lang="en-US" dirty="0" smtClean="0"/>
              <a:t>an: </a:t>
            </a:r>
            <a:r>
              <a:rPr lang="en-US" b="1" dirty="0" smtClean="0"/>
              <a:t>man</a:t>
            </a:r>
            <a:r>
              <a:rPr lang="en-US" dirty="0" smtClean="0"/>
              <a:t>ual page</a:t>
            </a:r>
          </a:p>
          <a:p>
            <a:r>
              <a:rPr lang="en-US" dirty="0" smtClean="0"/>
              <a:t>touch: create an empty file</a:t>
            </a:r>
          </a:p>
          <a:p>
            <a:r>
              <a:rPr lang="en-US" dirty="0" smtClean="0"/>
              <a:t>.: current directory</a:t>
            </a:r>
          </a:p>
          <a:p>
            <a:r>
              <a:rPr lang="en-US" dirty="0" smtClean="0"/>
              <a:t>..: parent directory</a:t>
            </a:r>
          </a:p>
          <a:p>
            <a:r>
              <a:rPr lang="en-US" dirty="0"/>
              <a:t>[tab]: autocomplete</a:t>
            </a:r>
          </a:p>
          <a:p>
            <a:r>
              <a:rPr lang="en-US" dirty="0" smtClean="0"/>
              <a:t>[↑]: previously entered 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05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HW1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1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39978"/>
          </a:xfrm>
        </p:spPr>
        <p:txBody>
          <a:bodyPr/>
          <a:lstStyle/>
          <a:p>
            <a:r>
              <a:rPr lang="en-US" dirty="0" smtClean="0"/>
              <a:t>Automated problem solving using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32" t="27499" r="14242" b="27323"/>
          <a:stretch/>
        </p:blipFill>
        <p:spPr>
          <a:xfrm>
            <a:off x="1866319" y="2540179"/>
            <a:ext cx="5233390" cy="30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0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more jobs in CS than projected graduates?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54" y="1643305"/>
            <a:ext cx="6373288" cy="50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4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Approx. how many students </a:t>
            </a:r>
            <a:br>
              <a:rPr lang="en-US" dirty="0" smtClean="0"/>
            </a:br>
            <a:r>
              <a:rPr lang="en-US" dirty="0" smtClean="0"/>
              <a:t>graduate with a CS degree?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473"/>
            <a:ext cx="9144000" cy="51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4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  <a:cs typeface="Arial" charset="0"/>
              </a:rPr>
              <a:t>Problem Solving Process</a:t>
            </a:r>
          </a:p>
        </p:txBody>
      </p:sp>
      <p:pic>
        <p:nvPicPr>
          <p:cNvPr id="35843" name="Content Placeholder 4" descr="ProblemSolvin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572" b="-28572"/>
          <a:stretch>
            <a:fillRect/>
          </a:stretch>
        </p:blipFill>
        <p:spPr>
          <a:xfrm>
            <a:off x="228600" y="152400"/>
            <a:ext cx="8686800" cy="5334000"/>
          </a:xfrm>
        </p:spPr>
      </p:pic>
      <p:sp>
        <p:nvSpPr>
          <p:cNvPr id="6" name="TextBox 5"/>
          <p:cNvSpPr txBox="1"/>
          <p:nvPr/>
        </p:nvSpPr>
        <p:spPr>
          <a:xfrm>
            <a:off x="3276600" y="3962400"/>
            <a:ext cx="2057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Series of steps for any Programming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8800" y="3962400"/>
            <a:ext cx="17526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0" dirty="0">
                <a:ea typeface="ＭＳ Ｐゴシック" charset="-128"/>
                <a:cs typeface="ＭＳ Ｐゴシック" charset="-128"/>
              </a:rPr>
              <a:t>A specific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657851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472" y="798153"/>
            <a:ext cx="2944854" cy="639762"/>
          </a:xfrm>
        </p:spPr>
        <p:txBody>
          <a:bodyPr/>
          <a:lstStyle/>
          <a:p>
            <a:pPr algn="ctr"/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72" y="1437914"/>
            <a:ext cx="2944854" cy="51006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Variables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Input/Output</a:t>
            </a:r>
            <a:r>
              <a:rPr lang="en-US" dirty="0"/>
              <a:t> (IO)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Lists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Loops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717" y="798153"/>
            <a:ext cx="3699929" cy="639762"/>
          </a:xfrm>
        </p:spPr>
        <p:txBody>
          <a:bodyPr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717" y="1437915"/>
            <a:ext cx="5284746" cy="804308"/>
          </a:xfrm>
        </p:spPr>
        <p:txBody>
          <a:bodyPr/>
          <a:lstStyle/>
          <a:p>
            <a:pPr marL="0" lvl="1" indent="0">
              <a:buNone/>
            </a:pP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err="1" smtClean="0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marL="0" lvl="1" indent="0"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80558"/>
            <a:ext cx="9144000" cy="6975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7 “Habits” of Highly Effective Programmers</a:t>
            </a:r>
            <a:endParaRPr lang="en-US" sz="36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3856717" y="2210863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/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5 * 7 +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- 3 /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b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% 4</a:t>
            </a:r>
            <a:br>
              <a:rPr lang="en-US" dirty="0" smtClean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is 5 AND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&lt;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7 OR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degree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 ≥ 98</a:t>
            </a:r>
          </a:p>
          <a:p>
            <a:pPr marL="0" lvl="1" indent="0">
              <a:buFont typeface="Arial"/>
              <a:buNone/>
            </a:pPr>
            <a:endParaRPr lang="en-US" dirty="0" smtClean="0">
              <a:latin typeface="Times" charset="0"/>
              <a:ea typeface="Arial" charset="0"/>
              <a:cs typeface="Times" charset="0"/>
            </a:endParaRPr>
          </a:p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3856717" y="3026452"/>
            <a:ext cx="5284746" cy="438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f(x) =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i="1" baseline="30000" dirty="0" smtClean="0">
                <a:latin typeface="Times" charset="0"/>
                <a:ea typeface="Arial" charset="0"/>
                <a:cs typeface="Times" charset="0"/>
              </a:rPr>
              <a:t>2</a:t>
            </a:r>
            <a:endParaRPr lang="en-US" i="1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56717" y="4014058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b="1" dirty="0" smtClean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is not 0 or 1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”</a:t>
            </a:r>
            <a:endParaRPr lang="en-US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856716" y="3507892"/>
            <a:ext cx="5284746" cy="45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“Hello World”</a:t>
            </a:r>
            <a:endParaRPr lang="en-US" baseline="30000" dirty="0">
              <a:latin typeface="Times" charset="0"/>
              <a:ea typeface="Arial" charset="0"/>
              <a:cs typeface="Times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3856716" y="5100835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= 1, 4, 7, 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8, a, b, c, d</a:t>
            </a:r>
          </a:p>
          <a:p>
            <a:endParaRPr lang="en-US" dirty="0"/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3856717" y="5910239"/>
            <a:ext cx="5284746" cy="8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dirty="0">
                <a:latin typeface="Times" charset="0"/>
                <a:ea typeface="Arial" charset="0"/>
                <a:cs typeface="Times" charset="0"/>
              </a:rPr>
            </a:br>
            <a:r>
              <a:rPr lang="en-US" dirty="0">
                <a:latin typeface="Times" charset="0"/>
                <a:ea typeface="Arial" charset="0"/>
                <a:cs typeface="Times" charset="0"/>
              </a:rPr>
              <a:t>	</a:t>
            </a:r>
            <a:r>
              <a:rPr lang="en-US" dirty="0" smtClean="0">
                <a:latin typeface="Times" charset="0"/>
                <a:ea typeface="Arial" charset="0"/>
                <a:cs typeface="Times" charset="0"/>
              </a:rPr>
              <a:t>print </a:t>
            </a:r>
            <a:r>
              <a:rPr lang="en-US" i="1" dirty="0" smtClean="0">
                <a:latin typeface="Times" charset="0"/>
                <a:ea typeface="Arial" charset="0"/>
                <a:cs typeface="Times" charset="0"/>
              </a:rPr>
              <a:t>x</a:t>
            </a:r>
            <a:endParaRPr lang="en-US" i="1" dirty="0">
              <a:latin typeface="Times" charset="0"/>
              <a:ea typeface="Arial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03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15963"/>
          </a:xfrm>
        </p:spPr>
        <p:txBody>
          <a:bodyPr/>
          <a:lstStyle/>
          <a:p>
            <a:r>
              <a:rPr lang="en-US" sz="3600">
                <a:latin typeface="Arial" charset="0"/>
                <a:cs typeface="Arial" charset="0"/>
              </a:rPr>
              <a:t>Problem Solving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96000"/>
          </a:xfrm>
        </p:spPr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Fundamental capabilities of any computer or programming language: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store single values	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 = 5</a:t>
            </a:r>
            <a:br>
              <a:rPr lang="en-US" sz="2000" dirty="0">
                <a:latin typeface="Times" charset="0"/>
                <a:ea typeface="Arial" charset="0"/>
                <a:cs typeface="Times" charset="0"/>
              </a:rPr>
            </a:b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				</a:t>
            </a:r>
            <a:r>
              <a:rPr lang="en-US" sz="2000" i="1" dirty="0" err="1">
                <a:latin typeface="Times" charset="0"/>
                <a:ea typeface="Arial" charset="0"/>
                <a:cs typeface="Times" charset="0"/>
              </a:rPr>
              <a:t>hellothere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= “howdy”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store lists of values	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= 1:5</a:t>
            </a:r>
            <a:br>
              <a:rPr lang="en-US" sz="2000" dirty="0">
                <a:latin typeface="Times" charset="0"/>
                <a:ea typeface="Arial" charset="0"/>
                <a:cs typeface="Times" charset="0"/>
              </a:rPr>
            </a:b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				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array 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= 1, 4, 7, 8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functions			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f(x) = x</a:t>
            </a:r>
            <a:r>
              <a:rPr lang="en-US" sz="2000" i="1" baseline="30000" dirty="0">
                <a:latin typeface="Times" charset="0"/>
                <a:ea typeface="Arial" charset="0"/>
                <a:cs typeface="Times" charset="0"/>
              </a:rPr>
              <a:t>2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conditionals		</a:t>
            </a:r>
            <a:r>
              <a:rPr lang="en-US" sz="2000" b="1" dirty="0">
                <a:latin typeface="Times" charset="0"/>
                <a:ea typeface="Arial" charset="0"/>
                <a:cs typeface="Times" charset="0"/>
              </a:rPr>
              <a:t>if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 (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==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 f(x)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sz="2000" dirty="0">
                <a:latin typeface="Times" charset="0"/>
                <a:ea typeface="Arial" charset="0"/>
                <a:cs typeface="Times" charset="0"/>
              </a:rPr>
            </a:b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				    </a:t>
            </a:r>
            <a:r>
              <a:rPr lang="en-US" sz="2000" b="1" dirty="0">
                <a:latin typeface="Times" charset="0"/>
                <a:ea typeface="Arial" charset="0"/>
                <a:cs typeface="Times" charset="0"/>
              </a:rPr>
              <a:t>then 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 is 0 or 1”</a:t>
            </a:r>
            <a:br>
              <a:rPr lang="en-US" sz="2000" dirty="0">
                <a:latin typeface="Times" charset="0"/>
                <a:ea typeface="Arial" charset="0"/>
                <a:cs typeface="Times" charset="0"/>
              </a:rPr>
            </a:b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				    </a:t>
            </a:r>
            <a:r>
              <a:rPr lang="en-US" sz="2000" b="1" dirty="0">
                <a:latin typeface="Times" charset="0"/>
                <a:ea typeface="Arial" charset="0"/>
                <a:cs typeface="Times" charset="0"/>
              </a:rPr>
              <a:t>else 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print “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x 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is not 0 or 1”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loop			</a:t>
            </a:r>
            <a:r>
              <a:rPr lang="en-US" sz="2000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sz="2000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sz="2000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(1:5)</a:t>
            </a:r>
            <a:br>
              <a:rPr lang="en-US" sz="2000" dirty="0">
                <a:latin typeface="Times" charset="0"/>
                <a:ea typeface="Arial" charset="0"/>
                <a:cs typeface="Times" charset="0"/>
              </a:rPr>
            </a:b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				    print 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				or</a:t>
            </a:r>
            <a:br>
              <a:rPr lang="en-US" sz="2000" dirty="0">
                <a:latin typeface="Arial" charset="0"/>
                <a:ea typeface="Arial" charset="0"/>
                <a:cs typeface="Arial" charset="0"/>
              </a:rPr>
            </a:b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				</a:t>
            </a:r>
            <a:r>
              <a:rPr lang="en-US" sz="2000" b="1" dirty="0" err="1">
                <a:latin typeface="Times" charset="0"/>
                <a:ea typeface="Arial" charset="0"/>
                <a:cs typeface="Times" charset="0"/>
              </a:rPr>
              <a:t>foreach</a:t>
            </a:r>
            <a:r>
              <a:rPr lang="en-US" sz="2000" b="1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x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 </a:t>
            </a:r>
            <a:r>
              <a:rPr lang="en-US" sz="2000" b="1" dirty="0">
                <a:latin typeface="Times" charset="0"/>
                <a:ea typeface="Arial" charset="0"/>
                <a:cs typeface="Times" charset="0"/>
              </a:rPr>
              <a:t>in 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(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array</a:t>
            </a: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)</a:t>
            </a:r>
            <a:br>
              <a:rPr lang="en-US" sz="2000" dirty="0">
                <a:latin typeface="Times" charset="0"/>
                <a:ea typeface="Arial" charset="0"/>
                <a:cs typeface="Times" charset="0"/>
              </a:rPr>
            </a:br>
            <a:r>
              <a:rPr lang="en-US" sz="2000" dirty="0">
                <a:latin typeface="Times" charset="0"/>
                <a:ea typeface="Arial" charset="0"/>
                <a:cs typeface="Times" charset="0"/>
              </a:rPr>
              <a:t>				    print </a:t>
            </a:r>
            <a:r>
              <a:rPr lang="en-US" sz="2000" i="1" dirty="0">
                <a:latin typeface="Times" charset="0"/>
                <a:ea typeface="Arial" charset="0"/>
                <a:cs typeface="Times" charset="0"/>
              </a:rPr>
              <a:t>x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5 principles can combine in infinitely many ways – once mastered, you can create any program ever written!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629400" y="6477000"/>
            <a:ext cx="2286000" cy="30797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GB" sz="1100">
                <a:latin typeface="Arial" charset="0"/>
                <a:cs typeface="Arial" charset="0"/>
              </a:rPr>
              <a:t>Created by Emily Hill</a:t>
            </a:r>
          </a:p>
        </p:txBody>
      </p:sp>
    </p:spTree>
    <p:extLst>
      <p:ext uri="{BB962C8B-B14F-4D97-AF65-F5344CB8AC3E}">
        <p14:creationId xmlns:p14="http://schemas.microsoft.com/office/powerpoint/2010/main" val="334141088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Arial" charset="0"/>
              </a:rPr>
              <a:t>Give it a try…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cs typeface="Arial" charset="0"/>
              </a:rPr>
              <a:t>Problem</a:t>
            </a:r>
            <a:r>
              <a:rPr lang="en-US" dirty="0">
                <a:cs typeface="Arial" charset="0"/>
              </a:rPr>
              <a:t>: sum all the even numbers from 1 to 10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Arial" charset="0"/>
              </a:rPr>
              <a:t>Use the </a:t>
            </a:r>
            <a:r>
              <a:rPr lang="en-US" dirty="0" smtClean="0">
                <a:cs typeface="Arial" charset="0"/>
              </a:rPr>
              <a:t>7 </a:t>
            </a:r>
            <a:r>
              <a:rPr lang="en-US" dirty="0">
                <a:cs typeface="Arial" charset="0"/>
              </a:rPr>
              <a:t>principles </a:t>
            </a:r>
            <a:r>
              <a:rPr lang="en-US" dirty="0" smtClean="0">
                <a:cs typeface="Arial" charset="0"/>
              </a:rPr>
              <a:t>to </a:t>
            </a:r>
            <a:r>
              <a:rPr lang="en-US" dirty="0">
                <a:cs typeface="Arial" charset="0"/>
              </a:rPr>
              <a:t>solve</a:t>
            </a:r>
          </a:p>
          <a:p>
            <a:pPr>
              <a:spcAft>
                <a:spcPts val="1200"/>
              </a:spcAft>
            </a:pPr>
            <a:r>
              <a:rPr lang="en-US" dirty="0">
                <a:cs typeface="Arial" charset="0"/>
              </a:rPr>
              <a:t>Assume the following function is already defined: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					</a:t>
            </a:r>
            <a:r>
              <a:rPr lang="en-US" dirty="0" smtClean="0">
                <a:cs typeface="Arial" charset="0"/>
              </a:rPr>
              <a:t>					</a:t>
            </a:r>
            <a:r>
              <a:rPr lang="en-US" sz="2400" dirty="0" smtClean="0">
                <a:cs typeface="Times" charset="0"/>
              </a:rPr>
              <a:t>1 </a:t>
            </a:r>
            <a:r>
              <a:rPr lang="en-US" sz="2400" dirty="0">
                <a:cs typeface="Times" charset="0"/>
              </a:rPr>
              <a:t>if </a:t>
            </a:r>
            <a:r>
              <a:rPr lang="en-US" sz="2400" i="1" dirty="0">
                <a:cs typeface="Times" charset="0"/>
              </a:rPr>
              <a:t>x</a:t>
            </a:r>
            <a:r>
              <a:rPr lang="en-US" sz="2400" dirty="0">
                <a:cs typeface="Times" charset="0"/>
              </a:rPr>
              <a:t> is even</a:t>
            </a:r>
            <a:br>
              <a:rPr lang="en-US" sz="2400" dirty="0">
                <a:cs typeface="Times" charset="0"/>
              </a:rPr>
            </a:br>
            <a:r>
              <a:rPr lang="en-US" sz="2400" dirty="0">
                <a:cs typeface="Times" charset="0"/>
              </a:rPr>
              <a:t>					</a:t>
            </a:r>
            <a:r>
              <a:rPr lang="en-US" sz="2400" dirty="0" smtClean="0">
                <a:cs typeface="Times" charset="0"/>
              </a:rPr>
              <a:t>					0 </a:t>
            </a:r>
            <a:r>
              <a:rPr lang="en-US" sz="2400" dirty="0">
                <a:cs typeface="Times" charset="0"/>
              </a:rPr>
              <a:t>otherwise</a:t>
            </a:r>
          </a:p>
          <a:p>
            <a:pPr>
              <a:spcAft>
                <a:spcPts val="1200"/>
              </a:spcAft>
            </a:pPr>
            <a:r>
              <a:rPr lang="en-US" u="sng" dirty="0">
                <a:cs typeface="Arial" charset="0"/>
              </a:rPr>
              <a:t>Hint</a:t>
            </a:r>
            <a:r>
              <a:rPr lang="en-US" dirty="0">
                <a:cs typeface="Arial" charset="0"/>
              </a:rPr>
              <a:t>: you may find it helpful to build your solution </a:t>
            </a:r>
            <a:r>
              <a:rPr lang="en-US" b="1" i="1" dirty="0">
                <a:cs typeface="Arial" charset="0"/>
              </a:rPr>
              <a:t>incrementally</a:t>
            </a:r>
            <a:r>
              <a:rPr lang="en-US" dirty="0">
                <a:cs typeface="Arial" charset="0"/>
              </a:rPr>
              <a:t>: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1: print out the numbers from 1 to 10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2: print out the even numbers from 1 to 10</a:t>
            </a:r>
          </a:p>
          <a:p>
            <a:pPr lvl="1"/>
            <a:r>
              <a:rPr lang="en-US" dirty="0">
                <a:ea typeface="Arial" charset="0"/>
                <a:cs typeface="Arial" charset="0"/>
              </a:rPr>
              <a:t>Step 3: sum the even numbers from 1 to 10</a:t>
            </a:r>
          </a:p>
        </p:txBody>
      </p:sp>
      <p:sp>
        <p:nvSpPr>
          <p:cNvPr id="35846" name="TextBox 5"/>
          <p:cNvSpPr txBox="1">
            <a:spLocks noChangeArrowheads="1"/>
          </p:cNvSpPr>
          <p:nvPr/>
        </p:nvSpPr>
        <p:spPr bwMode="auto">
          <a:xfrm>
            <a:off x="2667000" y="3200400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b="0" dirty="0" err="1"/>
              <a:t>isEven</a:t>
            </a:r>
            <a:r>
              <a:rPr lang="en-US" sz="2800" b="0" dirty="0"/>
              <a:t>(</a:t>
            </a:r>
            <a:r>
              <a:rPr lang="en-US" sz="2800" b="0" i="1" dirty="0"/>
              <a:t>x</a:t>
            </a:r>
            <a:r>
              <a:rPr lang="en-US" sz="2800" b="0" dirty="0"/>
              <a:t>) = </a:t>
            </a:r>
          </a:p>
        </p:txBody>
      </p:sp>
      <p:sp>
        <p:nvSpPr>
          <p:cNvPr id="5" name="Left Brace 4"/>
          <p:cNvSpPr/>
          <p:nvPr/>
        </p:nvSpPr>
        <p:spPr>
          <a:xfrm>
            <a:off x="4572000" y="3124200"/>
            <a:ext cx="304800" cy="838200"/>
          </a:xfrm>
          <a:prstGeom prst="leftBrace">
            <a:avLst>
              <a:gd name="adj1" fmla="val 19800"/>
              <a:gd name="adj2" fmla="val 50000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393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6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3609</TotalTime>
  <Words>700</Words>
  <Application>Microsoft Macintosh PowerPoint</Application>
  <PresentationFormat>On-screen Show (4:3)</PresentationFormat>
  <Paragraphs>118</Paragraphs>
  <Slides>19</Slides>
  <Notes>11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The 7 basic concepts  of computer programming</vt:lpstr>
      <vt:lpstr>RECAP</vt:lpstr>
      <vt:lpstr>What is Computer Science?</vt:lpstr>
      <vt:lpstr>How many more jobs in CS than projected graduates?</vt:lpstr>
      <vt:lpstr>Approx. how many students  graduate with a CS degree?</vt:lpstr>
      <vt:lpstr>Problem Solving Process</vt:lpstr>
      <vt:lpstr>The 7 “Habits” of Highly Effective Programmers</vt:lpstr>
      <vt:lpstr>Problem Solving 101</vt:lpstr>
      <vt:lpstr>Give it a try…</vt:lpstr>
      <vt:lpstr>These 7 concepts can be combined in infinitely many ways. Once mastered, you can implement any program that's ever been written, in any programming language.</vt:lpstr>
      <vt:lpstr>Give it a try</vt:lpstr>
      <vt:lpstr>Intro to UNIX</vt:lpstr>
      <vt:lpstr>Homework for next class</vt:lpstr>
      <vt:lpstr>What is UNIX?</vt:lpstr>
      <vt:lpstr>Why UNIX?</vt:lpstr>
      <vt:lpstr>My UNIX Experience</vt:lpstr>
      <vt:lpstr>In this class, we’ll use UNIX to develop our python programs.</vt:lpstr>
      <vt:lpstr>DEMO TIME</vt:lpstr>
      <vt:lpstr>Basic UNIX commands</vt:lpstr>
    </vt:vector>
  </TitlesOfParts>
  <Company>Montclair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CSCI350:  Net-centric Computing </dc:title>
  <dc:creator>Emily Hill</dc:creator>
  <cp:lastModifiedBy>Emily Hill</cp:lastModifiedBy>
  <cp:revision>60</cp:revision>
  <dcterms:created xsi:type="dcterms:W3CDTF">2014-09-01T19:57:09Z</dcterms:created>
  <dcterms:modified xsi:type="dcterms:W3CDTF">2015-01-25T04:16:23Z</dcterms:modified>
</cp:coreProperties>
</file>