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9" r:id="rId1"/>
  </p:sldMasterIdLst>
  <p:notesMasterIdLst>
    <p:notesMasterId r:id="rId25"/>
  </p:notesMasterIdLst>
  <p:handoutMasterIdLst>
    <p:handoutMasterId r:id="rId26"/>
  </p:handoutMasterIdLst>
  <p:sldIdLst>
    <p:sldId id="385" r:id="rId2"/>
    <p:sldId id="414" r:id="rId3"/>
    <p:sldId id="413" r:id="rId4"/>
    <p:sldId id="412" r:id="rId5"/>
    <p:sldId id="388" r:id="rId6"/>
    <p:sldId id="387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400" r:id="rId17"/>
    <p:sldId id="403" r:id="rId18"/>
    <p:sldId id="408" r:id="rId19"/>
    <p:sldId id="404" r:id="rId20"/>
    <p:sldId id="405" r:id="rId21"/>
    <p:sldId id="406" r:id="rId22"/>
    <p:sldId id="407" r:id="rId23"/>
    <p:sldId id="410" r:id="rId24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575757"/>
    <a:srgbClr val="FFFFFF"/>
    <a:srgbClr val="D7556D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64" y="-112"/>
      </p:cViewPr>
      <p:guideLst>
        <p:guide orient="horz" pos="24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F0AA15-DA75-F04C-BBBF-C905B5F21D0A}" type="datetime1">
              <a:rPr lang="en-US"/>
              <a:pPr/>
              <a:t>3/19/15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C17C9B-3B5B-3040-913F-671654270B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93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B643F59-CF50-9648-A622-201E6118BE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07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7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F748EE8D-7E52-744A-B3AF-48E6012BF8D1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868D77FE-95AC-834F-8EA0-D45F663F2CDC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4F2D6C4F-263D-E942-86F6-202107ACF32C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2CF58FA1-7538-D14D-8E52-9ABB4AFCF2D0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1C65E68E-FD48-2B47-AFED-5EE1F4CDF68C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1F83AC32-4C56-E344-8413-E7103594A7DA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A5F6DDC2-1BCB-CF41-AF08-C19C2DB75D4D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2D433B05-2B87-3945-A277-11D3A2C037D6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AF5EA715-EED0-824D-AF07-D599B763D26A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D8C85035-13A5-FB4A-864B-ECF83ADB9AE8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legacy.python.org</a:t>
            </a:r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/peps/pep-0257/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43F59-CF50-9648-A622-201E6118BE5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29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B0CC0784-6EA7-FC4E-8561-4A0EEC410FD2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6FB65F30-7146-754B-BBF2-50CEE09F87D3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98C2EE08-4BCB-1349-A021-771FF9A6E121}" type="slidenum">
              <a:rPr lang="en-US" sz="1200">
                <a:solidFill>
                  <a:schemeClr val="tx1"/>
                </a:solidFill>
              </a:rPr>
              <a:pPr/>
              <a:t>3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1987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54325" y="506413"/>
            <a:ext cx="3455988" cy="2590800"/>
          </a:xfrm>
          <a:solidFill>
            <a:srgbClr val="FFFFFF"/>
          </a:solidFill>
          <a:ln/>
        </p:spPr>
      </p:sp>
      <p:sp>
        <p:nvSpPr>
          <p:cNvPr id="4198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1195918" y="3264694"/>
            <a:ext cx="6769100" cy="309681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9867" tIns="44934" rIns="89867" bIns="44934" anchor="ctr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67F0206F-7BCC-E44A-8308-2A539426AA0E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err="1" smtClean="0">
                <a:latin typeface="Times" charset="0"/>
                <a:ea typeface="ＭＳ Ｐゴシック" charset="0"/>
                <a:cs typeface="ＭＳ Ｐゴシック" charset="0"/>
              </a:rPr>
              <a:t>Eliza.py</a:t>
            </a:r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39C2298A-3948-364F-9402-FC540FE4F1F9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BFFF54F1-ED5B-754D-97B6-5112C1D2390F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22A7F47E-3EC8-A54A-B343-01B3A6CD5E4A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549B73F6-DA2F-414F-9C37-BC0154424FC9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59C23D8F-EA34-4342-9D53-B4EDA47D3462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9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AB84BC9-AE71-7A41-B923-5237BB2F93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2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17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4EEC843-DD21-2B4B-B9F9-D82DC999A9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2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2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E07AA2-D486-C640-851C-21F0C01368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1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8231BEA-8A79-BA4E-9CA2-E22747DB1E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A381429-EB98-364E-9A83-48B0EB5923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44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5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30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1C13FFE-8AD1-5644-923B-083EBA0B34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7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0EB48AB-219B-584A-85A0-37228B3EA8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9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68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Calibri"/>
          <a:ea typeface="ＭＳ Ｐゴシック" pitchFamily="-65" charset="-128"/>
          <a:cs typeface="Calibr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latin typeface="Calibri"/>
          <a:ea typeface="ＭＳ Ｐゴシック" pitchFamily="-65" charset="-128"/>
          <a:cs typeface="Calibri"/>
        </a:defRPr>
      </a:lvl1pPr>
      <a:lvl2pPr marL="793750" indent="-3365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Ø"/>
        <a:defRPr sz="2800">
          <a:solidFill>
            <a:schemeClr val="tx2"/>
          </a:solidFill>
          <a:latin typeface="Calibri"/>
          <a:ea typeface="ＭＳ Ｐゴシック" pitchFamily="-65" charset="-128"/>
          <a:cs typeface="Calibri"/>
        </a:defRPr>
      </a:lvl2pPr>
      <a:lvl3pPr marL="1195388" indent="-2873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600">
          <a:solidFill>
            <a:schemeClr val="tx1"/>
          </a:solidFill>
          <a:latin typeface="Calibri"/>
          <a:ea typeface="ＭＳ Ｐゴシック" pitchFamily="-65" charset="-128"/>
          <a:cs typeface="Calibri"/>
        </a:defRPr>
      </a:lvl3pPr>
      <a:lvl4pPr marL="1598613" indent="-2889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Ø"/>
        <a:defRPr sz="2400">
          <a:solidFill>
            <a:schemeClr val="bg2"/>
          </a:solidFill>
          <a:latin typeface="Calibri"/>
          <a:ea typeface="ＭＳ Ｐゴシック" pitchFamily="-65" charset="-128"/>
          <a:cs typeface="Calibri"/>
        </a:defRPr>
      </a:lvl4pPr>
      <a:lvl5pPr marL="2006600" indent="-2921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0"/>
        <a:buChar char="v"/>
        <a:defRPr sz="2200">
          <a:solidFill>
            <a:schemeClr val="tx1"/>
          </a:solidFill>
          <a:latin typeface="Calibri"/>
          <a:ea typeface="ＭＳ Ｐゴシック" pitchFamily="-65" charset="-128"/>
          <a:cs typeface="Calibri"/>
        </a:defRPr>
      </a:lvl5pPr>
      <a:lvl6pPr marL="2463800" indent="-2921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65" charset="2"/>
        <a:buChar char="v"/>
        <a:defRPr sz="2200">
          <a:solidFill>
            <a:schemeClr val="tx1"/>
          </a:solidFill>
          <a:latin typeface="+mn-lt"/>
          <a:ea typeface="ＭＳ Ｐゴシック" pitchFamily="-65" charset="-128"/>
        </a:defRPr>
      </a:lvl6pPr>
      <a:lvl7pPr marL="2921000" indent="-2921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65" charset="2"/>
        <a:buChar char="v"/>
        <a:defRPr sz="2200">
          <a:solidFill>
            <a:schemeClr val="tx1"/>
          </a:solidFill>
          <a:latin typeface="+mn-lt"/>
          <a:ea typeface="ＭＳ Ｐゴシック" pitchFamily="-65" charset="-128"/>
        </a:defRPr>
      </a:lvl7pPr>
      <a:lvl8pPr marL="3378200" indent="-2921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65" charset="2"/>
        <a:buChar char="v"/>
        <a:defRPr sz="2200">
          <a:solidFill>
            <a:schemeClr val="tx1"/>
          </a:solidFill>
          <a:latin typeface="+mn-lt"/>
          <a:ea typeface="ＭＳ Ｐゴシック" pitchFamily="-65" charset="-128"/>
        </a:defRPr>
      </a:lvl8pPr>
      <a:lvl9pPr marL="3835400" indent="-2921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65" charset="2"/>
        <a:buChar char="v"/>
        <a:defRPr sz="22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Emily </a:t>
            </a:r>
            <a:r>
              <a:rPr lang="en-US" dirty="0" smtClean="0"/>
              <a:t>Hill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851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Arial" charset="0"/>
              </a:rPr>
              <a:t>Sprenkle - CSCI111</a:t>
            </a:r>
          </a:p>
        </p:txBody>
      </p:sp>
      <p:sp>
        <p:nvSpPr>
          <p:cNvPr id="6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0807E245-AF98-324D-BEA7-B9B164784703}" type="slidenum">
              <a:rPr lang="en-US" sz="1400">
                <a:solidFill>
                  <a:schemeClr val="tx1"/>
                </a:solidFill>
                <a:latin typeface="Arial" charset="0"/>
              </a:rPr>
              <a:pPr/>
              <a:t>10</a:t>
            </a:fld>
            <a:endParaRPr 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Substrings Operator: []</a:t>
            </a:r>
          </a:p>
        </p:txBody>
      </p:sp>
      <p:sp>
        <p:nvSpPr>
          <p:cNvPr id="3277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Look at a particular character in the string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Syntax: </a:t>
            </a:r>
            <a:r>
              <a:rPr lang="en-US" dirty="0">
                <a:solidFill>
                  <a:srgbClr val="008000"/>
                </a:solidFill>
                <a:latin typeface="Monaco" charset="0"/>
                <a:ea typeface="ＭＳ Ｐゴシック" charset="0"/>
                <a:cs typeface="Monaco" charset="0"/>
              </a:rPr>
              <a:t>string</a:t>
            </a:r>
            <a:r>
              <a:rPr lang="en-US" dirty="0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[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&lt;integer expression&gt;</a:t>
            </a:r>
            <a:r>
              <a:rPr lang="en-US" dirty="0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]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Examples with 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band</a:t>
            </a:r>
            <a:r>
              <a:rPr lang="en-US" sz="2800" dirty="0" smtClean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sz="2800" dirty="0">
                <a:latin typeface="Monaco" charset="0"/>
                <a:ea typeface="ＭＳ Ｐゴシック" charset="0"/>
                <a:cs typeface="Monaco" charset="0"/>
              </a:rPr>
              <a:t>= </a:t>
            </a:r>
            <a:r>
              <a:rPr lang="ja-JP" altLang="en-US" sz="2800" dirty="0">
                <a:latin typeface="Monaco" charset="0"/>
                <a:ea typeface="ＭＳ Ｐゴシック" charset="0"/>
                <a:cs typeface="Monaco" charset="0"/>
              </a:rPr>
              <a:t>“</a:t>
            </a:r>
            <a:r>
              <a:rPr lang="en-US" sz="2800" dirty="0">
                <a:latin typeface="Monaco" charset="0"/>
                <a:ea typeface="ＭＳ Ｐゴシック" charset="0"/>
                <a:cs typeface="Monaco" charset="0"/>
              </a:rPr>
              <a:t>The Beatles</a:t>
            </a:r>
            <a:r>
              <a:rPr lang="ja-JP" altLang="en-US" sz="2800" dirty="0">
                <a:latin typeface="Monaco" charset="0"/>
                <a:ea typeface="ＭＳ Ｐゴシック" charset="0"/>
                <a:cs typeface="Monaco" charset="0"/>
              </a:rPr>
              <a:t>”</a:t>
            </a:r>
            <a:endParaRPr lang="en-US" dirty="0">
              <a:latin typeface="Monaco" charset="0"/>
              <a:ea typeface="ＭＳ Ｐゴシック" charset="0"/>
              <a:cs typeface="Monaco" charset="0"/>
            </a:endParaRPr>
          </a:p>
        </p:txBody>
      </p:sp>
      <p:graphicFrame>
        <p:nvGraphicFramePr>
          <p:cNvPr id="290883" name="Group 10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460344"/>
              </p:ext>
            </p:extLst>
          </p:nvPr>
        </p:nvGraphicFramePr>
        <p:xfrm>
          <a:off x="990600" y="3962400"/>
          <a:ext cx="7162800" cy="2743200"/>
        </p:xfrm>
        <a:graphic>
          <a:graphicData uri="http://schemas.openxmlformats.org/drawingml/2006/table">
            <a:tbl>
              <a:tblPr/>
              <a:tblGrid>
                <a:gridCol w="3581400"/>
                <a:gridCol w="358140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Expression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band[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“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T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”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band[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3]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“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 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”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band[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len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(band)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IndexError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band[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len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(band)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-1]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“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s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”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band[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-1]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“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s</a:t>
                      </a:r>
                      <a:r>
                        <a:rPr kumimoji="0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”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0843" name="Group 1051"/>
          <p:cNvGraphicFramePr>
            <a:graphicFrameLocks noGrp="1"/>
          </p:cNvGraphicFramePr>
          <p:nvPr/>
        </p:nvGraphicFramePr>
        <p:xfrm>
          <a:off x="990600" y="2835275"/>
          <a:ext cx="7010400" cy="975240"/>
        </p:xfrm>
        <a:graphic>
          <a:graphicData uri="http://schemas.openxmlformats.org/drawingml/2006/table">
            <a:tbl>
              <a:tblPr/>
              <a:tblGrid>
                <a:gridCol w="638175"/>
                <a:gridCol w="635000"/>
                <a:gridCol w="638175"/>
                <a:gridCol w="638175"/>
                <a:gridCol w="638175"/>
                <a:gridCol w="635000"/>
                <a:gridCol w="638175"/>
                <a:gridCol w="638175"/>
                <a:gridCol w="638175"/>
                <a:gridCol w="635000"/>
                <a:gridCol w="638175"/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T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h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e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B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e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a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t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l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e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s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11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Iterating Through a String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Alternatively, can iterate through the </a:t>
            </a:r>
            <a:r>
              <a:rPr lang="en-US" i="1" dirty="0">
                <a:solidFill>
                  <a:srgbClr val="196666"/>
                </a:solidFill>
                <a:ea typeface="ＭＳ Ｐゴシック" charset="-128"/>
                <a:cs typeface="ＭＳ Ｐゴシック" charset="-128"/>
              </a:rPr>
              <a:t>positions</a:t>
            </a:r>
            <a:r>
              <a:rPr lang="en-US" dirty="0">
                <a:ea typeface="ＭＳ Ｐゴシック" charset="-128"/>
                <a:cs typeface="ＭＳ Ｐゴシック" charset="-128"/>
              </a:rPr>
              <a:t> in a string</a:t>
            </a:r>
          </a:p>
          <a:p>
            <a:pPr lvl="1" eaLnBrk="1" hangingPunct="1">
              <a:buFont typeface="Wingdings" charset="2"/>
              <a:buChar char="Ø"/>
              <a:defRPr/>
            </a:pPr>
            <a:r>
              <a:rPr lang="en-US" dirty="0"/>
              <a:t>Could write as a </a:t>
            </a:r>
            <a:r>
              <a:rPr lang="en-US" b="1" dirty="0">
                <a:solidFill>
                  <a:srgbClr val="660066"/>
                </a:solidFill>
                <a:latin typeface="Monaco" charset="0"/>
              </a:rPr>
              <a:t>while</a:t>
            </a:r>
            <a:r>
              <a:rPr lang="en-US" dirty="0">
                <a:solidFill>
                  <a:srgbClr val="400080"/>
                </a:solidFill>
              </a:rPr>
              <a:t> </a:t>
            </a:r>
            <a:r>
              <a:rPr lang="en-US" dirty="0"/>
              <a:t>loop as well</a:t>
            </a: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533400" y="3733800"/>
            <a:ext cx="7818438" cy="1077913"/>
          </a:xfrm>
          <a:prstGeom prst="rect">
            <a:avLst/>
          </a:prstGeom>
          <a:solidFill>
            <a:srgbClr val="F2F2F2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660066"/>
                </a:solidFill>
                <a:latin typeface="Monaco" charset="0"/>
              </a:rPr>
              <a:t>for</a:t>
            </a:r>
            <a:r>
              <a:rPr lang="en-US" sz="3200" dirty="0">
                <a:solidFill>
                  <a:schemeClr val="tx2"/>
                </a:solidFill>
                <a:latin typeface="Monaco" charset="0"/>
              </a:rPr>
              <a:t> </a:t>
            </a:r>
            <a:r>
              <a:rPr lang="en-US" sz="3200" dirty="0">
                <a:solidFill>
                  <a:srgbClr val="020202"/>
                </a:solidFill>
                <a:latin typeface="Monaco" charset="0"/>
              </a:rPr>
              <a:t>pos </a:t>
            </a:r>
            <a:r>
              <a:rPr lang="en-US" sz="3200" b="1" dirty="0">
                <a:solidFill>
                  <a:srgbClr val="660066"/>
                </a:solidFill>
                <a:latin typeface="Monaco" charset="0"/>
              </a:rPr>
              <a:t>in</a:t>
            </a:r>
            <a:r>
              <a:rPr lang="en-US" sz="3200" dirty="0">
                <a:solidFill>
                  <a:srgbClr val="400080"/>
                </a:solidFill>
                <a:latin typeface="Monaco" charset="0"/>
              </a:rPr>
              <a:t> </a:t>
            </a:r>
            <a:r>
              <a:rPr lang="en-US" sz="3200" dirty="0" smtClean="0">
                <a:solidFill>
                  <a:srgbClr val="020202"/>
                </a:solidFill>
                <a:latin typeface="Monaco" charset="0"/>
              </a:rPr>
              <a:t>range</a:t>
            </a:r>
            <a:r>
              <a:rPr lang="en-US" sz="3200" dirty="0">
                <a:solidFill>
                  <a:srgbClr val="020202"/>
                </a:solidFill>
                <a:latin typeface="Monaco" charset="0"/>
              </a:rPr>
              <a:t>(</a:t>
            </a:r>
            <a:r>
              <a:rPr lang="en-US" sz="3200" dirty="0" err="1">
                <a:solidFill>
                  <a:srgbClr val="020202"/>
                </a:solidFill>
                <a:latin typeface="Monaco" charset="0"/>
              </a:rPr>
              <a:t>len</a:t>
            </a:r>
            <a:r>
              <a:rPr lang="en-US" sz="3200" dirty="0">
                <a:solidFill>
                  <a:srgbClr val="020202"/>
                </a:solidFill>
                <a:latin typeface="Monaco" charset="0"/>
              </a:rPr>
              <a:t>(string))</a:t>
            </a:r>
            <a:r>
              <a:rPr lang="en-US" sz="3200" dirty="0">
                <a:solidFill>
                  <a:schemeClr val="tx1"/>
                </a:solidFill>
                <a:latin typeface="Monaco" charset="0"/>
              </a:rPr>
              <a:t>:</a:t>
            </a:r>
          </a:p>
          <a:p>
            <a:pPr>
              <a:defRPr/>
            </a:pPr>
            <a:r>
              <a:rPr lang="en-US" sz="3200" dirty="0">
                <a:solidFill>
                  <a:srgbClr val="020202"/>
                </a:solidFill>
                <a:latin typeface="Monaco" charset="0"/>
              </a:rPr>
              <a:t>	</a:t>
            </a:r>
            <a:r>
              <a:rPr lang="en-US" sz="3200" dirty="0" smtClean="0">
                <a:solidFill>
                  <a:schemeClr val="tx1"/>
                </a:solidFill>
                <a:latin typeface="Monaco" charset="0"/>
              </a:rPr>
              <a:t>print</a:t>
            </a:r>
            <a:r>
              <a:rPr lang="en-US" sz="3200" dirty="0">
                <a:solidFill>
                  <a:srgbClr val="020202"/>
                </a:solidFill>
                <a:latin typeface="Monaco" charset="0"/>
              </a:rPr>
              <a:t>(</a:t>
            </a:r>
            <a:r>
              <a:rPr lang="en-US" sz="3200" dirty="0" smtClean="0">
                <a:solidFill>
                  <a:srgbClr val="020202"/>
                </a:solidFill>
                <a:latin typeface="Monaco" charset="0"/>
              </a:rPr>
              <a:t>string</a:t>
            </a:r>
            <a:r>
              <a:rPr lang="en-US" sz="3200" dirty="0">
                <a:solidFill>
                  <a:srgbClr val="020202"/>
                </a:solidFill>
                <a:latin typeface="Monaco" charset="0"/>
              </a:rPr>
              <a:t>[</a:t>
            </a:r>
            <a:r>
              <a:rPr lang="en-US" sz="3200" dirty="0" err="1">
                <a:solidFill>
                  <a:srgbClr val="020202"/>
                </a:solidFill>
                <a:latin typeface="Monaco" charset="0"/>
              </a:rPr>
              <a:t>pos</a:t>
            </a:r>
            <a:r>
              <a:rPr lang="en-US" sz="3200" dirty="0" smtClean="0">
                <a:solidFill>
                  <a:srgbClr val="020202"/>
                </a:solidFill>
                <a:latin typeface="Monaco" charset="0"/>
              </a:rPr>
              <a:t>])</a:t>
            </a:r>
            <a:endParaRPr lang="en-US" sz="3200" dirty="0">
              <a:solidFill>
                <a:srgbClr val="020202"/>
              </a:solidFill>
              <a:latin typeface="Monaco" charset="0"/>
            </a:endParaRPr>
          </a:p>
        </p:txBody>
      </p:sp>
      <p:sp>
        <p:nvSpPr>
          <p:cNvPr id="34824" name="Text Box 6"/>
          <p:cNvSpPr txBox="1">
            <a:spLocks noChangeArrowheads="1"/>
          </p:cNvSpPr>
          <p:nvPr/>
        </p:nvSpPr>
        <p:spPr bwMode="auto">
          <a:xfrm>
            <a:off x="898525" y="2849563"/>
            <a:ext cx="157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folHlink"/>
                </a:solidFill>
              </a:rPr>
              <a:t>An integer</a:t>
            </a:r>
          </a:p>
        </p:txBody>
      </p:sp>
      <p:sp>
        <p:nvSpPr>
          <p:cNvPr id="34825" name="Line 7"/>
          <p:cNvSpPr>
            <a:spLocks noChangeShapeType="1"/>
          </p:cNvSpPr>
          <p:nvPr/>
        </p:nvSpPr>
        <p:spPr bwMode="auto">
          <a:xfrm>
            <a:off x="1600200" y="3352800"/>
            <a:ext cx="228600" cy="53340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Text Box 8"/>
          <p:cNvSpPr txBox="1">
            <a:spLocks noChangeArrowheads="1"/>
          </p:cNvSpPr>
          <p:nvPr/>
        </p:nvSpPr>
        <p:spPr bwMode="auto">
          <a:xfrm>
            <a:off x="3641725" y="5211763"/>
            <a:ext cx="2928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8000"/>
                </a:solidFill>
              </a:rPr>
              <a:t>Index into the string</a:t>
            </a:r>
          </a:p>
        </p:txBody>
      </p:sp>
      <p:sp>
        <p:nvSpPr>
          <p:cNvPr id="34827" name="Line 9"/>
          <p:cNvSpPr>
            <a:spLocks noChangeShapeType="1"/>
          </p:cNvSpPr>
          <p:nvPr/>
        </p:nvSpPr>
        <p:spPr bwMode="auto">
          <a:xfrm flipH="1" flipV="1">
            <a:off x="5029200" y="4724400"/>
            <a:ext cx="152400" cy="5334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Text Box 10"/>
          <p:cNvSpPr txBox="1">
            <a:spLocks noChangeArrowheads="1"/>
          </p:cNvSpPr>
          <p:nvPr/>
        </p:nvSpPr>
        <p:spPr bwMode="auto">
          <a:xfrm>
            <a:off x="6172200" y="6172200"/>
            <a:ext cx="22163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 smtClean="0">
                <a:latin typeface="Monaco" charset="0"/>
                <a:cs typeface="Monaco" charset="0"/>
              </a:rPr>
              <a:t>whilestr.py</a:t>
            </a:r>
            <a:endParaRPr lang="en-US" dirty="0"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38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Summary: Iterating Through a String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7244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For each character in the string</a:t>
            </a: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2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For each position in the string</a:t>
            </a:r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0" y="1720850"/>
            <a:ext cx="2495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folHlink"/>
                </a:solidFill>
              </a:rPr>
              <a:t>string of length 1</a:t>
            </a:r>
          </a:p>
        </p:txBody>
      </p:sp>
      <p:sp>
        <p:nvSpPr>
          <p:cNvPr id="19466" name="Text Box 8"/>
          <p:cNvSpPr txBox="1">
            <a:spLocks noChangeArrowheads="1"/>
          </p:cNvSpPr>
          <p:nvPr/>
        </p:nvSpPr>
        <p:spPr bwMode="auto">
          <a:xfrm>
            <a:off x="917575" y="4921250"/>
            <a:ext cx="6799263" cy="94615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660066"/>
                </a:solidFill>
                <a:latin typeface="Monaco" charset="0"/>
              </a:rPr>
              <a:t>for</a:t>
            </a:r>
            <a:r>
              <a:rPr lang="en-US" sz="2800" dirty="0">
                <a:solidFill>
                  <a:schemeClr val="tx2"/>
                </a:solidFill>
                <a:latin typeface="Monaco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Monaco" charset="0"/>
              </a:rPr>
              <a:t>pos </a:t>
            </a:r>
            <a:r>
              <a:rPr lang="en-US" sz="2800" b="1" dirty="0">
                <a:solidFill>
                  <a:srgbClr val="660066"/>
                </a:solidFill>
                <a:latin typeface="Monaco" charset="0"/>
              </a:rPr>
              <a:t>in</a:t>
            </a:r>
            <a:r>
              <a:rPr lang="en-US" sz="2800" dirty="0">
                <a:solidFill>
                  <a:srgbClr val="400080"/>
                </a:solidFill>
                <a:latin typeface="Monaco" charset="0"/>
              </a:rPr>
              <a:t> </a:t>
            </a:r>
            <a:r>
              <a:rPr lang="en-US" sz="2800" dirty="0" smtClean="0">
                <a:solidFill>
                  <a:srgbClr val="196666"/>
                </a:solidFill>
                <a:latin typeface="Monaco" charset="0"/>
              </a:rPr>
              <a:t>range</a:t>
            </a:r>
            <a:r>
              <a:rPr lang="en-US" sz="2800" dirty="0">
                <a:solidFill>
                  <a:srgbClr val="196666"/>
                </a:solidFill>
                <a:latin typeface="Monaco" charset="0"/>
              </a:rPr>
              <a:t>(</a:t>
            </a:r>
            <a:r>
              <a:rPr lang="en-US" sz="2800" dirty="0" err="1">
                <a:solidFill>
                  <a:srgbClr val="196666"/>
                </a:solidFill>
                <a:latin typeface="Monaco" charset="0"/>
              </a:rPr>
              <a:t>len</a:t>
            </a:r>
            <a:r>
              <a:rPr lang="en-US" sz="2800" dirty="0">
                <a:solidFill>
                  <a:srgbClr val="196666"/>
                </a:solidFill>
                <a:latin typeface="Monaco" charset="0"/>
              </a:rPr>
              <a:t>(string))</a:t>
            </a:r>
            <a:r>
              <a:rPr lang="en-US" sz="2800" dirty="0">
                <a:solidFill>
                  <a:schemeClr val="tx1"/>
                </a:solidFill>
                <a:latin typeface="Monaco" charset="0"/>
              </a:rPr>
              <a:t>:</a:t>
            </a: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Monaco" charset="0"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latin typeface="Monaco" charset="0"/>
              </a:rPr>
              <a:t>print(string</a:t>
            </a:r>
            <a:r>
              <a:rPr lang="en-US" sz="2800" dirty="0">
                <a:solidFill>
                  <a:schemeClr val="tx1"/>
                </a:solidFill>
                <a:latin typeface="Monaco" charset="0"/>
              </a:rPr>
              <a:t>[</a:t>
            </a:r>
            <a:r>
              <a:rPr lang="en-US" sz="2800" dirty="0" err="1">
                <a:solidFill>
                  <a:schemeClr val="tx1"/>
                </a:solidFill>
                <a:latin typeface="Monaco" charset="0"/>
              </a:rPr>
              <a:t>pos</a:t>
            </a:r>
            <a:r>
              <a:rPr lang="en-US" sz="2800" dirty="0" smtClean="0">
                <a:solidFill>
                  <a:schemeClr val="tx1"/>
                </a:solidFill>
                <a:latin typeface="Monaco" charset="0"/>
              </a:rPr>
              <a:t>])</a:t>
            </a:r>
            <a:endParaRPr lang="en-US" sz="2800" dirty="0">
              <a:solidFill>
                <a:schemeClr val="tx1"/>
              </a:solidFill>
              <a:latin typeface="Monaco" charset="0"/>
            </a:endParaRP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52400" y="4343400"/>
            <a:ext cx="157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folHlink"/>
                </a:solidFill>
              </a:rPr>
              <a:t>An integer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1447800" y="4724400"/>
            <a:ext cx="609600" cy="30480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5910263" y="5867400"/>
            <a:ext cx="2928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folHlink"/>
                </a:solidFill>
              </a:rPr>
              <a:t>Index into the string</a:t>
            </a:r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H="1" flipV="1">
            <a:off x="5334000" y="5638800"/>
            <a:ext cx="533400" cy="22860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438400" y="2170113"/>
            <a:ext cx="4278313" cy="954087"/>
          </a:xfrm>
          <a:prstGeom prst="rect">
            <a:avLst/>
          </a:prstGeom>
          <a:solidFill>
            <a:srgbClr val="E6E6E6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660066"/>
                </a:solidFill>
                <a:latin typeface="Monaco" charset="0"/>
              </a:rPr>
              <a:t>for</a:t>
            </a:r>
            <a:r>
              <a:rPr lang="en-US" sz="2800" dirty="0">
                <a:solidFill>
                  <a:schemeClr val="tx2"/>
                </a:solidFill>
                <a:latin typeface="Monaco" charset="0"/>
              </a:rPr>
              <a:t> </a:t>
            </a:r>
            <a:r>
              <a:rPr lang="en-US" sz="2800" dirty="0">
                <a:solidFill>
                  <a:srgbClr val="020202"/>
                </a:solidFill>
                <a:latin typeface="Monaco" charset="0"/>
              </a:rPr>
              <a:t>char </a:t>
            </a:r>
            <a:r>
              <a:rPr lang="en-US" sz="2800" b="1" dirty="0">
                <a:solidFill>
                  <a:srgbClr val="660066"/>
                </a:solidFill>
                <a:latin typeface="Monaco" charset="0"/>
              </a:rPr>
              <a:t>in</a:t>
            </a:r>
            <a:r>
              <a:rPr lang="en-US" sz="2800" dirty="0">
                <a:solidFill>
                  <a:srgbClr val="400080"/>
                </a:solidFill>
                <a:latin typeface="Monaco" charset="0"/>
              </a:rPr>
              <a:t> </a:t>
            </a:r>
            <a:r>
              <a:rPr lang="en-US" sz="2800" b="1" dirty="0">
                <a:solidFill>
                  <a:srgbClr val="196666"/>
                </a:solidFill>
                <a:latin typeface="Monaco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Monaco" charset="0"/>
              </a:rPr>
              <a:t>:</a:t>
            </a:r>
          </a:p>
          <a:p>
            <a:pPr>
              <a:defRPr/>
            </a:pPr>
            <a:r>
              <a:rPr lang="en-US" sz="2800" dirty="0">
                <a:solidFill>
                  <a:srgbClr val="020202"/>
                </a:solidFill>
                <a:latin typeface="Monaco" charset="0"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latin typeface="Monaco" charset="0"/>
              </a:rPr>
              <a:t>print</a:t>
            </a:r>
            <a:r>
              <a:rPr lang="en-US" sz="2800" dirty="0">
                <a:solidFill>
                  <a:srgbClr val="020202"/>
                </a:solidFill>
                <a:latin typeface="Monaco" charset="0"/>
              </a:rPr>
              <a:t>(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</a:rPr>
              <a:t>char)</a:t>
            </a:r>
            <a:endParaRPr lang="en-US" sz="2800" dirty="0">
              <a:solidFill>
                <a:srgbClr val="020202"/>
              </a:solidFill>
              <a:latin typeface="Monaco" charset="0"/>
            </a:endParaRPr>
          </a:p>
        </p:txBody>
      </p:sp>
      <p:sp>
        <p:nvSpPr>
          <p:cNvPr id="36878" name="Line 7"/>
          <p:cNvSpPr>
            <a:spLocks noChangeShapeType="1"/>
          </p:cNvSpPr>
          <p:nvPr/>
        </p:nvSpPr>
        <p:spPr bwMode="auto">
          <a:xfrm>
            <a:off x="2438400" y="1981200"/>
            <a:ext cx="1066800" cy="22860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Box 16"/>
          <p:cNvSpPr txBox="1">
            <a:spLocks noChangeArrowheads="1"/>
          </p:cNvSpPr>
          <p:nvPr/>
        </p:nvSpPr>
        <p:spPr bwMode="auto">
          <a:xfrm>
            <a:off x="6248400" y="3276600"/>
            <a:ext cx="289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8000"/>
                </a:solidFill>
              </a:rPr>
              <a:t>Determines loop</a:t>
            </a:r>
            <a:r>
              <a:rPr lang="ja-JP" altLang="en-US" dirty="0">
                <a:solidFill>
                  <a:srgbClr val="008000"/>
                </a:solidFill>
              </a:rPr>
              <a:t>’</a:t>
            </a:r>
            <a:r>
              <a:rPr lang="en-US" dirty="0">
                <a:solidFill>
                  <a:srgbClr val="008000"/>
                </a:solidFill>
              </a:rPr>
              <a:t>s behavior</a:t>
            </a: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H="1">
            <a:off x="5867400" y="4038600"/>
            <a:ext cx="1447800" cy="914400"/>
          </a:xfrm>
          <a:prstGeom prst="line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 flipV="1">
            <a:off x="5943600" y="2667000"/>
            <a:ext cx="1524000" cy="609600"/>
          </a:xfrm>
          <a:prstGeom prst="line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7957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Substrings Operator: [:]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Select a substring (zero or more characters) using the </a:t>
            </a:r>
            <a:r>
              <a:rPr lang="en-US" sz="2800" b="1" dirty="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[ ]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sz="2800" b="1" dirty="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Monaco" charset="0"/>
                <a:ea typeface="ＭＳ Ｐゴシック" charset="0"/>
                <a:cs typeface="Monaco" charset="0"/>
              </a:rPr>
              <a:t>&lt;sequence&gt;[&lt;start&gt;:&lt;end&gt;]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returns the subsequence from </a:t>
            </a:r>
            <a:r>
              <a:rPr lang="en-US" sz="2400" b="1" dirty="0">
                <a:solidFill>
                  <a:srgbClr val="008000"/>
                </a:solidFill>
                <a:latin typeface="Monaco" charset="0"/>
                <a:ea typeface="ＭＳ Ｐゴシック" charset="0"/>
                <a:cs typeface="Monaco" charset="0"/>
              </a:rPr>
              <a:t>start</a:t>
            </a:r>
            <a:r>
              <a:rPr lang="en-US" sz="2400" dirty="0">
                <a:latin typeface="Arial" charset="0"/>
                <a:ea typeface="ＭＳ Ｐゴシック" charset="0"/>
              </a:rPr>
              <a:t> up to and </a:t>
            </a:r>
            <a:r>
              <a:rPr lang="en-US" sz="2400" b="1" dirty="0">
                <a:latin typeface="Arial" charset="0"/>
                <a:ea typeface="ＭＳ Ｐゴシック" charset="0"/>
              </a:rPr>
              <a:t>not</a:t>
            </a:r>
            <a:r>
              <a:rPr lang="en-US" sz="2400" dirty="0">
                <a:latin typeface="Arial" charset="0"/>
                <a:ea typeface="ＭＳ Ｐゴシック" charset="0"/>
              </a:rPr>
              <a:t> including </a:t>
            </a:r>
            <a:r>
              <a:rPr lang="en-US" sz="2400" b="1" dirty="0">
                <a:solidFill>
                  <a:srgbClr val="008000"/>
                </a:solidFill>
                <a:latin typeface="Monaco" charset="0"/>
                <a:ea typeface="ＭＳ Ｐゴシック" charset="0"/>
                <a:cs typeface="Monaco" charset="0"/>
              </a:rPr>
              <a:t>end</a:t>
            </a:r>
            <a:endParaRPr lang="en-US" sz="2400" dirty="0">
              <a:solidFill>
                <a:srgbClr val="008000"/>
              </a:solidFill>
              <a:latin typeface="Monaco" charset="0"/>
              <a:ea typeface="ＭＳ Ｐゴシック" charset="0"/>
              <a:cs typeface="Monaco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Monaco" charset="0"/>
                <a:ea typeface="ＭＳ Ｐゴシック" charset="0"/>
                <a:cs typeface="Monaco" charset="0"/>
              </a:rPr>
              <a:t>&lt;sequence&gt;[&lt;start&gt;:]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returns the subsequence from </a:t>
            </a:r>
            <a:r>
              <a:rPr lang="en-US" sz="2400" b="1" dirty="0">
                <a:solidFill>
                  <a:srgbClr val="008000"/>
                </a:solidFill>
                <a:latin typeface="Monaco" charset="0"/>
                <a:ea typeface="ＭＳ Ｐゴシック" charset="0"/>
                <a:cs typeface="Monaco" charset="0"/>
              </a:rPr>
              <a:t>start</a:t>
            </a:r>
            <a:r>
              <a:rPr lang="en-US" sz="2400" dirty="0">
                <a:latin typeface="Arial" charset="0"/>
                <a:ea typeface="ＭＳ Ｐゴシック" charset="0"/>
              </a:rPr>
              <a:t> to the end of the sequence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Monaco" charset="0"/>
                <a:ea typeface="ＭＳ Ｐゴシック" charset="0"/>
                <a:cs typeface="Monaco" charset="0"/>
              </a:rPr>
              <a:t>&lt;sequence&gt;[:&lt;end&gt;]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returns the subsequence from the first element up to and </a:t>
            </a:r>
            <a:r>
              <a:rPr lang="en-US" sz="2400" b="1" dirty="0">
                <a:latin typeface="Arial" charset="0"/>
                <a:ea typeface="ＭＳ Ｐゴシック" charset="0"/>
              </a:rPr>
              <a:t>not</a:t>
            </a:r>
            <a:r>
              <a:rPr lang="en-US" sz="2400" dirty="0">
                <a:latin typeface="Arial" charset="0"/>
                <a:ea typeface="ＭＳ Ｐゴシック" charset="0"/>
              </a:rPr>
              <a:t> including </a:t>
            </a:r>
            <a:r>
              <a:rPr lang="en-US" sz="2400" b="1" dirty="0">
                <a:solidFill>
                  <a:srgbClr val="008000"/>
                </a:solidFill>
                <a:latin typeface="Monaco" charset="0"/>
                <a:ea typeface="ＭＳ Ｐゴシック" charset="0"/>
                <a:cs typeface="Monaco" charset="0"/>
              </a:rPr>
              <a:t>end</a:t>
            </a:r>
            <a:endParaRPr lang="en-US" sz="2400" dirty="0">
              <a:solidFill>
                <a:srgbClr val="008000"/>
              </a:solidFill>
              <a:latin typeface="Monaco" charset="0"/>
              <a:ea typeface="ＭＳ Ｐゴシック" charset="0"/>
              <a:cs typeface="Monaco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Monaco" charset="0"/>
                <a:ea typeface="ＭＳ Ｐゴシック" charset="0"/>
                <a:cs typeface="Monaco" charset="0"/>
              </a:rPr>
              <a:t>&lt;sequence&gt;[:]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returns a copy of the entire sequence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562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Arial" charset="0"/>
              </a:rPr>
              <a:t>Sprenkle - CSCI111</a:t>
            </a:r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817AF02E-20E9-0145-831D-33140643ECE7}" type="slidenum">
              <a:rPr lang="en-US" sz="1400">
                <a:solidFill>
                  <a:schemeClr val="tx1"/>
                </a:solidFill>
                <a:latin typeface="Arial" charset="0"/>
              </a:rPr>
              <a:pPr/>
              <a:t>14</a:t>
            </a:fld>
            <a:endParaRPr 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Substrings Operator: [:]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Select a substring (one or more characters) using the </a:t>
            </a:r>
            <a:r>
              <a:rPr lang="en-US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[ ]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and </a:t>
            </a:r>
            <a:r>
              <a:rPr lang="en-US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Examples: </a:t>
            </a:r>
            <a:r>
              <a:rPr lang="en-US">
                <a:latin typeface="Monaco" charset="0"/>
                <a:ea typeface="ＭＳ Ｐゴシック" charset="0"/>
                <a:cs typeface="Monaco" charset="0"/>
              </a:rPr>
              <a:t>file = </a:t>
            </a:r>
            <a:r>
              <a:rPr lang="ja-JP" altLang="en-US">
                <a:latin typeface="Monaco" charset="0"/>
                <a:ea typeface="ＭＳ Ｐゴシック" charset="0"/>
                <a:cs typeface="Monaco" charset="0"/>
              </a:rPr>
              <a:t>“</a:t>
            </a:r>
            <a:r>
              <a:rPr lang="en-US">
                <a:latin typeface="Monaco" charset="0"/>
                <a:ea typeface="ＭＳ Ｐゴシック" charset="0"/>
                <a:cs typeface="Monaco" charset="0"/>
              </a:rPr>
              <a:t>program.py</a:t>
            </a:r>
            <a:r>
              <a:rPr lang="ja-JP" altLang="en-US">
                <a:latin typeface="Monaco" charset="0"/>
                <a:ea typeface="ＭＳ Ｐゴシック" charset="0"/>
                <a:cs typeface="Monaco" charset="0"/>
              </a:rPr>
              <a:t>”</a:t>
            </a:r>
            <a:endParaRPr lang="en-US">
              <a:latin typeface="Monaco" charset="0"/>
              <a:ea typeface="ＭＳ Ｐゴシック" charset="0"/>
              <a:cs typeface="Monaco" charset="0"/>
            </a:endParaRPr>
          </a:p>
        </p:txBody>
      </p:sp>
      <p:graphicFrame>
        <p:nvGraphicFramePr>
          <p:cNvPr id="165892" name="Group 4"/>
          <p:cNvGraphicFramePr>
            <a:graphicFrameLocks noGrp="1"/>
          </p:cNvGraphicFramePr>
          <p:nvPr/>
        </p:nvGraphicFramePr>
        <p:xfrm>
          <a:off x="1658938" y="2819400"/>
          <a:ext cx="5275262" cy="914400"/>
        </p:xfrm>
        <a:graphic>
          <a:graphicData uri="http://schemas.openxmlformats.org/drawingml/2006/table">
            <a:tbl>
              <a:tblPr/>
              <a:tblGrid>
                <a:gridCol w="527050"/>
                <a:gridCol w="528637"/>
                <a:gridCol w="527050"/>
                <a:gridCol w="527050"/>
                <a:gridCol w="528638"/>
                <a:gridCol w="527050"/>
                <a:gridCol w="527050"/>
                <a:gridCol w="527050"/>
                <a:gridCol w="528637"/>
                <a:gridCol w="5270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952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156086"/>
              </p:ext>
            </p:extLst>
          </p:nvPr>
        </p:nvGraphicFramePr>
        <p:xfrm>
          <a:off x="1219200" y="3910013"/>
          <a:ext cx="6096000" cy="2804039"/>
        </p:xfrm>
        <a:graphic>
          <a:graphicData uri="http://schemas.openxmlformats.org/drawingml/2006/table">
            <a:tbl>
              <a:tblPr/>
              <a:tblGrid>
                <a:gridCol w="2667000"/>
                <a:gridCol w="3429000"/>
              </a:tblGrid>
              <a:tr h="51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Expression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Result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4570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file[0:]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0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file[0:2]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0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file[:3]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0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file[8:]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0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file[-2:]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324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Arial" charset="0"/>
              </a:rPr>
              <a:t>Sprenkle - CSCI111</a:t>
            </a:r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B0EA3AE0-D481-CD48-8CA7-5AF4ACA8D006}" type="slidenum">
              <a:rPr lang="en-US" sz="1400">
                <a:solidFill>
                  <a:schemeClr val="tx1"/>
                </a:solidFill>
                <a:latin typeface="Arial" charset="0"/>
              </a:rPr>
              <a:pPr/>
              <a:t>15</a:t>
            </a:fld>
            <a:endParaRPr 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Substrings Operator: [:]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Select a substring (one or more characters) using the [ ] and :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Examples: </a:t>
            </a:r>
            <a:r>
              <a:rPr lang="en-US">
                <a:latin typeface="Monaco" charset="0"/>
                <a:ea typeface="ＭＳ Ｐゴシック" charset="0"/>
                <a:cs typeface="Monaco" charset="0"/>
              </a:rPr>
              <a:t>file = </a:t>
            </a:r>
            <a:r>
              <a:rPr lang="ja-JP" altLang="en-US">
                <a:latin typeface="Monaco" charset="0"/>
                <a:ea typeface="ＭＳ Ｐゴシック" charset="0"/>
                <a:cs typeface="Monaco" charset="0"/>
              </a:rPr>
              <a:t>“</a:t>
            </a:r>
            <a:r>
              <a:rPr lang="en-US">
                <a:latin typeface="Monaco" charset="0"/>
                <a:ea typeface="ＭＳ Ｐゴシック" charset="0"/>
                <a:cs typeface="Monaco" charset="0"/>
              </a:rPr>
              <a:t>program.py</a:t>
            </a:r>
            <a:r>
              <a:rPr lang="ja-JP" altLang="en-US">
                <a:latin typeface="Monaco" charset="0"/>
                <a:ea typeface="ＭＳ Ｐゴシック" charset="0"/>
                <a:cs typeface="Monaco" charset="0"/>
              </a:rPr>
              <a:t>”</a:t>
            </a:r>
            <a:endParaRPr lang="en-US">
              <a:latin typeface="Monaco" charset="0"/>
              <a:ea typeface="ＭＳ Ｐゴシック" charset="0"/>
              <a:cs typeface="Monaco" charset="0"/>
            </a:endParaRPr>
          </a:p>
        </p:txBody>
      </p:sp>
      <p:graphicFrame>
        <p:nvGraphicFramePr>
          <p:cNvPr id="168964" name="Group 4"/>
          <p:cNvGraphicFramePr>
            <a:graphicFrameLocks noGrp="1"/>
          </p:cNvGraphicFramePr>
          <p:nvPr/>
        </p:nvGraphicFramePr>
        <p:xfrm>
          <a:off x="1658938" y="2819400"/>
          <a:ext cx="5275262" cy="914400"/>
        </p:xfrm>
        <a:graphic>
          <a:graphicData uri="http://schemas.openxmlformats.org/drawingml/2006/table">
            <a:tbl>
              <a:tblPr/>
              <a:tblGrid>
                <a:gridCol w="527050"/>
                <a:gridCol w="528637"/>
                <a:gridCol w="527050"/>
                <a:gridCol w="527050"/>
                <a:gridCol w="528638"/>
                <a:gridCol w="527050"/>
                <a:gridCol w="527050"/>
                <a:gridCol w="527050"/>
                <a:gridCol w="528637"/>
                <a:gridCol w="5270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022" name="Group 62"/>
          <p:cNvGraphicFramePr>
            <a:graphicFrameLocks noGrp="1"/>
          </p:cNvGraphicFramePr>
          <p:nvPr/>
        </p:nvGraphicFramePr>
        <p:xfrm>
          <a:off x="1219200" y="3910013"/>
          <a:ext cx="6172200" cy="2804159"/>
        </p:xfrm>
        <a:graphic>
          <a:graphicData uri="http://schemas.openxmlformats.org/drawingml/2006/table">
            <a:tbl>
              <a:tblPr/>
              <a:tblGrid>
                <a:gridCol w="2667000"/>
                <a:gridCol w="3505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Expression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file[0:]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“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program.py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”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file[0:2]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“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pr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”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file[:3]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“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pro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”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file[8:]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“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py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”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file[-2:]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“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py</a:t>
                      </a:r>
                      <a:r>
                        <a:rPr kumimoji="0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”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821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Strings are Immutable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For example, you </a:t>
            </a:r>
            <a:r>
              <a:rPr lang="en-US" b="1">
                <a:solidFill>
                  <a:srgbClr val="F40000"/>
                </a:solidFill>
                <a:latin typeface="Arial" charset="0"/>
                <a:ea typeface="ＭＳ Ｐゴシック" charset="0"/>
                <a:cs typeface="ＭＳ Ｐゴシック" charset="0"/>
              </a:rPr>
              <a:t>cannot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change a character in a string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str[0] = </a:t>
            </a:r>
            <a:r>
              <a:rPr lang="ja-JP" altLang="en-US">
                <a:latin typeface="Arial" charset="0"/>
                <a:ea typeface="ＭＳ Ｐゴシック" charset="0"/>
              </a:rPr>
              <a:t>‘</a:t>
            </a:r>
            <a:r>
              <a:rPr lang="en-US">
                <a:latin typeface="Arial" charset="0"/>
                <a:ea typeface="ＭＳ Ｐゴシック" charset="0"/>
              </a:rPr>
              <a:t>S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49159" name="Line 4"/>
          <p:cNvSpPr>
            <a:spLocks noChangeShapeType="1"/>
          </p:cNvSpPr>
          <p:nvPr/>
        </p:nvSpPr>
        <p:spPr bwMode="auto">
          <a:xfrm flipV="1">
            <a:off x="1143000" y="4343400"/>
            <a:ext cx="1600200" cy="990600"/>
          </a:xfrm>
          <a:prstGeom prst="line">
            <a:avLst/>
          </a:prstGeom>
          <a:noFill/>
          <a:ln w="38100">
            <a:solidFill>
              <a:srgbClr val="F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Line 5"/>
          <p:cNvSpPr>
            <a:spLocks noChangeShapeType="1"/>
          </p:cNvSpPr>
          <p:nvPr/>
        </p:nvSpPr>
        <p:spPr bwMode="auto">
          <a:xfrm>
            <a:off x="1066800" y="4343400"/>
            <a:ext cx="1905000" cy="1066800"/>
          </a:xfrm>
          <a:prstGeom prst="line">
            <a:avLst/>
          </a:prstGeom>
          <a:noFill/>
          <a:ln w="38100">
            <a:solidFill>
              <a:srgbClr val="F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1584805"/>
            <a:ext cx="7924800" cy="7011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3600" dirty="0">
                <a:latin typeface="Gill Sans"/>
                <a:ea typeface="ＭＳ Ｐゴシック" charset="-128"/>
                <a:cs typeface="Gill Sans"/>
              </a:rPr>
              <a:t>You cannot change the value of strings</a:t>
            </a:r>
          </a:p>
        </p:txBody>
      </p:sp>
    </p:spTree>
    <p:extLst>
      <p:ext uri="{BB962C8B-B14F-4D97-AF65-F5344CB8AC3E}">
        <p14:creationId xmlns:p14="http://schemas.microsoft.com/office/powerpoint/2010/main" val="697854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cap="none" dirty="0" smtClean="0">
                <a:latin typeface="Tahoma" charset="0"/>
                <a:ea typeface="ＭＳ Ｐゴシック" charset="0"/>
                <a:cs typeface="ＭＳ Ｐゴシック" charset="0"/>
              </a:rPr>
              <a:t>Using the </a:t>
            </a:r>
            <a:r>
              <a:rPr lang="en-US" cap="none" dirty="0" smtClean="0">
                <a:latin typeface="Monaco" charset="0"/>
                <a:ea typeface="ＭＳ Ｐゴシック" charset="0"/>
                <a:cs typeface="Monaco" charset="0"/>
              </a:rPr>
              <a:t>STR </a:t>
            </a:r>
            <a:r>
              <a:rPr lang="en-US" cap="none" dirty="0" smtClean="0">
                <a:latin typeface="Tahoma" charset="0"/>
                <a:ea typeface="ＭＳ Ｐゴシック" charset="0"/>
                <a:cs typeface="ＭＳ Ｐゴシック" charset="0"/>
              </a:rPr>
              <a:t>API</a:t>
            </a:r>
            <a:endParaRPr lang="en-US" cap="none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92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String Methods vs. Functions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2"/>
                </a:solidFill>
                <a:latin typeface="Tahoma" charset="0"/>
                <a:ea typeface="ＭＳ Ｐゴシック" charset="0"/>
                <a:cs typeface="Tahoma" charset="0"/>
              </a:rPr>
              <a:t>Functions</a:t>
            </a:r>
          </a:p>
        </p:txBody>
      </p:sp>
      <p:sp>
        <p:nvSpPr>
          <p:cNvPr id="63492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All </a:t>
            </a:r>
            <a:r>
              <a:rPr lang="ja-JP" altLang="en-US" dirty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input</a:t>
            </a:r>
            <a:r>
              <a:rPr lang="ja-JP" altLang="en-US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as arguments/parameters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b="1" dirty="0" err="1">
                <a:solidFill>
                  <a:srgbClr val="004000"/>
                </a:solidFill>
                <a:latin typeface="Monaco" charset="0"/>
                <a:ea typeface="ＭＳ Ｐゴシック" charset="0"/>
                <a:cs typeface="ＭＳ Ｐゴシック" charset="0"/>
              </a:rPr>
              <a:t>len</a:t>
            </a:r>
            <a:r>
              <a:rPr lang="en-US" dirty="0">
                <a:solidFill>
                  <a:srgbClr val="004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is a built-in function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Called as </a:t>
            </a:r>
            <a:r>
              <a:rPr lang="en-US" b="1" dirty="0" err="1">
                <a:solidFill>
                  <a:srgbClr val="004000"/>
                </a:solidFill>
                <a:latin typeface="Monaco" charset="0"/>
                <a:ea typeface="ＭＳ Ｐゴシック" charset="0"/>
                <a:cs typeface="ＭＳ Ｐゴシック" charset="0"/>
              </a:rPr>
              <a:t>len</a:t>
            </a:r>
            <a:r>
              <a:rPr lang="en-US" dirty="0">
                <a:solidFill>
                  <a:srgbClr val="004000"/>
                </a:solidFill>
                <a:latin typeface="Monaco" charset="0"/>
                <a:ea typeface="ＭＳ Ｐゴシック" charset="0"/>
                <a:cs typeface="ＭＳ Ｐゴシック" charset="0"/>
              </a:rPr>
              <a:t>(string)</a:t>
            </a:r>
          </a:p>
        </p:txBody>
      </p:sp>
      <p:sp>
        <p:nvSpPr>
          <p:cNvPr id="63493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  <a:latin typeface="Tahoma" charset="0"/>
                <a:ea typeface="ＭＳ Ｐゴシック" charset="0"/>
                <a:cs typeface="Tahoma" charset="0"/>
              </a:rPr>
              <a:t>Methods</a:t>
            </a:r>
          </a:p>
        </p:txBody>
      </p:sp>
      <p:sp>
        <p:nvSpPr>
          <p:cNvPr id="63494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Input</a:t>
            </a:r>
            <a:r>
              <a:rPr lang="ja-JP" altLang="en-US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are argument/parameters </a:t>
            </a:r>
            <a:r>
              <a:rPr lang="en-US" b="1" i="1" dirty="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the string the method was called on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Example:</a:t>
            </a:r>
          </a:p>
          <a:p>
            <a:pPr lvl="1" eaLnBrk="1" hangingPunct="1"/>
            <a:r>
              <a:rPr lang="en-US" dirty="0" err="1">
                <a:solidFill>
                  <a:srgbClr val="004000"/>
                </a:solidFill>
                <a:latin typeface="Monaco" charset="0"/>
                <a:ea typeface="ＭＳ Ｐゴシック" charset="0"/>
              </a:rPr>
              <a:t>string.upper</a:t>
            </a:r>
            <a:r>
              <a:rPr lang="en-US" dirty="0">
                <a:solidFill>
                  <a:srgbClr val="004000"/>
                </a:solidFill>
                <a:latin typeface="Monaco" charset="0"/>
                <a:ea typeface="ＭＳ Ｐゴシック" charset="0"/>
              </a:rPr>
              <a:t>()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842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>
                <a:solidFill>
                  <a:srgbClr val="008000"/>
                </a:solidFill>
                <a:latin typeface="Monaco" charset="0"/>
                <a:ea typeface="ＭＳ Ｐゴシック" charset="0"/>
                <a:cs typeface="ＭＳ Ｐゴシック" charset="0"/>
              </a:rPr>
              <a:t>str</a:t>
            </a:r>
            <a:r>
              <a:rPr lang="en-US" dirty="0">
                <a:solidFill>
                  <a:srgbClr val="004000"/>
                </a:solidFill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Methods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eaLnBrk="1" hangingPunct="1"/>
            <a:r>
              <a:rPr lang="en-US" b="1" dirty="0" err="1">
                <a:solidFill>
                  <a:srgbClr val="008000"/>
                </a:solidFill>
                <a:latin typeface="Monaco" charset="0"/>
                <a:ea typeface="ＭＳ Ｐゴシック" charset="0"/>
                <a:cs typeface="ＭＳ Ｐゴシック" charset="0"/>
              </a:rPr>
              <a:t>str</a:t>
            </a:r>
            <a:r>
              <a:rPr lang="en-US" b="1" dirty="0">
                <a:solidFill>
                  <a:srgbClr val="004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 </a:t>
            </a:r>
            <a:r>
              <a:rPr lang="en-US" b="1" i="1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type</a:t>
            </a:r>
          </a:p>
          <a:p>
            <a:pPr eaLnBrk="1" hangingPunct="1"/>
            <a:endParaRPr lang="en-US" b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Methods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 available operations to perform on </a:t>
            </a:r>
            <a:r>
              <a:rPr lang="en-US" b="1" dirty="0" err="1">
                <a:solidFill>
                  <a:srgbClr val="008000"/>
                </a:solidFill>
                <a:latin typeface="Monaco" charset="0"/>
                <a:ea typeface="ＭＳ Ｐゴシック" charset="0"/>
                <a:cs typeface="ＭＳ Ｐゴシック" charset="0"/>
              </a:rPr>
              <a:t>str</a:t>
            </a:r>
            <a:r>
              <a:rPr lang="en-US" b="1" dirty="0">
                <a:solidFill>
                  <a:srgbClr val="004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objects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Provide common functionality</a:t>
            </a: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To see all methods available for </a:t>
            </a:r>
            <a:r>
              <a:rPr lang="en-US" b="1" dirty="0" err="1" smtClean="0">
                <a:solidFill>
                  <a:srgbClr val="008000"/>
                </a:solidFill>
                <a:latin typeface="Monaco" charset="0"/>
                <a:ea typeface="ＭＳ Ｐゴシック" charset="0"/>
                <a:cs typeface="ＭＳ Ｐゴシック" charset="0"/>
              </a:rPr>
              <a:t>str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b="1" dirty="0">
                <a:latin typeface="Monaco" charset="0"/>
                <a:ea typeface="ＭＳ Ｐゴシック" charset="0"/>
              </a:rPr>
              <a:t>help(</a:t>
            </a:r>
            <a:r>
              <a:rPr lang="en-US" b="1" dirty="0" err="1">
                <a:latin typeface="Monaco" charset="0"/>
                <a:ea typeface="ＭＳ Ｐゴシック" charset="0"/>
              </a:rPr>
              <a:t>str</a:t>
            </a:r>
            <a:r>
              <a:rPr lang="en-US" b="1" dirty="0">
                <a:latin typeface="Monaco" charset="0"/>
                <a:ea typeface="ＭＳ Ｐゴシック" charset="0"/>
              </a:rPr>
              <a:t>)</a:t>
            </a:r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Monaco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23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you comment?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top of every program, #comment:</a:t>
            </a:r>
          </a:p>
          <a:p>
            <a:pPr lvl="1"/>
            <a:r>
              <a:rPr lang="en-US" dirty="0" smtClean="0"/>
              <a:t>What it does</a:t>
            </a:r>
          </a:p>
          <a:p>
            <a:pPr lvl="1"/>
            <a:r>
              <a:rPr lang="en-US" dirty="0" smtClean="0"/>
              <a:t>Assignment, course, semester</a:t>
            </a:r>
          </a:p>
          <a:p>
            <a:pPr lvl="1"/>
            <a:r>
              <a:rPr lang="en-US" dirty="0" smtClean="0"/>
              <a:t>Author</a:t>
            </a:r>
          </a:p>
          <a:p>
            <a:r>
              <a:rPr lang="en-US" dirty="0" smtClean="0"/>
              <a:t>Inside every function, “””comment”””: </a:t>
            </a:r>
          </a:p>
          <a:p>
            <a:pPr lvl="1"/>
            <a:r>
              <a:rPr lang="en-US" dirty="0" smtClean="0"/>
              <a:t>What the function does</a:t>
            </a:r>
          </a:p>
          <a:p>
            <a:pPr lvl="1"/>
            <a:r>
              <a:rPr lang="en-US" dirty="0" smtClean="0"/>
              <a:t>Describe parameters</a:t>
            </a:r>
          </a:p>
          <a:p>
            <a:pPr lvl="1"/>
            <a:r>
              <a:rPr lang="en-US" dirty="0" smtClean="0"/>
              <a:t>Explain return (if applicable)</a:t>
            </a:r>
          </a:p>
          <a:p>
            <a:r>
              <a:rPr lang="en-US" dirty="0" smtClean="0"/>
              <a:t>Summarize long series of statements with block comments (#)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28600"/>
            <a:ext cx="7466307" cy="986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341313" indent="-341313" algn="ctr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latin typeface="Gill Sans"/>
                <a:cs typeface="Gill Sans"/>
              </a:rPr>
              <a:t>New component in project grades:</a:t>
            </a:r>
          </a:p>
          <a:p>
            <a:pPr marL="341313" indent="-341313" algn="ctr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latin typeface="Gill Sans"/>
                <a:cs typeface="Gill Sans"/>
              </a:rPr>
              <a:t>How understandable/readable is your code?</a:t>
            </a:r>
            <a:endParaRPr lang="en-GB" sz="40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4212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Monaco" charset="0"/>
                <a:ea typeface="ＭＳ Ｐゴシック" charset="0"/>
                <a:cs typeface="ＭＳ Ｐゴシック" charset="0"/>
              </a:rPr>
              <a:t>str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Methods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Example method: </a:t>
            </a:r>
            <a:r>
              <a:rPr lang="en-US" b="1" dirty="0">
                <a:latin typeface="Monaco" charset="0"/>
                <a:ea typeface="ＭＳ Ｐゴシック" charset="0"/>
                <a:cs typeface="ＭＳ Ｐゴシック" charset="0"/>
              </a:rPr>
              <a:t>find(substring)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Finds the index where substring is in string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Returns -1 if substring </a:t>
            </a:r>
            <a:r>
              <a:rPr lang="en-US" dirty="0" smtClean="0">
                <a:latin typeface="Arial" charset="0"/>
                <a:ea typeface="ＭＳ Ｐゴシック" charset="0"/>
              </a:rPr>
              <a:t>isn</a:t>
            </a:r>
            <a:r>
              <a:rPr lang="en-US" dirty="0">
                <a:latin typeface="Arial" charset="0"/>
                <a:ea typeface="ＭＳ Ｐゴシック" charset="0"/>
              </a:rPr>
              <a:t>'</a:t>
            </a:r>
            <a:r>
              <a:rPr lang="en-US" dirty="0" smtClean="0">
                <a:latin typeface="Arial" charset="0"/>
                <a:ea typeface="ＭＳ Ｐゴシック" charset="0"/>
              </a:rPr>
              <a:t>t </a:t>
            </a:r>
            <a:r>
              <a:rPr lang="en-US" dirty="0">
                <a:latin typeface="Arial" charset="0"/>
                <a:ea typeface="ＭＳ Ｐゴシック" charset="0"/>
              </a:rPr>
              <a:t>found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To call a method:</a:t>
            </a: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</a:rPr>
              <a:t>&lt;string&gt;.</a:t>
            </a:r>
            <a:r>
              <a:rPr lang="en-US" dirty="0" err="1">
                <a:latin typeface="Monaco" charset="0"/>
                <a:ea typeface="ＭＳ Ｐゴシック" charset="0"/>
              </a:rPr>
              <a:t>methodname</a:t>
            </a:r>
            <a:r>
              <a:rPr lang="en-US" dirty="0">
                <a:latin typeface="Monaco" charset="0"/>
                <a:ea typeface="ＭＳ Ｐゴシック" charset="0"/>
              </a:rPr>
              <a:t>([arguments])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Example: </a:t>
            </a:r>
            <a:r>
              <a:rPr lang="en-US" dirty="0" err="1" smtClean="0">
                <a:solidFill>
                  <a:srgbClr val="404040"/>
                </a:solidFill>
                <a:latin typeface="Monaco" charset="0"/>
                <a:ea typeface="ＭＳ Ｐゴシック" charset="0"/>
              </a:rPr>
              <a:t>file.find</a:t>
            </a:r>
            <a:r>
              <a:rPr lang="en-US" dirty="0">
                <a:solidFill>
                  <a:srgbClr val="404040"/>
                </a:solidFill>
                <a:latin typeface="Monaco" charset="0"/>
                <a:ea typeface="ＭＳ Ｐゴシック" charset="0"/>
              </a:rPr>
              <a:t>(</a:t>
            </a:r>
            <a:r>
              <a:rPr lang="ja-JP" altLang="en-US" dirty="0">
                <a:solidFill>
                  <a:srgbClr val="404040"/>
                </a:solidFill>
                <a:latin typeface="Monaco" charset="0"/>
                <a:ea typeface="ＭＳ Ｐゴシック" charset="0"/>
              </a:rPr>
              <a:t>“</a:t>
            </a:r>
            <a:r>
              <a:rPr lang="en-US" dirty="0">
                <a:solidFill>
                  <a:srgbClr val="404040"/>
                </a:solidFill>
                <a:latin typeface="Monaco" charset="0"/>
                <a:ea typeface="ＭＳ Ｐゴシック" charset="0"/>
              </a:rPr>
              <a:t>.</a:t>
            </a:r>
            <a:r>
              <a:rPr lang="en-US" dirty="0" err="1">
                <a:solidFill>
                  <a:srgbClr val="404040"/>
                </a:solidFill>
                <a:latin typeface="Monaco" charset="0"/>
                <a:ea typeface="ＭＳ Ｐゴシック" charset="0"/>
              </a:rPr>
              <a:t>py</a:t>
            </a:r>
            <a:r>
              <a:rPr lang="ja-JP" altLang="en-US" dirty="0">
                <a:solidFill>
                  <a:srgbClr val="404040"/>
                </a:solidFill>
                <a:latin typeface="Monaco" charset="0"/>
                <a:ea typeface="ＭＳ Ｐゴシック" charset="0"/>
              </a:rPr>
              <a:t>”</a:t>
            </a:r>
            <a:r>
              <a:rPr lang="en-US" dirty="0">
                <a:solidFill>
                  <a:srgbClr val="404040"/>
                </a:solidFill>
                <a:latin typeface="Monaco" charset="0"/>
                <a:ea typeface="ＭＳ Ｐゴシック" charset="0"/>
              </a:rPr>
              <a:t>)</a:t>
            </a:r>
          </a:p>
        </p:txBody>
      </p:sp>
      <p:sp>
        <p:nvSpPr>
          <p:cNvPr id="57351" name="Text Box 4"/>
          <p:cNvSpPr txBox="1">
            <a:spLocks noChangeArrowheads="1"/>
          </p:cNvSpPr>
          <p:nvPr/>
        </p:nvSpPr>
        <p:spPr bwMode="auto">
          <a:xfrm>
            <a:off x="3657600" y="5486400"/>
            <a:ext cx="3262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Executed on this string</a:t>
            </a:r>
          </a:p>
        </p:txBody>
      </p:sp>
      <p:sp>
        <p:nvSpPr>
          <p:cNvPr id="57352" name="Line 5"/>
          <p:cNvSpPr>
            <a:spLocks noChangeShapeType="1"/>
          </p:cNvSpPr>
          <p:nvPr/>
        </p:nvSpPr>
        <p:spPr bwMode="auto">
          <a:xfrm flipH="1" flipV="1">
            <a:off x="3962400" y="4876800"/>
            <a:ext cx="381000" cy="68580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42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4430FE99-E4DA-544C-85CC-93818ADF8C2F}" type="slidenum">
              <a:rPr lang="en-US" sz="1400">
                <a:solidFill>
                  <a:schemeClr val="tx1"/>
                </a:solidFill>
                <a:latin typeface="Arial" charset="0"/>
              </a:rPr>
              <a:pPr/>
              <a:t>21</a:t>
            </a:fld>
            <a:endParaRPr 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Common </a:t>
            </a:r>
            <a:r>
              <a:rPr lang="en-US" b="1">
                <a:latin typeface="Monaco" charset="0"/>
                <a:ea typeface="ＭＳ Ｐゴシック" charset="0"/>
                <a:cs typeface="ＭＳ Ｐゴシック" charset="0"/>
              </a:rPr>
              <a:t>str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Methods</a:t>
            </a:r>
          </a:p>
        </p:txBody>
      </p:sp>
      <p:graphicFrame>
        <p:nvGraphicFramePr>
          <p:cNvPr id="277534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646417"/>
              </p:ext>
            </p:extLst>
          </p:nvPr>
        </p:nvGraphicFramePr>
        <p:xfrm>
          <a:off x="304800" y="1143000"/>
          <a:ext cx="8610600" cy="4968239"/>
        </p:xfrm>
        <a:graphic>
          <a:graphicData uri="http://schemas.openxmlformats.org/drawingml/2006/table">
            <a:tbl>
              <a:tblPr/>
              <a:tblGrid>
                <a:gridCol w="3733800"/>
                <a:gridCol w="4876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center(width)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Returns a copy of string centered within the given number of columns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count(sub[, start [, end]])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Return # of non-overlapping occurrences of substring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onaco" charset="0"/>
                          <a:ea typeface="ＭＳ Ｐゴシック" charset="0"/>
                          <a:cs typeface="ＭＳ Ｐゴシック" charset="0"/>
                        </a:rPr>
                        <a:t>sub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in the string.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endswith(sub), startswith(sub)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Return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Monaco" charset="0"/>
                          <a:ea typeface="ＭＳ Ｐゴシック" charset="0"/>
                          <a:cs typeface="ＭＳ Ｐゴシック" charset="0"/>
                        </a:rPr>
                        <a:t>True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iff string ends with/starts with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onaco" charset="0"/>
                          <a:ea typeface="ＭＳ Ｐゴシック" charset="0"/>
                          <a:cs typeface="ＭＳ Ｐゴシック" charset="0"/>
                        </a:rPr>
                        <a:t>sub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find(sub[, start [, end]])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Return first index where substring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ＭＳ Ｐゴシック" charset="0"/>
                        </a:rPr>
                        <a:t>sub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is found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isalpha(), isdigit(), isspace()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Returns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Monaco" charset="0"/>
                          <a:ea typeface="ＭＳ Ｐゴシック" charset="0"/>
                          <a:cs typeface="ＭＳ Ｐゴシック" charset="0"/>
                        </a:rPr>
                        <a:t>True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iff string contains letters/digits/whitespace only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lower(), upper()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Return a copy of string converted to lowercase/lowercase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24" name="Text Box 29"/>
          <p:cNvSpPr txBox="1">
            <a:spLocks noChangeArrowheads="1"/>
          </p:cNvSpPr>
          <p:nvPr/>
        </p:nvSpPr>
        <p:spPr bwMode="auto">
          <a:xfrm>
            <a:off x="5181600" y="6319838"/>
            <a:ext cx="332449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 smtClean="0">
                <a:latin typeface="Monaco" charset="0"/>
                <a:cs typeface="Monaco" charset="0"/>
              </a:rPr>
              <a:t>string_methods.py</a:t>
            </a:r>
            <a:endParaRPr lang="en-US" dirty="0"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469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Common </a:t>
            </a:r>
            <a:r>
              <a:rPr lang="en-US" b="1">
                <a:latin typeface="Monaco" charset="0"/>
                <a:ea typeface="ＭＳ Ｐゴシック" charset="0"/>
                <a:cs typeface="ＭＳ Ｐゴシック" charset="0"/>
              </a:rPr>
              <a:t>str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Methods</a:t>
            </a:r>
          </a:p>
        </p:txBody>
      </p:sp>
      <p:graphicFrame>
        <p:nvGraphicFramePr>
          <p:cNvPr id="328775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116790"/>
              </p:ext>
            </p:extLst>
          </p:nvPr>
        </p:nvGraphicFramePr>
        <p:xfrm>
          <a:off x="228600" y="1047522"/>
          <a:ext cx="8763000" cy="5429478"/>
        </p:xfrm>
        <a:graphic>
          <a:graphicData uri="http://schemas.openxmlformats.org/drawingml/2006/table">
            <a:tbl>
              <a:tblPr/>
              <a:tblGrid>
                <a:gridCol w="3657600"/>
                <a:gridCol w="5105400"/>
              </a:tblGrid>
              <a:tr h="518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1163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replace(old, new[, count])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Returns a copy of string with all occurrences of substring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onaco" charset="0"/>
                        </a:rPr>
                        <a:t>old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replaced by substring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</a:rPr>
                        <a:t>new.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onaco" charset="0"/>
                        </a:rPr>
                        <a:t>count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given, only replaces first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onaco" charset="0"/>
                        </a:rPr>
                        <a:t>count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instances.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split([sep])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 a list of the words in the string, using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onaco" charset="0"/>
                        </a:rPr>
                        <a:t>sep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as the delimiter string. If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onaco" charset="0"/>
                        </a:rPr>
                        <a:t>sep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 not specified or is None, any whitespace string is a separator.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strip()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 a copy of the string with the leading and trailing whitespace removed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48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join(&lt;sequence&gt;)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 a string which is the concatenation of the strings in the sequence with the string this is called on as the separator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swapcase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()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 a copy of the string with uppercase characters converted to lowercase and vice versa.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24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xamples examples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3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8388" cy="5295938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Arial" charset="0"/>
                <a:ea typeface="ＭＳ Ｐゴシック" charset="0"/>
                <a:cs typeface="ＭＳ Ｐゴシック" charset="0"/>
              </a:rPr>
              <a:t>Escape character:</a:t>
            </a:r>
            <a:r>
              <a:rPr lang="en-GB" dirty="0" smtClean="0">
                <a:latin typeface="Monaco"/>
                <a:ea typeface="ＭＳ Ｐゴシック" charset="0"/>
                <a:cs typeface="Monaco"/>
              </a:rPr>
              <a:t> \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Arial" charset="0"/>
                <a:ea typeface="ＭＳ Ｐゴシック" charset="0"/>
                <a:cs typeface="ＭＳ Ｐゴシック" charset="0"/>
              </a:rPr>
              <a:t>Escape sequences</a:t>
            </a: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792163" lvl="1" indent="-3349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ea typeface="ＭＳ Ｐゴシック" charset="0"/>
              </a:rPr>
              <a:t>newline character (carriage return) </a:t>
            </a:r>
            <a:r>
              <a:rPr lang="en-GB" dirty="0" smtClean="0">
                <a:latin typeface="Arial" charset="0"/>
                <a:ea typeface="ＭＳ Ｐゴシック" charset="0"/>
                <a:sym typeface="Wingdings"/>
              </a:rPr>
              <a:t></a:t>
            </a:r>
            <a:r>
              <a:rPr lang="en-GB" dirty="0" smtClean="0">
                <a:latin typeface="Arial" charset="0"/>
                <a:ea typeface="ＭＳ Ｐゴシック" charset="0"/>
              </a:rPr>
              <a:t> </a:t>
            </a:r>
            <a:r>
              <a:rPr lang="en-GB" dirty="0">
                <a:solidFill>
                  <a:schemeClr val="accent2"/>
                </a:solidFill>
                <a:latin typeface="Monaco"/>
                <a:ea typeface="ＭＳ Ｐゴシック" charset="0"/>
                <a:cs typeface="Monaco"/>
              </a:rPr>
              <a:t>\n</a:t>
            </a:r>
          </a:p>
          <a:p>
            <a:pPr marL="792163" lvl="1" indent="-3349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ea typeface="ＭＳ Ｐゴシック" charset="0"/>
              </a:rPr>
              <a:t>tab </a:t>
            </a:r>
            <a:r>
              <a:rPr lang="en-GB" dirty="0">
                <a:latin typeface="Arial" charset="0"/>
                <a:ea typeface="ＭＳ Ｐゴシック" charset="0"/>
                <a:sym typeface="Wingdings"/>
              </a:rPr>
              <a:t></a:t>
            </a:r>
            <a:r>
              <a:rPr lang="en-GB" dirty="0" smtClean="0">
                <a:latin typeface="Arial" charset="0"/>
                <a:ea typeface="ＭＳ Ｐゴシック" charset="0"/>
              </a:rPr>
              <a:t> </a:t>
            </a:r>
            <a:r>
              <a:rPr lang="en-GB" dirty="0">
                <a:solidFill>
                  <a:schemeClr val="accent2"/>
                </a:solidFill>
                <a:latin typeface="Monaco"/>
                <a:ea typeface="ＭＳ Ｐゴシック" charset="0"/>
                <a:cs typeface="Monaco"/>
              </a:rPr>
              <a:t>\t</a:t>
            </a:r>
          </a:p>
          <a:p>
            <a:pPr marL="792163" lvl="1" indent="-3349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ea typeface="ＭＳ Ｐゴシック" charset="0"/>
              </a:rPr>
              <a:t>quote </a:t>
            </a:r>
            <a:r>
              <a:rPr lang="en-GB" dirty="0">
                <a:latin typeface="Arial" charset="0"/>
                <a:ea typeface="ＭＳ Ｐゴシック" charset="0"/>
                <a:sym typeface="Wingdings"/>
              </a:rPr>
              <a:t></a:t>
            </a:r>
            <a:r>
              <a:rPr lang="en-GB" dirty="0" smtClean="0">
                <a:latin typeface="Arial" charset="0"/>
                <a:ea typeface="ＭＳ Ｐゴシック" charset="0"/>
              </a:rPr>
              <a:t> </a:t>
            </a:r>
            <a:r>
              <a:rPr lang="en-GB" dirty="0" smtClean="0">
                <a:solidFill>
                  <a:schemeClr val="accent2"/>
                </a:solidFill>
                <a:latin typeface="Monaco"/>
                <a:ea typeface="ＭＳ Ｐゴシック" charset="0"/>
                <a:cs typeface="Monaco"/>
              </a:rPr>
              <a:t>\" </a:t>
            </a:r>
            <a:r>
              <a:rPr lang="en-GB" dirty="0" smtClean="0">
                <a:latin typeface="Arial"/>
                <a:ea typeface="ＭＳ Ｐゴシック" charset="0"/>
                <a:cs typeface="Arial"/>
              </a:rPr>
              <a:t>or</a:t>
            </a:r>
            <a:r>
              <a:rPr lang="en-GB" dirty="0" smtClean="0">
                <a:solidFill>
                  <a:schemeClr val="accent2"/>
                </a:solidFill>
                <a:latin typeface="Monaco"/>
                <a:ea typeface="ＭＳ Ｐゴシック" charset="0"/>
                <a:cs typeface="Monaco"/>
              </a:rPr>
              <a:t> \'</a:t>
            </a:r>
            <a:endParaRPr lang="en-GB" dirty="0">
              <a:latin typeface="Monaco"/>
              <a:ea typeface="ＭＳ Ｐゴシック" charset="0"/>
              <a:cs typeface="Monaco"/>
            </a:endParaRPr>
          </a:p>
          <a:p>
            <a:pPr marL="792163" lvl="1" indent="-3349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Arial" charset="0"/>
                <a:ea typeface="ＭＳ Ｐゴシック" charset="0"/>
              </a:rPr>
              <a:t>backslash </a:t>
            </a:r>
            <a:r>
              <a:rPr lang="en-GB" dirty="0" smtClean="0">
                <a:latin typeface="Arial" charset="0"/>
                <a:ea typeface="ＭＳ Ｐゴシック" charset="0"/>
                <a:sym typeface="Wingdings"/>
              </a:rPr>
              <a:t> </a:t>
            </a:r>
            <a:r>
              <a:rPr lang="en-GB" dirty="0" smtClean="0">
                <a:solidFill>
                  <a:schemeClr val="accent2"/>
                </a:solidFill>
                <a:latin typeface="Monaco"/>
                <a:ea typeface="ＭＳ Ｐゴシック" charset="0"/>
                <a:cs typeface="Monaco"/>
              </a:rPr>
              <a:t>\</a:t>
            </a:r>
            <a:r>
              <a:rPr lang="en-GB" dirty="0">
                <a:solidFill>
                  <a:schemeClr val="accent2"/>
                </a:solidFill>
                <a:latin typeface="Monaco"/>
                <a:ea typeface="ＭＳ Ｐゴシック" charset="0"/>
                <a:cs typeface="Monaco"/>
              </a:rPr>
              <a:t>\</a:t>
            </a:r>
            <a:endParaRPr lang="en-GB" dirty="0">
              <a:latin typeface="Monaco"/>
              <a:ea typeface="ＭＳ Ｐゴシック" charset="0"/>
              <a:cs typeface="Monaco"/>
            </a:endParaRP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Arial" charset="0"/>
                <a:ea typeface="ＭＳ Ｐゴシック" charset="0"/>
                <a:cs typeface="ＭＳ Ｐゴシック" charset="0"/>
              </a:rPr>
              <a:t>Example</a:t>
            </a: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marL="792163" lvl="1" indent="-3349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100" dirty="0" smtClean="0">
                <a:latin typeface="Monaco"/>
                <a:ea typeface="ＭＳ Ｐゴシック" charset="0"/>
                <a:cs typeface="Monaco"/>
              </a:rPr>
              <a:t>print("To </a:t>
            </a:r>
            <a:r>
              <a:rPr lang="en-GB" sz="2100" dirty="0">
                <a:latin typeface="Monaco"/>
                <a:ea typeface="ＭＳ Ｐゴシック" charset="0"/>
                <a:cs typeface="Monaco"/>
              </a:rPr>
              <a:t>print a \\, you must use \"\\\\\</a:t>
            </a:r>
            <a:r>
              <a:rPr lang="en-GB" sz="2100" dirty="0" smtClean="0">
                <a:latin typeface="Monaco"/>
                <a:ea typeface="ＭＳ Ｐゴシック" charset="0"/>
                <a:cs typeface="Monaco"/>
              </a:rPr>
              <a:t>"</a:t>
            </a:r>
            <a:r>
              <a:rPr lang="en-GB" sz="2100" dirty="0">
                <a:latin typeface="Monaco"/>
                <a:ea typeface="ＭＳ Ｐゴシック" charset="0"/>
                <a:cs typeface="Monaco"/>
              </a:rPr>
              <a:t>"</a:t>
            </a:r>
            <a:r>
              <a:rPr lang="en-GB" sz="2100" dirty="0" smtClean="0">
                <a:latin typeface="Monaco"/>
                <a:ea typeface="ＭＳ Ｐゴシック" charset="0"/>
                <a:cs typeface="Monaco"/>
              </a:rPr>
              <a:t>)</a:t>
            </a:r>
            <a:endParaRPr lang="en-GB" sz="2100" dirty="0">
              <a:latin typeface="Monaco"/>
              <a:ea typeface="ＭＳ Ｐゴシック" charset="0"/>
              <a:cs typeface="Monaco"/>
            </a:endParaRPr>
          </a:p>
          <a:p>
            <a:pPr marL="1193800" lvl="2" indent="-285750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ea typeface="ＭＳ Ｐゴシック" charset="0"/>
              </a:rPr>
              <a:t>What does this display?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57175"/>
            <a:ext cx="8688388" cy="704850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latin typeface="Tahoma" charset="0"/>
                <a:ea typeface="ＭＳ Ｐゴシック" charset="0"/>
                <a:cs typeface="ＭＳ Ｐゴシック" charset="0"/>
              </a:rPr>
              <a:t>Review: Escape </a:t>
            </a:r>
            <a:r>
              <a:rPr lang="en-GB" dirty="0">
                <a:latin typeface="Tahoma" charset="0"/>
                <a:ea typeface="ＭＳ Ｐゴシック" charset="0"/>
                <a:cs typeface="ＭＳ Ｐゴシック" charset="0"/>
              </a:rPr>
              <a:t>Sequences</a:t>
            </a:r>
          </a:p>
        </p:txBody>
      </p:sp>
      <p:sp>
        <p:nvSpPr>
          <p:cNvPr id="40968" name="Text Box 12"/>
          <p:cNvSpPr txBox="1">
            <a:spLocks noChangeArrowheads="1"/>
          </p:cNvSpPr>
          <p:nvPr/>
        </p:nvSpPr>
        <p:spPr bwMode="auto">
          <a:xfrm>
            <a:off x="5851798" y="6243935"/>
            <a:ext cx="25857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err="1" smtClean="0">
                <a:latin typeface="Monaco" charset="0"/>
                <a:cs typeface="Monaco" charset="0"/>
              </a:rPr>
              <a:t>string_fun.py</a:t>
            </a:r>
            <a:endParaRPr lang="en-US" dirty="0"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0385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Testing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for Substrings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Using the </a:t>
            </a:r>
            <a:r>
              <a:rPr lang="en-US" b="1">
                <a:solidFill>
                  <a:srgbClr val="660066"/>
                </a:solidFill>
                <a:latin typeface="Monaco" charset="0"/>
                <a:ea typeface="ＭＳ Ｐゴシック" charset="0"/>
                <a:cs typeface="ＭＳ Ｐゴシック" charset="0"/>
              </a:rPr>
              <a:t>in</a:t>
            </a:r>
            <a:r>
              <a:rPr lang="en-US">
                <a:solidFill>
                  <a:srgbClr val="40008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operator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Used </a:t>
            </a:r>
            <a:r>
              <a:rPr lang="en-US" b="1">
                <a:solidFill>
                  <a:srgbClr val="660066"/>
                </a:solidFill>
                <a:latin typeface="Monaco" charset="0"/>
                <a:ea typeface="ＭＳ Ｐゴシック" charset="0"/>
              </a:rPr>
              <a:t>in</a:t>
            </a:r>
            <a:r>
              <a:rPr lang="en-US">
                <a:solidFill>
                  <a:srgbClr val="40008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>
                <a:latin typeface="Arial" charset="0"/>
                <a:ea typeface="ＭＳ Ｐゴシック" charset="0"/>
              </a:rPr>
              <a:t>before in </a:t>
            </a:r>
            <a:r>
              <a:rPr lang="en-US" b="1">
                <a:solidFill>
                  <a:srgbClr val="660066"/>
                </a:solidFill>
                <a:latin typeface="Monaco" charset="0"/>
                <a:ea typeface="ＭＳ Ｐゴシック" charset="0"/>
              </a:rPr>
              <a:t>for</a:t>
            </a:r>
            <a:r>
              <a:rPr lang="en-US">
                <a:solidFill>
                  <a:srgbClr val="40008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>
                <a:latin typeface="Arial" charset="0"/>
                <a:ea typeface="ＭＳ Ｐゴシック" charset="0"/>
              </a:rPr>
              <a:t>loops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Syntax: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Evaluates to </a:t>
            </a:r>
            <a:r>
              <a:rPr lang="en-US">
                <a:solidFill>
                  <a:srgbClr val="660066"/>
                </a:solidFill>
                <a:latin typeface="Monaco" charset="0"/>
                <a:ea typeface="ＭＳ Ｐゴシック" charset="0"/>
                <a:cs typeface="Monaco" charset="0"/>
              </a:rPr>
              <a:t>True</a:t>
            </a:r>
            <a:r>
              <a:rPr lang="en-US">
                <a:latin typeface="Arial" charset="0"/>
                <a:ea typeface="ＭＳ Ｐゴシック" charset="0"/>
              </a:rPr>
              <a:t> or </a:t>
            </a:r>
            <a:r>
              <a:rPr lang="en-US">
                <a:solidFill>
                  <a:srgbClr val="660066"/>
                </a:solidFill>
                <a:latin typeface="Monaco" charset="0"/>
                <a:ea typeface="ＭＳ Ｐゴシック" charset="0"/>
                <a:cs typeface="Monaco" charset="0"/>
              </a:rPr>
              <a:t>False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Example:</a:t>
            </a:r>
          </a:p>
        </p:txBody>
      </p:sp>
      <p:sp>
        <p:nvSpPr>
          <p:cNvPr id="41991" name="Text Box 4"/>
          <p:cNvSpPr txBox="1">
            <a:spLocks noChangeArrowheads="1"/>
          </p:cNvSpPr>
          <p:nvPr/>
        </p:nvSpPr>
        <p:spPr bwMode="auto">
          <a:xfrm>
            <a:off x="1817688" y="2832100"/>
            <a:ext cx="4925196" cy="523220"/>
          </a:xfrm>
          <a:prstGeom prst="rect">
            <a:avLst/>
          </a:prstGeom>
          <a:solidFill>
            <a:srgbClr val="F2F2F2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 smtClean="0">
                <a:solidFill>
                  <a:srgbClr val="020202"/>
                </a:solidFill>
                <a:latin typeface="Monaco" charset="0"/>
                <a:cs typeface="Monaco" charset="0"/>
              </a:rPr>
              <a:t>substring </a:t>
            </a:r>
            <a:r>
              <a:rPr lang="en-US" sz="2800" b="1" dirty="0" smtClean="0">
                <a:solidFill>
                  <a:srgbClr val="660066"/>
                </a:solidFill>
                <a:latin typeface="Monaco" charset="0"/>
                <a:cs typeface="Monaco" charset="0"/>
              </a:rPr>
              <a:t>in</a:t>
            </a:r>
            <a:r>
              <a:rPr lang="en-US" sz="2800" dirty="0" smtClean="0">
                <a:solidFill>
                  <a:srgbClr val="400080"/>
                </a:solidFill>
                <a:latin typeface="Monaco" charset="0"/>
                <a:cs typeface="Monaco" charset="0"/>
              </a:rPr>
              <a:t> </a:t>
            </a:r>
            <a:r>
              <a:rPr lang="en-US" sz="2800" dirty="0" err="1" smtClean="0">
                <a:solidFill>
                  <a:srgbClr val="020202"/>
                </a:solidFill>
                <a:latin typeface="Monaco" charset="0"/>
                <a:cs typeface="Monaco" charset="0"/>
              </a:rPr>
              <a:t>mystring</a:t>
            </a:r>
            <a:r>
              <a:rPr lang="en-US" sz="2800" b="1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:</a:t>
            </a:r>
            <a:endParaRPr lang="en-US" sz="2800" dirty="0" smtClean="0">
              <a:solidFill>
                <a:schemeClr val="tx1"/>
              </a:solidFill>
              <a:latin typeface="Monaco" charset="0"/>
              <a:cs typeface="Monaco" charset="0"/>
            </a:endParaRP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1219200" y="4700588"/>
            <a:ext cx="7213107" cy="954107"/>
          </a:xfrm>
          <a:prstGeom prst="rect">
            <a:avLst/>
          </a:prstGeom>
          <a:solidFill>
            <a:srgbClr val="F2F2F2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1" dirty="0" smtClean="0">
                <a:solidFill>
                  <a:srgbClr val="660066"/>
                </a:solidFill>
                <a:latin typeface="Monaco" charset="0"/>
                <a:cs typeface="Monaco" charset="0"/>
              </a:rPr>
              <a:t>if</a:t>
            </a:r>
            <a:r>
              <a:rPr lang="en-US" sz="2800" dirty="0" smtClean="0">
                <a:solidFill>
                  <a:srgbClr val="400080"/>
                </a:solidFill>
                <a:latin typeface="Monaco" charset="0"/>
                <a:cs typeface="Monaco" charset="0"/>
              </a:rPr>
              <a:t> </a:t>
            </a:r>
            <a:r>
              <a:rPr lang="ja-JP" altLang="en-US" sz="2800" dirty="0" smtClean="0">
                <a:solidFill>
                  <a:srgbClr val="020202"/>
                </a:solidFill>
                <a:latin typeface="Monaco" charset="0"/>
                <a:cs typeface="Monaco" charset="0"/>
              </a:rPr>
              <a:t>“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cs typeface="Monaco" charset="0"/>
              </a:rPr>
              <a:t>Jr.</a:t>
            </a:r>
            <a:r>
              <a:rPr lang="ja-JP" altLang="en-US" sz="2800" dirty="0" smtClean="0">
                <a:solidFill>
                  <a:srgbClr val="020202"/>
                </a:solidFill>
                <a:latin typeface="Monaco" charset="0"/>
                <a:cs typeface="Monaco" charset="0"/>
              </a:rPr>
              <a:t>”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cs typeface="Monaco" charset="0"/>
              </a:rPr>
              <a:t> </a:t>
            </a:r>
            <a:r>
              <a:rPr lang="en-US" sz="2800" b="1" dirty="0" smtClean="0">
                <a:solidFill>
                  <a:srgbClr val="660066"/>
                </a:solidFill>
                <a:latin typeface="Monaco" charset="0"/>
                <a:cs typeface="Monaco" charset="0"/>
              </a:rPr>
              <a:t>in</a:t>
            </a:r>
            <a:r>
              <a:rPr lang="en-US" sz="2800" dirty="0" smtClean="0">
                <a:solidFill>
                  <a:srgbClr val="400080"/>
                </a:solidFill>
                <a:latin typeface="Monaco" charset="0"/>
                <a:cs typeface="Monaco" charset="0"/>
              </a:rPr>
              <a:t> 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cs typeface="Monaco" charset="0"/>
              </a:rPr>
              <a:t>name</a:t>
            </a:r>
            <a:r>
              <a:rPr lang="en-US" sz="2800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:</a:t>
            </a:r>
          </a:p>
          <a:p>
            <a:pPr>
              <a:defRPr/>
            </a:pPr>
            <a:r>
              <a:rPr lang="en-US" sz="2800" dirty="0" smtClean="0">
                <a:solidFill>
                  <a:srgbClr val="020202"/>
                </a:solidFill>
                <a:latin typeface="Monaco" charset="0"/>
                <a:cs typeface="Monaco" charset="0"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print</a:t>
            </a:r>
            <a:r>
              <a:rPr lang="en-US" sz="2800" dirty="0">
                <a:solidFill>
                  <a:srgbClr val="020202"/>
                </a:solidFill>
                <a:latin typeface="Monaco" charset="0"/>
                <a:cs typeface="Monaco" charset="0"/>
              </a:rPr>
              <a:t>(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cs typeface="Monaco" charset="0"/>
              </a:rPr>
              <a:t>name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cs typeface="Monaco" charset="0"/>
              </a:rPr>
              <a:t>, </a:t>
            </a:r>
            <a:r>
              <a:rPr lang="ja-JP" altLang="en-US" sz="2800" dirty="0" smtClean="0">
                <a:solidFill>
                  <a:srgbClr val="020202"/>
                </a:solidFill>
                <a:latin typeface="Monaco" charset="0"/>
                <a:cs typeface="Monaco" charset="0"/>
              </a:rPr>
              <a:t>“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cs typeface="Monaco" charset="0"/>
              </a:rPr>
              <a:t>contains </a:t>
            </a:r>
            <a:r>
              <a:rPr lang="ja-JP" altLang="en-US" sz="2800" dirty="0" smtClean="0">
                <a:solidFill>
                  <a:srgbClr val="020202"/>
                </a:solidFill>
                <a:latin typeface="Monaco" charset="0"/>
                <a:cs typeface="Monaco" charset="0"/>
              </a:rPr>
              <a:t>‘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cs typeface="Monaco" charset="0"/>
              </a:rPr>
              <a:t>Jr.</a:t>
            </a:r>
            <a:r>
              <a:rPr lang="ja-JP" altLang="en-US" sz="2800" dirty="0" smtClean="0">
                <a:solidFill>
                  <a:srgbClr val="020202"/>
                </a:solidFill>
                <a:latin typeface="Monaco" charset="0"/>
                <a:cs typeface="Monaco" charset="0"/>
              </a:rPr>
              <a:t>’</a:t>
            </a:r>
            <a:r>
              <a:rPr lang="ja-JP" altLang="en-US" sz="2800" dirty="0" smtClean="0">
                <a:solidFill>
                  <a:srgbClr val="020202"/>
                </a:solidFill>
                <a:latin typeface="Monaco" charset="0"/>
                <a:cs typeface="Monaco" charset="0"/>
              </a:rPr>
              <a:t>”</a:t>
            </a:r>
            <a:r>
              <a:rPr lang="en-US" altLang="ja-JP" sz="2800" dirty="0" smtClean="0">
                <a:solidFill>
                  <a:srgbClr val="020202"/>
                </a:solidFill>
                <a:latin typeface="Monaco" charset="0"/>
                <a:cs typeface="Monaco" charset="0"/>
              </a:rPr>
              <a:t>)</a:t>
            </a:r>
            <a:endParaRPr lang="en-US" sz="2800" dirty="0" smtClean="0">
              <a:solidFill>
                <a:srgbClr val="020202"/>
              </a:solidFill>
              <a:latin typeface="Monaco" charset="0"/>
              <a:cs typeface="Monaco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6927678" y="6172200"/>
            <a:ext cx="16622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err="1" smtClean="0">
                <a:latin typeface="Monaco" charset="0"/>
                <a:cs typeface="Monaco" charset="0"/>
              </a:rPr>
              <a:t>eliza.py</a:t>
            </a:r>
            <a:endParaRPr lang="en-US" dirty="0"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572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Strings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sequence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of characters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Example:</a:t>
            </a:r>
          </a:p>
          <a:p>
            <a:pPr lvl="1" eaLnBrk="1" hangingPunct="1">
              <a:buFont typeface="Wingdings" charset="0"/>
              <a:buNone/>
            </a:pP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band = </a:t>
            </a:r>
            <a:r>
              <a:rPr lang="ja-JP" altLang="en-US" dirty="0">
                <a:latin typeface="Monaco" charset="0"/>
                <a:ea typeface="ＭＳ Ｐゴシック" charset="0"/>
                <a:cs typeface="Monaco" charset="0"/>
              </a:rPr>
              <a:t>“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The Beatles</a:t>
            </a:r>
            <a:r>
              <a:rPr lang="ja-JP" altLang="en-US" dirty="0">
                <a:latin typeface="Monaco" charset="0"/>
                <a:ea typeface="ＭＳ Ｐゴシック" charset="0"/>
                <a:cs typeface="Monaco" charset="0"/>
              </a:rPr>
              <a:t>”</a:t>
            </a:r>
            <a:endParaRPr lang="en-US" dirty="0">
              <a:latin typeface="Monaco" charset="0"/>
              <a:ea typeface="ＭＳ Ｐゴシック" charset="0"/>
              <a:cs typeface="Monaco" charset="0"/>
            </a:endParaRPr>
          </a:p>
        </p:txBody>
      </p:sp>
      <p:sp>
        <p:nvSpPr>
          <p:cNvPr id="24583" name="Text Box 55"/>
          <p:cNvSpPr txBox="1">
            <a:spLocks noChangeArrowheads="1"/>
          </p:cNvSpPr>
          <p:nvPr/>
        </p:nvSpPr>
        <p:spPr bwMode="auto">
          <a:xfrm>
            <a:off x="2057400" y="4572000"/>
            <a:ext cx="17684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/>
              <a:t>index</a:t>
            </a:r>
            <a:r>
              <a:rPr lang="en-US"/>
              <a:t> or position of</a:t>
            </a:r>
          </a:p>
          <a:p>
            <a:r>
              <a:rPr lang="en-US"/>
              <a:t>characters</a:t>
            </a:r>
          </a:p>
        </p:txBody>
      </p:sp>
      <p:sp>
        <p:nvSpPr>
          <p:cNvPr id="24584" name="Text Box 57"/>
          <p:cNvSpPr txBox="1">
            <a:spLocks noChangeArrowheads="1"/>
          </p:cNvSpPr>
          <p:nvPr/>
        </p:nvSpPr>
        <p:spPr bwMode="auto">
          <a:xfrm>
            <a:off x="136525" y="2743200"/>
            <a:ext cx="157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characters</a:t>
            </a:r>
          </a:p>
        </p:txBody>
      </p:sp>
      <p:sp>
        <p:nvSpPr>
          <p:cNvPr id="24585" name="Line 58"/>
          <p:cNvSpPr>
            <a:spLocks noChangeShapeType="1"/>
          </p:cNvSpPr>
          <p:nvPr/>
        </p:nvSpPr>
        <p:spPr bwMode="auto">
          <a:xfrm>
            <a:off x="914400" y="3200400"/>
            <a:ext cx="152400" cy="38100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Text Box 69"/>
          <p:cNvSpPr txBox="1">
            <a:spLocks noChangeArrowheads="1"/>
          </p:cNvSpPr>
          <p:nvPr/>
        </p:nvSpPr>
        <p:spPr bwMode="auto">
          <a:xfrm>
            <a:off x="4495800" y="4829175"/>
            <a:ext cx="46482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dirty="0"/>
              <a:t>Length of the string: 11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Built-in function:</a:t>
            </a:r>
            <a:r>
              <a:rPr lang="en-US" dirty="0"/>
              <a:t> </a:t>
            </a:r>
            <a:r>
              <a:rPr lang="en-US" dirty="0" err="1">
                <a:solidFill>
                  <a:schemeClr val="tx2"/>
                </a:solidFill>
                <a:latin typeface="Monaco" charset="0"/>
              </a:rPr>
              <a:t>len</a:t>
            </a:r>
            <a:r>
              <a:rPr lang="en-US" dirty="0">
                <a:solidFill>
                  <a:schemeClr val="tx2"/>
                </a:solidFill>
                <a:latin typeface="Monaco" charset="0"/>
              </a:rPr>
              <a:t>(string)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to find length of a string</a:t>
            </a:r>
          </a:p>
        </p:txBody>
      </p:sp>
      <p:sp>
        <p:nvSpPr>
          <p:cNvPr id="24587" name="Text Box 70"/>
          <p:cNvSpPr txBox="1">
            <a:spLocks noChangeArrowheads="1"/>
          </p:cNvSpPr>
          <p:nvPr/>
        </p:nvSpPr>
        <p:spPr bwMode="auto">
          <a:xfrm>
            <a:off x="77788" y="5181600"/>
            <a:ext cx="1446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folHlink"/>
                </a:solidFill>
              </a:rPr>
              <a:t>Start at 0</a:t>
            </a:r>
          </a:p>
        </p:txBody>
      </p:sp>
      <p:sp>
        <p:nvSpPr>
          <p:cNvPr id="24588" name="Text Box 72"/>
          <p:cNvSpPr txBox="1">
            <a:spLocks noChangeArrowheads="1"/>
          </p:cNvSpPr>
          <p:nvPr/>
        </p:nvSpPr>
        <p:spPr bwMode="auto">
          <a:xfrm>
            <a:off x="6553200" y="2433638"/>
            <a:ext cx="2359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folHlink"/>
                </a:solidFill>
              </a:rPr>
              <a:t>End at </a:t>
            </a:r>
            <a:r>
              <a:rPr lang="en-US">
                <a:solidFill>
                  <a:schemeClr val="folHlink"/>
                </a:solidFill>
                <a:latin typeface="Monaco" charset="0"/>
                <a:cs typeface="Monaco" charset="0"/>
              </a:rPr>
              <a:t>len()</a:t>
            </a:r>
            <a:r>
              <a:rPr lang="en-US">
                <a:solidFill>
                  <a:schemeClr val="folHlink"/>
                </a:solidFill>
                <a:ea typeface="Monaco" charset="0"/>
                <a:cs typeface="Monaco" charset="0"/>
              </a:rPr>
              <a:t>-1</a:t>
            </a:r>
          </a:p>
        </p:txBody>
      </p:sp>
      <p:graphicFrame>
        <p:nvGraphicFramePr>
          <p:cNvPr id="54" name="Group 54"/>
          <p:cNvGraphicFramePr>
            <a:graphicFrameLocks noGrp="1"/>
          </p:cNvGraphicFramePr>
          <p:nvPr/>
        </p:nvGraphicFramePr>
        <p:xfrm>
          <a:off x="152400" y="3429000"/>
          <a:ext cx="8915400" cy="1126808"/>
        </p:xfrm>
        <a:graphic>
          <a:graphicData uri="http://schemas.openxmlformats.org/drawingml/2006/table">
            <a:tbl>
              <a:tblPr/>
              <a:tblGrid>
                <a:gridCol w="811213"/>
                <a:gridCol w="808037"/>
                <a:gridCol w="811213"/>
                <a:gridCol w="811212"/>
                <a:gridCol w="812800"/>
                <a:gridCol w="806450"/>
                <a:gridCol w="812800"/>
                <a:gridCol w="811213"/>
                <a:gridCol w="811212"/>
                <a:gridCol w="808038"/>
                <a:gridCol w="811212"/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‘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T</a:t>
                      </a: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’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‘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h</a:t>
                      </a: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’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‘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e</a:t>
                      </a: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’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‘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 </a:t>
                      </a: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’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‘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B</a:t>
                      </a: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’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‘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e</a:t>
                      </a: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’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‘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a</a:t>
                      </a: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’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‘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t</a:t>
                      </a: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’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‘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l</a:t>
                      </a: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’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‘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e</a:t>
                      </a: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’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‘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s</a:t>
                      </a: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’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24627" name="Line 56"/>
          <p:cNvSpPr>
            <a:spLocks noChangeShapeType="1"/>
          </p:cNvSpPr>
          <p:nvPr/>
        </p:nvSpPr>
        <p:spPr bwMode="auto">
          <a:xfrm flipV="1">
            <a:off x="3429000" y="4495800"/>
            <a:ext cx="381000" cy="45720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8" name="Line 73"/>
          <p:cNvSpPr>
            <a:spLocks noChangeShapeType="1"/>
          </p:cNvSpPr>
          <p:nvPr/>
        </p:nvSpPr>
        <p:spPr bwMode="auto">
          <a:xfrm>
            <a:off x="8153400" y="2898775"/>
            <a:ext cx="304800" cy="1219200"/>
          </a:xfrm>
          <a:prstGeom prst="line">
            <a:avLst/>
          </a:prstGeom>
          <a:noFill/>
          <a:ln w="635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9" name="Line 71"/>
          <p:cNvSpPr>
            <a:spLocks noChangeShapeType="1"/>
          </p:cNvSpPr>
          <p:nvPr/>
        </p:nvSpPr>
        <p:spPr bwMode="auto">
          <a:xfrm flipV="1">
            <a:off x="458788" y="4495800"/>
            <a:ext cx="76200" cy="685800"/>
          </a:xfrm>
          <a:prstGeom prst="line">
            <a:avLst/>
          </a:prstGeom>
          <a:noFill/>
          <a:ln w="635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47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String Comparisons</a:t>
            </a:r>
          </a:p>
        </p:txBody>
      </p:sp>
      <p:sp>
        <p:nvSpPr>
          <p:cNvPr id="2253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64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Same operations as with numbers: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==, !=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&lt;, &lt;=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&gt;, &gt;=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Use in conditions for </a:t>
            </a:r>
            <a:r>
              <a:rPr lang="en-US" b="1">
                <a:solidFill>
                  <a:srgbClr val="660066"/>
                </a:solidFill>
                <a:latin typeface="Monaco" charset="0"/>
                <a:ea typeface="ＭＳ Ｐゴシック" charset="0"/>
                <a:cs typeface="ＭＳ Ｐゴシック" charset="0"/>
              </a:rPr>
              <a:t>if</a:t>
            </a:r>
            <a:r>
              <a:rPr lang="en-US">
                <a:solidFill>
                  <a:srgbClr val="40008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statements and </a:t>
            </a:r>
            <a:r>
              <a:rPr lang="en-US" b="1">
                <a:solidFill>
                  <a:srgbClr val="660066"/>
                </a:solidFill>
                <a:latin typeface="Monaco" charset="0"/>
                <a:ea typeface="ＭＳ Ｐゴシック" charset="0"/>
                <a:cs typeface="ＭＳ Ｐゴシック" charset="0"/>
              </a:rPr>
              <a:t>while</a:t>
            </a:r>
            <a:r>
              <a:rPr lang="en-US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loops</a:t>
            </a:r>
          </a:p>
        </p:txBody>
      </p:sp>
      <p:sp>
        <p:nvSpPr>
          <p:cNvPr id="22535" name="Text Box 1028"/>
          <p:cNvSpPr txBox="1">
            <a:spLocks noChangeArrowheads="1"/>
          </p:cNvSpPr>
          <p:nvPr/>
        </p:nvSpPr>
        <p:spPr bwMode="auto">
          <a:xfrm>
            <a:off x="2590800" y="2514600"/>
            <a:ext cx="3443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Alphabetical comparison</a:t>
            </a:r>
          </a:p>
        </p:txBody>
      </p:sp>
      <p:sp>
        <p:nvSpPr>
          <p:cNvPr id="22536" name="AutoShape 1029"/>
          <p:cNvSpPr>
            <a:spLocks/>
          </p:cNvSpPr>
          <p:nvPr/>
        </p:nvSpPr>
        <p:spPr bwMode="auto">
          <a:xfrm>
            <a:off x="2209800" y="2286000"/>
            <a:ext cx="228600" cy="990600"/>
          </a:xfrm>
          <a:prstGeom prst="rightBrace">
            <a:avLst>
              <a:gd name="adj1" fmla="val 36111"/>
              <a:gd name="adj2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Text Box 1030"/>
          <p:cNvSpPr txBox="1">
            <a:spLocks noChangeArrowheads="1"/>
          </p:cNvSpPr>
          <p:nvPr/>
        </p:nvSpPr>
        <p:spPr bwMode="auto">
          <a:xfrm>
            <a:off x="5334000" y="6324600"/>
            <a:ext cx="319831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300" dirty="0" err="1" smtClean="0">
                <a:latin typeface="Monaco" charset="0"/>
                <a:cs typeface="Monaco" charset="0"/>
              </a:rPr>
              <a:t>string_compare.py</a:t>
            </a:r>
            <a:endParaRPr lang="en-US" sz="2300" dirty="0">
              <a:latin typeface="Monaco" charset="0"/>
              <a:cs typeface="Monaco" charset="0"/>
            </a:endParaRPr>
          </a:p>
        </p:txBody>
      </p:sp>
      <p:sp>
        <p:nvSpPr>
          <p:cNvPr id="280583" name="Rectangle 1031"/>
          <p:cNvSpPr>
            <a:spLocks noChangeArrowheads="1"/>
          </p:cNvSpPr>
          <p:nvPr/>
        </p:nvSpPr>
        <p:spPr bwMode="auto">
          <a:xfrm>
            <a:off x="1893888" y="4419600"/>
            <a:ext cx="5726112" cy="1570038"/>
          </a:xfrm>
          <a:prstGeom prst="rect">
            <a:avLst/>
          </a:prstGeom>
          <a:solidFill>
            <a:srgbClr val="F2F2F2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userpick</a:t>
            </a:r>
            <a:r>
              <a:rPr lang="en-US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== pick4num: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   print "We have a winner!"</a:t>
            </a:r>
          </a:p>
          <a:p>
            <a:pPr>
              <a:defRPr/>
            </a:pPr>
            <a:r>
              <a:rPr lang="en-US" b="1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else</a:t>
            </a:r>
            <a:r>
              <a:rPr lang="en-US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   print "You lose."</a:t>
            </a:r>
          </a:p>
        </p:txBody>
      </p:sp>
    </p:spTree>
    <p:extLst>
      <p:ext uri="{BB962C8B-B14F-4D97-AF65-F5344CB8AC3E}">
        <p14:creationId xmlns:p14="http://schemas.microsoft.com/office/powerpoint/2010/main" val="111700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Iterating Through a String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Use a </a:t>
            </a:r>
            <a:r>
              <a:rPr lang="en-US" b="1" dirty="0">
                <a:solidFill>
                  <a:srgbClr val="660066"/>
                </a:solidFill>
                <a:latin typeface="Monaco" charset="0"/>
                <a:ea typeface="ＭＳ Ｐゴシック" charset="0"/>
                <a:cs typeface="ＭＳ Ｐゴシック" charset="0"/>
              </a:rPr>
              <a:t>for</a:t>
            </a:r>
            <a:r>
              <a:rPr lang="en-US" dirty="0">
                <a:solidFill>
                  <a:srgbClr val="40008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loop to iterate through </a:t>
            </a:r>
            <a:r>
              <a:rPr lang="en-US" i="1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characters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in a string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Read as </a:t>
            </a:r>
            <a:r>
              <a:rPr lang="ja-JP" altLang="en-US" dirty="0">
                <a:latin typeface="Arial" charset="0"/>
                <a:ea typeface="ＭＳ Ｐゴシック" charset="0"/>
              </a:rPr>
              <a:t>“</a:t>
            </a:r>
            <a:r>
              <a:rPr lang="en-US" dirty="0">
                <a:latin typeface="Arial" charset="0"/>
                <a:ea typeface="ＭＳ Ｐゴシック" charset="0"/>
              </a:rPr>
              <a:t>for each character in the string</a:t>
            </a:r>
            <a:r>
              <a:rPr lang="ja-JP" altLang="en-US" dirty="0">
                <a:latin typeface="Arial" charset="0"/>
                <a:ea typeface="ＭＳ Ｐゴシック" charset="0"/>
              </a:rPr>
              <a:t>”</a:t>
            </a:r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2209800" y="2895600"/>
            <a:ext cx="4864100" cy="1077913"/>
          </a:xfrm>
          <a:prstGeom prst="rect">
            <a:avLst/>
          </a:prstGeom>
          <a:solidFill>
            <a:srgbClr val="F2F2F2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660066"/>
                </a:solidFill>
                <a:latin typeface="Monaco" charset="0"/>
              </a:rPr>
              <a:t>for</a:t>
            </a:r>
            <a:r>
              <a:rPr lang="en-US" sz="3200" dirty="0">
                <a:solidFill>
                  <a:schemeClr val="tx2"/>
                </a:solidFill>
                <a:latin typeface="Monaco" charset="0"/>
              </a:rPr>
              <a:t> </a:t>
            </a:r>
            <a:r>
              <a:rPr lang="en-US" sz="3200" dirty="0">
                <a:solidFill>
                  <a:srgbClr val="020202"/>
                </a:solidFill>
                <a:latin typeface="Monaco" charset="0"/>
              </a:rPr>
              <a:t>char </a:t>
            </a:r>
            <a:r>
              <a:rPr lang="en-US" sz="3200" b="1" dirty="0">
                <a:solidFill>
                  <a:srgbClr val="660066"/>
                </a:solidFill>
                <a:latin typeface="Monaco" charset="0"/>
              </a:rPr>
              <a:t>in</a:t>
            </a:r>
            <a:r>
              <a:rPr lang="en-US" sz="3200" dirty="0">
                <a:solidFill>
                  <a:srgbClr val="400080"/>
                </a:solidFill>
                <a:latin typeface="Monaco" charset="0"/>
              </a:rPr>
              <a:t> </a:t>
            </a:r>
            <a:r>
              <a:rPr lang="en-US" sz="3200" dirty="0">
                <a:solidFill>
                  <a:srgbClr val="020202"/>
                </a:solidFill>
                <a:latin typeface="Monaco" charset="0"/>
              </a:rPr>
              <a:t>string</a:t>
            </a:r>
            <a:r>
              <a:rPr lang="en-US" sz="3200" dirty="0">
                <a:solidFill>
                  <a:schemeClr val="tx1"/>
                </a:solidFill>
                <a:latin typeface="Monaco" charset="0"/>
              </a:rPr>
              <a:t>:</a:t>
            </a:r>
          </a:p>
          <a:p>
            <a:pPr>
              <a:defRPr/>
            </a:pPr>
            <a:r>
              <a:rPr lang="en-US" sz="3200" dirty="0">
                <a:solidFill>
                  <a:srgbClr val="020202"/>
                </a:solidFill>
                <a:latin typeface="Monaco" charset="0"/>
              </a:rPr>
              <a:t>	</a:t>
            </a:r>
            <a:r>
              <a:rPr lang="en-US" sz="3200" dirty="0" smtClean="0">
                <a:solidFill>
                  <a:schemeClr val="tx1"/>
                </a:solidFill>
                <a:latin typeface="Monaco" charset="0"/>
              </a:rPr>
              <a:t>print</a:t>
            </a:r>
            <a:r>
              <a:rPr lang="en-US" sz="3200" dirty="0">
                <a:solidFill>
                  <a:srgbClr val="020202"/>
                </a:solidFill>
                <a:latin typeface="Monaco" charset="0"/>
              </a:rPr>
              <a:t>(</a:t>
            </a:r>
            <a:r>
              <a:rPr lang="en-US" sz="3200" dirty="0" smtClean="0">
                <a:solidFill>
                  <a:srgbClr val="020202"/>
                </a:solidFill>
                <a:latin typeface="Monaco" charset="0"/>
              </a:rPr>
              <a:t>char)</a:t>
            </a:r>
            <a:endParaRPr lang="en-US" sz="3200" dirty="0">
              <a:solidFill>
                <a:srgbClr val="020202"/>
              </a:solidFill>
              <a:latin typeface="Monaco" charset="0"/>
            </a:endParaRPr>
          </a:p>
        </p:txBody>
      </p:sp>
      <p:sp>
        <p:nvSpPr>
          <p:cNvPr id="26632" name="Text Box 5"/>
          <p:cNvSpPr txBox="1">
            <a:spLocks noChangeArrowheads="1"/>
          </p:cNvSpPr>
          <p:nvPr/>
        </p:nvSpPr>
        <p:spPr bwMode="auto">
          <a:xfrm>
            <a:off x="7162800" y="6172200"/>
            <a:ext cx="1812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Python shell</a:t>
            </a:r>
          </a:p>
        </p:txBody>
      </p:sp>
      <p:sp>
        <p:nvSpPr>
          <p:cNvPr id="26633" name="Text Box 6"/>
          <p:cNvSpPr txBox="1">
            <a:spLocks noChangeArrowheads="1"/>
          </p:cNvSpPr>
          <p:nvPr/>
        </p:nvSpPr>
        <p:spPr bwMode="auto">
          <a:xfrm>
            <a:off x="2743200" y="1981200"/>
            <a:ext cx="2495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folHlink"/>
                </a:solidFill>
              </a:rPr>
              <a:t>string of length 1</a:t>
            </a:r>
          </a:p>
        </p:txBody>
      </p:sp>
      <p:sp>
        <p:nvSpPr>
          <p:cNvPr id="26634" name="Line 7"/>
          <p:cNvSpPr>
            <a:spLocks noChangeShapeType="1"/>
          </p:cNvSpPr>
          <p:nvPr/>
        </p:nvSpPr>
        <p:spPr bwMode="auto">
          <a:xfrm>
            <a:off x="3657600" y="2438400"/>
            <a:ext cx="76200" cy="609600"/>
          </a:xfrm>
          <a:prstGeom prst="line">
            <a:avLst/>
          </a:prstGeom>
          <a:noFill/>
          <a:ln w="539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4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Substrings Operator: []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267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Look at a particular character in the string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Syntax: </a:t>
            </a:r>
            <a:r>
              <a:rPr lang="en-US" dirty="0" err="1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str</a:t>
            </a:r>
            <a:r>
              <a:rPr lang="en-US" dirty="0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[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&lt;</a:t>
            </a:r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integer_expression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&gt;</a:t>
            </a:r>
            <a:r>
              <a:rPr lang="en-US" dirty="0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]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[</a:t>
            </a:r>
            <a:r>
              <a:rPr lang="en-US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Positive value</a:t>
            </a:r>
            <a:r>
              <a:rPr lang="en-US" dirty="0">
                <a:latin typeface="Arial" charset="0"/>
                <a:ea typeface="ＭＳ Ｐゴシック" charset="0"/>
              </a:rPr>
              <a:t>]: index of character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[</a:t>
            </a:r>
            <a:r>
              <a:rPr lang="en-US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Negative value</a:t>
            </a:r>
            <a:r>
              <a:rPr lang="en-US" dirty="0">
                <a:latin typeface="Arial" charset="0"/>
                <a:ea typeface="ＭＳ Ｐゴシック" charset="0"/>
              </a:rPr>
              <a:t>]: count backwards from end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Examples: 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&lt;sequence&gt;[0]  returns the first element/char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&lt;sequence&gt;[-1] returns the last element/char</a:t>
            </a:r>
          </a:p>
          <a:p>
            <a:pPr eaLnBrk="1" hangingPunct="1">
              <a:buFontTx/>
              <a:buNone/>
            </a:pPr>
            <a:endParaRPr lang="en-US" dirty="0">
              <a:solidFill>
                <a:schemeClr val="accent2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9" name="Text Box 34"/>
          <p:cNvSpPr txBox="1">
            <a:spLocks noChangeArrowheads="1"/>
          </p:cNvSpPr>
          <p:nvPr/>
        </p:nvSpPr>
        <p:spPr bwMode="auto">
          <a:xfrm>
            <a:off x="533400" y="5572125"/>
            <a:ext cx="403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We will deal with sequences beyond strings later.</a:t>
            </a:r>
          </a:p>
        </p:txBody>
      </p:sp>
      <p:sp>
        <p:nvSpPr>
          <p:cNvPr id="28680" name="Line 35"/>
          <p:cNvSpPr>
            <a:spLocks noChangeShapeType="1"/>
          </p:cNvSpPr>
          <p:nvPr/>
        </p:nvSpPr>
        <p:spPr bwMode="auto">
          <a:xfrm flipH="1" flipV="1">
            <a:off x="2209800" y="4779963"/>
            <a:ext cx="152400" cy="83820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276600" y="0"/>
            <a:ext cx="5867400" cy="1828800"/>
            <a:chOff x="3276598" y="0"/>
            <a:chExt cx="5867401" cy="1828800"/>
          </a:xfrm>
        </p:grpSpPr>
        <p:sp>
          <p:nvSpPr>
            <p:cNvPr id="28683" name="Line 36"/>
            <p:cNvSpPr>
              <a:spLocks noChangeShapeType="1"/>
            </p:cNvSpPr>
            <p:nvPr/>
          </p:nvSpPr>
          <p:spPr bwMode="auto">
            <a:xfrm flipH="1">
              <a:off x="3276598" y="381000"/>
              <a:ext cx="4114801" cy="1447800"/>
            </a:xfrm>
            <a:prstGeom prst="line">
              <a:avLst/>
            </a:prstGeom>
            <a:noFill/>
            <a:ln w="635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4" name="Line 37"/>
            <p:cNvSpPr>
              <a:spLocks noChangeShapeType="1"/>
            </p:cNvSpPr>
            <p:nvPr/>
          </p:nvSpPr>
          <p:spPr bwMode="auto">
            <a:xfrm flipH="1">
              <a:off x="7543799" y="381000"/>
              <a:ext cx="76200" cy="1447800"/>
            </a:xfrm>
            <a:prstGeom prst="line">
              <a:avLst/>
            </a:prstGeom>
            <a:noFill/>
            <a:ln w="635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Text Box 38"/>
            <p:cNvSpPr txBox="1">
              <a:spLocks noChangeArrowheads="1"/>
            </p:cNvSpPr>
            <p:nvPr/>
          </p:nvSpPr>
          <p:spPr bwMode="auto">
            <a:xfrm>
              <a:off x="6051549" y="0"/>
              <a:ext cx="30924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folHlink"/>
                  </a:solidFill>
                </a:rPr>
                <a:t>Literally, </a:t>
              </a:r>
              <a:r>
                <a:rPr lang="en-US" b="1" dirty="0">
                  <a:solidFill>
                    <a:schemeClr val="folHlink"/>
                  </a:solidFill>
                </a:rPr>
                <a:t>not</a:t>
              </a:r>
              <a:r>
                <a:rPr lang="en-US" dirty="0">
                  <a:solidFill>
                    <a:schemeClr val="folHlink"/>
                  </a:solidFill>
                </a:rPr>
                <a:t> optional</a:t>
              </a:r>
            </a:p>
          </p:txBody>
        </p:sp>
      </p:grpSp>
      <p:sp>
        <p:nvSpPr>
          <p:cNvPr id="14" name="Text Box 1030"/>
          <p:cNvSpPr txBox="1">
            <a:spLocks noChangeArrowheads="1"/>
          </p:cNvSpPr>
          <p:nvPr/>
        </p:nvSpPr>
        <p:spPr bwMode="auto">
          <a:xfrm>
            <a:off x="5791200" y="6411724"/>
            <a:ext cx="3193672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300" dirty="0" smtClean="0">
                <a:latin typeface="Monaco" charset="0"/>
                <a:cs typeface="Monaco" charset="0"/>
              </a:rPr>
              <a:t>Examples in shell</a:t>
            </a:r>
            <a:endParaRPr lang="en-US" sz="2300" dirty="0"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674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Arial" charset="0"/>
              </a:rPr>
              <a:t>Sprenkle - CSCI111</a:t>
            </a:r>
          </a:p>
        </p:txBody>
      </p:sp>
      <p:sp>
        <p:nvSpPr>
          <p:cNvPr id="6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40D4865E-B6C4-8845-A42D-738DB2C1877C}" type="slidenum">
              <a:rPr lang="en-US" sz="1400">
                <a:solidFill>
                  <a:schemeClr val="tx1"/>
                </a:solidFill>
                <a:latin typeface="Arial" charset="0"/>
              </a:rPr>
              <a:pPr/>
              <a:t>9</a:t>
            </a:fld>
            <a:endParaRPr 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Substrings Operator: []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Look at a particular character in the string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Syntax: </a:t>
            </a:r>
            <a:r>
              <a:rPr lang="en-US" dirty="0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string[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&lt;</a:t>
            </a:r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integer_expression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&gt;</a:t>
            </a:r>
            <a:r>
              <a:rPr lang="en-US" dirty="0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]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Examples with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band</a:t>
            </a:r>
            <a:r>
              <a:rPr lang="en-US" sz="2800" dirty="0" smtClean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sz="2800" dirty="0">
                <a:latin typeface="Monaco" charset="0"/>
                <a:ea typeface="ＭＳ Ｐゴシック" charset="0"/>
                <a:cs typeface="Monaco" charset="0"/>
              </a:rPr>
              <a:t>= </a:t>
            </a:r>
            <a:r>
              <a:rPr lang="ja-JP" altLang="en-US" sz="2800" dirty="0">
                <a:latin typeface="Monaco" charset="0"/>
                <a:ea typeface="ＭＳ Ｐゴシック" charset="0"/>
                <a:cs typeface="Monaco" charset="0"/>
              </a:rPr>
              <a:t>“</a:t>
            </a:r>
            <a:r>
              <a:rPr lang="en-US" sz="2800" dirty="0">
                <a:latin typeface="Monaco" charset="0"/>
                <a:ea typeface="ＭＳ Ｐゴシック" charset="0"/>
                <a:cs typeface="Monaco" charset="0"/>
              </a:rPr>
              <a:t>The Beatles</a:t>
            </a:r>
            <a:r>
              <a:rPr lang="ja-JP" altLang="en-US" sz="2800" dirty="0">
                <a:latin typeface="Monaco" charset="0"/>
                <a:ea typeface="ＭＳ Ｐゴシック" charset="0"/>
                <a:cs typeface="Monaco" charset="0"/>
              </a:rPr>
              <a:t>”</a:t>
            </a:r>
            <a:endParaRPr lang="en-US" dirty="0">
              <a:latin typeface="Monaco" charset="0"/>
              <a:ea typeface="ＭＳ Ｐゴシック" charset="0"/>
              <a:cs typeface="Monaco" charset="0"/>
            </a:endParaRPr>
          </a:p>
        </p:txBody>
      </p:sp>
      <p:graphicFrame>
        <p:nvGraphicFramePr>
          <p:cNvPr id="162889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05904"/>
              </p:ext>
            </p:extLst>
          </p:nvPr>
        </p:nvGraphicFramePr>
        <p:xfrm>
          <a:off x="990600" y="3962400"/>
          <a:ext cx="7162800" cy="2743200"/>
        </p:xfrm>
        <a:graphic>
          <a:graphicData uri="http://schemas.openxmlformats.org/drawingml/2006/table">
            <a:tbl>
              <a:tblPr/>
              <a:tblGrid>
                <a:gridCol w="3581400"/>
                <a:gridCol w="358140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Expression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band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[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band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[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3]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band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[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len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(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band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)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band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[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len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(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band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)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-1]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band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[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-1]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887" name="Group 71"/>
          <p:cNvGraphicFramePr>
            <a:graphicFrameLocks noGrp="1"/>
          </p:cNvGraphicFramePr>
          <p:nvPr/>
        </p:nvGraphicFramePr>
        <p:xfrm>
          <a:off x="990600" y="2835275"/>
          <a:ext cx="7010400" cy="975240"/>
        </p:xfrm>
        <a:graphic>
          <a:graphicData uri="http://schemas.openxmlformats.org/drawingml/2006/table">
            <a:tbl>
              <a:tblPr/>
              <a:tblGrid>
                <a:gridCol w="638175"/>
                <a:gridCol w="635000"/>
                <a:gridCol w="638175"/>
                <a:gridCol w="638175"/>
                <a:gridCol w="638175"/>
                <a:gridCol w="635000"/>
                <a:gridCol w="638175"/>
                <a:gridCol w="638175"/>
                <a:gridCol w="638175"/>
                <a:gridCol w="635000"/>
                <a:gridCol w="638175"/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T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h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e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B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e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a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t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l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e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s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708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cad">
  <a:themeElements>
    <a:clrScheme name="Custom 20">
      <a:dk1>
        <a:srgbClr val="020202"/>
      </a:dk1>
      <a:lt1>
        <a:srgbClr val="FFFFFF"/>
      </a:lt1>
      <a:dk2>
        <a:srgbClr val="2017B8"/>
      </a:dk2>
      <a:lt2>
        <a:srgbClr val="400080"/>
      </a:lt2>
      <a:accent1>
        <a:srgbClr val="33CCCC"/>
      </a:accent1>
      <a:accent2>
        <a:srgbClr val="008000"/>
      </a:accent2>
      <a:accent3>
        <a:srgbClr val="FEFFFF"/>
      </a:accent3>
      <a:accent4>
        <a:srgbClr val="010101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aca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Tahoma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Tahoma" pitchFamily="-65" charset="0"/>
          </a:defRPr>
        </a:defPPr>
      </a:lstStyle>
    </a:lnDef>
  </a:objectDefaults>
  <a:extraClrSchemeLst>
    <a:extraClrScheme>
      <a:clrScheme name="acad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class.potx</Template>
  <TotalTime>20300</TotalTime>
  <Words>1467</Words>
  <Application>Microsoft Macintosh PowerPoint</Application>
  <PresentationFormat>On-screen Show (4:3)</PresentationFormat>
  <Paragraphs>370</Paragraphs>
  <Slides>23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acad</vt:lpstr>
      <vt:lpstr>Strings</vt:lpstr>
      <vt:lpstr>What should you comment?</vt:lpstr>
      <vt:lpstr>Review: Escape Sequences</vt:lpstr>
      <vt:lpstr>Testing for Substrings</vt:lpstr>
      <vt:lpstr>Strings</vt:lpstr>
      <vt:lpstr>String Comparisons</vt:lpstr>
      <vt:lpstr>Iterating Through a String</vt:lpstr>
      <vt:lpstr>Substrings Operator: []</vt:lpstr>
      <vt:lpstr>Substrings Operator: []</vt:lpstr>
      <vt:lpstr>Substrings Operator: []</vt:lpstr>
      <vt:lpstr>Iterating Through a String</vt:lpstr>
      <vt:lpstr>Summary: Iterating Through a String</vt:lpstr>
      <vt:lpstr>Substrings Operator: [:]</vt:lpstr>
      <vt:lpstr>Substrings Operator: [:]</vt:lpstr>
      <vt:lpstr>Substrings Operator: [:]</vt:lpstr>
      <vt:lpstr>Strings are Immutable</vt:lpstr>
      <vt:lpstr>Using the STR API</vt:lpstr>
      <vt:lpstr>String Methods vs. Functions</vt:lpstr>
      <vt:lpstr>str Methods</vt:lpstr>
      <vt:lpstr>str Methods</vt:lpstr>
      <vt:lpstr>Common str Methods</vt:lpstr>
      <vt:lpstr>Common str Methods</vt:lpstr>
      <vt:lpstr>Try it!</vt:lpstr>
    </vt:vector>
  </TitlesOfParts>
  <Company>	閬]皤ꌩ嚘뿿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Sprenkle</dc:creator>
  <cp:lastModifiedBy>Emily Hill</cp:lastModifiedBy>
  <cp:revision>851</cp:revision>
  <cp:lastPrinted>2014-01-09T19:07:24Z</cp:lastPrinted>
  <dcterms:created xsi:type="dcterms:W3CDTF">2010-01-18T19:39:22Z</dcterms:created>
  <dcterms:modified xsi:type="dcterms:W3CDTF">2015-03-20T16:56:16Z</dcterms:modified>
</cp:coreProperties>
</file>