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385" r:id="rId2"/>
    <p:sldId id="414" r:id="rId3"/>
    <p:sldId id="413" r:id="rId4"/>
    <p:sldId id="412" r:id="rId5"/>
    <p:sldId id="388" r:id="rId6"/>
    <p:sldId id="387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400" r:id="rId17"/>
    <p:sldId id="403" r:id="rId18"/>
    <p:sldId id="408" r:id="rId19"/>
    <p:sldId id="404" r:id="rId20"/>
    <p:sldId id="405" r:id="rId21"/>
    <p:sldId id="406" r:id="rId22"/>
    <p:sldId id="407" r:id="rId23"/>
    <p:sldId id="410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11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F748EE8D-7E52-744A-B3AF-48E6012BF8D1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68D77FE-95AC-834F-8EA0-D45F663F2CD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F2D6C4F-263D-E942-86F6-202107ACF32C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58FA1-7538-D14D-8E52-9ABB4AFCF2D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C65E68E-FD48-2B47-AFED-5EE1F4CDF68C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F83AC32-4C56-E344-8413-E7103594A7D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5F6DDC2-1BCB-CF41-AF08-C19C2DB75D4D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D433B05-2B87-3945-A277-11D3A2C037D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F5EA715-EED0-824D-AF07-D599B763D26A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8C85035-13A5-FB4A-864B-ECF83ADB9AE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0CC0784-6EA7-FC4E-8561-4A0EEC410FD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6FB65F30-7146-754B-BBF2-50CEE09F87D3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8C2EE08-4BCB-1349-A021-771FF9A6E121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4325" y="506413"/>
            <a:ext cx="3455988" cy="2590800"/>
          </a:xfrm>
          <a:solidFill>
            <a:srgbClr val="FFFFFF"/>
          </a:solidFill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195918" y="3264694"/>
            <a:ext cx="6769100" cy="30968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67F0206F-7BCC-E44A-8308-2A539426AA0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err="1" smtClean="0">
                <a:latin typeface="Times" charset="0"/>
                <a:ea typeface="ＭＳ Ｐゴシック" charset="0"/>
                <a:cs typeface="ＭＳ Ｐゴシック" charset="0"/>
              </a:rPr>
              <a:t>Eliza.py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39C2298A-3948-364F-9402-FC540FE4F1F9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FFF54F1-ED5B-754D-97B6-5112C1D2390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2A7F47E-3EC8-A54A-B343-01B3A6CD5E4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49B73F6-DA2F-414F-9C37-BC0154424FC9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9C23D8F-EA34-4342-9D53-B4EDA47D346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Emily Hill</a:t>
            </a:r>
          </a:p>
          <a:p>
            <a:r>
              <a:rPr lang="en-US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807E245-AF98-324D-BEA7-B9B164784703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[]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Look at a particular character in the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Syntax: </a:t>
            </a:r>
            <a:r>
              <a:rPr lang="en-US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string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&lt;integer expression&gt;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with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band</a:t>
            </a:r>
            <a:r>
              <a:rPr lang="en-US" sz="28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The Beatles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290883" name="Group 10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60344"/>
              </p:ext>
            </p:extLst>
          </p:nvPr>
        </p:nvGraphicFramePr>
        <p:xfrm>
          <a:off x="990600" y="3962400"/>
          <a:ext cx="7162800" cy="274320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(band)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IndexError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(band)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843" name="Group 1051"/>
          <p:cNvGraphicFramePr>
            <a:graphicFrameLocks noGrp="1"/>
          </p:cNvGraphicFramePr>
          <p:nvPr/>
        </p:nvGraphicFramePr>
        <p:xfrm>
          <a:off x="990600" y="2835275"/>
          <a:ext cx="7010400" cy="975240"/>
        </p:xfrm>
        <a:graphic>
          <a:graphicData uri="http://schemas.openxmlformats.org/drawingml/2006/table">
            <a:tbl>
              <a:tblPr/>
              <a:tblGrid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B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Iterating Through a String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Alternatively, can iterate through the </a:t>
            </a:r>
            <a:r>
              <a:rPr lang="en-US" i="1" dirty="0">
                <a:solidFill>
                  <a:srgbClr val="196666"/>
                </a:solidFill>
                <a:ea typeface="ＭＳ Ｐゴシック" charset="-128"/>
                <a:cs typeface="ＭＳ Ｐゴシック" charset="-128"/>
              </a:rPr>
              <a:t>positions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 a string</a:t>
            </a:r>
          </a:p>
          <a:p>
            <a:pPr lvl="1" eaLnBrk="1" hangingPunct="1">
              <a:buFont typeface="Wingdings" charset="2"/>
              <a:buChar char="Ø"/>
              <a:defRPr/>
            </a:pPr>
            <a:r>
              <a:rPr lang="en-US" dirty="0"/>
              <a:t>Could write as a </a:t>
            </a:r>
            <a:r>
              <a:rPr lang="en-US" b="1" dirty="0">
                <a:solidFill>
                  <a:srgbClr val="660066"/>
                </a:solidFill>
                <a:latin typeface="Monaco" charset="0"/>
              </a:rPr>
              <a:t>while</a:t>
            </a:r>
            <a:r>
              <a:rPr lang="en-US" dirty="0">
                <a:solidFill>
                  <a:srgbClr val="400080"/>
                </a:solidFill>
              </a:rPr>
              <a:t> </a:t>
            </a:r>
            <a:r>
              <a:rPr lang="en-US" dirty="0"/>
              <a:t>loop as well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7818438" cy="1077913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32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pos </a:t>
            </a: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32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range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3200" dirty="0" err="1">
                <a:solidFill>
                  <a:srgbClr val="020202"/>
                </a:solidFill>
                <a:latin typeface="Monaco" charset="0"/>
              </a:rPr>
              <a:t>len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(string))</a:t>
            </a:r>
            <a:r>
              <a:rPr lang="en-US" sz="32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Monaco" charset="0"/>
              </a:rPr>
              <a:t>print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string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[</a:t>
            </a:r>
            <a:r>
              <a:rPr lang="en-US" sz="3200" dirty="0" err="1">
                <a:solidFill>
                  <a:srgbClr val="020202"/>
                </a:solidFill>
                <a:latin typeface="Monaco" charset="0"/>
              </a:rPr>
              <a:t>pos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])</a:t>
            </a:r>
            <a:endParaRPr lang="en-US" sz="3200" dirty="0">
              <a:solidFill>
                <a:srgbClr val="020202"/>
              </a:solidFill>
              <a:latin typeface="Monaco" charset="0"/>
            </a:endParaRP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898525" y="2849563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An integer</a:t>
            </a:r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>
            <a:off x="1600200" y="3352800"/>
            <a:ext cx="228600" cy="5334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3641725" y="5211763"/>
            <a:ext cx="292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</a:rPr>
              <a:t>Index into the string</a:t>
            </a:r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 flipV="1">
            <a:off x="5029200" y="4724400"/>
            <a:ext cx="1524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6172200" y="6172200"/>
            <a:ext cx="2216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whilestr.py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3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Summary: Iterating Through a String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each character in the string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each position in the string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0" y="172085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string of length 1</a:t>
            </a: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917575" y="4921250"/>
            <a:ext cx="6799263" cy="946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pos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2800" dirty="0" smtClean="0">
                <a:solidFill>
                  <a:srgbClr val="196666"/>
                </a:solidFill>
                <a:latin typeface="Monaco" charset="0"/>
              </a:rPr>
              <a:t>range</a:t>
            </a:r>
            <a:r>
              <a:rPr lang="en-US" sz="2800" dirty="0">
                <a:solidFill>
                  <a:srgbClr val="196666"/>
                </a:solidFill>
                <a:latin typeface="Monaco" charset="0"/>
              </a:rPr>
              <a:t>(</a:t>
            </a:r>
            <a:r>
              <a:rPr lang="en-US" sz="2800" dirty="0" err="1">
                <a:solidFill>
                  <a:srgbClr val="196666"/>
                </a:solidFill>
                <a:latin typeface="Monaco" charset="0"/>
              </a:rPr>
              <a:t>len</a:t>
            </a:r>
            <a:r>
              <a:rPr lang="en-US" sz="2800" dirty="0">
                <a:solidFill>
                  <a:srgbClr val="196666"/>
                </a:solidFill>
                <a:latin typeface="Monaco" charset="0"/>
              </a:rPr>
              <a:t>(string))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</a:rPr>
              <a:t>print(string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</a:rPr>
              <a:t>pos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</a:rPr>
              <a:t>])</a:t>
            </a:r>
            <a:endParaRPr lang="en-US" sz="2800" dirty="0">
              <a:solidFill>
                <a:schemeClr val="tx1"/>
              </a:solidFill>
              <a:latin typeface="Monaco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52400" y="43434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An integer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447800" y="4724400"/>
            <a:ext cx="609600" cy="304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910263" y="5867400"/>
            <a:ext cx="292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Index into the string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 flipV="1">
            <a:off x="5334000" y="5638800"/>
            <a:ext cx="533400" cy="2286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438400" y="2170113"/>
            <a:ext cx="4278313" cy="954087"/>
          </a:xfrm>
          <a:prstGeom prst="rect">
            <a:avLst/>
          </a:prstGeom>
          <a:solidFill>
            <a:srgbClr val="E6E6E6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Monaco" charset="0"/>
              </a:rPr>
              <a:t>char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2800" b="1" dirty="0">
                <a:solidFill>
                  <a:srgbClr val="196666"/>
                </a:solidFill>
                <a:latin typeface="Monaco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</a:rPr>
              <a:t>char)</a:t>
            </a:r>
            <a:endParaRPr lang="en-US" sz="2800" dirty="0">
              <a:solidFill>
                <a:srgbClr val="020202"/>
              </a:solidFill>
              <a:latin typeface="Monaco" charset="0"/>
            </a:endParaRPr>
          </a:p>
        </p:txBody>
      </p:sp>
      <p:sp>
        <p:nvSpPr>
          <p:cNvPr id="36878" name="Line 7"/>
          <p:cNvSpPr>
            <a:spLocks noChangeShapeType="1"/>
          </p:cNvSpPr>
          <p:nvPr/>
        </p:nvSpPr>
        <p:spPr bwMode="auto">
          <a:xfrm>
            <a:off x="2438400" y="1981200"/>
            <a:ext cx="1066800" cy="2286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Box 16"/>
          <p:cNvSpPr txBox="1">
            <a:spLocks noChangeArrowheads="1"/>
          </p:cNvSpPr>
          <p:nvPr/>
        </p:nvSpPr>
        <p:spPr bwMode="auto">
          <a:xfrm>
            <a:off x="6248400" y="3276600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8000"/>
                </a:solidFill>
              </a:rPr>
              <a:t>Determines loop</a:t>
            </a:r>
            <a:r>
              <a:rPr lang="ja-JP" altLang="en-US" dirty="0">
                <a:solidFill>
                  <a:srgbClr val="008000"/>
                </a:solidFill>
              </a:rPr>
              <a:t>’</a:t>
            </a:r>
            <a:r>
              <a:rPr lang="en-US" dirty="0">
                <a:solidFill>
                  <a:srgbClr val="008000"/>
                </a:solidFill>
              </a:rPr>
              <a:t>s behavior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4038600"/>
            <a:ext cx="1447800" cy="914400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 flipV="1">
            <a:off x="5943600" y="2667000"/>
            <a:ext cx="1524000" cy="609600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5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[:]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Select a substring (zero or more characters) using the </a:t>
            </a:r>
            <a:r>
              <a:rPr lang="en-US" sz="2800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[ ]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&lt;sequence&gt;[&lt;start&gt;:&lt;end&gt;]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the subsequence from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start</a:t>
            </a:r>
            <a:r>
              <a:rPr lang="en-US" sz="2400" dirty="0">
                <a:latin typeface="Arial" charset="0"/>
                <a:ea typeface="ＭＳ Ｐゴシック" charset="0"/>
              </a:rPr>
              <a:t> up to and </a:t>
            </a:r>
            <a:r>
              <a:rPr lang="en-US" sz="2400" b="1" dirty="0">
                <a:latin typeface="Arial" charset="0"/>
                <a:ea typeface="ＭＳ Ｐゴシック" charset="0"/>
              </a:rPr>
              <a:t>not</a:t>
            </a:r>
            <a:r>
              <a:rPr lang="en-US" sz="2400" dirty="0">
                <a:latin typeface="Arial" charset="0"/>
                <a:ea typeface="ＭＳ Ｐゴシック" charset="0"/>
              </a:rPr>
              <a:t> including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end</a:t>
            </a:r>
            <a:endParaRPr lang="en-US" sz="2400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&lt;sequence&gt;[&lt;start&gt;:]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the subsequence from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start</a:t>
            </a:r>
            <a:r>
              <a:rPr lang="en-US" sz="2400" dirty="0">
                <a:latin typeface="Arial" charset="0"/>
                <a:ea typeface="ＭＳ Ｐゴシック" charset="0"/>
              </a:rPr>
              <a:t> to the end of the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&lt;sequence&gt;[:&lt;end&gt;]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the subsequence from the first element up to and </a:t>
            </a:r>
            <a:r>
              <a:rPr lang="en-US" sz="2400" b="1" dirty="0">
                <a:latin typeface="Arial" charset="0"/>
                <a:ea typeface="ＭＳ Ｐゴシック" charset="0"/>
              </a:rPr>
              <a:t>not</a:t>
            </a:r>
            <a:r>
              <a:rPr lang="en-US" sz="2400" dirty="0">
                <a:latin typeface="Arial" charset="0"/>
                <a:ea typeface="ＭＳ Ｐゴシック" charset="0"/>
              </a:rPr>
              <a:t> including </a:t>
            </a:r>
            <a:r>
              <a:rPr lang="en-US" sz="2400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end</a:t>
            </a:r>
            <a:endParaRPr lang="en-US" sz="2400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&lt;sequence&gt;[:]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returns a copy of the entire sequence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6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17AF02E-20E9-0145-831D-33140643ECE7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[:]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Select a substring (one or more characters) using the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[ ]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file = 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program.py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58938" y="2819400"/>
          <a:ext cx="5275262" cy="914400"/>
        </p:xfrm>
        <a:graphic>
          <a:graphicData uri="http://schemas.openxmlformats.org/drawingml/2006/table">
            <a:tbl>
              <a:tblPr/>
              <a:tblGrid>
                <a:gridCol w="527050"/>
                <a:gridCol w="528637"/>
                <a:gridCol w="527050"/>
                <a:gridCol w="527050"/>
                <a:gridCol w="528638"/>
                <a:gridCol w="527050"/>
                <a:gridCol w="527050"/>
                <a:gridCol w="527050"/>
                <a:gridCol w="528637"/>
                <a:gridCol w="5270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95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6086"/>
              </p:ext>
            </p:extLst>
          </p:nvPr>
        </p:nvGraphicFramePr>
        <p:xfrm>
          <a:off x="1219200" y="3910013"/>
          <a:ext cx="6096000" cy="2804039"/>
        </p:xfrm>
        <a:graphic>
          <a:graphicData uri="http://schemas.openxmlformats.org/drawingml/2006/table">
            <a:tbl>
              <a:tblPr/>
              <a:tblGrid>
                <a:gridCol w="2667000"/>
                <a:gridCol w="3429000"/>
              </a:tblGrid>
              <a:tr h="51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file[0:]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file[0:2]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file[:3]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file[8:]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file[-2:]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2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0EA3AE0-D481-CD48-8CA7-5AF4ACA8D006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[:]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Select a substring (one or more characters) using the [ ] and :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Examples: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file = 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program.py</a:t>
            </a:r>
            <a:r>
              <a:rPr lang="ja-JP" altLang="en-US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168964" name="Group 4"/>
          <p:cNvGraphicFramePr>
            <a:graphicFrameLocks noGrp="1"/>
          </p:cNvGraphicFramePr>
          <p:nvPr/>
        </p:nvGraphicFramePr>
        <p:xfrm>
          <a:off x="1658938" y="2819400"/>
          <a:ext cx="5275262" cy="914400"/>
        </p:xfrm>
        <a:graphic>
          <a:graphicData uri="http://schemas.openxmlformats.org/drawingml/2006/table">
            <a:tbl>
              <a:tblPr/>
              <a:tblGrid>
                <a:gridCol w="527050"/>
                <a:gridCol w="528637"/>
                <a:gridCol w="527050"/>
                <a:gridCol w="527050"/>
                <a:gridCol w="528638"/>
                <a:gridCol w="527050"/>
                <a:gridCol w="527050"/>
                <a:gridCol w="527050"/>
                <a:gridCol w="528637"/>
                <a:gridCol w="5270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022" name="Group 62"/>
          <p:cNvGraphicFramePr>
            <a:graphicFrameLocks noGrp="1"/>
          </p:cNvGraphicFramePr>
          <p:nvPr/>
        </p:nvGraphicFramePr>
        <p:xfrm>
          <a:off x="1219200" y="3910013"/>
          <a:ext cx="6172200" cy="2804159"/>
        </p:xfrm>
        <a:graphic>
          <a:graphicData uri="http://schemas.openxmlformats.org/drawingml/2006/table">
            <a:tbl>
              <a:tblPr/>
              <a:tblGrid>
                <a:gridCol w="2667000"/>
                <a:gridCol w="3505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file[0:]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program.py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file[0:2]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pr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file[:3]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pro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file[8:]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py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file[-2:]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py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”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2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Strings are Immutable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example, you </a:t>
            </a:r>
            <a:r>
              <a:rPr lang="en-US" b="1">
                <a:solidFill>
                  <a:srgbClr val="F4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cannot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change a character in a string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str[0] = </a:t>
            </a:r>
            <a:r>
              <a:rPr lang="ja-JP" altLang="en-US">
                <a:latin typeface="Arial" charset="0"/>
                <a:ea typeface="ＭＳ Ｐゴシック" charset="0"/>
              </a:rPr>
              <a:t>‘</a:t>
            </a:r>
            <a:r>
              <a:rPr lang="en-US">
                <a:latin typeface="Arial" charset="0"/>
                <a:ea typeface="ＭＳ Ｐゴシック" charset="0"/>
              </a:rPr>
              <a:t>S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9159" name="Line 4"/>
          <p:cNvSpPr>
            <a:spLocks noChangeShapeType="1"/>
          </p:cNvSpPr>
          <p:nvPr/>
        </p:nvSpPr>
        <p:spPr bwMode="auto">
          <a:xfrm flipV="1">
            <a:off x="1143000" y="4343400"/>
            <a:ext cx="1600200" cy="990600"/>
          </a:xfrm>
          <a:prstGeom prst="line">
            <a:avLst/>
          </a:prstGeom>
          <a:noFill/>
          <a:ln w="38100">
            <a:solidFill>
              <a:srgbClr val="F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1066800" y="4343400"/>
            <a:ext cx="1905000" cy="1066800"/>
          </a:xfrm>
          <a:prstGeom prst="line">
            <a:avLst/>
          </a:prstGeom>
          <a:noFill/>
          <a:ln w="38100">
            <a:solidFill>
              <a:srgbClr val="F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584805"/>
            <a:ext cx="7924800" cy="7011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latin typeface="Gill Sans"/>
                <a:ea typeface="ＭＳ Ｐゴシック" charset="-128"/>
                <a:cs typeface="Gill Sans"/>
              </a:rPr>
              <a:t>You cannot change the value of strings</a:t>
            </a:r>
          </a:p>
        </p:txBody>
      </p:sp>
    </p:spTree>
    <p:extLst>
      <p:ext uri="{BB962C8B-B14F-4D97-AF65-F5344CB8AC3E}">
        <p14:creationId xmlns:p14="http://schemas.microsoft.com/office/powerpoint/2010/main" val="69785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cap="none" dirty="0" smtClean="0">
                <a:latin typeface="Tahoma" charset="0"/>
                <a:ea typeface="ＭＳ Ｐゴシック" charset="0"/>
                <a:cs typeface="ＭＳ Ｐゴシック" charset="0"/>
              </a:rPr>
              <a:t>Using the </a:t>
            </a:r>
            <a:r>
              <a:rPr lang="en-US" cap="none" dirty="0" smtClean="0">
                <a:latin typeface="Monaco" charset="0"/>
                <a:ea typeface="ＭＳ Ｐゴシック" charset="0"/>
                <a:cs typeface="Monaco" charset="0"/>
              </a:rPr>
              <a:t>STR </a:t>
            </a:r>
            <a:r>
              <a:rPr lang="en-US" cap="none" dirty="0" smtClean="0">
                <a:latin typeface="Tahoma" charset="0"/>
                <a:ea typeface="ＭＳ Ｐゴシック" charset="0"/>
                <a:cs typeface="ＭＳ Ｐゴシック" charset="0"/>
              </a:rPr>
              <a:t>API</a:t>
            </a:r>
            <a:endParaRPr lang="en-US" cap="none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 Methods vs. Functions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ahoma" charset="0"/>
                <a:ea typeface="ＭＳ Ｐゴシック" charset="0"/>
                <a:cs typeface="Tahoma" charset="0"/>
              </a:rPr>
              <a:t>Functions</a:t>
            </a:r>
          </a:p>
        </p:txBody>
      </p:sp>
      <p:sp>
        <p:nvSpPr>
          <p:cNvPr id="63492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input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as arguments/parameters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b="1" dirty="0" err="1">
                <a:solidFill>
                  <a:srgbClr val="004000"/>
                </a:solidFill>
                <a:latin typeface="Monaco" charset="0"/>
                <a:ea typeface="ＭＳ Ｐゴシック" charset="0"/>
                <a:cs typeface="ＭＳ Ｐゴシック" charset="0"/>
              </a:rPr>
              <a:t>len</a:t>
            </a:r>
            <a:r>
              <a:rPr lang="en-US" dirty="0">
                <a:solidFill>
                  <a:srgbClr val="004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a built-in function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Called as </a:t>
            </a:r>
            <a:r>
              <a:rPr lang="en-US" b="1" dirty="0" err="1">
                <a:solidFill>
                  <a:srgbClr val="004000"/>
                </a:solidFill>
                <a:latin typeface="Monaco" charset="0"/>
                <a:ea typeface="ＭＳ Ｐゴシック" charset="0"/>
                <a:cs typeface="ＭＳ Ｐゴシック" charset="0"/>
              </a:rPr>
              <a:t>len</a:t>
            </a:r>
            <a:r>
              <a:rPr lang="en-US" dirty="0">
                <a:solidFill>
                  <a:srgbClr val="004000"/>
                </a:solidFill>
                <a:latin typeface="Monaco" charset="0"/>
                <a:ea typeface="ＭＳ Ｐゴシック" charset="0"/>
                <a:cs typeface="ＭＳ Ｐゴシック" charset="0"/>
              </a:rPr>
              <a:t>(string)</a:t>
            </a:r>
          </a:p>
        </p:txBody>
      </p:sp>
      <p:sp>
        <p:nvSpPr>
          <p:cNvPr id="63493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Tahoma" charset="0"/>
                <a:ea typeface="ＭＳ Ｐゴシック" charset="0"/>
                <a:cs typeface="Tahoma" charset="0"/>
              </a:rPr>
              <a:t>Methods</a:t>
            </a:r>
          </a:p>
        </p:txBody>
      </p:sp>
      <p:sp>
        <p:nvSpPr>
          <p:cNvPr id="63494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Input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are argument/parameters </a:t>
            </a:r>
            <a:r>
              <a:rPr lang="en-US" b="1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string the method was called 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Example:</a:t>
            </a:r>
          </a:p>
          <a:p>
            <a:pPr lvl="1" eaLnBrk="1" hangingPunct="1"/>
            <a:r>
              <a:rPr lang="en-US" dirty="0" err="1">
                <a:solidFill>
                  <a:srgbClr val="004000"/>
                </a:solidFill>
                <a:latin typeface="Monaco" charset="0"/>
                <a:ea typeface="ＭＳ Ｐゴシック" charset="0"/>
              </a:rPr>
              <a:t>string.upper</a:t>
            </a:r>
            <a:r>
              <a:rPr lang="en-US" dirty="0">
                <a:solidFill>
                  <a:srgbClr val="004000"/>
                </a:solidFill>
                <a:latin typeface="Monaco" charset="0"/>
                <a:ea typeface="ＭＳ Ｐゴシック" charset="0"/>
              </a:rPr>
              <a:t>()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4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 dirty="0">
                <a:solidFill>
                  <a:srgbClr val="004000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Methods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 b="1" dirty="0">
                <a:solidFill>
                  <a:srgbClr val="004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type</a:t>
            </a:r>
          </a:p>
          <a:p>
            <a:pPr eaLnBrk="1" hangingPunct="1"/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available operations to perform on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 b="1" dirty="0">
                <a:solidFill>
                  <a:srgbClr val="004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Provide common functionality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see all methods available for </a:t>
            </a:r>
            <a:r>
              <a:rPr lang="en-US" b="1" dirty="0" err="1" smtClean="0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>
                <a:latin typeface="Monaco" charset="0"/>
                <a:ea typeface="ＭＳ Ｐゴシック" charset="0"/>
              </a:rPr>
              <a:t>help(</a:t>
            </a:r>
            <a:r>
              <a:rPr lang="en-US" b="1" dirty="0" err="1">
                <a:latin typeface="Monaco" charset="0"/>
                <a:ea typeface="ＭＳ Ｐゴシック" charset="0"/>
              </a:rPr>
              <a:t>str</a:t>
            </a:r>
            <a:r>
              <a:rPr lang="en-US" b="1" dirty="0">
                <a:latin typeface="Monaco" charset="0"/>
                <a:ea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Monac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3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New component </a:t>
            </a:r>
            <a:r>
              <a:rPr lang="en-US" sz="3200" dirty="0" smtClean="0">
                <a:latin typeface="Gill Sans"/>
                <a:cs typeface="Gill Sans"/>
              </a:rPr>
              <a:t>in project </a:t>
            </a:r>
            <a:r>
              <a:rPr lang="en-US" sz="3200" dirty="0" smtClean="0">
                <a:latin typeface="Gill Sans"/>
                <a:cs typeface="Gill Sans"/>
              </a:rPr>
              <a:t>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212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Methods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method: </a:t>
            </a:r>
            <a:r>
              <a:rPr lang="en-US" b="1" dirty="0">
                <a:latin typeface="Monaco" charset="0"/>
                <a:ea typeface="ＭＳ Ｐゴシック" charset="0"/>
                <a:cs typeface="ＭＳ Ｐゴシック" charset="0"/>
              </a:rPr>
              <a:t>find(substring)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Finds the index where substring is in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Returns -1 if substring </a:t>
            </a:r>
            <a:r>
              <a:rPr lang="en-US" dirty="0" smtClean="0">
                <a:latin typeface="Arial" charset="0"/>
                <a:ea typeface="ＭＳ Ｐゴシック" charset="0"/>
              </a:rPr>
              <a:t>isn</a:t>
            </a:r>
            <a:r>
              <a:rPr lang="en-US" dirty="0">
                <a:latin typeface="Arial" charset="0"/>
                <a:ea typeface="ＭＳ Ｐゴシック" charset="0"/>
              </a:rPr>
              <a:t>'</a:t>
            </a:r>
            <a:r>
              <a:rPr lang="en-US" dirty="0" smtClean="0">
                <a:latin typeface="Arial" charset="0"/>
                <a:ea typeface="ＭＳ Ｐゴシック" charset="0"/>
              </a:rPr>
              <a:t>t </a:t>
            </a:r>
            <a:r>
              <a:rPr lang="en-US" dirty="0">
                <a:latin typeface="Arial" charset="0"/>
                <a:ea typeface="ＭＳ Ｐゴシック" charset="0"/>
              </a:rPr>
              <a:t>found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call a method: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</a:rPr>
              <a:t>&lt;string&gt;.</a:t>
            </a:r>
            <a:r>
              <a:rPr lang="en-US" dirty="0" err="1">
                <a:latin typeface="Monaco" charset="0"/>
                <a:ea typeface="ＭＳ Ｐゴシック" charset="0"/>
              </a:rPr>
              <a:t>methodname</a:t>
            </a:r>
            <a:r>
              <a:rPr lang="en-US" dirty="0">
                <a:latin typeface="Monaco" charset="0"/>
                <a:ea typeface="ＭＳ Ｐゴシック" charset="0"/>
              </a:rPr>
              <a:t>([arguments])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Example: </a:t>
            </a:r>
            <a:r>
              <a:rPr lang="en-US" dirty="0" err="1" smtClean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file.find</a:t>
            </a:r>
            <a:r>
              <a:rPr 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(</a:t>
            </a:r>
            <a:r>
              <a:rPr lang="ja-JP" alt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“</a:t>
            </a:r>
            <a:r>
              <a:rPr 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Monaco" charset="0"/>
                <a:ea typeface="ＭＳ Ｐゴシック" charset="0"/>
              </a:rPr>
              <a:t>py</a:t>
            </a:r>
            <a:r>
              <a:rPr lang="ja-JP" alt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404040"/>
                </a:solidFill>
                <a:latin typeface="Monaco" charset="0"/>
                <a:ea typeface="ＭＳ Ｐゴシック" charset="0"/>
              </a:rPr>
              <a:t>)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3657600" y="5486400"/>
            <a:ext cx="326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Executed on this string</a:t>
            </a:r>
          </a:p>
        </p:txBody>
      </p:sp>
      <p:sp>
        <p:nvSpPr>
          <p:cNvPr id="57352" name="Line 5"/>
          <p:cNvSpPr>
            <a:spLocks noChangeShapeType="1"/>
          </p:cNvSpPr>
          <p:nvPr/>
        </p:nvSpPr>
        <p:spPr bwMode="auto">
          <a:xfrm flipH="1" flipV="1">
            <a:off x="3962400" y="4876800"/>
            <a:ext cx="3810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0FE99-E4DA-544C-85CC-93818ADF8C2F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</a:t>
            </a:r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Methods</a:t>
            </a:r>
          </a:p>
        </p:txBody>
      </p:sp>
      <p:graphicFrame>
        <p:nvGraphicFramePr>
          <p:cNvPr id="27753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46417"/>
              </p:ext>
            </p:extLst>
          </p:nvPr>
        </p:nvGraphicFramePr>
        <p:xfrm>
          <a:off x="304800" y="1143000"/>
          <a:ext cx="8610600" cy="4968239"/>
        </p:xfrm>
        <a:graphic>
          <a:graphicData uri="http://schemas.openxmlformats.org/drawingml/2006/table">
            <a:tbl>
              <a:tblPr/>
              <a:tblGrid>
                <a:gridCol w="3733800"/>
                <a:gridCol w="487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center(width)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a copy of string centered within the given number of columns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count(sub[, start [, end]])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# of non-overlapping occurrences of substring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in the string.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endswith(sub), startswith(sub)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iff string ends with/starts with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sub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find(sub[, start [, end]])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first index where substring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isalpha(), isdigit(), isspace()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iff string contains letters/digits/whitespace only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lower(), upper()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 a copy of string converted to lowercase/lowercase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4" name="Text Box 29"/>
          <p:cNvSpPr txBox="1">
            <a:spLocks noChangeArrowheads="1"/>
          </p:cNvSpPr>
          <p:nvPr/>
        </p:nvSpPr>
        <p:spPr bwMode="auto">
          <a:xfrm>
            <a:off x="5181600" y="6319838"/>
            <a:ext cx="332449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string_methods.py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6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</a:t>
            </a:r>
            <a:r>
              <a:rPr lang="en-US" b="1">
                <a:latin typeface="Monaco" charset="0"/>
                <a:ea typeface="ＭＳ Ｐゴシック" charset="0"/>
                <a:cs typeface="ＭＳ Ｐゴシック" charset="0"/>
              </a:rPr>
              <a:t>str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Methods</a:t>
            </a:r>
          </a:p>
        </p:txBody>
      </p:sp>
      <p:graphicFrame>
        <p:nvGraphicFramePr>
          <p:cNvPr id="32877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16790"/>
              </p:ext>
            </p:extLst>
          </p:nvPr>
        </p:nvGraphicFramePr>
        <p:xfrm>
          <a:off x="228600" y="1047522"/>
          <a:ext cx="8763000" cy="5429478"/>
        </p:xfrm>
        <a:graphic>
          <a:graphicData uri="http://schemas.openxmlformats.org/drawingml/2006/table">
            <a:tbl>
              <a:tblPr/>
              <a:tblGrid>
                <a:gridCol w="3657600"/>
                <a:gridCol w="5105400"/>
              </a:tblGrid>
              <a:tr h="51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1163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replace(old, new[, count])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copy of string with all occurrences of substring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old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replaced by substring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new.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count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given, only replaces first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count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instances.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split([sep])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list of the words in the string, using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sep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as the delimiter string. If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</a:rPr>
                        <a:t>sep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not specified or is None, any whitespace string is a separator.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strip()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copy of the string with the leading and trailing whitespace removed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join(&lt;sequence&gt;)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string which is the concatenation of the strings in the sequence with the string this is called on as the separator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swapcase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 copy of the string with uppercase characters converted to lowercase and vice versa.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 examples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8388" cy="529593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Escape character:</a:t>
            </a:r>
            <a:r>
              <a:rPr lang="en-GB" dirty="0" smtClean="0">
                <a:latin typeface="Monaco"/>
                <a:ea typeface="ＭＳ Ｐゴシック" charset="0"/>
                <a:cs typeface="Monaco"/>
              </a:rPr>
              <a:t> \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Escape sequences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newline character (carriage return) </a:t>
            </a:r>
            <a:r>
              <a:rPr lang="en-GB" dirty="0" smtClean="0">
                <a:latin typeface="Arial" charset="0"/>
                <a:ea typeface="ＭＳ Ｐゴシック" charset="0"/>
                <a:sym typeface="Wingdings"/>
              </a:rPr>
              <a:t>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\n</a:t>
            </a: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tab </a:t>
            </a:r>
            <a:r>
              <a:rPr lang="en-GB" dirty="0">
                <a:latin typeface="Arial" charset="0"/>
                <a:ea typeface="ＭＳ Ｐゴシック" charset="0"/>
                <a:sym typeface="Wingdings"/>
              </a:rPr>
              <a:t>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\t</a:t>
            </a: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quote </a:t>
            </a:r>
            <a:r>
              <a:rPr lang="en-GB" dirty="0">
                <a:latin typeface="Arial" charset="0"/>
                <a:ea typeface="ＭＳ Ｐゴシック" charset="0"/>
                <a:sym typeface="Wingdings"/>
              </a:rPr>
              <a:t>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\" </a:t>
            </a:r>
            <a:r>
              <a:rPr lang="en-GB" dirty="0" smtClean="0">
                <a:latin typeface="Arial"/>
                <a:ea typeface="ＭＳ Ｐゴシック" charset="0"/>
                <a:cs typeface="Arial"/>
              </a:rPr>
              <a:t>or</a:t>
            </a:r>
            <a:r>
              <a:rPr lang="en-GB" dirty="0" smtClean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 \'</a:t>
            </a:r>
            <a:endParaRPr lang="en-GB" dirty="0">
              <a:latin typeface="Monaco"/>
              <a:ea typeface="ＭＳ Ｐゴシック" charset="0"/>
              <a:cs typeface="Monaco"/>
            </a:endParaRP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</a:rPr>
              <a:t>backslash </a:t>
            </a:r>
            <a:r>
              <a:rPr lang="en-GB" dirty="0" smtClean="0">
                <a:latin typeface="Arial" charset="0"/>
                <a:ea typeface="ＭＳ Ｐゴシック" charset="0"/>
                <a:sym typeface="Wingdings"/>
              </a:rPr>
              <a:t> </a:t>
            </a:r>
            <a:r>
              <a:rPr lang="en-GB" dirty="0" smtClean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</a:t>
            </a:r>
            <a:r>
              <a:rPr lang="en-GB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\</a:t>
            </a:r>
            <a:endParaRPr lang="en-GB" dirty="0">
              <a:latin typeface="Monaco"/>
              <a:ea typeface="ＭＳ Ｐゴシック" charset="0"/>
              <a:cs typeface="Monaco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792163" lvl="1" indent="-3349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 smtClean="0">
                <a:latin typeface="Monaco"/>
                <a:ea typeface="ＭＳ Ｐゴシック" charset="0"/>
                <a:cs typeface="Monaco"/>
              </a:rPr>
              <a:t>print("To </a:t>
            </a:r>
            <a:r>
              <a:rPr lang="en-GB" sz="2100" dirty="0">
                <a:latin typeface="Monaco"/>
                <a:ea typeface="ＭＳ Ｐゴシック" charset="0"/>
                <a:cs typeface="Monaco"/>
              </a:rPr>
              <a:t>print a \\, you must use \"\\\\\</a:t>
            </a:r>
            <a:r>
              <a:rPr lang="en-GB" sz="2100" dirty="0" smtClean="0">
                <a:latin typeface="Monaco"/>
                <a:ea typeface="ＭＳ Ｐゴシック" charset="0"/>
                <a:cs typeface="Monaco"/>
              </a:rPr>
              <a:t>"</a:t>
            </a:r>
            <a:r>
              <a:rPr lang="en-GB" sz="2100" dirty="0">
                <a:latin typeface="Monaco"/>
                <a:ea typeface="ＭＳ Ｐゴシック" charset="0"/>
                <a:cs typeface="Monaco"/>
              </a:rPr>
              <a:t>"</a:t>
            </a:r>
            <a:r>
              <a:rPr lang="en-GB" sz="2100" dirty="0" smtClean="0">
                <a:latin typeface="Monaco"/>
                <a:ea typeface="ＭＳ Ｐゴシック" charset="0"/>
                <a:cs typeface="Monaco"/>
              </a:rPr>
              <a:t>)</a:t>
            </a:r>
            <a:endParaRPr lang="en-GB" sz="2100" dirty="0">
              <a:latin typeface="Monaco"/>
              <a:ea typeface="ＭＳ Ｐゴシック" charset="0"/>
              <a:cs typeface="Monaco"/>
            </a:endParaRPr>
          </a:p>
          <a:p>
            <a:pPr marL="1193800" lvl="2" indent="-285750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What does this display?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8388" cy="70485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Tahoma" charset="0"/>
                <a:ea typeface="ＭＳ Ｐゴシック" charset="0"/>
                <a:cs typeface="ＭＳ Ｐゴシック" charset="0"/>
              </a:rPr>
              <a:t>Review: Escape </a:t>
            </a:r>
            <a:r>
              <a:rPr lang="en-GB" dirty="0">
                <a:latin typeface="Tahoma" charset="0"/>
                <a:ea typeface="ＭＳ Ｐゴシック" charset="0"/>
                <a:cs typeface="ＭＳ Ｐゴシック" charset="0"/>
              </a:rPr>
              <a:t>Sequences</a:t>
            </a:r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5851798" y="6243935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string_fun.py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385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Testing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for Substrings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Using the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operator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Used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</a:rPr>
              <a:t>in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</a:rPr>
              <a:t>before in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</a:rPr>
              <a:t>for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</a:rPr>
              <a:t>loops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Evaluates to </a:t>
            </a:r>
            <a:r>
              <a:rPr lang="en-US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True</a:t>
            </a:r>
            <a:r>
              <a:rPr lang="en-US">
                <a:latin typeface="Arial" charset="0"/>
                <a:ea typeface="ＭＳ Ｐゴシック" charset="0"/>
              </a:rPr>
              <a:t> or </a:t>
            </a:r>
            <a:r>
              <a:rPr lang="en-US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1817688" y="2832100"/>
            <a:ext cx="4925196" cy="52322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substring </a:t>
            </a:r>
            <a:r>
              <a:rPr lang="en-US" sz="2800" b="1" dirty="0" smtClean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sz="2800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cs typeface="Monaco" charset="0"/>
              </a:rPr>
              <a:t>mystring</a:t>
            </a:r>
            <a:r>
              <a:rPr lang="en-US" sz="2800" b="1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  <a:endParaRPr lang="en-US" sz="2800" dirty="0" smtClean="0">
              <a:solidFill>
                <a:schemeClr val="tx1"/>
              </a:solidFill>
              <a:latin typeface="Monaco" charset="0"/>
              <a:cs typeface="Monaco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219200" y="4700588"/>
            <a:ext cx="7142163" cy="954087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1" smtClean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2800" smtClean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ja-JP" alt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“</a:t>
            </a: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Jr.</a:t>
            </a:r>
            <a:r>
              <a:rPr lang="ja-JP" alt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”</a:t>
            </a: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 </a:t>
            </a:r>
            <a:r>
              <a:rPr lang="en-US" sz="2800" b="1" smtClean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sz="2800" smtClean="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name</a:t>
            </a:r>
            <a:r>
              <a:rPr lang="en-US" sz="2800" smtClean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Monaco" charset="0"/>
                <a:cs typeface="Monaco" charset="0"/>
              </a:rPr>
              <a:t>print</a:t>
            </a: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 name, </a:t>
            </a:r>
            <a:r>
              <a:rPr lang="ja-JP" alt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“</a:t>
            </a: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contains </a:t>
            </a:r>
            <a:r>
              <a:rPr lang="ja-JP" alt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‘</a:t>
            </a:r>
            <a:r>
              <a:rPr 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Jr.</a:t>
            </a:r>
            <a:r>
              <a:rPr lang="ja-JP" altLang="en-US" sz="2800" smtClean="0">
                <a:solidFill>
                  <a:srgbClr val="020202"/>
                </a:solidFill>
                <a:latin typeface="Monaco" charset="0"/>
                <a:cs typeface="Monaco" charset="0"/>
              </a:rPr>
              <a:t>’”</a:t>
            </a:r>
            <a:endParaRPr lang="en-US" sz="2800" smtClean="0">
              <a:solidFill>
                <a:srgbClr val="020202"/>
              </a:solidFill>
              <a:latin typeface="Monaco" charset="0"/>
              <a:cs typeface="Monaco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927678" y="6172200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eliza.py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characters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Example: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band =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The Beatles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24583" name="Text Box 55"/>
          <p:cNvSpPr txBox="1">
            <a:spLocks noChangeArrowheads="1"/>
          </p:cNvSpPr>
          <p:nvPr/>
        </p:nvSpPr>
        <p:spPr bwMode="auto">
          <a:xfrm>
            <a:off x="2057400" y="4572000"/>
            <a:ext cx="1768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/>
              <a:t>index</a:t>
            </a:r>
            <a:r>
              <a:rPr lang="en-US"/>
              <a:t> or position of</a:t>
            </a:r>
          </a:p>
          <a:p>
            <a:r>
              <a:rPr lang="en-US"/>
              <a:t>characters</a:t>
            </a:r>
          </a:p>
        </p:txBody>
      </p:sp>
      <p:sp>
        <p:nvSpPr>
          <p:cNvPr id="24584" name="Text Box 57"/>
          <p:cNvSpPr txBox="1">
            <a:spLocks noChangeArrowheads="1"/>
          </p:cNvSpPr>
          <p:nvPr/>
        </p:nvSpPr>
        <p:spPr bwMode="auto">
          <a:xfrm>
            <a:off x="136525" y="27432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characters</a:t>
            </a:r>
          </a:p>
        </p:txBody>
      </p:sp>
      <p:sp>
        <p:nvSpPr>
          <p:cNvPr id="24585" name="Line 58"/>
          <p:cNvSpPr>
            <a:spLocks noChangeShapeType="1"/>
          </p:cNvSpPr>
          <p:nvPr/>
        </p:nvSpPr>
        <p:spPr bwMode="auto">
          <a:xfrm>
            <a:off x="914400" y="3200400"/>
            <a:ext cx="152400" cy="3810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69"/>
          <p:cNvSpPr txBox="1">
            <a:spLocks noChangeArrowheads="1"/>
          </p:cNvSpPr>
          <p:nvPr/>
        </p:nvSpPr>
        <p:spPr bwMode="auto">
          <a:xfrm>
            <a:off x="4495800" y="4829175"/>
            <a:ext cx="4648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Length of the string: 11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Built-in function: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  <a:latin typeface="Monaco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Monaco" charset="0"/>
              </a:rPr>
              <a:t>(string)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to find length of a string</a:t>
            </a:r>
          </a:p>
        </p:txBody>
      </p:sp>
      <p:sp>
        <p:nvSpPr>
          <p:cNvPr id="24587" name="Text Box 70"/>
          <p:cNvSpPr txBox="1">
            <a:spLocks noChangeArrowheads="1"/>
          </p:cNvSpPr>
          <p:nvPr/>
        </p:nvSpPr>
        <p:spPr bwMode="auto">
          <a:xfrm>
            <a:off x="77788" y="5181600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Start at 0</a:t>
            </a:r>
          </a:p>
        </p:txBody>
      </p:sp>
      <p:sp>
        <p:nvSpPr>
          <p:cNvPr id="24588" name="Text Box 72"/>
          <p:cNvSpPr txBox="1">
            <a:spLocks noChangeArrowheads="1"/>
          </p:cNvSpPr>
          <p:nvPr/>
        </p:nvSpPr>
        <p:spPr bwMode="auto">
          <a:xfrm>
            <a:off x="6553200" y="2433638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End at </a:t>
            </a:r>
            <a:r>
              <a:rPr lang="en-US">
                <a:solidFill>
                  <a:schemeClr val="folHlink"/>
                </a:solidFill>
                <a:latin typeface="Monaco" charset="0"/>
                <a:cs typeface="Monaco" charset="0"/>
              </a:rPr>
              <a:t>len()</a:t>
            </a:r>
            <a:r>
              <a:rPr lang="en-US">
                <a:solidFill>
                  <a:schemeClr val="folHlink"/>
                </a:solidFill>
                <a:ea typeface="Monaco" charset="0"/>
                <a:cs typeface="Monaco" charset="0"/>
              </a:rPr>
              <a:t>-1</a:t>
            </a:r>
          </a:p>
        </p:txBody>
      </p:sp>
      <p:graphicFrame>
        <p:nvGraphicFramePr>
          <p:cNvPr id="54" name="Group 54"/>
          <p:cNvGraphicFramePr>
            <a:graphicFrameLocks noGrp="1"/>
          </p:cNvGraphicFramePr>
          <p:nvPr/>
        </p:nvGraphicFramePr>
        <p:xfrm>
          <a:off x="152400" y="3429000"/>
          <a:ext cx="8915400" cy="1126808"/>
        </p:xfrm>
        <a:graphic>
          <a:graphicData uri="http://schemas.openxmlformats.org/drawingml/2006/table">
            <a:tbl>
              <a:tblPr/>
              <a:tblGrid>
                <a:gridCol w="811213"/>
                <a:gridCol w="808037"/>
                <a:gridCol w="811213"/>
                <a:gridCol w="811212"/>
                <a:gridCol w="812800"/>
                <a:gridCol w="806450"/>
                <a:gridCol w="812800"/>
                <a:gridCol w="811213"/>
                <a:gridCol w="811212"/>
                <a:gridCol w="808038"/>
                <a:gridCol w="81121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h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 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a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l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e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‘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</a:t>
                      </a:r>
                      <a:r>
                        <a:rPr kumimoji="0" lang="ja-JP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’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4627" name="Line 56"/>
          <p:cNvSpPr>
            <a:spLocks noChangeShapeType="1"/>
          </p:cNvSpPr>
          <p:nvPr/>
        </p:nvSpPr>
        <p:spPr bwMode="auto">
          <a:xfrm flipV="1">
            <a:off x="3429000" y="4495800"/>
            <a:ext cx="381000" cy="457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Line 73"/>
          <p:cNvSpPr>
            <a:spLocks noChangeShapeType="1"/>
          </p:cNvSpPr>
          <p:nvPr/>
        </p:nvSpPr>
        <p:spPr bwMode="auto">
          <a:xfrm>
            <a:off x="8153400" y="2898775"/>
            <a:ext cx="304800" cy="121920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Line 71"/>
          <p:cNvSpPr>
            <a:spLocks noChangeShapeType="1"/>
          </p:cNvSpPr>
          <p:nvPr/>
        </p:nvSpPr>
        <p:spPr bwMode="auto">
          <a:xfrm flipV="1">
            <a:off x="458788" y="4495800"/>
            <a:ext cx="76200" cy="68580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 Comparisons</a:t>
            </a:r>
          </a:p>
        </p:txBody>
      </p:sp>
      <p:sp>
        <p:nvSpPr>
          <p:cNvPr id="225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Same operations as with numbers: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==, !=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&lt;, &lt;=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&gt;, &gt;=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in conditions for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if</a:t>
            </a:r>
            <a:r>
              <a:rPr lang="en-US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statements and </a:t>
            </a:r>
            <a:r>
              <a:rPr lang="en-US" b="1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while</a:t>
            </a:r>
            <a:r>
              <a:rPr lang="en-US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loops</a:t>
            </a:r>
          </a:p>
        </p:txBody>
      </p:sp>
      <p:sp>
        <p:nvSpPr>
          <p:cNvPr id="22535" name="Text Box 1028"/>
          <p:cNvSpPr txBox="1">
            <a:spLocks noChangeArrowheads="1"/>
          </p:cNvSpPr>
          <p:nvPr/>
        </p:nvSpPr>
        <p:spPr bwMode="auto">
          <a:xfrm>
            <a:off x="2590800" y="2514600"/>
            <a:ext cx="344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Alphabetical comparison</a:t>
            </a:r>
          </a:p>
        </p:txBody>
      </p:sp>
      <p:sp>
        <p:nvSpPr>
          <p:cNvPr id="22536" name="AutoShape 1029"/>
          <p:cNvSpPr>
            <a:spLocks/>
          </p:cNvSpPr>
          <p:nvPr/>
        </p:nvSpPr>
        <p:spPr bwMode="auto">
          <a:xfrm>
            <a:off x="2209800" y="22860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1030"/>
          <p:cNvSpPr txBox="1">
            <a:spLocks noChangeArrowheads="1"/>
          </p:cNvSpPr>
          <p:nvPr/>
        </p:nvSpPr>
        <p:spPr bwMode="auto">
          <a:xfrm>
            <a:off x="5334000" y="6324600"/>
            <a:ext cx="319831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300" dirty="0" err="1" smtClean="0">
                <a:latin typeface="Monaco" charset="0"/>
                <a:cs typeface="Monaco" charset="0"/>
              </a:rPr>
              <a:t>string_compare.py</a:t>
            </a:r>
            <a:endParaRPr lang="en-US" sz="2300" dirty="0">
              <a:latin typeface="Monaco" charset="0"/>
              <a:cs typeface="Monaco" charset="0"/>
            </a:endParaRPr>
          </a:p>
        </p:txBody>
      </p:sp>
      <p:sp>
        <p:nvSpPr>
          <p:cNvPr id="280583" name="Rectangle 1031"/>
          <p:cNvSpPr>
            <a:spLocks noChangeArrowheads="1"/>
          </p:cNvSpPr>
          <p:nvPr/>
        </p:nvSpPr>
        <p:spPr bwMode="auto">
          <a:xfrm>
            <a:off x="1893888" y="4419600"/>
            <a:ext cx="5726112" cy="1570038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userpick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== pick4num: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print "We have a winner!"</a:t>
            </a:r>
          </a:p>
          <a:p>
            <a:pPr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print "You lose."</a:t>
            </a:r>
          </a:p>
        </p:txBody>
      </p:sp>
    </p:spTree>
    <p:extLst>
      <p:ext uri="{BB962C8B-B14F-4D97-AF65-F5344CB8AC3E}">
        <p14:creationId xmlns:p14="http://schemas.microsoft.com/office/powerpoint/2010/main" val="111700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Iterating Through a String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 a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dirty="0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loop to iterate through </a:t>
            </a:r>
            <a:r>
              <a:rPr lang="en-US" i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characters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a string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Read as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for each character in the string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209800" y="2895600"/>
            <a:ext cx="4864100" cy="1077913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for</a:t>
            </a:r>
            <a:r>
              <a:rPr lang="en-US" sz="3200" dirty="0">
                <a:solidFill>
                  <a:schemeClr val="tx2"/>
                </a:solidFill>
                <a:latin typeface="Monaco" charset="0"/>
              </a:rPr>
              <a:t> 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char </a:t>
            </a:r>
            <a:r>
              <a:rPr lang="en-US" sz="3200" b="1" dirty="0">
                <a:solidFill>
                  <a:srgbClr val="660066"/>
                </a:solidFill>
                <a:latin typeface="Monaco" charset="0"/>
              </a:rPr>
              <a:t>in</a:t>
            </a:r>
            <a:r>
              <a:rPr lang="en-US" sz="3200" dirty="0">
                <a:solidFill>
                  <a:srgbClr val="400080"/>
                </a:solidFill>
                <a:latin typeface="Monaco" charset="0"/>
              </a:rPr>
              <a:t> 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string</a:t>
            </a:r>
            <a:r>
              <a:rPr lang="en-US" sz="3200" dirty="0">
                <a:solidFill>
                  <a:schemeClr val="tx1"/>
                </a:solidFill>
                <a:latin typeface="Monaco" charset="0"/>
              </a:rPr>
              <a:t>:</a:t>
            </a:r>
          </a:p>
          <a:p>
            <a:pPr>
              <a:defRPr/>
            </a:pP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Monaco" charset="0"/>
              </a:rPr>
              <a:t>print</a:t>
            </a:r>
            <a:r>
              <a:rPr lang="en-US" sz="3200" dirty="0">
                <a:solidFill>
                  <a:srgbClr val="020202"/>
                </a:solidFill>
                <a:latin typeface="Monaco" charset="0"/>
              </a:rPr>
              <a:t>(</a:t>
            </a:r>
            <a:r>
              <a:rPr lang="en-US" sz="3200" dirty="0" smtClean="0">
                <a:solidFill>
                  <a:srgbClr val="020202"/>
                </a:solidFill>
                <a:latin typeface="Monaco" charset="0"/>
              </a:rPr>
              <a:t>char)</a:t>
            </a:r>
            <a:endParaRPr lang="en-US" sz="3200" dirty="0">
              <a:solidFill>
                <a:srgbClr val="020202"/>
              </a:solidFill>
              <a:latin typeface="Monaco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7162800" y="6172200"/>
            <a:ext cx="181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Python shell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2743200" y="198120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string of length 1</a:t>
            </a:r>
          </a:p>
        </p:txBody>
      </p:sp>
      <p:sp>
        <p:nvSpPr>
          <p:cNvPr id="26634" name="Line 7"/>
          <p:cNvSpPr>
            <a:spLocks noChangeShapeType="1"/>
          </p:cNvSpPr>
          <p:nvPr/>
        </p:nvSpPr>
        <p:spPr bwMode="auto">
          <a:xfrm>
            <a:off x="3657600" y="2438400"/>
            <a:ext cx="76200" cy="609600"/>
          </a:xfrm>
          <a:prstGeom prst="line">
            <a:avLst/>
          </a:prstGeom>
          <a:noFill/>
          <a:ln w="539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[]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Look at a particular character in the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Syntax: </a:t>
            </a:r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integer_expression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Positive value</a:t>
            </a:r>
            <a:r>
              <a:rPr lang="en-US" dirty="0">
                <a:latin typeface="Arial" charset="0"/>
                <a:ea typeface="ＭＳ Ｐゴシック" charset="0"/>
              </a:rPr>
              <a:t>]: index of character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Negative value</a:t>
            </a:r>
            <a:r>
              <a:rPr lang="en-US" dirty="0">
                <a:latin typeface="Arial" charset="0"/>
                <a:ea typeface="ＭＳ Ｐゴシック" charset="0"/>
              </a:rPr>
              <a:t>]: count backwards from end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Examples: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&lt;sequence&gt;[0]  returns the first element/char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&lt;sequence&gt;[-1] returns the last element/char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9" name="Text Box 34"/>
          <p:cNvSpPr txBox="1">
            <a:spLocks noChangeArrowheads="1"/>
          </p:cNvSpPr>
          <p:nvPr/>
        </p:nvSpPr>
        <p:spPr bwMode="auto">
          <a:xfrm>
            <a:off x="533400" y="5572125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We will deal with sequences beyond strings later.</a:t>
            </a:r>
          </a:p>
        </p:txBody>
      </p:sp>
      <p:sp>
        <p:nvSpPr>
          <p:cNvPr id="28680" name="Line 35"/>
          <p:cNvSpPr>
            <a:spLocks noChangeShapeType="1"/>
          </p:cNvSpPr>
          <p:nvPr/>
        </p:nvSpPr>
        <p:spPr bwMode="auto">
          <a:xfrm flipH="1" flipV="1">
            <a:off x="2209800" y="4779963"/>
            <a:ext cx="152400" cy="838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76600" y="0"/>
            <a:ext cx="5867400" cy="1828800"/>
            <a:chOff x="3276598" y="0"/>
            <a:chExt cx="5867401" cy="1828800"/>
          </a:xfrm>
        </p:grpSpPr>
        <p:sp>
          <p:nvSpPr>
            <p:cNvPr id="28683" name="Line 36"/>
            <p:cNvSpPr>
              <a:spLocks noChangeShapeType="1"/>
            </p:cNvSpPr>
            <p:nvPr/>
          </p:nvSpPr>
          <p:spPr bwMode="auto">
            <a:xfrm flipH="1">
              <a:off x="3276598" y="381000"/>
              <a:ext cx="4114801" cy="1447800"/>
            </a:xfrm>
            <a:prstGeom prst="line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37"/>
            <p:cNvSpPr>
              <a:spLocks noChangeShapeType="1"/>
            </p:cNvSpPr>
            <p:nvPr/>
          </p:nvSpPr>
          <p:spPr bwMode="auto">
            <a:xfrm flipH="1">
              <a:off x="7543799" y="381000"/>
              <a:ext cx="76200" cy="1447800"/>
            </a:xfrm>
            <a:prstGeom prst="line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38"/>
            <p:cNvSpPr txBox="1">
              <a:spLocks noChangeArrowheads="1"/>
            </p:cNvSpPr>
            <p:nvPr/>
          </p:nvSpPr>
          <p:spPr bwMode="auto">
            <a:xfrm>
              <a:off x="6051549" y="0"/>
              <a:ext cx="3092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folHlink"/>
                  </a:solidFill>
                </a:rPr>
                <a:t>Literally, </a:t>
              </a:r>
              <a:r>
                <a:rPr lang="en-US" b="1" dirty="0">
                  <a:solidFill>
                    <a:schemeClr val="folHlink"/>
                  </a:solidFill>
                </a:rPr>
                <a:t>not</a:t>
              </a:r>
              <a:r>
                <a:rPr lang="en-US" dirty="0">
                  <a:solidFill>
                    <a:schemeClr val="folHlink"/>
                  </a:solidFill>
                </a:rPr>
                <a:t> optional</a:t>
              </a:r>
            </a:p>
          </p:txBody>
        </p:sp>
      </p:grpSp>
      <p:sp>
        <p:nvSpPr>
          <p:cNvPr id="14" name="Text Box 1030"/>
          <p:cNvSpPr txBox="1">
            <a:spLocks noChangeArrowheads="1"/>
          </p:cNvSpPr>
          <p:nvPr/>
        </p:nvSpPr>
        <p:spPr bwMode="auto">
          <a:xfrm>
            <a:off x="5791200" y="6411724"/>
            <a:ext cx="319367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300" dirty="0" smtClean="0">
                <a:latin typeface="Monaco" charset="0"/>
                <a:cs typeface="Monaco" charset="0"/>
              </a:rPr>
              <a:t>Examples in shell</a:t>
            </a:r>
            <a:endParaRPr lang="en-US" sz="2300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D4865E-B6C4-8845-A42D-738DB2C1877C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Substrings Operator: []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Look at a particular character in the string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Syntax: 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string[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integer_expression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with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band</a:t>
            </a:r>
            <a:r>
              <a:rPr lang="en-US" sz="28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800" dirty="0">
                <a:latin typeface="Monaco" charset="0"/>
                <a:ea typeface="ＭＳ Ｐゴシック" charset="0"/>
                <a:cs typeface="Monaco" charset="0"/>
              </a:rPr>
              <a:t>The Beatles</a:t>
            </a:r>
            <a:r>
              <a:rPr lang="ja-JP" altLang="en-US" sz="2800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graphicFrame>
        <p:nvGraphicFramePr>
          <p:cNvPr id="16288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05904"/>
              </p:ext>
            </p:extLst>
          </p:nvPr>
        </p:nvGraphicFramePr>
        <p:xfrm>
          <a:off x="990600" y="3962400"/>
          <a:ext cx="7162800" cy="274320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len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band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/>
                          <a:cs typeface="Monaco"/>
                        </a:rPr>
                        <a:t>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887" name="Group 71"/>
          <p:cNvGraphicFramePr>
            <a:graphicFrameLocks noGrp="1"/>
          </p:cNvGraphicFramePr>
          <p:nvPr/>
        </p:nvGraphicFramePr>
        <p:xfrm>
          <a:off x="990600" y="2835275"/>
          <a:ext cx="7010400" cy="975240"/>
        </p:xfrm>
        <a:graphic>
          <a:graphicData uri="http://schemas.openxmlformats.org/drawingml/2006/table">
            <a:tbl>
              <a:tblPr/>
              <a:tblGrid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  <a:gridCol w="638175"/>
                <a:gridCol w="638175"/>
                <a:gridCol w="635000"/>
                <a:gridCol w="638175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B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a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0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19456</TotalTime>
  <Words>1469</Words>
  <Application>Microsoft Macintosh PowerPoint</Application>
  <PresentationFormat>On-screen Show (4:3)</PresentationFormat>
  <Paragraphs>371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acad</vt:lpstr>
      <vt:lpstr>Strings</vt:lpstr>
      <vt:lpstr>What should you comment?</vt:lpstr>
      <vt:lpstr>Review: Escape Sequences</vt:lpstr>
      <vt:lpstr>Testing for Substrings</vt:lpstr>
      <vt:lpstr>Strings</vt:lpstr>
      <vt:lpstr>String Comparisons</vt:lpstr>
      <vt:lpstr>Iterating Through a String</vt:lpstr>
      <vt:lpstr>Substrings Operator: []</vt:lpstr>
      <vt:lpstr>Substrings Operator: []</vt:lpstr>
      <vt:lpstr>Substrings Operator: []</vt:lpstr>
      <vt:lpstr>Iterating Through a String</vt:lpstr>
      <vt:lpstr>Summary: Iterating Through a String</vt:lpstr>
      <vt:lpstr>Substrings Operator: [:]</vt:lpstr>
      <vt:lpstr>Substrings Operator: [:]</vt:lpstr>
      <vt:lpstr>Substrings Operator: [:]</vt:lpstr>
      <vt:lpstr>Strings are Immutable</vt:lpstr>
      <vt:lpstr>Using the STR API</vt:lpstr>
      <vt:lpstr>String Methods vs. Functions</vt:lpstr>
      <vt:lpstr>str Methods</vt:lpstr>
      <vt:lpstr>str Methods</vt:lpstr>
      <vt:lpstr>Common str Methods</vt:lpstr>
      <vt:lpstr>Common str Methods</vt:lpstr>
      <vt:lpstr>Try it!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849</cp:revision>
  <cp:lastPrinted>2014-01-09T19:07:24Z</cp:lastPrinted>
  <dcterms:created xsi:type="dcterms:W3CDTF">2010-01-18T19:39:22Z</dcterms:created>
  <dcterms:modified xsi:type="dcterms:W3CDTF">2015-03-20T00:11:03Z</dcterms:modified>
</cp:coreProperties>
</file>