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66" r:id="rId2"/>
    <p:sldId id="377" r:id="rId3"/>
    <p:sldId id="331" r:id="rId4"/>
    <p:sldId id="307" r:id="rId5"/>
    <p:sldId id="332" r:id="rId6"/>
    <p:sldId id="264" r:id="rId7"/>
    <p:sldId id="334" r:id="rId8"/>
    <p:sldId id="335" r:id="rId9"/>
    <p:sldId id="309" r:id="rId10"/>
    <p:sldId id="336" r:id="rId11"/>
    <p:sldId id="337" r:id="rId12"/>
    <p:sldId id="338" r:id="rId13"/>
    <p:sldId id="317" r:id="rId14"/>
    <p:sldId id="321" r:id="rId15"/>
    <p:sldId id="368" r:id="rId16"/>
    <p:sldId id="367" r:id="rId17"/>
    <p:sldId id="347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69" r:id="rId26"/>
    <p:sldId id="370" r:id="rId27"/>
    <p:sldId id="371" r:id="rId28"/>
    <p:sldId id="353" r:id="rId29"/>
    <p:sldId id="372" r:id="rId30"/>
    <p:sldId id="373" r:id="rId31"/>
    <p:sldId id="374" r:id="rId32"/>
    <p:sldId id="375" r:id="rId33"/>
    <p:sldId id="376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78" r:id="rId42"/>
    <p:sldId id="383" r:id="rId43"/>
    <p:sldId id="382" r:id="rId44"/>
    <p:sldId id="379" r:id="rId45"/>
    <p:sldId id="380" r:id="rId46"/>
    <p:sldId id="381" r:id="rId47"/>
    <p:sldId id="384" r:id="rId48"/>
    <p:sldId id="385" r:id="rId49"/>
    <p:sldId id="386" r:id="rId50"/>
    <p:sldId id="387" r:id="rId51"/>
    <p:sldId id="388" r:id="rId52"/>
    <p:sldId id="389" r:id="rId53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46" d="100"/>
          <a:sy n="46" d="100"/>
        </p:scale>
        <p:origin x="-1288" y="-96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F8A28B8-A89A-0B4E-85EC-436A9E98D6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85BFDBC-E6D0-BE44-9C1B-ED5A43F2F8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D3A628B-11D4-F249-A547-7E5261DD3716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734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1452AB8-EDB2-B448-9E96-57DCE6E9AA4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93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56DC255-DFCB-944C-A111-83A93897C714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7651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76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70FD334-227F-6E46-9CDF-A22BBF7B477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F5E8297-FE2A-5544-AA76-4046D0A3E56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72C6F87-6116-9A49-9241-E1C464B2CF3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8BBD19A2-B68E-904E-84EE-6E3F0C93E36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828C83E-B93C-1549-BB5F-0B8F3E3012C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81524-DB18-5B4B-B209-C62F8F8D2D8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53460-CD30-8B41-88E1-ADF2A6299EDE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A7624-DD62-694A-B2CB-E1F14D524A0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FDE16-6A50-D94F-B714-39B9352B7B8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B590-45C2-D548-A46F-A5207343392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0DF9F1-19EC-5749-BF9C-6D5A411066A9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34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2CF741-7F3E-8745-8CFC-972871A3B223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69D57E6F-5D54-C647-94AD-A01A3773F91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253B78D-A1EA-5C41-BD93-B7543DCB866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AB74-70C0-174A-96A7-6063529EC18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246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B3C05A3-9079-CD4E-BB8C-49B02FA41AEA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451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1EBD308-5A95-9B4F-B100-8386C34CA4B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45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6EBDD47-7369-E143-BDBF-7F83423FB44C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F09513-9356-8F4C-B4D8-7C7B347EFC26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37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FORMAT!!!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7C773CC-ADA9-5C47-8004-FF34EB7C43D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3872E1-64E8-4447-B28C-2DF45A5C326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22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554F0D93-7F85-7744-9C4F-60BBED4A75A3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4E23425D-978B-C743-BE9B-C1ED3E3CE388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5BF4E0D-2851-FC4C-933C-8E3EDB01653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Modes </a:t>
            </a:r>
            <a:r>
              <a:rPr lang="en-US" dirty="0"/>
              <a:t>to Execute Python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Interactive</a:t>
            </a:r>
            <a:r>
              <a:rPr lang="en-US" dirty="0"/>
              <a:t>: using the interpreter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Try out Python expressions</a:t>
            </a:r>
          </a:p>
          <a:p>
            <a:pPr lvl="1" eaLnBrk="1" hangingPunct="1"/>
            <a:endParaRPr lang="en-US" dirty="0">
              <a:ea typeface="Luxi Sans" charset="0"/>
            </a:endParaRPr>
          </a:p>
          <a:p>
            <a:pPr eaLnBrk="1" hangingPunct="1"/>
            <a:r>
              <a:rPr lang="en-US" b="1" dirty="0"/>
              <a:t>Batch</a:t>
            </a:r>
            <a:r>
              <a:rPr lang="en-US" dirty="0"/>
              <a:t>: execute </a:t>
            </a:r>
            <a:r>
              <a:rPr lang="en-US" i="1" dirty="0">
                <a:solidFill>
                  <a:srgbClr val="00CC99"/>
                </a:solidFill>
              </a:rPr>
              <a:t>scripts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files containing Python code)</a:t>
            </a:r>
          </a:p>
          <a:p>
            <a:pPr lvl="1" eaLnBrk="1" hangingPunct="1"/>
            <a:r>
              <a:rPr lang="en-US" dirty="0">
                <a:ea typeface="Luxi Sans" charset="0"/>
              </a:rPr>
              <a:t>What we’ll </a:t>
            </a:r>
            <a:r>
              <a:rPr lang="en-US" dirty="0" smtClean="0">
                <a:ea typeface="Luxi Sans" charset="0"/>
              </a:rPr>
              <a:t>usually write</a:t>
            </a:r>
            <a:endParaRPr lang="en-US" dirty="0">
              <a:ea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95400"/>
            <a:ext cx="7175500" cy="495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1"/>
            <a:ext cx="868521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Interactive Mode</a:t>
            </a:r>
            <a:endParaRPr lang="en-US" dirty="0"/>
          </a:p>
        </p:txBody>
      </p: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3752709" y="685800"/>
            <a:ext cx="5410200" cy="914400"/>
            <a:chOff x="3504" y="522"/>
            <a:chExt cx="2016" cy="576"/>
          </a:xfrm>
        </p:grpSpPr>
        <p:sp>
          <p:nvSpPr>
            <p:cNvPr id="57364" name="Text Box 8"/>
            <p:cNvSpPr txBox="1">
              <a:spLocks noChangeArrowheads="1"/>
            </p:cNvSpPr>
            <p:nvPr/>
          </p:nvSpPr>
          <p:spPr bwMode="auto">
            <a:xfrm>
              <a:off x="3504" y="522"/>
              <a:ext cx="20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Run by typing </a:t>
              </a:r>
              <a:r>
                <a:rPr lang="en-US" dirty="0">
                  <a:solidFill>
                    <a:srgbClr val="2017B8"/>
                  </a:solidFill>
                </a:rPr>
                <a:t>“</a:t>
              </a:r>
              <a:r>
                <a:rPr lang="en-US" altLang="ja-JP" dirty="0" smtClean="0">
                  <a:solidFill>
                    <a:srgbClr val="2017B8"/>
                  </a:solidFill>
                  <a:latin typeface="Monaco" charset="0"/>
                  <a:cs typeface="Monaco" charset="0"/>
                </a:rPr>
                <a:t>python3</a:t>
              </a:r>
              <a:r>
                <a:rPr lang="en-US" dirty="0" smtClean="0">
                  <a:solidFill>
                    <a:srgbClr val="2017B8"/>
                  </a:solidFill>
                </a:rPr>
                <a:t>”</a:t>
              </a:r>
              <a:r>
                <a:rPr lang="en-US" altLang="ja-JP" dirty="0" smtClean="0">
                  <a:solidFill>
                    <a:srgbClr val="2017B8"/>
                  </a:solidFill>
                </a:rPr>
                <a:t> </a:t>
              </a:r>
              <a:r>
                <a:rPr lang="en-US" altLang="ja-JP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in terminal</a:t>
              </a:r>
              <a:endParaRPr lang="en-US" dirty="0">
                <a:solidFill>
                  <a:srgbClr val="2017B8"/>
                </a:solidFill>
                <a:latin typeface="Gill Sans" charset="0"/>
                <a:cs typeface="Gill Sans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 flipH="1">
              <a:off x="3965" y="810"/>
              <a:ext cx="384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455863"/>
            <a:ext cx="4214813" cy="439737"/>
            <a:chOff x="1536" y="1589"/>
            <a:chExt cx="2655" cy="277"/>
          </a:xfrm>
        </p:grpSpPr>
        <p:sp>
          <p:nvSpPr>
            <p:cNvPr id="57362" name="Text Box 5"/>
            <p:cNvSpPr txBox="1">
              <a:spLocks noChangeArrowheads="1"/>
            </p:cNvSpPr>
            <p:nvPr/>
          </p:nvSpPr>
          <p:spPr bwMode="auto">
            <a:xfrm>
              <a:off x="2304" y="1589"/>
              <a:ext cx="188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Type in the expression</a:t>
              </a:r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 flipH="1" flipV="1">
              <a:off x="1536" y="1589"/>
              <a:ext cx="818" cy="144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" y="2393950"/>
            <a:ext cx="1752600" cy="1127125"/>
            <a:chOff x="0" y="1541"/>
            <a:chExt cx="1104" cy="710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0" y="1541"/>
              <a:ext cx="105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Python displays the result</a:t>
              </a:r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672" y="1665"/>
              <a:ext cx="432" cy="4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3429000"/>
            <a:ext cx="4343400" cy="1127125"/>
            <a:chOff x="2832" y="2160"/>
            <a:chExt cx="2736" cy="710"/>
          </a:xfrm>
        </p:grpSpPr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3264" y="2160"/>
              <a:ext cx="23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  <a:latin typeface="Gill Sans" charset="0"/>
                  <a:cs typeface="Gill Sans" charset="0"/>
                </a:rPr>
                <a:t>Error Message:</a:t>
              </a:r>
              <a:endParaRPr lang="en-US" dirty="0">
                <a:solidFill>
                  <a:srgbClr val="800000"/>
                </a:solidFill>
                <a:latin typeface="Gill Sans" charset="0"/>
                <a:cs typeface="Gill Sans" charset="0"/>
              </a:endParaRPr>
            </a:p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We’ll talk more later about why this is an error</a:t>
              </a:r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 flipH="1">
              <a:off x="2832" y="2304"/>
              <a:ext cx="384" cy="144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5410202"/>
            <a:ext cx="5314952" cy="973138"/>
            <a:chOff x="192" y="3408"/>
            <a:chExt cx="3348" cy="613"/>
          </a:xfrm>
        </p:grpSpPr>
        <p:sp>
          <p:nvSpPr>
            <p:cNvPr id="57356" name="Text Box 20"/>
            <p:cNvSpPr txBox="1">
              <a:spLocks noChangeArrowheads="1"/>
            </p:cNvSpPr>
            <p:nvPr/>
          </p:nvSpPr>
          <p:spPr bwMode="auto">
            <a:xfrm>
              <a:off x="192" y="3744"/>
              <a:ext cx="3348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Monaco" charset="0"/>
                  <a:cs typeface="Monaco" charset="0"/>
                </a:rPr>
                <a:t>print</a:t>
              </a:r>
              <a:r>
                <a:rPr lang="en-US" dirty="0">
                  <a:solidFill>
                    <a:srgbClr val="2017B8"/>
                  </a:solidFill>
                </a:rPr>
                <a:t>: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Special </a:t>
              </a:r>
              <a:r>
                <a:rPr lang="en-US" i="1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function </a:t>
              </a:r>
              <a:r>
                <a:rPr lang="en-US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to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display output </a:t>
              </a: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 flipV="1">
              <a:off x="624" y="3408"/>
              <a:ext cx="576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114800" y="1447800"/>
            <a:ext cx="7620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en-US">
              <a:solidFill>
                <a:schemeClr val="accent2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Batch Mode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686800" cy="2028825"/>
          </a:xfrm>
        </p:spPr>
        <p:txBody>
          <a:bodyPr>
            <a:spAutoFit/>
          </a:bodyPr>
          <a:lstStyle/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Programmer types a </a:t>
            </a:r>
            <a:r>
              <a:rPr lang="en-GB" sz="3000" dirty="0">
                <a:solidFill>
                  <a:srgbClr val="66CCFF"/>
                </a:solidFill>
              </a:rPr>
              <a:t>program/script</a:t>
            </a:r>
            <a:r>
              <a:rPr lang="en-GB" sz="3000" dirty="0"/>
              <a:t> into a </a:t>
            </a:r>
            <a:r>
              <a:rPr lang="en-GB" sz="3000" b="1" dirty="0">
                <a:solidFill>
                  <a:srgbClr val="2017B8"/>
                </a:solidFill>
              </a:rPr>
              <a:t>text editor </a:t>
            </a:r>
            <a:r>
              <a:rPr lang="en-GB" sz="3000" dirty="0"/>
              <a:t>(</a:t>
            </a:r>
            <a:r>
              <a:rPr lang="en-GB" sz="3000" dirty="0" err="1"/>
              <a:t>jEdit</a:t>
            </a:r>
            <a:r>
              <a:rPr lang="en-GB" sz="3000" dirty="0"/>
              <a:t> or IDLE).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An </a:t>
            </a:r>
            <a:r>
              <a:rPr lang="en-GB" sz="3000" dirty="0">
                <a:solidFill>
                  <a:srgbClr val="FF00FF"/>
                </a:solidFill>
              </a:rPr>
              <a:t>interpreter</a:t>
            </a:r>
            <a:r>
              <a:rPr lang="en-GB" sz="3000" dirty="0"/>
              <a:t> turns each expression into </a:t>
            </a:r>
            <a:r>
              <a:rPr lang="en-GB" sz="3000" dirty="0" err="1">
                <a:solidFill>
                  <a:srgbClr val="CB98FE"/>
                </a:solidFill>
              </a:rPr>
              <a:t>bytecode</a:t>
            </a:r>
            <a:r>
              <a:rPr lang="en-GB" sz="3000" dirty="0"/>
              <a:t> and then executes each expression</a:t>
            </a:r>
          </a:p>
        </p:txBody>
      </p:sp>
      <p:sp>
        <p:nvSpPr>
          <p:cNvPr id="75782" name="AutoShape 3"/>
          <p:cNvSpPr>
            <a:spLocks noChangeArrowheads="1"/>
          </p:cNvSpPr>
          <p:nvPr/>
        </p:nvSpPr>
        <p:spPr bwMode="auto">
          <a:xfrm>
            <a:off x="60960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Python</a:t>
            </a:r>
            <a:b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</a:b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Interpreter</a:t>
            </a: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>
            <a:off x="3276600" y="3502025"/>
            <a:ext cx="1600200" cy="1143000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text file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program.py  </a:t>
            </a:r>
          </a:p>
        </p:txBody>
      </p:sp>
      <p:sp>
        <p:nvSpPr>
          <p:cNvPr id="75784" name="AutoShape 5"/>
          <p:cNvSpPr>
            <a:spLocks noChangeArrowheads="1"/>
          </p:cNvSpPr>
          <p:nvPr/>
        </p:nvSpPr>
        <p:spPr bwMode="auto">
          <a:xfrm>
            <a:off x="4572000" y="5102225"/>
            <a:ext cx="13716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Output</a:t>
            </a:r>
          </a:p>
        </p:txBody>
      </p:sp>
      <p:cxnSp>
        <p:nvCxnSpPr>
          <p:cNvPr id="61448" name="AutoShape 6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4876800" y="4073525"/>
            <a:ext cx="12192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AutoShape 7"/>
          <p:cNvCxnSpPr>
            <a:cxnSpLocks noChangeShapeType="1"/>
            <a:stCxn id="75789" idx="0"/>
            <a:endCxn id="75782" idx="2"/>
          </p:cNvCxnSpPr>
          <p:nvPr/>
        </p:nvCxnSpPr>
        <p:spPr bwMode="auto">
          <a:xfrm flipH="1" flipV="1">
            <a:off x="7124700" y="4568825"/>
            <a:ext cx="5715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AutoShape 8"/>
          <p:cNvSpPr>
            <a:spLocks noChangeArrowheads="1"/>
          </p:cNvSpPr>
          <p:nvPr/>
        </p:nvSpPr>
        <p:spPr bwMode="auto">
          <a:xfrm>
            <a:off x="3048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Text Editor</a:t>
            </a:r>
          </a:p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(e.g., jEdit or IDLE)</a:t>
            </a:r>
          </a:p>
        </p:txBody>
      </p:sp>
      <p:cxnSp>
        <p:nvCxnSpPr>
          <p:cNvPr id="61451" name="AutoShape 9"/>
          <p:cNvCxnSpPr>
            <a:cxnSpLocks noChangeShapeType="1"/>
            <a:stCxn id="75787" idx="3"/>
            <a:endCxn id="75783" idx="1"/>
          </p:cNvCxnSpPr>
          <p:nvPr/>
        </p:nvCxnSpPr>
        <p:spPr bwMode="auto">
          <a:xfrm>
            <a:off x="2362200" y="4073525"/>
            <a:ext cx="9144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6934200" y="5102225"/>
            <a:ext cx="15240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bytecode</a:t>
            </a:r>
          </a:p>
        </p:txBody>
      </p:sp>
      <p:cxnSp>
        <p:nvCxnSpPr>
          <p:cNvPr id="61453" name="AutoShape 12"/>
          <p:cNvCxnSpPr>
            <a:cxnSpLocks noChangeShapeType="1"/>
            <a:stCxn id="75782" idx="3"/>
            <a:endCxn id="75789" idx="3"/>
          </p:cNvCxnSpPr>
          <p:nvPr/>
        </p:nvCxnSpPr>
        <p:spPr bwMode="auto">
          <a:xfrm>
            <a:off x="8153400" y="4073525"/>
            <a:ext cx="304800" cy="1524000"/>
          </a:xfrm>
          <a:prstGeom prst="bentConnector3">
            <a:avLst>
              <a:gd name="adj1" fmla="val 231773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75782" idx="2"/>
            <a:endCxn id="75784" idx="0"/>
          </p:cNvCxnSpPr>
          <p:nvPr/>
        </p:nvCxnSpPr>
        <p:spPr bwMode="auto">
          <a:xfrm flipH="1">
            <a:off x="5257800" y="4568825"/>
            <a:ext cx="18669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76800" y="4114800"/>
            <a:ext cx="13716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" charset="0"/>
                <a:cs typeface="Gill Sans" charset="0"/>
              </a:rPr>
              <a:t>One “line” at a time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6200" y="4797425"/>
            <a:ext cx="441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Get feedback about which line caused the problem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Interpreter stops validating/executing lines</a:t>
            </a:r>
          </a:p>
        </p:txBody>
      </p:sp>
    </p:spTree>
    <p:extLst>
      <p:ext uri="{BB962C8B-B14F-4D97-AF65-F5344CB8AC3E}">
        <p14:creationId xmlns:p14="http://schemas.microsoft.com/office/powerpoint/2010/main" val="512202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75782" grpId="0" animBg="1"/>
      <p:bldP spid="75783" grpId="0" animBg="1"/>
      <p:bldP spid="75784" grpId="0" animBg="1"/>
      <p:bldP spid="75787" grpId="0" animBg="1"/>
      <p:bldP spid="75789" grpId="0" animBg="1"/>
      <p:bldP spid="15374" grpId="1"/>
      <p:bldP spid="15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425334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</a:t>
            </a:r>
            <a:r>
              <a:rPr lang="en-GB" dirty="0" smtClean="0">
                <a:ea typeface="Luxi Sans" charset="0"/>
              </a:rPr>
              <a:t>command or a </a:t>
            </a:r>
            <a:r>
              <a:rPr lang="en-GB" b="1" i="1" dirty="0" smtClean="0">
                <a:solidFill>
                  <a:schemeClr val="accent2"/>
                </a:solidFill>
                <a:ea typeface="Luxi Sans" charset="0"/>
              </a:rPr>
              <a:t>function</a:t>
            </a:r>
            <a:endParaRPr lang="en-GB" b="1" i="1" dirty="0">
              <a:solidFill>
                <a:schemeClr val="accent2"/>
              </a:solidFill>
              <a:ea typeface="Luxi Sans" charset="0"/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</a:t>
            </a:r>
            <a:r>
              <a:rPr lang="en-GB" dirty="0" smtClean="0">
                <a:ea typeface="Luxi Sans" charset="0"/>
              </a:rPr>
              <a:t>terminal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2017B8"/>
                </a:solidFill>
              </a:rPr>
              <a:t>A</a:t>
            </a:r>
            <a:r>
              <a:rPr lang="en-US" dirty="0" err="1" smtClean="0">
                <a:solidFill>
                  <a:srgbClr val="2017B8"/>
                </a:solidFill>
              </a:rPr>
              <a:t>utomatically</a:t>
            </a:r>
            <a:r>
              <a:rPr lang="en-US" dirty="0" smtClean="0">
                <a:solidFill>
                  <a:srgbClr val="2017B8"/>
                </a:solidFill>
              </a:rPr>
              <a:t> </a:t>
            </a:r>
            <a:r>
              <a:rPr lang="en-US" dirty="0">
                <a:solidFill>
                  <a:srgbClr val="2017B8"/>
                </a:solidFill>
              </a:rPr>
              <a:t>adds a </a:t>
            </a:r>
            <a:r>
              <a:rPr lang="en-US" dirty="0">
                <a:solidFill>
                  <a:srgbClr val="2017B8"/>
                </a:solidFill>
                <a:ea typeface="Monaco" charset="0"/>
              </a:rPr>
              <a:t>‘\n’</a:t>
            </a:r>
            <a:r>
              <a:rPr lang="en-US" dirty="0">
                <a:solidFill>
                  <a:srgbClr val="2017B8"/>
                </a:solidFill>
              </a:rPr>
              <a:t> (carriage return) after it’s </a:t>
            </a:r>
            <a:r>
              <a:rPr lang="en-US" dirty="0" smtClean="0">
                <a:solidFill>
                  <a:srgbClr val="2017B8"/>
                </a:solidFill>
              </a:rPr>
              <a:t>printed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20202"/>
                </a:solidFill>
              </a:rPr>
              <a:t>Relevant when have multiple print statements</a:t>
            </a:r>
            <a:endParaRPr lang="en-US" dirty="0">
              <a:solidFill>
                <a:srgbClr val="020202"/>
              </a:solidFill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“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Hello, class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”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</p:txBody>
      </p:sp>
      <p:sp>
        <p:nvSpPr>
          <p:cNvPr id="56326" name="AutoShape 4"/>
          <p:cNvSpPr>
            <a:spLocks/>
          </p:cNvSpPr>
          <p:nvPr/>
        </p:nvSpPr>
        <p:spPr bwMode="auto">
          <a:xfrm rot="-5400000">
            <a:off x="3505200" y="3346154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0" y="5022554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8200" y="5486400"/>
            <a:ext cx="42672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a set of double quotes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represents text</a:t>
            </a:r>
            <a:endParaRPr lang="en-US" sz="24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34877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command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terminal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Hello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class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print("Your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answer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is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4*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4)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</p:txBody>
      </p:sp>
      <p:sp>
        <p:nvSpPr>
          <p:cNvPr id="58374" name="AutoShape 4"/>
          <p:cNvSpPr>
            <a:spLocks/>
          </p:cNvSpPr>
          <p:nvPr/>
        </p:nvSpPr>
        <p:spPr bwMode="auto">
          <a:xfrm rot="-5400000">
            <a:off x="3657600" y="1371600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056057" y="3011487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867400" y="2378075"/>
            <a:ext cx="3200400" cy="112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400" dirty="0">
                <a:solidFill>
                  <a:srgbClr val="020202"/>
                </a:solidFill>
                <a:latin typeface="Monaco"/>
                <a:ea typeface="Monaco" charset="0"/>
                <a:cs typeface="Monaco"/>
              </a:rPr>
              <a:t>‘\n’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(carriage return) after it’s printed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4953000" y="4648200"/>
            <a:ext cx="1066800" cy="457200"/>
          </a:xfrm>
          <a:prstGeom prst="line">
            <a:avLst/>
          </a:prstGeom>
          <a:noFill/>
          <a:ln w="57150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048000" y="5083801"/>
            <a:ext cx="60198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comma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print multiple “things” in one line 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 rot="5400000" flipV="1">
            <a:off x="3657600" y="2133601"/>
            <a:ext cx="457200" cy="33528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Data types: </a:t>
            </a:r>
            <a:br>
              <a:rPr lang="en-US" b="1" dirty="0" smtClean="0"/>
            </a:br>
            <a:r>
              <a:rPr lang="en-GB" dirty="0" smtClean="0">
                <a:ea typeface="ＭＳ Ｐゴシック" charset="0"/>
              </a:rPr>
              <a:t>Numbers, Booleans, &amp; Strings</a:t>
            </a:r>
            <a:endParaRPr lang="en-GB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Numeric Primitive Types</a:t>
            </a:r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6248"/>
              </p:ext>
            </p:extLst>
          </p:nvPr>
        </p:nvGraphicFramePr>
        <p:xfrm>
          <a:off x="228600" y="1540460"/>
          <a:ext cx="8686800" cy="3412540"/>
        </p:xfrm>
        <a:graphic>
          <a:graphicData uri="http://schemas.openxmlformats.org/drawingml/2006/table">
            <a:tbl>
              <a:tblPr/>
              <a:tblGrid>
                <a:gridCol w="1828800"/>
                <a:gridCol w="2819400"/>
                <a:gridCol w="4038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Python 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Plain integers (32-bit precision)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-214, -2, 0, 2,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Real numbers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.001, -1.234, 1000.1, 0.00, 2.45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complex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Imaginary numbers (have real and imaginary 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*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  <a:sym typeface="Wingdings" charset="0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(-1+0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114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0231"/>
            <a:ext cx="8686800" cy="720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ea typeface="ＭＳ Ｐゴシック" charset="0"/>
              </a:rPr>
              <a:t>How big (or </a:t>
            </a:r>
            <a:r>
              <a:rPr lang="en-GB" sz="4000" dirty="0" smtClean="0">
                <a:ea typeface="ＭＳ Ｐゴシック" charset="0"/>
              </a:rPr>
              <a:t>small/precise</a:t>
            </a:r>
            <a:r>
              <a:rPr lang="en-GB" sz="4000" dirty="0">
                <a:ea typeface="ＭＳ Ｐゴシック" charset="0"/>
              </a:rPr>
              <a:t>) can </a:t>
            </a:r>
            <a:r>
              <a:rPr lang="en-GB" sz="4000" dirty="0" smtClean="0">
                <a:ea typeface="ＭＳ Ｐゴシック" charset="0"/>
              </a:rPr>
              <a:t>we </a:t>
            </a:r>
            <a:r>
              <a:rPr lang="en-GB" sz="4000" dirty="0">
                <a:ea typeface="ＭＳ Ｐゴシック" charset="0"/>
              </a:rPr>
              <a:t>get?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681342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cannot </a:t>
            </a:r>
            <a:r>
              <a:rPr lang="en-GB" dirty="0">
                <a:ea typeface="ＭＳ Ｐゴシック" charset="0"/>
              </a:rPr>
              <a:t>represent all </a:t>
            </a:r>
            <a:r>
              <a:rPr lang="en-GB" dirty="0" smtClean="0">
                <a:ea typeface="ＭＳ Ｐゴシック" charset="0"/>
              </a:rPr>
              <a:t>possible values</a:t>
            </a:r>
            <a:endParaRPr lang="en-GB" dirty="0"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Problem: </a:t>
            </a:r>
            <a:r>
              <a:rPr lang="en-GB" dirty="0" smtClean="0">
                <a:ea typeface="ＭＳ Ｐゴシック" charset="0"/>
              </a:rPr>
              <a:t>memory has </a:t>
            </a:r>
            <a:r>
              <a:rPr lang="en-GB" dirty="0">
                <a:ea typeface="ＭＳ Ｐゴシック" charset="0"/>
              </a:rPr>
              <a:t>a </a:t>
            </a:r>
            <a:r>
              <a:rPr lang="en-GB" b="1" dirty="0">
                <a:ea typeface="ＭＳ Ｐゴシック" charset="0"/>
              </a:rPr>
              <a:t>finite</a:t>
            </a:r>
            <a:r>
              <a:rPr lang="en-GB" dirty="0">
                <a:ea typeface="ＭＳ Ｐゴシック" charset="0"/>
              </a:rPr>
              <a:t> capacity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The computer only has so much </a:t>
            </a:r>
            <a:r>
              <a:rPr lang="en-GB" dirty="0" smtClean="0">
                <a:ea typeface="ＭＳ Ｐゴシック" charset="0"/>
              </a:rPr>
              <a:t>memory that </a:t>
            </a:r>
            <a:r>
              <a:rPr lang="en-GB" dirty="0">
                <a:ea typeface="ＭＳ Ｐゴシック" charset="0"/>
              </a:rPr>
              <a:t>it can devote to </a:t>
            </a:r>
            <a:r>
              <a:rPr lang="en-GB" dirty="0" smtClean="0">
                <a:ea typeface="ＭＳ Ｐゴシック" charset="0"/>
              </a:rPr>
              <a:t>each value</a:t>
            </a:r>
            <a:r>
              <a:rPr lang="en-GB" dirty="0">
                <a:ea typeface="ＭＳ Ｐゴシック" charset="0"/>
              </a:rPr>
              <a:t>.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Eventually, reach a </a:t>
            </a:r>
            <a:r>
              <a:rPr lang="en-GB" dirty="0" smtClean="0">
                <a:ea typeface="ＭＳ Ｐゴシック" charset="0"/>
              </a:rPr>
              <a:t>cut-off</a:t>
            </a:r>
            <a:endParaRPr lang="en-GB" dirty="0">
              <a:ea typeface="ＭＳ Ｐゴシック" charset="0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size of value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precision of value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221820" y="5943600"/>
            <a:ext cx="8732275" cy="710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ahoma" charset="0"/>
              </a:rPr>
              <a:t>Example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: in Python interpreter, .</a:t>
            </a:r>
            <a:r>
              <a:rPr lang="en-GB" sz="2000" dirty="0">
                <a:solidFill>
                  <a:schemeClr val="tx1"/>
                </a:solidFill>
                <a:latin typeface="Tahoma" charset="0"/>
              </a:rPr>
              <a:t>1 + .1 + .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1 yields 0.30000000000000004.</a:t>
            </a:r>
          </a:p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* In reality, computers represent data in binary.</a:t>
            </a:r>
            <a:endParaRPr lang="en-GB" sz="2000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5181600"/>
            <a:ext cx="5792788" cy="533400"/>
            <a:chOff x="1143000" y="5181600"/>
            <a:chExt cx="5792788" cy="533400"/>
          </a:xfrm>
        </p:grpSpPr>
        <p:sp>
          <p:nvSpPr>
            <p:cNvPr id="28679" name="Rectangle 3"/>
            <p:cNvSpPr>
              <a:spLocks noChangeArrowheads="1"/>
            </p:cNvSpPr>
            <p:nvPr/>
          </p:nvSpPr>
          <p:spPr bwMode="auto">
            <a:xfrm>
              <a:off x="1143000" y="5181600"/>
              <a:ext cx="5791200" cy="533400"/>
            </a:xfrm>
            <a:prstGeom prst="rect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505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3810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>
              <a:off x="4191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>
              <a:off x="4953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169988" y="5181600"/>
              <a:ext cx="5694362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10199"/>
                </a:buClr>
                <a:buFont typeface="Tahoma" charset="0"/>
                <a:buNone/>
              </a:pPr>
              <a:r>
                <a:rPr lang="en-GB" sz="2600" dirty="0">
                  <a:solidFill>
                    <a:srgbClr val="010199"/>
                  </a:solidFill>
                  <a:latin typeface="Tahoma" charset="0"/>
                </a:rPr>
                <a:t>0  0  0  0  0  3  .  1  4  1  5  9  2  6  5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312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>
              <a:off x="2743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2362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981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600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5334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5715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6096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6477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693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1"/>
          <p:cNvSpPr txBox="1">
            <a:spLocks noChangeArrowheads="1"/>
          </p:cNvSpPr>
          <p:nvPr/>
        </p:nvSpPr>
        <p:spPr bwMode="auto">
          <a:xfrm>
            <a:off x="6096000" y="4114800"/>
            <a:ext cx="2895600" cy="771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Font typeface="Tahoma" charset="0"/>
              <a:buNone/>
            </a:pPr>
            <a:r>
              <a:rPr lang="en-GB" sz="2200" dirty="0">
                <a:solidFill>
                  <a:schemeClr val="tx1"/>
                </a:solidFill>
                <a:latin typeface="Tahoma" charset="0"/>
              </a:rPr>
              <a:t>PI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has more decimals, but 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we</a:t>
            </a:r>
            <a:r>
              <a:rPr lang="en-US" sz="2200" dirty="0" smtClean="0">
                <a:solidFill>
                  <a:schemeClr val="tx1"/>
                </a:solidFill>
                <a:latin typeface="Gill Sans"/>
                <a:cs typeface="Gill Sans"/>
              </a:rPr>
              <a:t>’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re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out of space! </a:t>
            </a:r>
          </a:p>
        </p:txBody>
      </p:sp>
      <p:sp>
        <p:nvSpPr>
          <p:cNvPr id="28698" name="Line 22"/>
          <p:cNvSpPr>
            <a:spLocks noChangeShapeType="1"/>
          </p:cNvSpPr>
          <p:nvPr/>
        </p:nvSpPr>
        <p:spPr bwMode="auto">
          <a:xfrm flipH="1">
            <a:off x="7085013" y="4876800"/>
            <a:ext cx="384175" cy="533400"/>
          </a:xfrm>
          <a:prstGeom prst="line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0" grpId="0" animBg="1"/>
      <p:bldP spid="28697" grpId="0" animBg="1"/>
      <p:bldP spid="286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python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folder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pwod2_uLogin</a:t>
            </a:r>
            <a:r>
              <a:rPr lang="en-US" sz="2400" dirty="0" smtClean="0"/>
              <a:t>) where </a:t>
            </a:r>
            <a:r>
              <a:rPr lang="en-US" sz="2400" dirty="0"/>
              <a:t>you replace </a:t>
            </a:r>
            <a:r>
              <a:rPr lang="en-US" sz="2400" dirty="0" err="1"/>
              <a:t>uLogin</a:t>
            </a:r>
            <a:r>
              <a:rPr lang="en-US" sz="2400" dirty="0"/>
              <a:t> with your Drew e-mail address before the @ sign.</a:t>
            </a:r>
          </a:p>
          <a:p>
            <a:r>
              <a:rPr lang="en-US" sz="2400" dirty="0"/>
              <a:t>Go into this folder by typing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cd pwod2_uLogin </a:t>
            </a:r>
            <a:r>
              <a:rPr lang="en-US" sz="2400" dirty="0"/>
              <a:t>and create a python file: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touch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Edit the file (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ped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r>
              <a:rPr lang="en-US" sz="2400" dirty="0"/>
              <a:t>) to print “Hello, World!</a:t>
            </a:r>
            <a:r>
              <a:rPr lang="en-US" sz="2400" dirty="0" smtClean="0"/>
              <a:t>” </a:t>
            </a:r>
            <a:r>
              <a:rPr lang="en-US" sz="2400" i="1" dirty="0"/>
              <a:t>Make sure to save your file.</a:t>
            </a:r>
            <a:endParaRPr lang="en-US" sz="2400" dirty="0"/>
          </a:p>
          <a:p>
            <a:r>
              <a:rPr lang="en-US" sz="2400" dirty="0"/>
              <a:t>Run your python program: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python3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Once you’re satisfied that your program is working correctly, zip it for submission: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cd ..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zip pwod2_uLogin.zip pwod2_uLogin/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2400" dirty="0" smtClean="0"/>
              <a:t>Practice submitting to Moodle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Strings: </a:t>
            </a:r>
            <a:r>
              <a:rPr lang="en-GB" b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endParaRPr lang="en-GB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3781165"/>
          </a:xfrm>
        </p:spPr>
        <p:txBody>
          <a:bodyPr>
            <a:spAutoFit/>
          </a:bodyPr>
          <a:lstStyle/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Indicated by double quotes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single quotes </a:t>
            </a:r>
            <a:r>
              <a:rPr lang="en-US" dirty="0" smtClean="0">
                <a:ea typeface="ＭＳ Ｐゴシック" charset="0"/>
              </a:rPr>
              <a:t>' '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Treat what is in the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' '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literally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Known as </a:t>
            </a:r>
            <a:r>
              <a:rPr lang="en-GB" b="1" dirty="0">
                <a:ea typeface="ＭＳ Ｐゴシック" charset="0"/>
              </a:rPr>
              <a:t>string literals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Examples: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Hello</a:t>
            </a:r>
            <a:r>
              <a:rPr lang="en-GB" dirty="0">
                <a:ea typeface="ＭＳ Ｐゴシック" charset="0"/>
              </a:rPr>
              <a:t>, world</a:t>
            </a:r>
            <a:r>
              <a:rPr lang="en-GB" dirty="0" smtClean="0">
                <a:ea typeface="ＭＳ Ｐゴシック" charset="0"/>
              </a:rPr>
              <a:t>!</a:t>
            </a:r>
            <a:r>
              <a:rPr lang="en-US" dirty="0" smtClean="0">
                <a:ea typeface="ＭＳ Ｐゴシック" charset="0"/>
              </a:rPr>
              <a:t>”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'c'</a:t>
            </a:r>
            <a:r>
              <a:rPr lang="en-GB" dirty="0" smtClean="0"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That </a:t>
            </a:r>
            <a:r>
              <a:rPr lang="en-GB" dirty="0">
                <a:ea typeface="ＭＳ Ｐゴシック" charset="0"/>
              </a:rPr>
              <a:t>is </a:t>
            </a:r>
            <a:r>
              <a:rPr lang="en-GB" dirty="0" smtClean="0">
                <a:ea typeface="ＭＳ Ｐゴシック" charset="0"/>
              </a:rPr>
              <a:t>Buddy</a:t>
            </a:r>
            <a:r>
              <a:rPr lang="en-US" dirty="0" smtClean="0">
                <a:ea typeface="ＭＳ Ｐゴシック" charset="0"/>
              </a:rPr>
              <a:t>'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dog</a:t>
            </a:r>
            <a:r>
              <a:rPr lang="en-GB" dirty="0" smtClean="0">
                <a:ea typeface="ＭＳ Ｐゴシック" charset="0"/>
              </a:rPr>
              <a:t>.</a:t>
            </a:r>
            <a:r>
              <a:rPr lang="en-US" dirty="0" smtClean="0">
                <a:ea typeface="ＭＳ Ｐゴシック" charset="0"/>
              </a:rPr>
              <a:t>"</a:t>
            </a:r>
            <a:endParaRPr lang="en-GB" dirty="0">
              <a:ea typeface="ＭＳ Ｐゴシック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4038601" y="5105400"/>
            <a:ext cx="3581400" cy="7835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S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ingle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quote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must be </a:t>
            </a:r>
            <a:b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inside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double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quotes</a:t>
            </a:r>
            <a:endParaRPr lang="en-US" sz="18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 flipV="1">
            <a:off x="3429000" y="4876800"/>
            <a:ext cx="609600" cy="685800"/>
          </a:xfrm>
          <a:prstGeom prst="line">
            <a:avLst/>
          </a:prstGeom>
          <a:noFill/>
          <a:ln w="539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Booleans: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bool</a:t>
            </a:r>
            <a:endParaRPr lang="en-US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2 values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True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More on these </a:t>
            </a:r>
            <a:r>
              <a:rPr lang="en-US" dirty="0" smtClean="0">
                <a:ea typeface="ＭＳ Ｐゴシック" charset="0"/>
              </a:rPr>
              <a:t>when we discuss conditions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59346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64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94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float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complex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boolean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70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Names/Identifiers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Variables save data/information</a:t>
            </a:r>
          </a:p>
          <a:p>
            <a:r>
              <a:rPr lang="en-GB" dirty="0" smtClean="0">
                <a:ea typeface="ＭＳ Ｐゴシック" charset="0"/>
              </a:rPr>
              <a:t>Variables </a:t>
            </a:r>
            <a:r>
              <a:rPr lang="en-GB" dirty="0">
                <a:ea typeface="ＭＳ Ｐゴシック" charset="0"/>
              </a:rPr>
              <a:t>have names, called </a:t>
            </a:r>
            <a:r>
              <a:rPr lang="en-GB" b="1" i="1" dirty="0" smtClean="0">
                <a:solidFill>
                  <a:srgbClr val="008000"/>
                </a:solidFill>
                <a:ea typeface="ＭＳ Ｐゴシック" charset="0"/>
              </a:rPr>
              <a:t>identifiers</a:t>
            </a:r>
            <a:endParaRPr lang="en-GB" dirty="0" smtClean="0"/>
          </a:p>
          <a:p>
            <a:r>
              <a:rPr lang="en-GB" dirty="0" smtClean="0"/>
              <a:t>An identifier can be any one word that:</a:t>
            </a:r>
          </a:p>
          <a:p>
            <a:pPr lvl="1"/>
            <a:r>
              <a:rPr lang="en-GB" dirty="0" smtClean="0"/>
              <a:t>Consists of letters, numbers, or _</a:t>
            </a:r>
          </a:p>
          <a:p>
            <a:pPr lvl="1"/>
            <a:r>
              <a:rPr lang="en-GB" dirty="0" smtClean="0"/>
              <a:t>Does not start with a number</a:t>
            </a:r>
          </a:p>
          <a:p>
            <a:pPr lvl="1"/>
            <a:r>
              <a:rPr lang="en-GB" dirty="0" smtClean="0"/>
              <a:t>Is not a Python reserved word</a:t>
            </a:r>
          </a:p>
          <a:p>
            <a:pPr lvl="2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bg2"/>
                </a:solidFill>
                <a:latin typeface="Courier"/>
                <a:cs typeface="Courier"/>
              </a:rPr>
              <a:t>for while </a:t>
            </a:r>
            <a:r>
              <a:rPr lang="en-GB" b="1" dirty="0" err="1" smtClean="0">
                <a:solidFill>
                  <a:schemeClr val="bg2"/>
                </a:solidFill>
                <a:latin typeface="Courier"/>
                <a:cs typeface="Courier"/>
              </a:rPr>
              <a:t>def</a:t>
            </a:r>
            <a:endParaRPr lang="en-GB" dirty="0" smtClean="0"/>
          </a:p>
          <a:p>
            <a:r>
              <a:rPr lang="en-GB" dirty="0" smtClean="0"/>
              <a:t>Python is case-sensitive:</a:t>
            </a:r>
          </a:p>
          <a:p>
            <a:pPr lvl="1"/>
            <a:r>
              <a:rPr lang="en-GB" dirty="0" smtClean="0"/>
              <a:t>change </a:t>
            </a:r>
            <a:r>
              <a:rPr lang="en-GB" dirty="0" err="1" smtClean="0"/>
              <a:t>isn</a:t>
            </a:r>
            <a:r>
              <a:rPr lang="en-US" dirty="0" smtClean="0"/>
              <a:t>’</a:t>
            </a:r>
            <a:r>
              <a:rPr lang="en-GB" dirty="0" smtClean="0"/>
              <a:t>t the same as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2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 Conventions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start with lowercase letter</a:t>
            </a:r>
          </a:p>
          <a:p>
            <a:r>
              <a:rPr lang="en-GB" dirty="0" smtClean="0"/>
              <a:t>Convention: Constants (values that won</a:t>
            </a:r>
            <a:r>
              <a:rPr lang="en-US" dirty="0" smtClean="0"/>
              <a:t>’</a:t>
            </a:r>
            <a:r>
              <a:rPr lang="en-GB" dirty="0" smtClean="0"/>
              <a:t>t change) are all capitals</a:t>
            </a:r>
          </a:p>
          <a:p>
            <a:r>
              <a:rPr lang="en-GB" dirty="0" smtClean="0"/>
              <a:t>Example: Variable for the current 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err="1" smtClean="0"/>
              <a:t>current_year</a:t>
            </a:r>
            <a:endParaRPr lang="en-GB" dirty="0" smtClean="0"/>
          </a:p>
          <a:p>
            <a:pPr lvl="1"/>
            <a:r>
              <a:rPr lang="en-GB" dirty="0" smtClean="0"/>
              <a:t>CURRENT_YEAR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smtClean="0"/>
              <a:t>current year</a:t>
            </a:r>
            <a:endParaRPr lang="en-GB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5029200"/>
            <a:ext cx="2514600" cy="1066800"/>
            <a:chOff x="1143000" y="5105400"/>
            <a:chExt cx="2514600" cy="533400"/>
          </a:xfrm>
        </p:grpSpPr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>
              <a:off x="11430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5"/>
            <p:cNvSpPr>
              <a:spLocks noChangeShapeType="1"/>
            </p:cNvSpPr>
            <p:nvPr/>
          </p:nvSpPr>
          <p:spPr bwMode="auto">
            <a:xfrm flipV="1">
              <a:off x="12192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1968" y="5638800"/>
            <a:ext cx="25227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No spaces allowed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105400"/>
            <a:ext cx="20785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Harder to read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038600"/>
            <a:ext cx="4191000" cy="66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Naming doesn’t matter to computer.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"/>
                <a:cs typeface="Gill Sans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atters to humans</a:t>
            </a:r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04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Variable Naming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you remember what the variable represents</a:t>
            </a:r>
          </a:p>
          <a:p>
            <a:r>
              <a:rPr lang="en-US" smtClean="0"/>
              <a:t>Easier for others to understand your program</a:t>
            </a:r>
          </a:p>
          <a:p>
            <a:r>
              <a:rPr lang="en-US" smtClean="0"/>
              <a:t>Examples:</a:t>
            </a:r>
            <a:endParaRPr lang="en-US" dirty="0"/>
          </a:p>
        </p:txBody>
      </p:sp>
      <p:graphicFrame>
        <p:nvGraphicFramePr>
          <p:cNvPr id="1720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3378"/>
              </p:ext>
            </p:extLst>
          </p:nvPr>
        </p:nvGraphicFramePr>
        <p:xfrm>
          <a:off x="381000" y="3505200"/>
          <a:ext cx="8534400" cy="1858060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Good 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firstName, first_name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Radius of a 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radius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someone is employed or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isEmployed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2961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</p:spTree>
    <p:extLst>
      <p:ext uri="{BB962C8B-B14F-4D97-AF65-F5344CB8AC3E}">
        <p14:creationId xmlns:p14="http://schemas.microsoft.com/office/powerpoint/2010/main" val="3953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 smtClean="0"/>
              <a:t>code (binary)</a:t>
            </a:r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Problem Statement (English)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092715"/>
            <a:ext cx="3736996" cy="49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I’m all about that bass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>
            <a:spLocks noChangeArrowheads="1"/>
          </p:cNvSpPr>
          <p:nvPr/>
        </p:nvSpPr>
        <p:spPr bwMode="auto">
          <a:xfrm>
            <a:off x="5257800" y="3962400"/>
            <a:ext cx="13716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00080"/>
              </a:gs>
              <a:gs pos="100000">
                <a:srgbClr val="FFCC13"/>
              </a:gs>
            </a:gsLst>
            <a:lin ang="5400000"/>
          </a:gradFill>
          <a:ln w="19050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nimBg="1"/>
      <p:bldP spid="43018" grpId="0" animBg="1"/>
      <p:bldP spid="10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16D74DE-DAE2-9048-9B82-26C6A52EEE55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9896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Integer or 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salary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salesTax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isTaxable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course_name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gender,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gradYear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3957" y="6019800"/>
            <a:ext cx="4630043" cy="7835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Just suggestions,</a:t>
            </a:r>
          </a:p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Many other possible variable names</a:t>
            </a:r>
            <a:endParaRPr lang="en-US" dirty="0">
              <a:solidFill>
                <a:srgbClr val="2017B8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Statements</a:t>
            </a:r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be given any value using = </a:t>
            </a:r>
          </a:p>
          <a:p>
            <a:pPr lvl="1"/>
            <a:r>
              <a:rPr lang="en-GB" dirty="0" smtClean="0"/>
              <a:t>Syntax: </a:t>
            </a:r>
            <a:r>
              <a:rPr lang="en-US" dirty="0" smtClean="0">
                <a:solidFill>
                  <a:schemeClr val="bg2"/>
                </a:solidFill>
              </a:rPr>
              <a:t>&lt;variable&gt; = &lt;expression&gt;</a:t>
            </a:r>
          </a:p>
          <a:p>
            <a:pPr lvl="1"/>
            <a:r>
              <a:rPr lang="en-GB" dirty="0" smtClean="0"/>
              <a:t>Semantics: </a:t>
            </a:r>
            <a:r>
              <a:rPr lang="en-US" dirty="0" smtClean="0">
                <a:solidFill>
                  <a:srgbClr val="400080"/>
                </a:solidFill>
              </a:rPr>
              <a:t>&lt;variable&gt; is set to value of &lt;expression&gt;</a:t>
            </a:r>
          </a:p>
          <a:p>
            <a:r>
              <a:rPr lang="en-GB" dirty="0" smtClean="0"/>
              <a:t>After a variable is set to a value, the variable is said to be </a:t>
            </a:r>
            <a:r>
              <a:rPr lang="en-GB" i="1" dirty="0" smtClean="0">
                <a:solidFill>
                  <a:schemeClr val="accent2"/>
                </a:solidFill>
              </a:rPr>
              <a:t>initialized</a:t>
            </a:r>
          </a:p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4724400" cy="1262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 = 1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impt_num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sz="2800" dirty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4.5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monthName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= '</a:t>
            </a:r>
            <a:r>
              <a:rPr lang="en-GB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January</a:t>
            </a:r>
            <a:r>
              <a:rPr lang="en-US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'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638800"/>
            <a:ext cx="3505200" cy="65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These are </a:t>
            </a:r>
            <a:r>
              <a:rPr lang="en-GB" sz="2000" b="1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not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equations!</a:t>
            </a:r>
          </a:p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Read 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=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as 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is </a:t>
            </a:r>
            <a:r>
              <a:rPr 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set to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endParaRPr lang="en-GB" sz="2000" dirty="0">
              <a:solidFill>
                <a:srgbClr val="020202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94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6002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0475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8288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y = 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1725" y="1889125"/>
            <a:ext cx="2225675" cy="854075"/>
            <a:chOff x="2294" y="1862"/>
            <a:chExt cx="1402" cy="538"/>
          </a:xfrm>
        </p:grpSpPr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51224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943600" y="2514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57600" y="3124200"/>
            <a:ext cx="2209800" cy="439738"/>
            <a:chOff x="2304" y="2640"/>
            <a:chExt cx="1392" cy="277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2544" y="2784"/>
              <a:ext cx="1152" cy="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381000" y="3276600"/>
            <a:ext cx="2438400" cy="1127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Does a “lookup” in memory to find value of </a:t>
            </a:r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13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autoUpdateAnimBg="0"/>
      <p:bldP spid="164883" grpId="0" autoUpdateAnimBg="0"/>
      <p:bldP spid="1648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ea typeface="ＭＳ Ｐゴシック" charset="0"/>
              </a:rPr>
              <a:t>Variables: The Rules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Only the variable(s) to </a:t>
            </a:r>
            <a:r>
              <a:rPr lang="en-GB" b="1" dirty="0">
                <a:solidFill>
                  <a:srgbClr val="400080"/>
                </a:solidFill>
                <a:ea typeface="ＭＳ Ｐゴシック" charset="0"/>
              </a:rPr>
              <a:t>left </a:t>
            </a:r>
            <a:r>
              <a:rPr lang="en-GB" dirty="0">
                <a:ea typeface="ＭＳ Ｐゴシック" charset="0"/>
              </a:rPr>
              <a:t>of the = </a:t>
            </a:r>
            <a:r>
              <a:rPr lang="en-GB" dirty="0" smtClean="0">
                <a:ea typeface="ＭＳ Ｐゴシック" charset="0"/>
              </a:rPr>
              <a:t>for the current statement change</a:t>
            </a:r>
            <a:endParaRPr lang="en-GB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</a:t>
            </a:r>
            <a:r>
              <a:rPr lang="en-GB" dirty="0" smtClean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err="1" smtClean="0">
                <a:ea typeface="ＭＳ Ｐゴシック" charset="0"/>
              </a:rPr>
              <a:t>ll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usually only have one variable on the left</a:t>
            </a:r>
          </a:p>
          <a:p>
            <a:pPr lvl="1" eaLnBrk="1" hangingPunct="1"/>
            <a:endParaRPr lang="en-GB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</a:t>
            </a:r>
            <a:r>
              <a:rPr lang="en-GB" b="1" dirty="0" err="1">
                <a:ea typeface="ＭＳ Ｐゴシック" charset="0"/>
              </a:rPr>
              <a:t>nitialize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a variable </a:t>
            </a:r>
            <a:r>
              <a:rPr lang="en-GB" b="1" dirty="0">
                <a:ea typeface="ＭＳ Ｐゴシック" charset="0"/>
              </a:rPr>
              <a:t>before </a:t>
            </a:r>
            <a:r>
              <a:rPr lang="en-GB" dirty="0">
                <a:ea typeface="ＭＳ Ｐゴシック" charset="0"/>
              </a:rPr>
              <a:t>using it on the right-hand side (</a:t>
            </a:r>
            <a:r>
              <a:rPr lang="en-GB" dirty="0" err="1">
                <a:ea typeface="ＭＳ Ｐゴシック" charset="0"/>
              </a:rPr>
              <a:t>rhs</a:t>
            </a:r>
            <a:r>
              <a:rPr lang="en-GB" dirty="0">
                <a:ea typeface="ＭＳ Ｐゴシック" charset="0"/>
              </a:rPr>
              <a:t>)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422067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Literals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Pieces of data that are not variables are called </a:t>
            </a:r>
            <a:r>
              <a:rPr lang="en-GB" b="1" i="1" dirty="0">
                <a:solidFill>
                  <a:schemeClr val="accent2"/>
                </a:solidFill>
                <a:ea typeface="ＭＳ Ｐゴシック" charset="0"/>
              </a:rPr>
              <a:t>literals</a:t>
            </a:r>
          </a:p>
          <a:p>
            <a:pPr eaLnBrk="1" hangingPunct="1"/>
            <a:r>
              <a:rPr lang="en-GB" dirty="0" smtClean="0">
                <a:ea typeface="ＭＳ Ｐゴシック" charset="0"/>
              </a:rPr>
              <a:t>Examples</a:t>
            </a:r>
            <a:r>
              <a:rPr lang="en-GB" dirty="0">
                <a:ea typeface="ＭＳ Ｐゴシック" charset="0"/>
              </a:rPr>
              <a:t>: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4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3.2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'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q'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books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/>
        </p:nvGraphicFramePr>
        <p:xfrm>
          <a:off x="1371600" y="1398588"/>
          <a:ext cx="6096000" cy="3584576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4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8763"/>
            <a:ext cx="8686800" cy="701675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Arithmetic &amp; Assignment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657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You can use the assignment operator (=) and arithmetic operators to do calculations</a:t>
            </a:r>
            <a:endParaRPr lang="en-GB" dirty="0" smtClean="0">
              <a:ea typeface="ＭＳ Ｐゴシック" charset="-128"/>
              <a:cs typeface="ＭＳ Ｐゴシック" charset="-128"/>
            </a:endParaRPr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Calculate </a:t>
            </a:r>
            <a:r>
              <a:rPr lang="en-GB" dirty="0"/>
              <a:t>right hand side</a:t>
            </a:r>
            <a:endParaRPr lang="en-GB" dirty="0" smtClean="0"/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Assign </a:t>
            </a:r>
            <a:r>
              <a:rPr lang="en-GB" dirty="0"/>
              <a:t>value to variable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Remember your order of operations! (PEMDAS)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Examples: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4+3*10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3/2.0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z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x+y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4038600" y="5105400"/>
            <a:ext cx="4191000" cy="833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The right-hand sides are </a:t>
            </a:r>
            <a:r>
              <a:rPr lang="en-GB" b="1" i="1" dirty="0">
                <a:solidFill>
                  <a:schemeClr val="tx1"/>
                </a:solidFill>
                <a:latin typeface="Gill Sans"/>
                <a:cs typeface="Gill Sans"/>
              </a:rPr>
              <a:t>expressions</a:t>
            </a: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, just like in math.</a:t>
            </a:r>
          </a:p>
        </p:txBody>
      </p:sp>
    </p:spTree>
    <p:extLst>
      <p:ext uri="{BB962C8B-B14F-4D97-AF65-F5344CB8AC3E}">
        <p14:creationId xmlns:p14="http://schemas.microsoft.com/office/powerpoint/2010/main" val="422480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42431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statement, need 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 smtClean="0">
                <a:ea typeface="ＭＳ Ｐゴシック" charset="0"/>
              </a:rPr>
              <a:t>”</a:t>
            </a:r>
            <a:r>
              <a:rPr lang="en-GB" altLang="ja-JP" dirty="0">
                <a:ea typeface="ＭＳ Ｐゴシック" charset="0"/>
              </a:rPr>
              <a:t/>
            </a:r>
            <a:br>
              <a:rPr lang="en-GB" altLang="ja-JP" dirty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values </a:t>
            </a:r>
            <a:r>
              <a:rPr lang="en-GB" dirty="0">
                <a:ea typeface="ＭＳ Ｐゴシック" charset="0"/>
              </a:rPr>
              <a:t>of x and y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20279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</a:t>
            </a:r>
            <a:r>
              <a:rPr lang="en-GB" dirty="0" smtClean="0">
                <a:ea typeface="ＭＳ Ｐゴシック" charset="0"/>
              </a:rPr>
              <a:t>statement</a:t>
            </a:r>
            <a:endParaRPr lang="en-GB" dirty="0">
              <a:ea typeface="ＭＳ Ｐゴシック" charset="0"/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need </a:t>
            </a:r>
            <a:r>
              <a:rPr lang="en-GB" dirty="0">
                <a:ea typeface="ＭＳ Ｐゴシック" charset="0"/>
              </a:rPr>
              <a:t>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>
                <a:ea typeface="ＭＳ Ｐゴシック" charset="0"/>
              </a:rPr>
              <a:t>”</a:t>
            </a:r>
            <a:r>
              <a:rPr lang="en-GB" dirty="0">
                <a:ea typeface="ＭＳ Ｐゴシック" charset="0"/>
              </a:rPr>
              <a:t> values of x and </a:t>
            </a:r>
            <a:r>
              <a:rPr lang="en-GB" dirty="0" smtClean="0">
                <a:ea typeface="ＭＳ Ｐゴシック" charset="0"/>
              </a:rPr>
              <a:t>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remembers the result of the expression,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not the expression itself</a:t>
            </a:r>
            <a:endParaRPr lang="en-GB" dirty="0">
              <a:ea typeface="ＭＳ Ｐゴシック" charset="0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7738" y="1660525"/>
            <a:ext cx="2225675" cy="854075"/>
            <a:chOff x="2294" y="1862"/>
            <a:chExt cx="1402" cy="538"/>
          </a:xfrm>
        </p:grpSpPr>
        <p:sp>
          <p:nvSpPr>
            <p:cNvPr id="63511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63512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3613" y="2514600"/>
            <a:ext cx="2209800" cy="439738"/>
            <a:chOff x="2304" y="2640"/>
            <a:chExt cx="1392" cy="277"/>
          </a:xfrm>
        </p:grpSpPr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2545" y="2784"/>
              <a:ext cx="1151" cy="9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867400" y="2743200"/>
            <a:ext cx="612517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849938" y="2278063"/>
            <a:ext cx="523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789613" y="3124200"/>
            <a:ext cx="777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35.5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503613" y="3346450"/>
            <a:ext cx="2209800" cy="439738"/>
            <a:chOff x="2400" y="3548"/>
            <a:chExt cx="1392" cy="277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0" y="3548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z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641" y="3552"/>
              <a:ext cx="1151" cy="14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6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  <p:bldP spid="21403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>
                <a:ea typeface="Luxi Sans" charset="0"/>
              </a:rPr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>
                <a:ea typeface="Luxi Sans" charset="0"/>
              </a:rPr>
              <a:t>Humans can’t easily write machine </a:t>
            </a:r>
            <a:r>
              <a:rPr lang="en-US" dirty="0" smtClean="0">
                <a:ea typeface="Luxi Sans" charset="0"/>
              </a:rPr>
              <a:t>code </a:t>
            </a:r>
            <a:r>
              <a:rPr lang="en-US" dirty="0" smtClean="0"/>
              <a:t>(</a:t>
            </a:r>
            <a:r>
              <a:rPr lang="en-US" dirty="0"/>
              <a:t>binary)</a:t>
            </a:r>
          </a:p>
          <a:p>
            <a:pPr eaLnBrk="1" hangingPunct="1"/>
            <a:endParaRPr lang="en-US" dirty="0">
              <a:ea typeface="Luxi Sans" charset="0"/>
            </a:endParaRPr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Problem Statement (English)</a:t>
            </a:r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Algorithm/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Bytecode</a:t>
            </a:r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High-level Programming Language (Python)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Machine code/Central Processing Unit (CPU)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46096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Programmer (YOU!)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translates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from problem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algorithm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(solution)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program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4800608"/>
            <a:ext cx="2819400" cy="731838"/>
            <a:chOff x="0" y="3024"/>
            <a:chExt cx="1776" cy="461"/>
          </a:xfrm>
        </p:grpSpPr>
        <p:sp>
          <p:nvSpPr>
            <p:cNvPr id="46094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0" y="3024"/>
              <a:ext cx="17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Python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interpreter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translates into </a:t>
              </a:r>
              <a:r>
                <a:rPr lang="en-US" sz="2000" dirty="0" err="1">
                  <a:solidFill>
                    <a:srgbClr val="2017B8"/>
                  </a:solidFill>
                  <a:latin typeface="Gill Sans"/>
                  <a:cs typeface="Gill Sans"/>
                </a:rPr>
                <a:t>bytecode</a:t>
              </a:r>
              <a:endParaRPr lang="en-US" sz="2000" dirty="0">
                <a:solidFill>
                  <a:srgbClr val="2017B8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are the values?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After executing the following statements, what are the values of each variable?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5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-1 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2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-7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5674115"/>
            <a:ext cx="4911521" cy="498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How can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2676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10,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AE06077-9AD4-3D48-80DE-F40DE73D8E10}" type="slidenum">
              <a:rPr lang="en-GB" smtClean="0"/>
              <a:pPr/>
              <a:t>42</a:t>
            </a:fld>
            <a:endParaRPr lang="en-GB">
              <a:solidFill>
                <a:srgbClr val="02020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More on Arithmetic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In math class, a (b+1) meant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097463" y="2590800"/>
            <a:ext cx="329729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6515100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447800" y="11557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code (binary)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Problem Statement (English)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Algorithm/Pseudocode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Bytecode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High-level Programming Language (Python)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47114" name="AutoShape 11"/>
          <p:cNvSpPr>
            <a:spLocks/>
          </p:cNvSpPr>
          <p:nvPr/>
        </p:nvSpPr>
        <p:spPr bwMode="auto">
          <a:xfrm>
            <a:off x="2667000" y="5599112"/>
            <a:ext cx="152400" cy="609600"/>
          </a:xfrm>
          <a:prstGeom prst="leftBracket">
            <a:avLst>
              <a:gd name="adj" fmla="val 33333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0" y="5410200"/>
            <a:ext cx="259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Python </a:t>
            </a:r>
            <a:r>
              <a:rPr lang="en-US" sz="2000" b="1" dirty="0">
                <a:solidFill>
                  <a:schemeClr val="tx2"/>
                </a:solidFill>
                <a:latin typeface="Gill Sans" charset="0"/>
                <a:cs typeface="Gill Sans" charset="0"/>
              </a:rPr>
              <a:t>interpreter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executes the </a:t>
            </a:r>
            <a:r>
              <a:rPr lang="en-US" sz="2000" dirty="0" err="1">
                <a:solidFill>
                  <a:schemeClr val="tx2"/>
                </a:solidFill>
                <a:latin typeface="Gill Sans" charset="0"/>
                <a:cs typeface="Gill Sans" charset="0"/>
              </a:rPr>
              <a:t>bytecode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in a “virtual machine”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Programmer (YOU!)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translates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from problem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algorithm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(solution)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0" y="4800600"/>
            <a:ext cx="2819400" cy="668338"/>
            <a:chOff x="0" y="3072"/>
            <a:chExt cx="1776" cy="421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0" y="3072"/>
              <a:ext cx="168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Python </a:t>
              </a:r>
              <a:r>
                <a:rPr lang="en-US" sz="2000" b="1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interpreter</a:t>
              </a:r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 translates into </a:t>
              </a:r>
              <a:r>
                <a:rPr lang="en-US" sz="2000" dirty="0" err="1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bytecode</a:t>
              </a:r>
              <a:endParaRPr lang="en-US" sz="2000" dirty="0">
                <a:solidFill>
                  <a:srgbClr val="808080"/>
                </a:solidFill>
                <a:latin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8388" cy="70485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Two Types of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8388" cy="5180009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Float Division: Result is a </a:t>
            </a:r>
            <a:r>
              <a:rPr lang="en-GB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  <a:endParaRPr lang="en-GB" dirty="0">
              <a:solidFill>
                <a:srgbClr val="40008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>
                <a:latin typeface="Arial" charset="0"/>
                <a:ea typeface="ＭＳ Ｐゴシック" charset="0"/>
              </a:rPr>
              <a:t>At </a:t>
            </a:r>
            <a:r>
              <a:rPr lang="en-GB" b="1" i="1" dirty="0">
                <a:latin typeface="Arial" charset="0"/>
                <a:ea typeface="ＭＳ Ｐゴシック" charset="0"/>
              </a:rPr>
              <a:t>least</a:t>
            </a:r>
            <a:r>
              <a:rPr lang="en-GB" dirty="0">
                <a:latin typeface="Arial" charset="0"/>
                <a:ea typeface="ＭＳ Ｐゴシック" charset="0"/>
              </a:rPr>
              <a:t> one of numerator and denominator must have a decimal, i.e., have type </a:t>
            </a:r>
            <a:r>
              <a:rPr lang="en-GB" b="1" dirty="0" smtClean="0">
                <a:solidFill>
                  <a:schemeClr val="bg2"/>
                </a:solidFill>
                <a:latin typeface="Monaco" charset="0"/>
                <a:ea typeface="ＭＳ Ｐゴシック" charset="0"/>
              </a:rPr>
              <a:t>float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3.0/6.0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0.5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6.0/3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latin typeface="Arial" charset="0"/>
                <a:ea typeface="ＭＳ Ｐゴシック" charset="0"/>
              </a:rPr>
              <a:t>2.0</a:t>
            </a:r>
            <a:endParaRPr lang="en-GB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Integer Division: Result is an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int</a:t>
            </a:r>
            <a:endParaRPr lang="en-GB" dirty="0">
              <a:solidFill>
                <a:srgbClr val="40008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ＭＳ Ｐゴシック" charset="0"/>
              </a:rPr>
              <a:t>x</a:t>
            </a:r>
            <a:r>
              <a:rPr lang="en-GB" dirty="0">
                <a:latin typeface="Arial" charset="0"/>
                <a:ea typeface="ＭＳ Ｐゴシック" charset="0"/>
              </a:rPr>
              <a:t>/y, if both x and y are</a:t>
            </a:r>
            <a:r>
              <a:rPr lang="en-GB" b="1" dirty="0">
                <a:latin typeface="Monaco" charset="0"/>
                <a:ea typeface="ＭＳ Ｐゴシック" charset="0"/>
              </a:rPr>
              <a:t>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r>
              <a:rPr lang="en-GB" dirty="0" err="1">
                <a:solidFill>
                  <a:srgbClr val="400080"/>
                </a:solidFill>
                <a:latin typeface="Arial" charset="0"/>
                <a:ea typeface="ＭＳ Ｐゴシック" charset="0"/>
              </a:rPr>
              <a:t>s</a:t>
            </a:r>
            <a:endParaRPr lang="en-GB" dirty="0">
              <a:solidFill>
                <a:srgbClr val="400080"/>
              </a:solidFill>
              <a:latin typeface="Arial" charset="0"/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If both numerator and denominator are </a:t>
            </a:r>
            <a:r>
              <a:rPr lang="en-GB" b="1" dirty="0" err="1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r>
              <a:rPr lang="en-GB" dirty="0" err="1">
                <a:solidFill>
                  <a:srgbClr val="400080"/>
                </a:solidFill>
                <a:latin typeface="Arial" charset="0"/>
                <a:ea typeface="ＭＳ Ｐゴシック" charset="0"/>
              </a:rPr>
              <a:t>s</a:t>
            </a:r>
            <a:r>
              <a:rPr lang="en-GB" dirty="0">
                <a:latin typeface="Arial" charset="0"/>
                <a:ea typeface="ＭＳ Ｐゴシック" charset="0"/>
              </a:rPr>
              <a:t>, result is </a:t>
            </a:r>
            <a:r>
              <a:rPr lang="en-GB" b="1" dirty="0" err="1" smtClean="0">
                <a:solidFill>
                  <a:srgbClr val="400080"/>
                </a:solidFill>
                <a:latin typeface="Monaco" charset="0"/>
                <a:ea typeface="ＭＳ Ｐゴシック" charset="0"/>
              </a:rPr>
              <a:t>int</a:t>
            </a:r>
            <a:endParaRPr lang="en-GB" b="1" dirty="0" smtClean="0">
              <a:solidFill>
                <a:srgbClr val="400080"/>
              </a:solidFill>
              <a:latin typeface="Monaco" charset="0"/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3/6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0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ea typeface="ＭＳ Ｐゴシック" charset="0"/>
              </a:rPr>
              <a:t>6/3 </a:t>
            </a:r>
            <a:r>
              <a:rPr lang="en-US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latin typeface="Arial" charset="0"/>
                <a:ea typeface="ＭＳ Ｐゴシック" charset="0"/>
              </a:rPr>
              <a:t> </a:t>
            </a:r>
            <a:r>
              <a:rPr lang="en-GB" dirty="0" smtClean="0">
                <a:latin typeface="Arial" charset="0"/>
                <a:ea typeface="ＭＳ Ｐゴシック" charset="0"/>
              </a:rPr>
              <a:t>2</a:t>
            </a:r>
            <a:endParaRPr lang="en-GB" dirty="0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5000" y="3881735"/>
            <a:ext cx="3429000" cy="461665"/>
            <a:chOff x="5715000" y="3881735"/>
            <a:chExt cx="3429000" cy="461665"/>
          </a:xfrm>
        </p:grpSpPr>
        <p:sp>
          <p:nvSpPr>
            <p:cNvPr id="32775" name="Text Box 4"/>
            <p:cNvSpPr txBox="1">
              <a:spLocks noChangeArrowheads="1"/>
            </p:cNvSpPr>
            <p:nvPr/>
          </p:nvSpPr>
          <p:spPr bwMode="auto">
            <a:xfrm>
              <a:off x="6518161" y="3881735"/>
              <a:ext cx="26258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Gill Sans"/>
                  <a:cs typeface="Gill Sans"/>
                </a:rPr>
                <a:t>Not always obvious</a:t>
              </a:r>
            </a:p>
          </p:txBody>
        </p:sp>
        <p:sp>
          <p:nvSpPr>
            <p:cNvPr id="32776" name="Line 5"/>
            <p:cNvSpPr>
              <a:spLocks noChangeShapeType="1"/>
            </p:cNvSpPr>
            <p:nvPr/>
          </p:nvSpPr>
          <p:spPr bwMode="auto">
            <a:xfrm flipH="1">
              <a:off x="5715000" y="4114800"/>
              <a:ext cx="838200" cy="7620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128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8388" cy="10683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13226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x = 6/4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y = 4 / 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z = .3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 z = x / y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Monaco" charset="0"/>
                <a:ea typeface="ＭＳ Ｐゴシック" charset="0"/>
                <a:cs typeface="Monaco" charset="0"/>
              </a:rPr>
              <a:t>	z 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Programming Languages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6049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Specific rules for what is and </a:t>
            </a:r>
            <a:r>
              <a:rPr lang="en-GB" dirty="0" err="1">
                <a:ea typeface="Luxi Sans" charset="0"/>
              </a:rPr>
              <a:t>isn</a:t>
            </a:r>
            <a:r>
              <a:rPr lang="ja-JP" altLang="en-GB" dirty="0">
                <a:ea typeface="Luxi Sans" charset="0"/>
              </a:rPr>
              <a:t>’</a:t>
            </a:r>
            <a:r>
              <a:rPr lang="en-GB" dirty="0">
                <a:ea typeface="Luxi Sans" charset="0"/>
              </a:rPr>
              <a:t>t allowed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Must be exact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Computer carries out commands as they are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Syntax</a:t>
            </a:r>
            <a:r>
              <a:rPr lang="en-GB" dirty="0">
                <a:ea typeface="Luxi Sans" charset="0"/>
              </a:rPr>
              <a:t>: the symbols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Semantics</a:t>
            </a:r>
            <a:r>
              <a:rPr lang="en-GB" dirty="0">
                <a:ea typeface="Luxi Sans" charset="0"/>
              </a:rPr>
              <a:t>: what it means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Example:  </a:t>
            </a:r>
            <a:r>
              <a:rPr lang="en-GB" dirty="0" smtClean="0">
                <a:ea typeface="Luxi Sans" charset="0"/>
              </a:rPr>
              <a:t/>
            </a:r>
            <a:br>
              <a:rPr lang="en-GB" dirty="0" smtClean="0">
                <a:ea typeface="Luxi Sans" charset="0"/>
              </a:rPr>
            </a:br>
            <a:r>
              <a:rPr lang="en-GB" dirty="0" smtClean="0">
                <a:solidFill>
                  <a:schemeClr val="bg2"/>
                </a:solidFill>
                <a:ea typeface="Luxi Sans" charset="0"/>
              </a:rPr>
              <a:t>III </a:t>
            </a:r>
            <a:r>
              <a:rPr lang="en-GB" dirty="0">
                <a:solidFill>
                  <a:schemeClr val="bg2"/>
                </a:solidFill>
                <a:ea typeface="Luxi Sans" charset="0"/>
              </a:rPr>
              <a:t>* IV </a:t>
            </a:r>
            <a:r>
              <a:rPr lang="en-GB" dirty="0">
                <a:ea typeface="Luxi Sans" charset="0"/>
              </a:rPr>
              <a:t>means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3 × 4 </a:t>
            </a:r>
            <a:r>
              <a:rPr lang="en-GB" dirty="0">
                <a:ea typeface="Luxi Sans" charset="0"/>
              </a:rPr>
              <a:t>which evaluates to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12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languages are </a:t>
            </a:r>
            <a:r>
              <a:rPr lang="en-GB" dirty="0">
                <a:solidFill>
                  <a:schemeClr val="accent2"/>
                </a:solidFill>
                <a:ea typeface="Luxi Sans" charset="0"/>
              </a:rPr>
              <a:t>unambiguous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programming </a:t>
            </a:r>
            <a:r>
              <a:rPr lang="en-US" dirty="0" smtClean="0">
                <a:solidFill>
                  <a:srgbClr val="660066"/>
                </a:solidFill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most popular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660066"/>
                </a:solidFill>
              </a:rPr>
              <a:t>interpreter</a:t>
            </a:r>
            <a:r>
              <a:rPr lang="en-US" dirty="0"/>
              <a:t> (which is a program) that executes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313826"/>
            <a:ext cx="8991600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onaco" charset="0"/>
                <a:cs typeface="Monaco" charset="0"/>
              </a:rPr>
              <a:t>http://www.tiobe.com/index.php/content/paperinfo/tpci/</a:t>
            </a:r>
            <a:r>
              <a:rPr lang="en-US" sz="18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index.html </a:t>
            </a:r>
            <a:endParaRPr lang="en-US" sz="1800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Python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522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common </a:t>
            </a:r>
            <a:r>
              <a:rPr lang="en-GB" i="1" dirty="0">
                <a:solidFill>
                  <a:schemeClr val="accent2"/>
                </a:solidFill>
              </a:rPr>
              <a:t>interpreted</a:t>
            </a:r>
            <a:r>
              <a:rPr lang="en-GB" dirty="0"/>
              <a:t> programming language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Runs on many operating systems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 released by Guido van </a:t>
            </a:r>
            <a:r>
              <a:rPr lang="en-GB" dirty="0" err="1"/>
              <a:t>Rossum</a:t>
            </a:r>
            <a:r>
              <a:rPr lang="en-GB" dirty="0"/>
              <a:t> in 1991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Named after </a:t>
            </a:r>
            <a:r>
              <a:rPr lang="en-GB" i="1" dirty="0"/>
              <a:t>Monty Python</a:t>
            </a:r>
            <a:r>
              <a:rPr lang="en-US" i="1" dirty="0"/>
              <a:t>’</a:t>
            </a:r>
            <a:r>
              <a:rPr lang="en-GB" altLang="ja-JP" i="1" dirty="0"/>
              <a:t>s Flying Circus</a:t>
            </a:r>
            <a:endParaRPr lang="en-GB" altLang="ja-JP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Minimalist syntax, emphasizes </a:t>
            </a:r>
            <a:r>
              <a:rPr lang="en-GB" dirty="0">
                <a:solidFill>
                  <a:schemeClr val="accent2"/>
                </a:solidFill>
              </a:rPr>
              <a:t>readability</a:t>
            </a:r>
            <a:endParaRPr lang="en-GB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Flexible, fast, useful language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by scientists, engineers, systems programmers</a:t>
            </a:r>
          </a:p>
        </p:txBody>
      </p:sp>
    </p:spTree>
    <p:extLst>
      <p:ext uri="{BB962C8B-B14F-4D97-AF65-F5344CB8AC3E}">
        <p14:creationId xmlns:p14="http://schemas.microsoft.com/office/powerpoint/2010/main" val="3581687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Python Interpreter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5213" cy="2971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Validates Python programming language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Enforces Python </a:t>
            </a:r>
            <a:r>
              <a:rPr lang="en-GB" sz="2400" b="1" dirty="0">
                <a:ea typeface="Luxi Sans" charset="0"/>
              </a:rPr>
              <a:t>syntax</a:t>
            </a:r>
            <a:endParaRPr lang="en-GB" sz="2400" dirty="0">
              <a:ea typeface="Luxi Sans" charset="0"/>
            </a:endParaRP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Reports </a:t>
            </a:r>
            <a:r>
              <a:rPr lang="en-GB" sz="2400" b="1" dirty="0">
                <a:ea typeface="Luxi Sans" charset="0"/>
              </a:rPr>
              <a:t>syntax</a:t>
            </a:r>
            <a:r>
              <a:rPr lang="en-GB" sz="2400" dirty="0">
                <a:ea typeface="Luxi Sans" charset="0"/>
              </a:rPr>
              <a:t> errors</a:t>
            </a:r>
          </a:p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Executes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Runtime errors (e.g., divide by 0)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b="1" dirty="0">
                <a:ea typeface="Luxi Sans" charset="0"/>
              </a:rPr>
              <a:t>Semantic</a:t>
            </a:r>
            <a:r>
              <a:rPr lang="en-GB" sz="2400" dirty="0">
                <a:ea typeface="Luxi Sans" charset="0"/>
              </a:rPr>
              <a:t> errors (not what you </a:t>
            </a:r>
            <a:r>
              <a:rPr lang="en-GB" sz="2400" i="1" dirty="0">
                <a:ea typeface="Luxi Sans" charset="0"/>
              </a:rPr>
              <a:t>meant</a:t>
            </a:r>
            <a:r>
              <a:rPr lang="en-GB" sz="2400" dirty="0">
                <a:ea typeface="Luxi Sans" charset="0"/>
              </a:rPr>
              <a:t>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endParaRPr lang="en-US" dirty="0">
              <a:ea typeface="Luxi Sans" charset="0"/>
            </a:endParaRP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4681538" y="4156075"/>
            <a:ext cx="1566862" cy="7540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20202"/>
                </a:solidFill>
                <a:latin typeface="Tahoma" charset="0"/>
              </a:rPr>
              <a:t>Interpreter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(</a:t>
            </a:r>
            <a:r>
              <a:rPr lang="en-GB">
                <a:solidFill>
                  <a:srgbClr val="020202"/>
                </a:solidFill>
                <a:latin typeface="Monaco" charset="0"/>
                <a:cs typeface="Monaco" charset="0"/>
              </a:rPr>
              <a:t>python</a:t>
            </a:r>
            <a:r>
              <a:rPr lang="en-GB">
                <a:solidFill>
                  <a:srgbClr val="020202"/>
                </a:solidFill>
                <a:latin typeface="Tahoma" charset="0"/>
              </a:rPr>
              <a:t>)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1828800" y="4114800"/>
            <a:ext cx="1219200" cy="8715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20202"/>
                </a:solidFill>
                <a:latin typeface="Tahoma" charset="0"/>
              </a:rPr>
              <a:t>Expression</a:t>
            </a:r>
            <a:endParaRPr lang="en-GB" dirty="0">
              <a:solidFill>
                <a:srgbClr val="020202"/>
              </a:solidFill>
              <a:latin typeface="Tahoma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2994025" y="5562600"/>
            <a:ext cx="1044575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Output</a:t>
            </a:r>
          </a:p>
        </p:txBody>
      </p:sp>
      <p:cxnSp>
        <p:nvCxnSpPr>
          <p:cNvPr id="52233" name="AutoShape 7"/>
          <p:cNvCxnSpPr>
            <a:cxnSpLocks noChangeShapeType="1"/>
            <a:stCxn id="52231" idx="3"/>
            <a:endCxn id="52230" idx="1"/>
          </p:cNvCxnSpPr>
          <p:nvPr/>
        </p:nvCxnSpPr>
        <p:spPr bwMode="auto">
          <a:xfrm flipV="1">
            <a:off x="3048000" y="4533900"/>
            <a:ext cx="1633538" cy="17463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8"/>
          <p:cNvCxnSpPr>
            <a:cxnSpLocks noChangeShapeType="1"/>
            <a:stCxn id="52235" idx="0"/>
            <a:endCxn id="52230" idx="2"/>
          </p:cNvCxnSpPr>
          <p:nvPr/>
        </p:nvCxnSpPr>
        <p:spPr bwMode="auto">
          <a:xfrm rot="16200000" flipV="1">
            <a:off x="5340351" y="5035550"/>
            <a:ext cx="652462" cy="401637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5181600" y="5562600"/>
            <a:ext cx="1371600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bytecode</a:t>
            </a:r>
          </a:p>
        </p:txBody>
      </p:sp>
      <p:cxnSp>
        <p:nvCxnSpPr>
          <p:cNvPr id="52236" name="AutoShape 10"/>
          <p:cNvCxnSpPr>
            <a:cxnSpLocks noChangeShapeType="1"/>
            <a:stCxn id="52230" idx="3"/>
            <a:endCxn id="52235" idx="3"/>
          </p:cNvCxnSpPr>
          <p:nvPr/>
        </p:nvCxnSpPr>
        <p:spPr bwMode="auto">
          <a:xfrm>
            <a:off x="6248400" y="4533900"/>
            <a:ext cx="304800" cy="1406525"/>
          </a:xfrm>
          <a:prstGeom prst="bentConnector3">
            <a:avLst>
              <a:gd name="adj1" fmla="val 22247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1"/>
          <p:cNvCxnSpPr>
            <a:cxnSpLocks noChangeShapeType="1"/>
            <a:stCxn id="52230" idx="2"/>
            <a:endCxn id="52232" idx="0"/>
          </p:cNvCxnSpPr>
          <p:nvPr/>
        </p:nvCxnSpPr>
        <p:spPr bwMode="auto">
          <a:xfrm rot="5400000">
            <a:off x="4164807" y="4261644"/>
            <a:ext cx="652462" cy="1949450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31333</TotalTime>
  <Words>2445</Words>
  <Application>Microsoft Macintosh PowerPoint</Application>
  <PresentationFormat>On-screen Show (4:3)</PresentationFormat>
  <Paragraphs>570</Paragraphs>
  <Slides>52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Blank Presentation</vt:lpstr>
      <vt:lpstr>Intro to Python</vt:lpstr>
      <vt:lpstr>Our first python program!</vt:lpstr>
      <vt:lpstr>Why Programming Languages?</vt:lpstr>
      <vt:lpstr>Why Programming Languages?</vt:lpstr>
      <vt:lpstr>Why Programming Languages?</vt:lpstr>
      <vt:lpstr>Programming Languages</vt:lpstr>
      <vt:lpstr>Python Is …</vt:lpstr>
      <vt:lpstr>Python</vt:lpstr>
      <vt:lpstr>Python Interpreter</vt:lpstr>
      <vt:lpstr>2 Modes to Execute Python Code</vt:lpstr>
      <vt:lpstr>Interactive Mode</vt:lpstr>
      <vt:lpstr>Batch Mode</vt:lpstr>
      <vt:lpstr>Printing Output</vt:lpstr>
      <vt:lpstr>Printing Output</vt:lpstr>
      <vt:lpstr>Variables</vt:lpstr>
      <vt:lpstr>The 7 “Habits” of Highly Effective Programmers</vt:lpstr>
      <vt:lpstr>Variables</vt:lpstr>
      <vt:lpstr>Numeric Primitive Types</vt:lpstr>
      <vt:lpstr>How big (or small/precise) can we get?</vt:lpstr>
      <vt:lpstr>Strings: str</vt:lpstr>
      <vt:lpstr>Booleans: bool</vt:lpstr>
      <vt:lpstr>What is the value’s type?</vt:lpstr>
      <vt:lpstr>What is the value’s type?</vt:lpstr>
      <vt:lpstr>Variables</vt:lpstr>
      <vt:lpstr>Variable Names/Identifiers</vt:lpstr>
      <vt:lpstr>Variable Name Conventions</vt:lpstr>
      <vt:lpstr>Importance of Variable Naming</vt:lpstr>
      <vt:lpstr>Variables</vt:lpstr>
      <vt:lpstr>Modeling Information</vt:lpstr>
      <vt:lpstr>Modeling Information</vt:lpstr>
      <vt:lpstr>Assignment Statements</vt:lpstr>
      <vt:lpstr>Assignment Statements</vt:lpstr>
      <vt:lpstr>Assignment Statements</vt:lpstr>
      <vt:lpstr>Variables: The Rules</vt:lpstr>
      <vt:lpstr>Literals</vt:lpstr>
      <vt:lpstr>Numeric Arithmetic Operations</vt:lpstr>
      <vt:lpstr>Arithmetic &amp; Assignment</vt:lpstr>
      <vt:lpstr>Arithmetic &amp; Assignment</vt:lpstr>
      <vt:lpstr>Arithmetic &amp; Assignment</vt:lpstr>
      <vt:lpstr>What are the values?</vt:lpstr>
      <vt:lpstr>Recap of Programming Fundamentals</vt:lpstr>
      <vt:lpstr>Bringing It All Together: A simple program</vt:lpstr>
      <vt:lpstr>Additional Practice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Two Types of Division</vt:lpstr>
      <vt:lpstr>Division Practice (NOT Math class)</vt:lpstr>
      <vt:lpstr>Input/Output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368</cp:revision>
  <cp:lastPrinted>2014-01-08T20:09:59Z</cp:lastPrinted>
  <dcterms:created xsi:type="dcterms:W3CDTF">2010-09-07T13:14:15Z</dcterms:created>
  <dcterms:modified xsi:type="dcterms:W3CDTF">2015-02-06T16:26:29Z</dcterms:modified>
</cp:coreProperties>
</file>