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366" r:id="rId2"/>
    <p:sldId id="377" r:id="rId3"/>
    <p:sldId id="331" r:id="rId4"/>
    <p:sldId id="307" r:id="rId5"/>
    <p:sldId id="332" r:id="rId6"/>
    <p:sldId id="264" r:id="rId7"/>
    <p:sldId id="334" r:id="rId8"/>
    <p:sldId id="335" r:id="rId9"/>
    <p:sldId id="309" r:id="rId10"/>
    <p:sldId id="336" r:id="rId11"/>
    <p:sldId id="337" r:id="rId12"/>
    <p:sldId id="338" r:id="rId13"/>
    <p:sldId id="317" r:id="rId14"/>
    <p:sldId id="321" r:id="rId15"/>
    <p:sldId id="368" r:id="rId16"/>
    <p:sldId id="367" r:id="rId17"/>
    <p:sldId id="347" r:id="rId18"/>
    <p:sldId id="341" r:id="rId19"/>
    <p:sldId id="342" r:id="rId20"/>
    <p:sldId id="343" r:id="rId21"/>
    <p:sldId id="344" r:id="rId22"/>
    <p:sldId id="345" r:id="rId23"/>
    <p:sldId id="346" r:id="rId24"/>
    <p:sldId id="348" r:id="rId25"/>
    <p:sldId id="369" r:id="rId26"/>
    <p:sldId id="370" r:id="rId27"/>
    <p:sldId id="371" r:id="rId28"/>
    <p:sldId id="353" r:id="rId29"/>
    <p:sldId id="372" r:id="rId30"/>
    <p:sldId id="373" r:id="rId31"/>
    <p:sldId id="374" r:id="rId32"/>
    <p:sldId id="375" r:id="rId33"/>
    <p:sldId id="376" r:id="rId34"/>
    <p:sldId id="359" r:id="rId35"/>
    <p:sldId id="360" r:id="rId36"/>
    <p:sldId id="361" r:id="rId37"/>
    <p:sldId id="390" r:id="rId38"/>
    <p:sldId id="387" r:id="rId39"/>
    <p:sldId id="362" r:id="rId40"/>
    <p:sldId id="363" r:id="rId41"/>
    <p:sldId id="364" r:id="rId42"/>
    <p:sldId id="365" r:id="rId43"/>
    <p:sldId id="378" r:id="rId44"/>
    <p:sldId id="383" r:id="rId45"/>
    <p:sldId id="389" r:id="rId46"/>
    <p:sldId id="396" r:id="rId47"/>
    <p:sldId id="397" r:id="rId48"/>
    <p:sldId id="398" r:id="rId49"/>
    <p:sldId id="399" r:id="rId50"/>
    <p:sldId id="400" r:id="rId51"/>
    <p:sldId id="401" r:id="rId52"/>
    <p:sldId id="402" r:id="rId53"/>
    <p:sldId id="392" r:id="rId54"/>
    <p:sldId id="393" r:id="rId55"/>
    <p:sldId id="394" r:id="rId56"/>
    <p:sldId id="395" r:id="rId57"/>
    <p:sldId id="382" r:id="rId58"/>
    <p:sldId id="379" r:id="rId59"/>
    <p:sldId id="380" r:id="rId60"/>
    <p:sldId id="381" r:id="rId61"/>
    <p:sldId id="384" r:id="rId62"/>
    <p:sldId id="385" r:id="rId63"/>
    <p:sldId id="386" r:id="rId64"/>
    <p:sldId id="388" r:id="rId65"/>
  </p:sldIdLst>
  <p:sldSz cx="9144000" cy="6858000" type="screen4x3"/>
  <p:notesSz cx="6997700" cy="9283700"/>
  <p:defaultTextStyle>
    <a:defPPr>
      <a:defRPr lang="en-GB"/>
    </a:defPPr>
    <a:lvl1pPr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1pPr>
    <a:lvl2pPr marL="4572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2pPr>
    <a:lvl3pPr marL="9144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3pPr>
    <a:lvl4pPr marL="13716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4pPr>
    <a:lvl5pPr marL="18288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B3"/>
    <a:srgbClr val="CB9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13" autoAdjust="0"/>
  </p:normalViewPr>
  <p:slideViewPr>
    <p:cSldViewPr>
      <p:cViewPr varScale="1">
        <p:scale>
          <a:sx n="87" d="100"/>
          <a:sy n="87" d="100"/>
        </p:scale>
        <p:origin x="-776" y="-112"/>
      </p:cViewPr>
      <p:guideLst>
        <p:guide orient="horz" pos="2160"/>
        <p:guide pos="288"/>
      </p:guideLst>
    </p:cSldViewPr>
  </p:slideViewPr>
  <p:outlineViewPr>
    <p:cViewPr>
      <p:scale>
        <a:sx n="33" d="100"/>
        <a:sy n="33" d="1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handoutMaster" Target="handoutMasters/handout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CDCFCA-9AFE-9049-85C8-412928E9C4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36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1"/>
            <a:ext cx="6999288" cy="92852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1" y="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962401" y="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85800"/>
            <a:ext cx="4672013" cy="3505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1" y="4419601"/>
            <a:ext cx="5180013" cy="4189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" y="883920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62401" y="883920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B701062D-DA00-C142-83C1-BB57D1B2903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721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8F8A28B8-A89A-0B4E-85EC-436A9E98D63E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3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585BFDBC-E6D0-BE44-9C1B-ED5A43F2F83E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12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6246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5187" cy="3506788"/>
          </a:xfrm>
          <a:ln/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2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fld id="{FD3A628B-11D4-F249-A547-7E5261DD3716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13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7347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5187" cy="3506788"/>
          </a:xfrm>
          <a:ln/>
        </p:spPr>
      </p:sp>
      <p:sp>
        <p:nvSpPr>
          <p:cNvPr id="5734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2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fld id="{F1452AB8-EDB2-B448-9E96-57DCE6E9AA4B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14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9395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5187" cy="3506788"/>
          </a:xfrm>
          <a:ln/>
        </p:spPr>
      </p:sp>
      <p:sp>
        <p:nvSpPr>
          <p:cNvPr id="5939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2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assignment we'll investigate the 7 basic concepts in computer programming. Armed with an understanding of these 7 ideas, you could implement any program that's ever been written, in any programming language.</a:t>
            </a:r>
          </a:p>
          <a:p>
            <a:endParaRPr lang="en-US" dirty="0" smtClean="0"/>
          </a:p>
          <a:p>
            <a:r>
              <a:rPr lang="en-US" dirty="0" smtClean="0"/>
              <a:t>A little different from in the book</a:t>
            </a:r>
          </a:p>
          <a:p>
            <a:endParaRPr lang="en-US" dirty="0" smtClean="0"/>
          </a:p>
          <a:p>
            <a:r>
              <a:rPr lang="en-US" dirty="0" smtClean="0"/>
              <a:t>I/O often makes use of functions to implement</a:t>
            </a:r>
          </a:p>
          <a:p>
            <a:endParaRPr lang="en-US" dirty="0" smtClean="0"/>
          </a:p>
          <a:p>
            <a:r>
              <a:rPr lang="en-US" dirty="0" smtClean="0"/>
              <a:t>In using software, have you seen these ideas implemented in the past?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0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C56DC255-DFCB-944C-A111-83A93897C714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18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27651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2765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4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270FD334-227F-6E46-9CDF-A22BBF7B4778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19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2969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4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4F5E8297-FE2A-5544-AA76-4046D0A3E560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20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3174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4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372C6F87-6116-9A49-9241-E1C464B2CF36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21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59121235-54F2-1C4A-9F7D-C775434709E8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22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3584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4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59121235-54F2-1C4A-9F7D-C775434709E8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23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3584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4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fld id="{8BBD19A2-B68E-904E-84EE-6E3F0C93E36D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4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9828C83E-B93C-1549-BB5F-0B8F3E3012C1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25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39939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3994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8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D7081524-DB18-5B4B-B209-C62F8F8D2D81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26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41987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4198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8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DEE53460-CD30-8B41-88E1-ADF2A6299EDE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27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Begin 2/9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701062D-DA00-C142-83C1-BB57D1B2903E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672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FBD3AE57-D111-6F49-891C-462B5C35938C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29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FBD3AE57-D111-6F49-891C-462B5C35938C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30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1E3A7624-DD62-694A-B2CB-E1F14D524A08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31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4813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8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8DBFDE16-6A50-D94F-B714-39B9352B7B86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32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80D7B590-45C2-D548-A46F-A52073433921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33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090DF9F1-19EC-5749-BF9C-6D5A411066A9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34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5427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6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69D57E6F-5D54-C647-94AD-A01A3773F912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5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452CF741-7F3E-8745-8CFC-972871A3B223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35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5632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6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85ACFE5F-2D3E-4543-A121-22D492122AE6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36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85ACFE5F-2D3E-4543-A121-22D492122AE6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37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BAF09513-9356-8F4C-B4D8-7C7B347EFC26}" type="slidenum">
              <a:rPr lang="en-US" sz="1200">
                <a:solidFill>
                  <a:schemeClr val="tx1"/>
                </a:solidFill>
              </a:rPr>
              <a:pPr/>
              <a:t>38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3795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8375"/>
          </a:xfrm>
          <a:solidFill>
            <a:srgbClr val="FFFFFF"/>
          </a:solidFill>
          <a:ln/>
        </p:spPr>
      </p:sp>
      <p:sp>
        <p:nvSpPr>
          <p:cNvPr id="3379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5209" y="4419428"/>
            <a:ext cx="5180242" cy="419217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91431" tIns="45716" rIns="91431" bIns="45716" anchor="ctr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F253B78D-A1EA-5C41-BD93-B7543DCB866B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39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6041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6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45D4AB74-70C0-174A-96A7-6063529EC180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40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62467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6246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6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8B3C05A3-9079-CD4E-BB8C-49B02FA41AEA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41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64515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6451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6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F1EBD308-5A95-9B4F-B100-8386C34CA4BB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42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C391E1C0-CFFA-D147-8AEC-871F3782F284}" type="slidenum">
              <a:rPr lang="en-US" sz="1200">
                <a:solidFill>
                  <a:schemeClr val="tx1"/>
                </a:solidFill>
              </a:rPr>
              <a:pPr/>
              <a:t>43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94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701062D-DA00-C142-83C1-BB57D1B2903E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014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fld id="{F6EBDD47-7369-E143-BDBF-7F83423FB44C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6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120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5187" cy="3506788"/>
          </a:xfrm>
          <a:ln/>
        </p:spPr>
      </p:sp>
      <p:sp>
        <p:nvSpPr>
          <p:cNvPr id="512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2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1E1C8A5E-27AE-D94D-BE0B-02BE47D222A1}" type="slidenum">
              <a:rPr lang="en-GB" sz="1200">
                <a:solidFill>
                  <a:schemeClr val="tx1"/>
                </a:solidFill>
              </a:rPr>
              <a:pPr/>
              <a:t>46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39939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8375"/>
          </a:xfrm>
          <a:solidFill>
            <a:srgbClr val="FFFFFF"/>
          </a:solidFill>
          <a:ln/>
        </p:spPr>
      </p:sp>
      <p:sp>
        <p:nvSpPr>
          <p:cNvPr id="3994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5209" y="4419428"/>
            <a:ext cx="5180242" cy="419217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8CB0344E-D0BB-C14D-B3C5-528EA8A33C0D}" type="slidenum">
              <a:rPr lang="en-US" sz="1200">
                <a:solidFill>
                  <a:schemeClr val="tx1"/>
                </a:solidFill>
              </a:rPr>
              <a:pPr/>
              <a:t>48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6787"/>
          </a:xfrm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11" y="4419429"/>
            <a:ext cx="5178621" cy="418894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1" tIns="45716" rIns="91431" bIns="45716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8C3611E2-CC62-A94D-B263-8D53166C4491}" type="slidenum">
              <a:rPr lang="en-US" sz="1200">
                <a:solidFill>
                  <a:schemeClr val="tx1"/>
                </a:solidFill>
              </a:rPr>
              <a:pPr/>
              <a:t>49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6787"/>
          </a:xfrm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11" y="4419429"/>
            <a:ext cx="5178621" cy="418894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1" tIns="45716" rIns="91431" bIns="45716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063F2DC9-8474-5644-9AD8-0C3B0A801DE0}" type="slidenum">
              <a:rPr lang="en-US" sz="1200">
                <a:solidFill>
                  <a:schemeClr val="tx1"/>
                </a:solidFill>
              </a:rPr>
              <a:pPr/>
              <a:t>50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6787"/>
          </a:xfrm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11" y="4419429"/>
            <a:ext cx="5178621" cy="418894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1" tIns="45716" rIns="91431" bIns="45716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81A6E712-955D-944E-880F-79C13A89F1C0}" type="slidenum">
              <a:rPr lang="en-US" sz="1200">
                <a:solidFill>
                  <a:schemeClr val="tx1"/>
                </a:solidFill>
              </a:rPr>
              <a:pPr/>
              <a:t>51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74FF85B2-5EEC-B74D-80FB-66B8240DD1ED}" type="slidenum">
              <a:rPr lang="en-US" sz="1200">
                <a:solidFill>
                  <a:schemeClr val="tx1"/>
                </a:solidFill>
              </a:rPr>
              <a:pPr/>
              <a:t>52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legacy.python.org</a:t>
            </a:r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/peps/pep-0257/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43F59-CF50-9648-A622-201E6118BE5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290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1354A312-0137-4643-A060-F26EFD70C805}" type="slidenum">
              <a:rPr lang="en-US" sz="1200">
                <a:solidFill>
                  <a:schemeClr val="tx1"/>
                </a:solidFill>
              </a:rPr>
              <a:pPr/>
              <a:t>55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6787"/>
          </a:xfrm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15" y="4419435"/>
            <a:ext cx="5178621" cy="418894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1" tIns="45716" rIns="91431" bIns="45716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311E86F0-056C-E743-971E-4C7D3391C3C9}" type="slidenum">
              <a:rPr lang="en-US" sz="1200">
                <a:solidFill>
                  <a:schemeClr val="tx1"/>
                </a:solidFill>
              </a:rPr>
              <a:pPr/>
              <a:t>56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6787"/>
          </a:xfrm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15" y="4419435"/>
            <a:ext cx="5178621" cy="418894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1" tIns="45716" rIns="91431" bIns="45716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FORMAT!!!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701062D-DA00-C142-83C1-BB57D1B2903E}" type="slidenum">
              <a:rPr lang="en-GB" smtClean="0"/>
              <a:pPr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014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97C773CC-ADA9-5C47-8004-FF34EB7C43DD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7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9D52CF06-744A-0D46-9F92-FF8C4C1F7E34}" type="slidenum">
              <a:rPr lang="en-US" sz="1200">
                <a:solidFill>
                  <a:schemeClr val="tx1"/>
                </a:solidFill>
              </a:rPr>
              <a:pPr/>
              <a:t>58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1507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9988" y="685800"/>
            <a:ext cx="4673600" cy="3506788"/>
          </a:xfrm>
          <a:solidFill>
            <a:srgbClr val="FFFFFF"/>
          </a:solidFill>
          <a:ln/>
        </p:spPr>
      </p:sp>
      <p:sp>
        <p:nvSpPr>
          <p:cNvPr id="2150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5209" y="4419429"/>
            <a:ext cx="5180242" cy="419217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9867" tIns="44934" rIns="89867" bIns="44934" anchor="ctr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E12A2B6C-C578-3E49-84E0-15893E2289AB}" type="slidenum">
              <a:rPr lang="en-GB" sz="1200">
                <a:solidFill>
                  <a:schemeClr val="tx1"/>
                </a:solidFill>
              </a:rPr>
              <a:pPr/>
              <a:t>59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E12A2B6C-C578-3E49-84E0-15893E2289AB}" type="slidenum">
              <a:rPr lang="en-GB" sz="1200">
                <a:solidFill>
                  <a:schemeClr val="tx1"/>
                </a:solidFill>
              </a:rPr>
              <a:pPr/>
              <a:t>60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FA0D0EB9-F332-4446-8250-367F404E13AC}" type="slidenum">
              <a:rPr lang="en-US" sz="1200">
                <a:solidFill>
                  <a:schemeClr val="tx1"/>
                </a:solidFill>
              </a:rPr>
              <a:pPr/>
              <a:t>61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7CC77DB0-E9D9-5042-8A85-763E213D78C5}" type="slidenum">
              <a:rPr lang="en-US" sz="1200">
                <a:solidFill>
                  <a:schemeClr val="tx1"/>
                </a:solidFill>
              </a:rPr>
              <a:pPr/>
              <a:t>62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ED6380D0-8B0A-9E44-A520-05517B731741}" type="slidenum">
              <a:rPr lang="en-US" sz="1200">
                <a:solidFill>
                  <a:schemeClr val="tx1"/>
                </a:solidFill>
              </a:rPr>
              <a:pPr/>
              <a:t>63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14424236-6C4C-854C-9C33-F82CC556A951}" type="slidenum">
              <a:rPr lang="en-US" sz="1200">
                <a:solidFill>
                  <a:schemeClr val="tx1"/>
                </a:solidFill>
              </a:rPr>
              <a:pPr/>
              <a:t>64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8375"/>
          </a:xfrm>
          <a:solidFill>
            <a:srgbClr val="FFFFFF"/>
          </a:solidFill>
          <a:ln/>
        </p:spPr>
      </p:sp>
      <p:sp>
        <p:nvSpPr>
          <p:cNvPr id="3584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5209" y="4419428"/>
            <a:ext cx="5180242" cy="419217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91431" tIns="45716" rIns="91431" bIns="45716" anchor="ctr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BA3872E1-64E8-4447-B28C-2DF45A5C326B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8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2227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5187" cy="3506788"/>
          </a:xfrm>
          <a:ln/>
        </p:spPr>
      </p:sp>
      <p:sp>
        <p:nvSpPr>
          <p:cNvPr id="5222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2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fld id="{554F0D93-7F85-7744-9C4F-60BBED4A75A3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9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4E23425D-978B-C743-BE9B-C1ED3E3CE388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10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55BF4E0D-2851-FC4C-933C-8E3EDB016532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11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70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F78758A-9C9A-9B4B-910D-E3935CFEAA5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35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0113" cy="6323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323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B02BC14-1BBC-EE45-B702-11075605062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20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265A286-DB11-424E-897F-02E7DE805E8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64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5613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2672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C0BE385-4209-6D4B-9AD1-1B5164D85C1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75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BA1E193-CA51-5C4B-82DF-EC16E261024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11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47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B1FFA-A875-394E-B6D0-769C2D91D04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36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31A0FA4-F0D0-C443-AFA6-346BFF5F404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65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852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5213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400">
          <a:solidFill>
            <a:schemeClr val="tx1"/>
          </a:solidFill>
          <a:effectLst/>
          <a:latin typeface="Calibri"/>
          <a:ea typeface="ＭＳ Ｐゴシック" charset="0"/>
          <a:cs typeface="Calibri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5pPr>
      <a:lvl6pPr marL="4572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6pPr>
      <a:lvl7pPr marL="9144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7pPr>
      <a:lvl8pPr marL="1371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8pPr>
      <a:lvl9pPr marL="18288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9pPr>
    </p:titleStyle>
    <p:bodyStyle>
      <a:lvl1pPr marL="341313" indent="-341313" algn="l" defTabSz="457200" rtl="0" eaLnBrk="0" fontAlgn="base" hangingPunct="0">
        <a:lnSpc>
          <a:spcPct val="102000"/>
        </a:lnSpc>
        <a:spcBef>
          <a:spcPts val="800"/>
        </a:spcBef>
        <a:spcAft>
          <a:spcPct val="0"/>
        </a:spcAft>
        <a:buClrTx/>
        <a:buSzPct val="80000"/>
        <a:buFont typeface="Tahoma" charset="0"/>
        <a:buChar char="•"/>
        <a:defRPr sz="3200">
          <a:solidFill>
            <a:srgbClr val="020202"/>
          </a:solidFill>
          <a:latin typeface="Calibri"/>
          <a:ea typeface="+mn-ea"/>
          <a:cs typeface="Calibri"/>
        </a:defRPr>
      </a:lvl1pPr>
      <a:lvl2pPr marL="792163" indent="-334963" algn="l" defTabSz="457200" rtl="0" eaLnBrk="0" fontAlgn="base" hangingPunct="0">
        <a:lnSpc>
          <a:spcPct val="102000"/>
        </a:lnSpc>
        <a:spcBef>
          <a:spcPts val="700"/>
        </a:spcBef>
        <a:spcAft>
          <a:spcPct val="0"/>
        </a:spcAft>
        <a:buClr>
          <a:schemeClr val="bg1">
            <a:lumMod val="50000"/>
          </a:schemeClr>
        </a:buClr>
        <a:buSzPct val="100000"/>
        <a:buFont typeface="Wingdings" charset="2"/>
        <a:buChar char="‑"/>
        <a:defRPr sz="28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2pPr>
      <a:lvl3pPr marL="1193800" indent="-285750" algn="l" defTabSz="457200" rtl="0" eaLnBrk="0" fontAlgn="base" hangingPunct="0">
        <a:lnSpc>
          <a:spcPct val="102000"/>
        </a:lnSpc>
        <a:spcBef>
          <a:spcPts val="650"/>
        </a:spcBef>
        <a:spcAft>
          <a:spcPct val="0"/>
        </a:spcAft>
        <a:buClrTx/>
        <a:buSzPct val="80000"/>
        <a:buFont typeface="Tahoma" charset="0"/>
        <a:buChar char="•"/>
        <a:defRPr sz="2600">
          <a:solidFill>
            <a:schemeClr val="bg1">
              <a:lumMod val="75000"/>
            </a:schemeClr>
          </a:solidFill>
          <a:latin typeface="Calibri"/>
          <a:ea typeface="+mn-ea"/>
          <a:cs typeface="Calibri"/>
        </a:defRPr>
      </a:lvl3pPr>
      <a:lvl4pPr marL="1597025" indent="-287338" algn="l" defTabSz="457200" rtl="0" eaLnBrk="0" fontAlgn="base" hangingPunct="0">
        <a:lnSpc>
          <a:spcPct val="102000"/>
        </a:lnSpc>
        <a:spcBef>
          <a:spcPts val="600"/>
        </a:spcBef>
        <a:spcAft>
          <a:spcPct val="0"/>
        </a:spcAft>
        <a:buClrTx/>
        <a:buSzPct val="100000"/>
        <a:buFont typeface="Lucida Grande"/>
        <a:buChar char="‑"/>
        <a:defRPr sz="2400">
          <a:solidFill>
            <a:schemeClr val="tx1"/>
          </a:solidFill>
          <a:latin typeface="Calibri"/>
          <a:ea typeface="+mn-ea"/>
          <a:cs typeface="Calibri"/>
        </a:defRPr>
      </a:lvl4pPr>
      <a:lvl5pPr marL="2005013" indent="-290513" algn="l" defTabSz="457200" rtl="0" eaLnBrk="0" fontAlgn="base" hangingPunct="0">
        <a:lnSpc>
          <a:spcPct val="102000"/>
        </a:lnSpc>
        <a:spcBef>
          <a:spcPts val="550"/>
        </a:spcBef>
        <a:spcAft>
          <a:spcPct val="0"/>
        </a:spcAft>
        <a:buClrTx/>
        <a:buSzPct val="80000"/>
        <a:buFont typeface="Lucida Grande"/>
        <a:buChar char="&gt;"/>
        <a:defRPr sz="22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5pPr>
      <a:lvl6pPr marL="24622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6pPr>
      <a:lvl7pPr marL="29194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7pPr>
      <a:lvl8pPr marL="33766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8pPr>
      <a:lvl9pPr marL="38338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Variables &amp;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2 Modes </a:t>
            </a:r>
            <a:r>
              <a:rPr lang="en-US" dirty="0"/>
              <a:t>to Execute Python Code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Interactive</a:t>
            </a:r>
            <a:r>
              <a:rPr lang="en-US" dirty="0"/>
              <a:t>: using the interpreter</a:t>
            </a:r>
          </a:p>
          <a:p>
            <a:pPr lvl="1" eaLnBrk="1" hangingPunct="1"/>
            <a:r>
              <a:rPr lang="en-US" dirty="0">
                <a:ea typeface="Luxi Sans" charset="0"/>
              </a:rPr>
              <a:t>Try out Python expressions</a:t>
            </a:r>
          </a:p>
          <a:p>
            <a:pPr lvl="1" eaLnBrk="1" hangingPunct="1"/>
            <a:endParaRPr lang="en-US" dirty="0">
              <a:ea typeface="Luxi Sans" charset="0"/>
            </a:endParaRPr>
          </a:p>
          <a:p>
            <a:pPr eaLnBrk="1" hangingPunct="1"/>
            <a:r>
              <a:rPr lang="en-US" b="1" dirty="0"/>
              <a:t>Batch</a:t>
            </a:r>
            <a:r>
              <a:rPr lang="en-US" dirty="0"/>
              <a:t>: execute </a:t>
            </a:r>
            <a:r>
              <a:rPr lang="en-US" i="1" dirty="0">
                <a:solidFill>
                  <a:srgbClr val="00CC99"/>
                </a:solidFill>
              </a:rPr>
              <a:t>scripts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i.e., files containing Python code)</a:t>
            </a:r>
          </a:p>
          <a:p>
            <a:pPr lvl="1" eaLnBrk="1" hangingPunct="1"/>
            <a:r>
              <a:rPr lang="en-US" dirty="0">
                <a:ea typeface="Luxi Sans" charset="0"/>
              </a:rPr>
              <a:t>What we’ll </a:t>
            </a:r>
            <a:r>
              <a:rPr lang="en-US" dirty="0" smtClean="0">
                <a:ea typeface="Luxi Sans" charset="0"/>
              </a:rPr>
              <a:t>usually write</a:t>
            </a:r>
            <a:endParaRPr lang="en-US" dirty="0">
              <a:ea typeface="Luxi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026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shot_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1295400"/>
            <a:ext cx="7175500" cy="4953000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</p:pic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1"/>
            <a:ext cx="8685213" cy="68579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Interactive Mode</a:t>
            </a:r>
            <a:endParaRPr lang="en-US" dirty="0"/>
          </a:p>
        </p:txBody>
      </p:sp>
      <p:grpSp>
        <p:nvGrpSpPr>
          <p:cNvPr id="57349" name="Group 14"/>
          <p:cNvGrpSpPr>
            <a:grpSpLocks/>
          </p:cNvGrpSpPr>
          <p:nvPr/>
        </p:nvGrpSpPr>
        <p:grpSpPr bwMode="auto">
          <a:xfrm>
            <a:off x="3752709" y="685800"/>
            <a:ext cx="5410200" cy="914400"/>
            <a:chOff x="3504" y="522"/>
            <a:chExt cx="2016" cy="576"/>
          </a:xfrm>
        </p:grpSpPr>
        <p:sp>
          <p:nvSpPr>
            <p:cNvPr id="57364" name="Text Box 8"/>
            <p:cNvSpPr txBox="1">
              <a:spLocks noChangeArrowheads="1"/>
            </p:cNvSpPr>
            <p:nvPr/>
          </p:nvSpPr>
          <p:spPr bwMode="auto">
            <a:xfrm>
              <a:off x="3504" y="522"/>
              <a:ext cx="2016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Run by typing </a:t>
              </a:r>
              <a:r>
                <a:rPr lang="en-US" dirty="0">
                  <a:solidFill>
                    <a:srgbClr val="2017B8"/>
                  </a:solidFill>
                </a:rPr>
                <a:t>“</a:t>
              </a:r>
              <a:r>
                <a:rPr lang="en-US" altLang="ja-JP" dirty="0" smtClean="0">
                  <a:solidFill>
                    <a:srgbClr val="2017B8"/>
                  </a:solidFill>
                  <a:latin typeface="Monaco" charset="0"/>
                  <a:cs typeface="Monaco" charset="0"/>
                </a:rPr>
                <a:t>python3</a:t>
              </a:r>
              <a:r>
                <a:rPr lang="en-US" dirty="0" smtClean="0">
                  <a:solidFill>
                    <a:srgbClr val="2017B8"/>
                  </a:solidFill>
                </a:rPr>
                <a:t>”</a:t>
              </a:r>
              <a:r>
                <a:rPr lang="en-US" altLang="ja-JP" dirty="0" smtClean="0">
                  <a:solidFill>
                    <a:srgbClr val="2017B8"/>
                  </a:solidFill>
                </a:rPr>
                <a:t> </a:t>
              </a:r>
              <a:r>
                <a:rPr lang="en-US" altLang="ja-JP" dirty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in terminal</a:t>
              </a:r>
              <a:endParaRPr lang="en-US" dirty="0">
                <a:solidFill>
                  <a:srgbClr val="2017B8"/>
                </a:solidFill>
                <a:latin typeface="Gill Sans" charset="0"/>
                <a:cs typeface="Gill Sans" charset="0"/>
              </a:endParaRPr>
            </a:p>
          </p:txBody>
        </p:sp>
        <p:sp>
          <p:nvSpPr>
            <p:cNvPr id="57365" name="Line 9"/>
            <p:cNvSpPr>
              <a:spLocks noChangeShapeType="1"/>
            </p:cNvSpPr>
            <p:nvPr/>
          </p:nvSpPr>
          <p:spPr bwMode="auto">
            <a:xfrm flipH="1">
              <a:off x="3965" y="810"/>
              <a:ext cx="384" cy="288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362200" y="2455863"/>
            <a:ext cx="4214813" cy="439737"/>
            <a:chOff x="1536" y="1589"/>
            <a:chExt cx="2655" cy="277"/>
          </a:xfrm>
        </p:grpSpPr>
        <p:sp>
          <p:nvSpPr>
            <p:cNvPr id="57362" name="Text Box 5"/>
            <p:cNvSpPr txBox="1">
              <a:spLocks noChangeArrowheads="1"/>
            </p:cNvSpPr>
            <p:nvPr/>
          </p:nvSpPr>
          <p:spPr bwMode="auto">
            <a:xfrm>
              <a:off x="2304" y="1589"/>
              <a:ext cx="188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Type in the expression</a:t>
              </a:r>
            </a:p>
          </p:txBody>
        </p:sp>
        <p:sp>
          <p:nvSpPr>
            <p:cNvPr id="57363" name="Line 10"/>
            <p:cNvSpPr>
              <a:spLocks noChangeShapeType="1"/>
            </p:cNvSpPr>
            <p:nvPr/>
          </p:nvSpPr>
          <p:spPr bwMode="auto">
            <a:xfrm flipH="1" flipV="1">
              <a:off x="1536" y="1589"/>
              <a:ext cx="818" cy="144"/>
            </a:xfrm>
            <a:prstGeom prst="line">
              <a:avLst/>
            </a:prstGeom>
            <a:noFill/>
            <a:ln w="50800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2017B8"/>
                </a:solidFill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6200" y="2393950"/>
            <a:ext cx="1752600" cy="1127125"/>
            <a:chOff x="0" y="1541"/>
            <a:chExt cx="1104" cy="710"/>
          </a:xfrm>
        </p:grpSpPr>
        <p:sp>
          <p:nvSpPr>
            <p:cNvPr id="57360" name="Text Box 6"/>
            <p:cNvSpPr txBox="1">
              <a:spLocks noChangeArrowheads="1"/>
            </p:cNvSpPr>
            <p:nvPr/>
          </p:nvSpPr>
          <p:spPr bwMode="auto">
            <a:xfrm>
              <a:off x="0" y="1541"/>
              <a:ext cx="1056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Python displays the result</a:t>
              </a:r>
            </a:p>
          </p:txBody>
        </p:sp>
        <p:sp>
          <p:nvSpPr>
            <p:cNvPr id="57361" name="Line 12"/>
            <p:cNvSpPr>
              <a:spLocks noChangeShapeType="1"/>
            </p:cNvSpPr>
            <p:nvPr/>
          </p:nvSpPr>
          <p:spPr bwMode="auto">
            <a:xfrm flipV="1">
              <a:off x="672" y="1665"/>
              <a:ext cx="432" cy="48"/>
            </a:xfrm>
            <a:prstGeom prst="line">
              <a:avLst/>
            </a:prstGeom>
            <a:noFill/>
            <a:ln w="50800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2017B8"/>
                </a:solidFill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495800" y="3429000"/>
            <a:ext cx="4343400" cy="1127125"/>
            <a:chOff x="2832" y="2160"/>
            <a:chExt cx="2736" cy="710"/>
          </a:xfrm>
        </p:grpSpPr>
        <p:sp>
          <p:nvSpPr>
            <p:cNvPr id="57358" name="Text Box 17"/>
            <p:cNvSpPr txBox="1">
              <a:spLocks noChangeArrowheads="1"/>
            </p:cNvSpPr>
            <p:nvPr/>
          </p:nvSpPr>
          <p:spPr bwMode="auto">
            <a:xfrm>
              <a:off x="3264" y="2160"/>
              <a:ext cx="2304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 dirty="0">
                  <a:solidFill>
                    <a:srgbClr val="800000"/>
                  </a:solidFill>
                  <a:latin typeface="Gill Sans" charset="0"/>
                  <a:cs typeface="Gill Sans" charset="0"/>
                </a:rPr>
                <a:t>Error Message:</a:t>
              </a:r>
              <a:endParaRPr lang="en-US" dirty="0">
                <a:solidFill>
                  <a:srgbClr val="800000"/>
                </a:solidFill>
                <a:latin typeface="Gill Sans" charset="0"/>
                <a:cs typeface="Gill Sans" charset="0"/>
              </a:endParaRPr>
            </a:p>
            <a:p>
              <a:r>
                <a:rPr lang="en-US" dirty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We’ll talk more later about why this is an error</a:t>
              </a:r>
            </a:p>
          </p:txBody>
        </p:sp>
        <p:sp>
          <p:nvSpPr>
            <p:cNvPr id="57359" name="Line 18"/>
            <p:cNvSpPr>
              <a:spLocks noChangeShapeType="1"/>
            </p:cNvSpPr>
            <p:nvPr/>
          </p:nvSpPr>
          <p:spPr bwMode="auto">
            <a:xfrm flipH="1">
              <a:off x="2832" y="2304"/>
              <a:ext cx="384" cy="144"/>
            </a:xfrm>
            <a:prstGeom prst="line">
              <a:avLst/>
            </a:prstGeom>
            <a:noFill/>
            <a:ln w="508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304800" y="5410202"/>
            <a:ext cx="5314952" cy="973138"/>
            <a:chOff x="192" y="3408"/>
            <a:chExt cx="3348" cy="613"/>
          </a:xfrm>
        </p:grpSpPr>
        <p:sp>
          <p:nvSpPr>
            <p:cNvPr id="57356" name="Text Box 20"/>
            <p:cNvSpPr txBox="1">
              <a:spLocks noChangeArrowheads="1"/>
            </p:cNvSpPr>
            <p:nvPr/>
          </p:nvSpPr>
          <p:spPr bwMode="auto">
            <a:xfrm>
              <a:off x="192" y="3744"/>
              <a:ext cx="3348" cy="2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2017B8"/>
                  </a:solidFill>
                  <a:latin typeface="Monaco" charset="0"/>
                  <a:cs typeface="Monaco" charset="0"/>
                </a:rPr>
                <a:t>print</a:t>
              </a:r>
              <a:r>
                <a:rPr lang="en-US" dirty="0">
                  <a:solidFill>
                    <a:srgbClr val="2017B8"/>
                  </a:solidFill>
                </a:rPr>
                <a:t>: </a:t>
              </a:r>
              <a:r>
                <a:rPr lang="en-US" dirty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Special </a:t>
              </a:r>
              <a:r>
                <a:rPr lang="en-US" i="1" dirty="0" smtClean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function </a:t>
              </a:r>
              <a:r>
                <a:rPr lang="en-US" dirty="0" smtClean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to </a:t>
              </a:r>
              <a:r>
                <a:rPr lang="en-US" dirty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display output </a:t>
              </a:r>
            </a:p>
          </p:txBody>
        </p:sp>
        <p:sp>
          <p:nvSpPr>
            <p:cNvPr id="57357" name="Line 21"/>
            <p:cNvSpPr>
              <a:spLocks noChangeShapeType="1"/>
            </p:cNvSpPr>
            <p:nvPr/>
          </p:nvSpPr>
          <p:spPr bwMode="auto">
            <a:xfrm flipV="1">
              <a:off x="624" y="3408"/>
              <a:ext cx="576" cy="336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2017B8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4114800" y="1447800"/>
            <a:ext cx="762000" cy="38100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-65" charset="0"/>
              <a:buNone/>
              <a:defRPr/>
            </a:pPr>
            <a:endParaRPr lang="en-US">
              <a:solidFill>
                <a:schemeClr val="accent2"/>
              </a:solidFill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70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3789"/>
            <a:ext cx="8686800" cy="77162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/>
              <a:t>Batch Mode</a:t>
            </a: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686800" cy="2028825"/>
          </a:xfrm>
        </p:spPr>
        <p:txBody>
          <a:bodyPr>
            <a:spAutoFit/>
          </a:bodyPr>
          <a:lstStyle/>
          <a:p>
            <a:pPr marL="608013" indent="-608013" eaLnBrk="1" hangingPunct="1">
              <a:lnSpc>
                <a:spcPct val="100000"/>
              </a:lnSpc>
              <a:spcBef>
                <a:spcPts val="750"/>
              </a:spcBef>
              <a:buFont typeface="Tahoma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GB" sz="3000" dirty="0"/>
              <a:t>Programmer types a </a:t>
            </a:r>
            <a:r>
              <a:rPr lang="en-GB" sz="3000" dirty="0">
                <a:solidFill>
                  <a:srgbClr val="66CCFF"/>
                </a:solidFill>
              </a:rPr>
              <a:t>program/script</a:t>
            </a:r>
            <a:r>
              <a:rPr lang="en-GB" sz="3000" dirty="0"/>
              <a:t> into a </a:t>
            </a:r>
            <a:r>
              <a:rPr lang="en-GB" sz="3000" b="1" dirty="0">
                <a:solidFill>
                  <a:srgbClr val="2017B8"/>
                </a:solidFill>
              </a:rPr>
              <a:t>text editor </a:t>
            </a:r>
            <a:r>
              <a:rPr lang="en-GB" sz="3000" dirty="0"/>
              <a:t>(</a:t>
            </a:r>
            <a:r>
              <a:rPr lang="en-GB" sz="3000" dirty="0" err="1"/>
              <a:t>jEdit</a:t>
            </a:r>
            <a:r>
              <a:rPr lang="en-GB" sz="3000" dirty="0"/>
              <a:t> or IDLE).</a:t>
            </a:r>
          </a:p>
          <a:p>
            <a:pPr marL="608013" indent="-608013" eaLnBrk="1" hangingPunct="1">
              <a:lnSpc>
                <a:spcPct val="100000"/>
              </a:lnSpc>
              <a:spcBef>
                <a:spcPts val="750"/>
              </a:spcBef>
              <a:buFont typeface="Tahoma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GB" sz="3000" dirty="0"/>
              <a:t>An </a:t>
            </a:r>
            <a:r>
              <a:rPr lang="en-GB" sz="3000" dirty="0">
                <a:solidFill>
                  <a:srgbClr val="FF00FF"/>
                </a:solidFill>
              </a:rPr>
              <a:t>interpreter</a:t>
            </a:r>
            <a:r>
              <a:rPr lang="en-GB" sz="3000" dirty="0"/>
              <a:t> turns each expression into </a:t>
            </a:r>
            <a:r>
              <a:rPr lang="en-GB" sz="3000" dirty="0" err="1">
                <a:solidFill>
                  <a:srgbClr val="CB98FE"/>
                </a:solidFill>
              </a:rPr>
              <a:t>bytecode</a:t>
            </a:r>
            <a:r>
              <a:rPr lang="en-GB" sz="3000" dirty="0"/>
              <a:t> and then executes each expression</a:t>
            </a:r>
          </a:p>
        </p:txBody>
      </p:sp>
      <p:sp>
        <p:nvSpPr>
          <p:cNvPr id="75782" name="AutoShape 3"/>
          <p:cNvSpPr>
            <a:spLocks noChangeArrowheads="1"/>
          </p:cNvSpPr>
          <p:nvPr/>
        </p:nvSpPr>
        <p:spPr bwMode="auto">
          <a:xfrm>
            <a:off x="6096000" y="3578225"/>
            <a:ext cx="2057400" cy="9906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936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 dirty="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Python</a:t>
            </a:r>
            <a:br>
              <a:rPr lang="en-GB" sz="1800" dirty="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</a:br>
            <a:r>
              <a:rPr lang="en-GB" sz="1800" dirty="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Interpreter</a:t>
            </a:r>
          </a:p>
        </p:txBody>
      </p:sp>
      <p:sp>
        <p:nvSpPr>
          <p:cNvPr id="75783" name="AutoShape 4"/>
          <p:cNvSpPr>
            <a:spLocks noChangeArrowheads="1"/>
          </p:cNvSpPr>
          <p:nvPr/>
        </p:nvSpPr>
        <p:spPr bwMode="auto">
          <a:xfrm>
            <a:off x="3276600" y="3502025"/>
            <a:ext cx="1600200" cy="1143000"/>
          </a:xfrm>
          <a:prstGeom prst="foldedCorner">
            <a:avLst>
              <a:gd name="adj" fmla="val 12500"/>
            </a:avLst>
          </a:prstGeom>
          <a:solidFill>
            <a:srgbClr val="99CCFF"/>
          </a:solidFill>
          <a:ln w="936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Program</a:t>
            </a:r>
          </a:p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text file</a:t>
            </a:r>
          </a:p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program.py  </a:t>
            </a:r>
          </a:p>
        </p:txBody>
      </p:sp>
      <p:sp>
        <p:nvSpPr>
          <p:cNvPr id="75784" name="AutoShape 5"/>
          <p:cNvSpPr>
            <a:spLocks noChangeArrowheads="1"/>
          </p:cNvSpPr>
          <p:nvPr/>
        </p:nvSpPr>
        <p:spPr bwMode="auto">
          <a:xfrm>
            <a:off x="4572000" y="5102225"/>
            <a:ext cx="1371600" cy="990600"/>
          </a:xfrm>
          <a:prstGeom prst="foldedCorner">
            <a:avLst>
              <a:gd name="adj" fmla="val 12500"/>
            </a:avLst>
          </a:prstGeom>
          <a:solidFill>
            <a:srgbClr val="CC99FF"/>
          </a:solidFill>
          <a:ln w="936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Output</a:t>
            </a:r>
          </a:p>
        </p:txBody>
      </p:sp>
      <p:cxnSp>
        <p:nvCxnSpPr>
          <p:cNvPr id="61448" name="AutoShape 6"/>
          <p:cNvCxnSpPr>
            <a:cxnSpLocks noChangeShapeType="1"/>
            <a:stCxn id="75783" idx="3"/>
            <a:endCxn id="75782" idx="1"/>
          </p:cNvCxnSpPr>
          <p:nvPr/>
        </p:nvCxnSpPr>
        <p:spPr bwMode="auto">
          <a:xfrm>
            <a:off x="4876800" y="4073525"/>
            <a:ext cx="1219200" cy="0"/>
          </a:xfrm>
          <a:prstGeom prst="straightConnector1">
            <a:avLst/>
          </a:prstGeom>
          <a:noFill/>
          <a:ln w="6350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49" name="AutoShape 7"/>
          <p:cNvCxnSpPr>
            <a:cxnSpLocks noChangeShapeType="1"/>
            <a:stCxn id="75789" idx="0"/>
            <a:endCxn id="75782" idx="2"/>
          </p:cNvCxnSpPr>
          <p:nvPr/>
        </p:nvCxnSpPr>
        <p:spPr bwMode="auto">
          <a:xfrm flipH="1" flipV="1">
            <a:off x="7124700" y="4568825"/>
            <a:ext cx="571500" cy="533400"/>
          </a:xfrm>
          <a:prstGeom prst="straightConnector1">
            <a:avLst/>
          </a:prstGeom>
          <a:noFill/>
          <a:ln w="6350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87" name="AutoShape 8"/>
          <p:cNvSpPr>
            <a:spLocks noChangeArrowheads="1"/>
          </p:cNvSpPr>
          <p:nvPr/>
        </p:nvSpPr>
        <p:spPr bwMode="auto">
          <a:xfrm>
            <a:off x="304800" y="3578225"/>
            <a:ext cx="2286000" cy="9906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36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BFA"/>
              </a:buClr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 dirty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Text Editor</a:t>
            </a:r>
          </a:p>
          <a:p>
            <a:pPr algn="ctr">
              <a:lnSpc>
                <a:spcPct val="100000"/>
              </a:lnSpc>
              <a:buClr>
                <a:srgbClr val="FFFBFA"/>
              </a:buClr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 dirty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(e.g., </a:t>
            </a:r>
            <a:r>
              <a:rPr lang="en-GB" sz="1800" dirty="0" err="1" smtClean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ped</a:t>
            </a:r>
            <a:r>
              <a:rPr lang="en-GB" sz="1800" dirty="0" smtClean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, </a:t>
            </a:r>
            <a:r>
              <a:rPr lang="en-GB" sz="1800" dirty="0" err="1" smtClean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gedit</a:t>
            </a:r>
            <a:r>
              <a:rPr lang="en-GB" sz="1800" dirty="0" smtClean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,</a:t>
            </a:r>
            <a:br>
              <a:rPr lang="en-GB" sz="1800" dirty="0" smtClean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</a:br>
            <a:r>
              <a:rPr lang="en-GB" dirty="0" err="1" smtClean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T</a:t>
            </a:r>
            <a:r>
              <a:rPr lang="en-GB" sz="1800" dirty="0" err="1" smtClean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extWrangler</a:t>
            </a:r>
            <a:r>
              <a:rPr lang="en-GB" dirty="0" smtClean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,</a:t>
            </a:r>
            <a:r>
              <a:rPr lang="en-GB" sz="1800" dirty="0" smtClean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 IDLE</a:t>
            </a:r>
            <a:r>
              <a:rPr lang="en-GB" sz="1800" dirty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)</a:t>
            </a:r>
          </a:p>
        </p:txBody>
      </p:sp>
      <p:cxnSp>
        <p:nvCxnSpPr>
          <p:cNvPr id="61451" name="AutoShape 9"/>
          <p:cNvCxnSpPr>
            <a:cxnSpLocks noChangeShapeType="1"/>
            <a:stCxn id="75787" idx="3"/>
            <a:endCxn id="75783" idx="1"/>
          </p:cNvCxnSpPr>
          <p:nvPr/>
        </p:nvCxnSpPr>
        <p:spPr bwMode="auto">
          <a:xfrm>
            <a:off x="2590800" y="4073525"/>
            <a:ext cx="685800" cy="0"/>
          </a:xfrm>
          <a:prstGeom prst="straightConnector1">
            <a:avLst/>
          </a:prstGeom>
          <a:noFill/>
          <a:ln w="6350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89" name="AutoShape 11"/>
          <p:cNvSpPr>
            <a:spLocks noChangeArrowheads="1"/>
          </p:cNvSpPr>
          <p:nvPr/>
        </p:nvSpPr>
        <p:spPr bwMode="auto">
          <a:xfrm>
            <a:off x="6934200" y="5102225"/>
            <a:ext cx="1524000" cy="990600"/>
          </a:xfrm>
          <a:prstGeom prst="foldedCorner">
            <a:avLst>
              <a:gd name="adj" fmla="val 12500"/>
            </a:avLst>
          </a:prstGeom>
          <a:solidFill>
            <a:srgbClr val="CC99FF"/>
          </a:solidFill>
          <a:ln w="936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Executable</a:t>
            </a:r>
          </a:p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bytecode</a:t>
            </a:r>
          </a:p>
        </p:txBody>
      </p:sp>
      <p:cxnSp>
        <p:nvCxnSpPr>
          <p:cNvPr id="61453" name="AutoShape 12"/>
          <p:cNvCxnSpPr>
            <a:cxnSpLocks noChangeShapeType="1"/>
            <a:stCxn id="75782" idx="3"/>
            <a:endCxn id="75789" idx="3"/>
          </p:cNvCxnSpPr>
          <p:nvPr/>
        </p:nvCxnSpPr>
        <p:spPr bwMode="auto">
          <a:xfrm>
            <a:off x="8153400" y="4073525"/>
            <a:ext cx="304800" cy="1524000"/>
          </a:xfrm>
          <a:prstGeom prst="bentConnector3">
            <a:avLst>
              <a:gd name="adj1" fmla="val 231773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4" name="AutoShape 13"/>
          <p:cNvCxnSpPr>
            <a:cxnSpLocks noChangeShapeType="1"/>
            <a:stCxn id="75782" idx="2"/>
            <a:endCxn id="75784" idx="0"/>
          </p:cNvCxnSpPr>
          <p:nvPr/>
        </p:nvCxnSpPr>
        <p:spPr bwMode="auto">
          <a:xfrm flipH="1">
            <a:off x="5257800" y="4568825"/>
            <a:ext cx="1866900" cy="533400"/>
          </a:xfrm>
          <a:prstGeom prst="straightConnector1">
            <a:avLst/>
          </a:prstGeom>
          <a:noFill/>
          <a:ln w="6350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4876800" y="4114800"/>
            <a:ext cx="13716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Gill Sans" charset="0"/>
                <a:cs typeface="Gill Sans" charset="0"/>
              </a:rPr>
              <a:t>One “line” at a time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76200" y="4797425"/>
            <a:ext cx="44196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>
                <a:latin typeface="Gill Sans" charset="0"/>
                <a:cs typeface="Gill Sans" charset="0"/>
              </a:rPr>
              <a:t>Get feedback about which line caused the problem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Gill Sans" charset="0"/>
                <a:cs typeface="Gill Sans" charset="0"/>
              </a:rPr>
              <a:t>Interpreter stops validating/executing lines</a:t>
            </a:r>
          </a:p>
        </p:txBody>
      </p:sp>
    </p:spTree>
    <p:extLst>
      <p:ext uri="{BB962C8B-B14F-4D97-AF65-F5344CB8AC3E}">
        <p14:creationId xmlns:p14="http://schemas.microsoft.com/office/powerpoint/2010/main" val="5122020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uiExpand="1" build="p"/>
      <p:bldP spid="75782" grpId="0" animBg="1"/>
      <p:bldP spid="75783" grpId="0" animBg="1"/>
      <p:bldP spid="75784" grpId="0" animBg="1"/>
      <p:bldP spid="75787" grpId="0" animBg="1"/>
      <p:bldP spid="75789" grpId="0" animBg="1"/>
      <p:bldP spid="15374" grpId="1"/>
      <p:bldP spid="1537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2995"/>
            <a:ext cx="8685213" cy="77162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Printing Output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5213" cy="425334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latin typeface="Monaco" charset="0"/>
                <a:ea typeface="Luxi Sans" charset="0"/>
                <a:cs typeface="Monaco" charset="0"/>
              </a:rPr>
              <a:t>print</a:t>
            </a:r>
            <a:r>
              <a:rPr lang="en-GB" dirty="0">
                <a:latin typeface="Monaco" charset="0"/>
                <a:ea typeface="Luxi Sans" charset="0"/>
                <a:cs typeface="Monaco" charset="0"/>
              </a:rPr>
              <a:t> </a:t>
            </a:r>
            <a:r>
              <a:rPr lang="en-GB" dirty="0">
                <a:ea typeface="Luxi Sans" charset="0"/>
              </a:rPr>
              <a:t>is a special </a:t>
            </a:r>
            <a:r>
              <a:rPr lang="en-GB" dirty="0" smtClean="0">
                <a:ea typeface="Luxi Sans" charset="0"/>
              </a:rPr>
              <a:t>command or a </a:t>
            </a:r>
            <a:r>
              <a:rPr lang="en-GB" b="1" i="1" dirty="0" smtClean="0">
                <a:solidFill>
                  <a:schemeClr val="accent2"/>
                </a:solidFill>
                <a:ea typeface="Luxi Sans" charset="0"/>
              </a:rPr>
              <a:t>function</a:t>
            </a:r>
            <a:endParaRPr lang="en-GB" b="1" i="1" dirty="0">
              <a:solidFill>
                <a:schemeClr val="accent2"/>
              </a:solidFill>
              <a:ea typeface="Luxi Sans" charset="0"/>
            </a:endParaRP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Displays the result of expression(s) to the </a:t>
            </a:r>
            <a:r>
              <a:rPr lang="en-GB" dirty="0" smtClean="0">
                <a:ea typeface="Luxi Sans" charset="0"/>
              </a:rPr>
              <a:t>terminal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2017B8"/>
                </a:solidFill>
              </a:rPr>
              <a:t>A</a:t>
            </a:r>
            <a:r>
              <a:rPr lang="en-US" dirty="0" err="1" smtClean="0">
                <a:solidFill>
                  <a:srgbClr val="2017B8"/>
                </a:solidFill>
              </a:rPr>
              <a:t>utomatically</a:t>
            </a:r>
            <a:r>
              <a:rPr lang="en-US" dirty="0" smtClean="0">
                <a:solidFill>
                  <a:srgbClr val="2017B8"/>
                </a:solidFill>
              </a:rPr>
              <a:t> </a:t>
            </a:r>
            <a:r>
              <a:rPr lang="en-US" dirty="0">
                <a:solidFill>
                  <a:srgbClr val="2017B8"/>
                </a:solidFill>
              </a:rPr>
              <a:t>adds a </a:t>
            </a:r>
            <a:r>
              <a:rPr lang="en-US" dirty="0">
                <a:solidFill>
                  <a:srgbClr val="2017B8"/>
                </a:solidFill>
                <a:ea typeface="Monaco" charset="0"/>
              </a:rPr>
              <a:t>‘\n’</a:t>
            </a:r>
            <a:r>
              <a:rPr lang="en-US" dirty="0">
                <a:solidFill>
                  <a:srgbClr val="2017B8"/>
                </a:solidFill>
              </a:rPr>
              <a:t> (carriage return) after it’s </a:t>
            </a:r>
            <a:r>
              <a:rPr lang="en-US" dirty="0" smtClean="0">
                <a:solidFill>
                  <a:srgbClr val="2017B8"/>
                </a:solidFill>
              </a:rPr>
              <a:t>printed</a:t>
            </a:r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20202"/>
                </a:solidFill>
              </a:rPr>
              <a:t>Relevant when have multiple print statements</a:t>
            </a:r>
            <a:endParaRPr lang="en-US" dirty="0">
              <a:solidFill>
                <a:srgbClr val="020202"/>
              </a:solidFill>
            </a:endParaRP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Luxi Sans" charset="0"/>
            </a:endParaRP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print(</a:t>
            </a:r>
            <a:r>
              <a:rPr lang="ja-JP" altLang="en-GB" dirty="0" smtClean="0">
                <a:latin typeface="Monaco" charset="0"/>
                <a:ea typeface="Luxi Sans" charset="0"/>
                <a:cs typeface="Monaco" charset="0"/>
              </a:rPr>
              <a:t>“</a:t>
            </a:r>
            <a:r>
              <a:rPr lang="en-GB" dirty="0">
                <a:latin typeface="Monaco" charset="0"/>
                <a:ea typeface="Luxi Sans" charset="0"/>
                <a:cs typeface="Monaco" charset="0"/>
              </a:rPr>
              <a:t>Hello, class</a:t>
            </a:r>
            <a:r>
              <a:rPr lang="ja-JP" altLang="en-GB" dirty="0" smtClean="0">
                <a:latin typeface="Monaco" charset="0"/>
                <a:ea typeface="Luxi Sans" charset="0"/>
                <a:cs typeface="Monaco" charset="0"/>
              </a:rPr>
              <a:t>”</a:t>
            </a:r>
            <a:r>
              <a:rPr lang="en-US" altLang="ja-JP" dirty="0" smtClean="0">
                <a:latin typeface="Monaco" charset="0"/>
                <a:ea typeface="Luxi Sans" charset="0"/>
                <a:cs typeface="Monaco" charset="0"/>
              </a:rPr>
              <a:t>)</a:t>
            </a:r>
            <a:endParaRPr lang="en-GB" dirty="0">
              <a:latin typeface="Monaco" charset="0"/>
              <a:ea typeface="Luxi Sans" charset="0"/>
              <a:cs typeface="Monaco" charset="0"/>
            </a:endParaRPr>
          </a:p>
          <a:p>
            <a:pPr eaLnBrk="1" hangingPunct="1">
              <a:lnSpc>
                <a:spcPct val="100000"/>
              </a:lnSpc>
              <a:buFont typeface="Tahoma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Luxi Sans" charset="0"/>
            </a:endParaRPr>
          </a:p>
        </p:txBody>
      </p:sp>
      <p:sp>
        <p:nvSpPr>
          <p:cNvPr id="56326" name="AutoShape 4"/>
          <p:cNvSpPr>
            <a:spLocks/>
          </p:cNvSpPr>
          <p:nvPr/>
        </p:nvSpPr>
        <p:spPr bwMode="auto">
          <a:xfrm rot="-5400000">
            <a:off x="3505200" y="3346154"/>
            <a:ext cx="381000" cy="3124200"/>
          </a:xfrm>
          <a:prstGeom prst="leftBrace">
            <a:avLst>
              <a:gd name="adj1" fmla="val 48327"/>
              <a:gd name="adj2" fmla="val 50000"/>
            </a:avLst>
          </a:prstGeom>
          <a:noFill/>
          <a:ln w="2556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2895600" y="5022554"/>
            <a:ext cx="166834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buClr>
                <a:srgbClr val="010199"/>
              </a:buClr>
              <a:buFont typeface="Tahoma" charset="0"/>
              <a:buNone/>
            </a:pPr>
            <a:r>
              <a:rPr lang="en-GB" dirty="0">
                <a:solidFill>
                  <a:schemeClr val="accent1"/>
                </a:solidFill>
                <a:latin typeface="Gill Sans"/>
                <a:cs typeface="Gill Sans"/>
              </a:rPr>
              <a:t>string literal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648200" y="5486400"/>
            <a:ext cx="4267200" cy="7835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20202"/>
                </a:solidFill>
                <a:latin typeface="Gill Sans"/>
                <a:cs typeface="Gill Sans"/>
              </a:rPr>
              <a:t>Syntax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: </a:t>
            </a:r>
            <a:r>
              <a:rPr lang="en-US" sz="2400" dirty="0" smtClean="0">
                <a:solidFill>
                  <a:srgbClr val="020202"/>
                </a:solidFill>
                <a:latin typeface="Gill Sans"/>
                <a:cs typeface="Gill Sans"/>
              </a:rPr>
              <a:t>a set of double quotes</a:t>
            </a:r>
            <a:br>
              <a:rPr lang="en-US" sz="2400" dirty="0" smtClean="0">
                <a:solidFill>
                  <a:srgbClr val="020202"/>
                </a:solidFill>
                <a:latin typeface="Gill Sans"/>
                <a:cs typeface="Gill Sans"/>
              </a:rPr>
            </a:br>
            <a:r>
              <a:rPr lang="en-US" sz="2400" b="1" dirty="0" smtClean="0">
                <a:solidFill>
                  <a:srgbClr val="020202"/>
                </a:solidFill>
                <a:latin typeface="Gill Sans"/>
                <a:cs typeface="Gill Sans"/>
              </a:rPr>
              <a:t>Semantics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: </a:t>
            </a:r>
            <a:r>
              <a:rPr lang="en-US" sz="2400" dirty="0" smtClean="0">
                <a:solidFill>
                  <a:srgbClr val="020202"/>
                </a:solidFill>
                <a:latin typeface="Gill Sans"/>
                <a:cs typeface="Gill Sans"/>
              </a:rPr>
              <a:t>represents text</a:t>
            </a:r>
            <a:endParaRPr lang="en-US" sz="2400" dirty="0">
              <a:solidFill>
                <a:srgbClr val="020202"/>
              </a:solidFill>
              <a:latin typeface="Gill Sans"/>
              <a:cs typeface="Gill Sans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animBg="1"/>
      <p:bldP spid="56327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2995"/>
            <a:ext cx="8685213" cy="77162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Printing Output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5213" cy="34877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latin typeface="Monaco" charset="0"/>
                <a:ea typeface="Luxi Sans" charset="0"/>
                <a:cs typeface="Monaco" charset="0"/>
              </a:rPr>
              <a:t>print</a:t>
            </a:r>
            <a:r>
              <a:rPr lang="en-GB" dirty="0">
                <a:latin typeface="Monaco" charset="0"/>
                <a:ea typeface="Luxi Sans" charset="0"/>
                <a:cs typeface="Monaco" charset="0"/>
              </a:rPr>
              <a:t> </a:t>
            </a:r>
            <a:r>
              <a:rPr lang="en-GB" dirty="0">
                <a:ea typeface="Luxi Sans" charset="0"/>
              </a:rPr>
              <a:t>is a special command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Displays the result of expression(s) to the terminal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print(</a:t>
            </a:r>
            <a:r>
              <a:rPr lang="en-US" dirty="0" smtClean="0">
                <a:latin typeface="Monaco" charset="0"/>
                <a:ea typeface="Luxi Sans" charset="0"/>
                <a:cs typeface="Monaco" charset="0"/>
              </a:rPr>
              <a:t>"</a:t>
            </a: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Hello</a:t>
            </a:r>
            <a:r>
              <a:rPr lang="en-GB" dirty="0">
                <a:latin typeface="Monaco" charset="0"/>
                <a:ea typeface="Luxi Sans" charset="0"/>
                <a:cs typeface="Monaco" charset="0"/>
              </a:rPr>
              <a:t>, </a:t>
            </a: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class</a:t>
            </a:r>
            <a:r>
              <a:rPr lang="en-US" dirty="0" smtClean="0">
                <a:latin typeface="Monaco" charset="0"/>
                <a:ea typeface="Luxi Sans" charset="0"/>
                <a:cs typeface="Monaco" charset="0"/>
              </a:rPr>
              <a:t>"</a:t>
            </a:r>
            <a:r>
              <a:rPr lang="en-US" altLang="ja-JP" dirty="0" smtClean="0">
                <a:latin typeface="Monaco" charset="0"/>
                <a:ea typeface="Luxi Sans" charset="0"/>
                <a:cs typeface="Monaco" charset="0"/>
              </a:rPr>
              <a:t>)</a:t>
            </a:r>
            <a:endParaRPr lang="en-GB" dirty="0">
              <a:latin typeface="Monaco" charset="0"/>
              <a:ea typeface="Luxi Sans" charset="0"/>
              <a:cs typeface="Monaco" charset="0"/>
            </a:endParaRPr>
          </a:p>
          <a:p>
            <a:pPr eaLnBrk="1" hangingPunct="1">
              <a:lnSpc>
                <a:spcPct val="100000"/>
              </a:lnSpc>
              <a:buFont typeface="Tahoma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Luxi Sans" charset="0"/>
            </a:endParaRP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latin typeface="Monaco" charset="0"/>
              <a:ea typeface="Luxi Sans" charset="0"/>
              <a:cs typeface="Monaco" charset="0"/>
            </a:endParaRP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print("Your </a:t>
            </a:r>
            <a:r>
              <a:rPr lang="en-GB" dirty="0">
                <a:latin typeface="Monaco" charset="0"/>
                <a:ea typeface="Luxi Sans" charset="0"/>
                <a:cs typeface="Monaco" charset="0"/>
              </a:rPr>
              <a:t>answer </a:t>
            </a: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is</a:t>
            </a:r>
            <a:r>
              <a:rPr lang="en-US" dirty="0" smtClean="0">
                <a:latin typeface="Monaco" charset="0"/>
                <a:ea typeface="Luxi Sans" charset="0"/>
                <a:cs typeface="Monaco" charset="0"/>
              </a:rPr>
              <a:t>"</a:t>
            </a: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, </a:t>
            </a:r>
            <a:r>
              <a:rPr lang="en-GB" dirty="0">
                <a:latin typeface="Monaco" charset="0"/>
                <a:ea typeface="Luxi Sans" charset="0"/>
                <a:cs typeface="Monaco" charset="0"/>
              </a:rPr>
              <a:t>4*</a:t>
            </a: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4)</a:t>
            </a:r>
            <a:endParaRPr lang="en-GB" dirty="0">
              <a:latin typeface="Monaco" charset="0"/>
              <a:ea typeface="Luxi Sans" charset="0"/>
              <a:cs typeface="Monaco" charset="0"/>
            </a:endParaRPr>
          </a:p>
        </p:txBody>
      </p:sp>
      <p:sp>
        <p:nvSpPr>
          <p:cNvPr id="58374" name="AutoShape 4"/>
          <p:cNvSpPr>
            <a:spLocks/>
          </p:cNvSpPr>
          <p:nvPr/>
        </p:nvSpPr>
        <p:spPr bwMode="auto">
          <a:xfrm rot="-5400000">
            <a:off x="3657600" y="1371600"/>
            <a:ext cx="381000" cy="3124200"/>
          </a:xfrm>
          <a:prstGeom prst="leftBrace">
            <a:avLst>
              <a:gd name="adj1" fmla="val 48327"/>
              <a:gd name="adj2" fmla="val 50000"/>
            </a:avLst>
          </a:prstGeom>
          <a:noFill/>
          <a:ln w="2556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3056057" y="3011487"/>
            <a:ext cx="166834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buClr>
                <a:srgbClr val="010199"/>
              </a:buClr>
              <a:buFont typeface="Tahoma" charset="0"/>
              <a:buNone/>
            </a:pPr>
            <a:r>
              <a:rPr lang="en-GB" dirty="0">
                <a:solidFill>
                  <a:schemeClr val="accent1"/>
                </a:solidFill>
                <a:latin typeface="Gill Sans"/>
                <a:cs typeface="Gill Sans"/>
              </a:rPr>
              <a:t>string literal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5867400" y="2378075"/>
            <a:ext cx="3200400" cy="11271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US" sz="24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automatically adds a </a:t>
            </a:r>
            <a:r>
              <a:rPr lang="en-US" sz="2400" dirty="0">
                <a:solidFill>
                  <a:srgbClr val="020202"/>
                </a:solidFill>
                <a:latin typeface="Monaco"/>
                <a:ea typeface="Monaco" charset="0"/>
                <a:cs typeface="Monaco"/>
              </a:rPr>
              <a:t>‘\n’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 (carriage return) after it’s printed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 flipV="1">
            <a:off x="4953000" y="4648200"/>
            <a:ext cx="1066800" cy="457200"/>
          </a:xfrm>
          <a:prstGeom prst="line">
            <a:avLst/>
          </a:prstGeom>
          <a:noFill/>
          <a:ln w="57150" cmpd="sng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3048000" y="5083801"/>
            <a:ext cx="6019800" cy="7835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20202"/>
                </a:solidFill>
                <a:latin typeface="Gill Sans"/>
                <a:cs typeface="Gill Sans"/>
              </a:rPr>
              <a:t>Syntax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: </a:t>
            </a:r>
            <a:r>
              <a:rPr lang="en-US" sz="2400" dirty="0" smtClean="0">
                <a:solidFill>
                  <a:srgbClr val="020202"/>
                </a:solidFill>
                <a:latin typeface="Gill Sans"/>
                <a:cs typeface="Gill Sans"/>
              </a:rPr>
              <a:t>comma</a:t>
            </a:r>
            <a:br>
              <a:rPr lang="en-US" sz="2400" dirty="0" smtClean="0">
                <a:solidFill>
                  <a:srgbClr val="020202"/>
                </a:solidFill>
                <a:latin typeface="Gill Sans"/>
                <a:cs typeface="Gill Sans"/>
              </a:rPr>
            </a:br>
            <a:r>
              <a:rPr lang="en-US" sz="2400" b="1" dirty="0" smtClean="0">
                <a:solidFill>
                  <a:srgbClr val="020202"/>
                </a:solidFill>
                <a:latin typeface="Gill Sans"/>
                <a:cs typeface="Gill Sans"/>
              </a:rPr>
              <a:t>Semantics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: print multiple “things” in one line </a:t>
            </a:r>
          </a:p>
        </p:txBody>
      </p:sp>
      <p:sp>
        <p:nvSpPr>
          <p:cNvPr id="13" name="AutoShape 4"/>
          <p:cNvSpPr>
            <a:spLocks/>
          </p:cNvSpPr>
          <p:nvPr/>
        </p:nvSpPr>
        <p:spPr bwMode="auto">
          <a:xfrm rot="5400000" flipV="1">
            <a:off x="3657600" y="2133601"/>
            <a:ext cx="457200" cy="3352800"/>
          </a:xfrm>
          <a:prstGeom prst="leftBrace">
            <a:avLst>
              <a:gd name="adj1" fmla="val 48327"/>
              <a:gd name="adj2" fmla="val 50000"/>
            </a:avLst>
          </a:prstGeom>
          <a:noFill/>
          <a:ln w="2556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fld id="{E488674D-B2F8-D947-96CB-EB8CD9F11DCF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472" y="798153"/>
            <a:ext cx="2944854" cy="639762"/>
          </a:xfrm>
        </p:spPr>
        <p:txBody>
          <a:bodyPr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472" y="1437914"/>
            <a:ext cx="2944854" cy="51006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</a:t>
            </a:r>
            <a:r>
              <a:rPr lang="en-US" dirty="0"/>
              <a:t> </a:t>
            </a:r>
            <a:r>
              <a:rPr lang="en-US" dirty="0" smtClean="0"/>
              <a:t>&amp; Logic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Input</a:t>
            </a:r>
            <a:r>
              <a:rPr lang="en-US" dirty="0" err="1"/>
              <a:t>/Output</a:t>
            </a:r>
            <a:r>
              <a:rPr lang="en-US" dirty="0"/>
              <a:t> (IO)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Conditionals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Loops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6717" y="798153"/>
            <a:ext cx="3699929" cy="639762"/>
          </a:xfrm>
        </p:spPr>
        <p:txBody>
          <a:bodyPr/>
          <a:lstStyle/>
          <a:p>
            <a:pPr algn="ctr"/>
            <a:r>
              <a:rPr lang="en-US" dirty="0" smtClean="0"/>
              <a:t>Example from Math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6717" y="1437915"/>
            <a:ext cx="5284746" cy="804308"/>
          </a:xfrm>
        </p:spPr>
        <p:txBody>
          <a:bodyPr/>
          <a:lstStyle/>
          <a:p>
            <a:pPr marL="0" lvl="1" indent="0">
              <a:buNone/>
            </a:pP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= 5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err="1" smtClean="0">
                <a:latin typeface="Times" charset="0"/>
                <a:ea typeface="Arial" charset="0"/>
                <a:cs typeface="Times" charset="0"/>
              </a:rPr>
              <a:t>hellothere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= “howdy”</a:t>
            </a:r>
          </a:p>
          <a:p>
            <a:pPr marL="0" lvl="1" indent="0"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80558"/>
            <a:ext cx="9144000" cy="6975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7 “Habits” of Highly Effective Programmers</a:t>
            </a:r>
            <a:endParaRPr lang="en-US" sz="36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856717" y="221086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5 * 7 +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- 3 /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b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% 4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is 5 AND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&lt;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7 OR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degree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≥ 98</a:t>
            </a:r>
          </a:p>
          <a:p>
            <a:pPr marL="0" lvl="1" indent="0">
              <a:buFont typeface="Arial"/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778326" y="5466340"/>
            <a:ext cx="5284746" cy="43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f(x) =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i="1" baseline="30000" dirty="0" smtClean="0">
                <a:latin typeface="Times" charset="0"/>
                <a:ea typeface="Arial" charset="0"/>
                <a:cs typeface="Times" charset="0"/>
              </a:rPr>
              <a:t>2</a:t>
            </a:r>
            <a:endParaRPr lang="en-US" i="1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856717" y="3543718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>
                <a:latin typeface="Times" charset="0"/>
                <a:ea typeface="Arial" charset="0"/>
                <a:cs typeface="Times" charset="0"/>
              </a:rPr>
              <a:t>if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==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 f(x)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then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is 0 or 1”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else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is not 0 or 1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”</a:t>
            </a:r>
            <a:endParaRPr lang="en-US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856716" y="3037552"/>
            <a:ext cx="5284746" cy="45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“Hello World”</a:t>
            </a:r>
            <a:endParaRPr lang="en-US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3856716" y="590514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1:5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1, 4, 7,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8, a, b, c, d</a:t>
            </a:r>
          </a:p>
          <a:p>
            <a:endParaRPr lang="en-US" dirty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3856716" y="4635727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 err="1">
                <a:latin typeface="Times" charset="0"/>
                <a:ea typeface="Arial" charset="0"/>
                <a:cs typeface="Times" charset="0"/>
              </a:rPr>
              <a:t>foreach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in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endParaRPr lang="en-US" i="1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762000" y="1447800"/>
            <a:ext cx="6781800" cy="1447800"/>
          </a:xfrm>
          <a:prstGeom prst="roundRect">
            <a:avLst/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2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/>
              <a:t>Data types: </a:t>
            </a:r>
            <a:br>
              <a:rPr lang="en-US" b="1" dirty="0" smtClean="0"/>
            </a:br>
            <a:r>
              <a:rPr lang="en-GB" dirty="0" smtClean="0">
                <a:ea typeface="ＭＳ Ｐゴシック" charset="0"/>
              </a:rPr>
              <a:t>Numbers, Booleans, &amp; Strings</a:t>
            </a:r>
            <a:endParaRPr lang="en-GB" dirty="0">
              <a:ea typeface="ＭＳ Ｐゴシック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fld id="{E488674D-B2F8-D947-96CB-EB8CD9F11DCF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91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57175"/>
            <a:ext cx="8686800" cy="704850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Tahoma" charset="0"/>
                <a:ea typeface="ＭＳ Ｐゴシック" charset="0"/>
                <a:cs typeface="ＭＳ Ｐゴシック" charset="0"/>
              </a:rPr>
              <a:t>Numeric Primitive Types</a:t>
            </a:r>
          </a:p>
        </p:txBody>
      </p:sp>
      <p:graphicFrame>
        <p:nvGraphicFramePr>
          <p:cNvPr id="113750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86248"/>
              </p:ext>
            </p:extLst>
          </p:nvPr>
        </p:nvGraphicFramePr>
        <p:xfrm>
          <a:off x="228600" y="1540460"/>
          <a:ext cx="8686800" cy="3412540"/>
        </p:xfrm>
        <a:graphic>
          <a:graphicData uri="http://schemas.openxmlformats.org/drawingml/2006/table">
            <a:tbl>
              <a:tblPr/>
              <a:tblGrid>
                <a:gridCol w="1828800"/>
                <a:gridCol w="2819400"/>
                <a:gridCol w="40386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Python Data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int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Plain integers (32-bit precision)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-214, -2, 0, 2, </a:t>
                      </a: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100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float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300" rtl="0" eaLnBrk="1" fontAlgn="base" latinLnBrk="0" hangingPunct="1">
                        <a:lnSpc>
                          <a:spcPct val="102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Real numbers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.001, -1.234, 1000.1, 0.00, 2.45</a:t>
                      </a:r>
                      <a:endParaRPr kumimoji="0" lang="en-US" sz="29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complex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Imaginary numbers (have real and imaginary part)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 * 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  <a:sym typeface="Wingdings" charset="0"/>
                        </a:rPr>
                        <a:t>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 (-1+0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6114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50231"/>
            <a:ext cx="8686800" cy="720326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ea typeface="ＭＳ Ｐゴシック" charset="0"/>
              </a:rPr>
              <a:t>How big (or </a:t>
            </a:r>
            <a:r>
              <a:rPr lang="en-GB" sz="4000" dirty="0" smtClean="0">
                <a:ea typeface="ＭＳ Ｐゴシック" charset="0"/>
              </a:rPr>
              <a:t>small/precise</a:t>
            </a:r>
            <a:r>
              <a:rPr lang="en-GB" sz="4000" dirty="0">
                <a:ea typeface="ＭＳ Ｐゴシック" charset="0"/>
              </a:rPr>
              <a:t>) can </a:t>
            </a:r>
            <a:r>
              <a:rPr lang="en-GB" sz="4000" dirty="0" smtClean="0">
                <a:ea typeface="ＭＳ Ｐゴシック" charset="0"/>
              </a:rPr>
              <a:t>we </a:t>
            </a:r>
            <a:r>
              <a:rPr lang="en-GB" sz="4000" dirty="0">
                <a:ea typeface="ＭＳ Ｐゴシック" charset="0"/>
              </a:rPr>
              <a:t>get?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3681342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charset="0"/>
              </a:rPr>
              <a:t>Computer cannot </a:t>
            </a:r>
            <a:r>
              <a:rPr lang="en-GB" dirty="0">
                <a:ea typeface="ＭＳ Ｐゴシック" charset="0"/>
              </a:rPr>
              <a:t>represent all </a:t>
            </a:r>
            <a:r>
              <a:rPr lang="en-GB" dirty="0" smtClean="0">
                <a:ea typeface="ＭＳ Ｐゴシック" charset="0"/>
              </a:rPr>
              <a:t>possible values</a:t>
            </a:r>
            <a:endParaRPr lang="en-GB" dirty="0">
              <a:ea typeface="ＭＳ Ｐゴシック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Problem: </a:t>
            </a:r>
            <a:r>
              <a:rPr lang="en-GB" dirty="0" smtClean="0">
                <a:ea typeface="ＭＳ Ｐゴシック" charset="0"/>
              </a:rPr>
              <a:t>memory has </a:t>
            </a:r>
            <a:r>
              <a:rPr lang="en-GB" dirty="0">
                <a:ea typeface="ＭＳ Ｐゴシック" charset="0"/>
              </a:rPr>
              <a:t>a </a:t>
            </a:r>
            <a:r>
              <a:rPr lang="en-GB" b="1" dirty="0">
                <a:ea typeface="ＭＳ Ｐゴシック" charset="0"/>
              </a:rPr>
              <a:t>finite</a:t>
            </a:r>
            <a:r>
              <a:rPr lang="en-GB" dirty="0">
                <a:ea typeface="ＭＳ Ｐゴシック" charset="0"/>
              </a:rPr>
              <a:t> capacity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The computer only has so much </a:t>
            </a:r>
            <a:r>
              <a:rPr lang="en-GB" dirty="0" smtClean="0">
                <a:ea typeface="ＭＳ Ｐゴシック" charset="0"/>
              </a:rPr>
              <a:t>memory that </a:t>
            </a:r>
            <a:r>
              <a:rPr lang="en-GB" dirty="0">
                <a:ea typeface="ＭＳ Ｐゴシック" charset="0"/>
              </a:rPr>
              <a:t>it can devote to </a:t>
            </a:r>
            <a:r>
              <a:rPr lang="en-GB" dirty="0" smtClean="0">
                <a:ea typeface="ＭＳ Ｐゴシック" charset="0"/>
              </a:rPr>
              <a:t>each value</a:t>
            </a:r>
            <a:r>
              <a:rPr lang="en-GB" dirty="0">
                <a:ea typeface="ＭＳ Ｐゴシック" charset="0"/>
              </a:rPr>
              <a:t>.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Eventually, reach a </a:t>
            </a:r>
            <a:r>
              <a:rPr lang="en-GB" dirty="0" smtClean="0">
                <a:ea typeface="ＭＳ Ｐゴシック" charset="0"/>
              </a:rPr>
              <a:t>cut-off</a:t>
            </a:r>
            <a:endParaRPr lang="en-GB" dirty="0">
              <a:ea typeface="ＭＳ Ｐゴシック" charset="0"/>
            </a:endParaRP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chemeClr val="tx1">
                    <a:lumMod val="90000"/>
                    <a:lumOff val="10000"/>
                  </a:schemeClr>
                </a:solidFill>
                <a:ea typeface="ＭＳ Ｐゴシック" charset="0"/>
              </a:rPr>
              <a:t>Limits size of value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chemeClr val="tx1">
                    <a:lumMod val="90000"/>
                    <a:lumOff val="10000"/>
                  </a:schemeClr>
                </a:solidFill>
                <a:ea typeface="ＭＳ Ｐゴシック" charset="0"/>
              </a:rPr>
              <a:t>Limits precision of value</a:t>
            </a:r>
          </a:p>
        </p:txBody>
      </p:sp>
      <p:sp>
        <p:nvSpPr>
          <p:cNvPr id="28680" name="Text Box 4"/>
          <p:cNvSpPr txBox="1">
            <a:spLocks noChangeArrowheads="1"/>
          </p:cNvSpPr>
          <p:nvPr/>
        </p:nvSpPr>
        <p:spPr bwMode="auto">
          <a:xfrm>
            <a:off x="221820" y="5943600"/>
            <a:ext cx="8732275" cy="71006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010199"/>
              </a:buClr>
              <a:buFont typeface="Tahoma" charset="0"/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Tahoma" charset="0"/>
              </a:rPr>
              <a:t>Example</a:t>
            </a:r>
            <a:r>
              <a:rPr lang="en-GB" sz="2000" dirty="0" smtClean="0">
                <a:solidFill>
                  <a:schemeClr val="tx1"/>
                </a:solidFill>
                <a:latin typeface="Tahoma" charset="0"/>
              </a:rPr>
              <a:t>: in Python interpreter, .</a:t>
            </a:r>
            <a:r>
              <a:rPr lang="en-GB" sz="2000" dirty="0">
                <a:solidFill>
                  <a:schemeClr val="tx1"/>
                </a:solidFill>
                <a:latin typeface="Tahoma" charset="0"/>
              </a:rPr>
              <a:t>1 + .1 + .</a:t>
            </a:r>
            <a:r>
              <a:rPr lang="en-GB" sz="2000" dirty="0" smtClean="0">
                <a:solidFill>
                  <a:schemeClr val="tx1"/>
                </a:solidFill>
                <a:latin typeface="Tahoma" charset="0"/>
              </a:rPr>
              <a:t>1 yields 0.30000000000000004.</a:t>
            </a:r>
          </a:p>
          <a:p>
            <a:pPr algn="ctr">
              <a:lnSpc>
                <a:spcPct val="100000"/>
              </a:lnSpc>
              <a:buClr>
                <a:srgbClr val="010199"/>
              </a:buClr>
              <a:buFont typeface="Tahoma" charset="0"/>
              <a:buNone/>
            </a:pPr>
            <a:r>
              <a:rPr lang="en-GB" sz="2000" dirty="0" smtClean="0">
                <a:solidFill>
                  <a:schemeClr val="tx1"/>
                </a:solidFill>
                <a:latin typeface="Tahoma" charset="0"/>
              </a:rPr>
              <a:t>* In reality, computers represent data in binary.</a:t>
            </a:r>
            <a:endParaRPr lang="en-GB" sz="2000" dirty="0">
              <a:solidFill>
                <a:schemeClr val="tx1"/>
              </a:solidFill>
              <a:latin typeface="Tahom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0" y="5181600"/>
            <a:ext cx="5792788" cy="533400"/>
            <a:chOff x="1143000" y="5181600"/>
            <a:chExt cx="5792788" cy="533400"/>
          </a:xfrm>
        </p:grpSpPr>
        <p:sp>
          <p:nvSpPr>
            <p:cNvPr id="28679" name="Rectangle 3"/>
            <p:cNvSpPr>
              <a:spLocks noChangeArrowheads="1"/>
            </p:cNvSpPr>
            <p:nvPr/>
          </p:nvSpPr>
          <p:spPr bwMode="auto">
            <a:xfrm>
              <a:off x="1143000" y="5181600"/>
              <a:ext cx="5791200" cy="533400"/>
            </a:xfrm>
            <a:prstGeom prst="rect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Line 5"/>
            <p:cNvSpPr>
              <a:spLocks noChangeShapeType="1"/>
            </p:cNvSpPr>
            <p:nvPr/>
          </p:nvSpPr>
          <p:spPr bwMode="auto">
            <a:xfrm>
              <a:off x="3505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Line 6"/>
            <p:cNvSpPr>
              <a:spLocks noChangeShapeType="1"/>
            </p:cNvSpPr>
            <p:nvPr/>
          </p:nvSpPr>
          <p:spPr bwMode="auto">
            <a:xfrm>
              <a:off x="3810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Line 7"/>
            <p:cNvSpPr>
              <a:spLocks noChangeShapeType="1"/>
            </p:cNvSpPr>
            <p:nvPr/>
          </p:nvSpPr>
          <p:spPr bwMode="auto">
            <a:xfrm>
              <a:off x="4191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Line 8"/>
            <p:cNvSpPr>
              <a:spLocks noChangeShapeType="1"/>
            </p:cNvSpPr>
            <p:nvPr/>
          </p:nvSpPr>
          <p:spPr bwMode="auto">
            <a:xfrm>
              <a:off x="4953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Text Box 9"/>
            <p:cNvSpPr txBox="1">
              <a:spLocks noChangeArrowheads="1"/>
            </p:cNvSpPr>
            <p:nvPr/>
          </p:nvSpPr>
          <p:spPr bwMode="auto">
            <a:xfrm>
              <a:off x="1169988" y="5181600"/>
              <a:ext cx="5694362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010199"/>
                </a:buClr>
                <a:buFont typeface="Tahoma" charset="0"/>
                <a:buNone/>
              </a:pPr>
              <a:r>
                <a:rPr lang="en-GB" sz="2600" dirty="0">
                  <a:solidFill>
                    <a:srgbClr val="010199"/>
                  </a:solidFill>
                  <a:latin typeface="Tahoma" charset="0"/>
                </a:rPr>
                <a:t>0  0  0  0  0  3  .  1  4  1  5  9  2  6  5</a:t>
              </a:r>
            </a:p>
          </p:txBody>
        </p:sp>
        <p:sp>
          <p:nvSpPr>
            <p:cNvPr id="28686" name="Line 10"/>
            <p:cNvSpPr>
              <a:spLocks noChangeShapeType="1"/>
            </p:cNvSpPr>
            <p:nvPr/>
          </p:nvSpPr>
          <p:spPr bwMode="auto">
            <a:xfrm>
              <a:off x="3124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Line 11"/>
            <p:cNvSpPr>
              <a:spLocks noChangeShapeType="1"/>
            </p:cNvSpPr>
            <p:nvPr/>
          </p:nvSpPr>
          <p:spPr bwMode="auto">
            <a:xfrm>
              <a:off x="4572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Line 12"/>
            <p:cNvSpPr>
              <a:spLocks noChangeShapeType="1"/>
            </p:cNvSpPr>
            <p:nvPr/>
          </p:nvSpPr>
          <p:spPr bwMode="auto">
            <a:xfrm>
              <a:off x="2743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13"/>
            <p:cNvSpPr>
              <a:spLocks noChangeShapeType="1"/>
            </p:cNvSpPr>
            <p:nvPr/>
          </p:nvSpPr>
          <p:spPr bwMode="auto">
            <a:xfrm>
              <a:off x="2362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Line 14"/>
            <p:cNvSpPr>
              <a:spLocks noChangeShapeType="1"/>
            </p:cNvSpPr>
            <p:nvPr/>
          </p:nvSpPr>
          <p:spPr bwMode="auto">
            <a:xfrm>
              <a:off x="1981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15"/>
            <p:cNvSpPr>
              <a:spLocks noChangeShapeType="1"/>
            </p:cNvSpPr>
            <p:nvPr/>
          </p:nvSpPr>
          <p:spPr bwMode="auto">
            <a:xfrm>
              <a:off x="1600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16"/>
            <p:cNvSpPr>
              <a:spLocks noChangeShapeType="1"/>
            </p:cNvSpPr>
            <p:nvPr/>
          </p:nvSpPr>
          <p:spPr bwMode="auto">
            <a:xfrm>
              <a:off x="5334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17"/>
            <p:cNvSpPr>
              <a:spLocks noChangeShapeType="1"/>
            </p:cNvSpPr>
            <p:nvPr/>
          </p:nvSpPr>
          <p:spPr bwMode="auto">
            <a:xfrm>
              <a:off x="5715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18"/>
            <p:cNvSpPr>
              <a:spLocks noChangeShapeType="1"/>
            </p:cNvSpPr>
            <p:nvPr/>
          </p:nvSpPr>
          <p:spPr bwMode="auto">
            <a:xfrm>
              <a:off x="6096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Line 19"/>
            <p:cNvSpPr>
              <a:spLocks noChangeShapeType="1"/>
            </p:cNvSpPr>
            <p:nvPr/>
          </p:nvSpPr>
          <p:spPr bwMode="auto">
            <a:xfrm>
              <a:off x="6477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Line 20"/>
            <p:cNvSpPr>
              <a:spLocks noChangeShapeType="1"/>
            </p:cNvSpPr>
            <p:nvPr/>
          </p:nvSpPr>
          <p:spPr bwMode="auto">
            <a:xfrm>
              <a:off x="6934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97" name="Text Box 21"/>
          <p:cNvSpPr txBox="1">
            <a:spLocks noChangeArrowheads="1"/>
          </p:cNvSpPr>
          <p:nvPr/>
        </p:nvSpPr>
        <p:spPr bwMode="auto">
          <a:xfrm>
            <a:off x="6096000" y="4114800"/>
            <a:ext cx="2895600" cy="7715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  <a:buFont typeface="Tahoma" charset="0"/>
              <a:buNone/>
            </a:pPr>
            <a:r>
              <a:rPr lang="en-GB" sz="2200" dirty="0">
                <a:solidFill>
                  <a:schemeClr val="tx1"/>
                </a:solidFill>
                <a:latin typeface="Tahoma" charset="0"/>
              </a:rPr>
              <a:t>PI </a:t>
            </a:r>
            <a:r>
              <a:rPr lang="en-GB" sz="2200" dirty="0">
                <a:solidFill>
                  <a:schemeClr val="tx1"/>
                </a:solidFill>
                <a:latin typeface="Gill Sans"/>
                <a:cs typeface="Gill Sans"/>
              </a:rPr>
              <a:t>has more decimals, but </a:t>
            </a:r>
            <a:r>
              <a:rPr lang="en-GB" sz="2200" dirty="0" smtClean="0">
                <a:solidFill>
                  <a:schemeClr val="tx1"/>
                </a:solidFill>
                <a:latin typeface="Gill Sans"/>
                <a:cs typeface="Gill Sans"/>
              </a:rPr>
              <a:t>we</a:t>
            </a:r>
            <a:r>
              <a:rPr lang="en-US" sz="2200" dirty="0" smtClean="0">
                <a:solidFill>
                  <a:schemeClr val="tx1"/>
                </a:solidFill>
                <a:latin typeface="Gill Sans"/>
                <a:cs typeface="Gill Sans"/>
              </a:rPr>
              <a:t>’</a:t>
            </a:r>
            <a:r>
              <a:rPr lang="en-GB" sz="2200" dirty="0" smtClean="0">
                <a:solidFill>
                  <a:schemeClr val="tx1"/>
                </a:solidFill>
                <a:latin typeface="Gill Sans"/>
                <a:cs typeface="Gill Sans"/>
              </a:rPr>
              <a:t>re </a:t>
            </a:r>
            <a:r>
              <a:rPr lang="en-GB" sz="2200" dirty="0">
                <a:solidFill>
                  <a:schemeClr val="tx1"/>
                </a:solidFill>
                <a:latin typeface="Gill Sans"/>
                <a:cs typeface="Gill Sans"/>
              </a:rPr>
              <a:t>out of space! </a:t>
            </a:r>
          </a:p>
        </p:txBody>
      </p:sp>
      <p:sp>
        <p:nvSpPr>
          <p:cNvPr id="28698" name="Line 22"/>
          <p:cNvSpPr>
            <a:spLocks noChangeShapeType="1"/>
          </p:cNvSpPr>
          <p:nvPr/>
        </p:nvSpPr>
        <p:spPr bwMode="auto">
          <a:xfrm flipH="1">
            <a:off x="7085013" y="4876800"/>
            <a:ext cx="384175" cy="533400"/>
          </a:xfrm>
          <a:prstGeom prst="line">
            <a:avLst/>
          </a:prstGeom>
          <a:noFill/>
          <a:ln w="6350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23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680" grpId="0" animBg="1"/>
      <p:bldP spid="28697" grpId="0" animBg="1"/>
      <p:bldP spid="286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python program!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 a folder (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mkdir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pwod2_uLogin</a:t>
            </a:r>
            <a:r>
              <a:rPr lang="en-US" sz="2400" dirty="0" smtClean="0"/>
              <a:t>) where </a:t>
            </a:r>
            <a:r>
              <a:rPr lang="en-US" sz="2400" dirty="0"/>
              <a:t>you replace </a:t>
            </a:r>
            <a:r>
              <a:rPr lang="en-US" sz="2400" dirty="0" err="1"/>
              <a:t>uLogin</a:t>
            </a:r>
            <a:r>
              <a:rPr lang="en-US" sz="2400" dirty="0"/>
              <a:t> with your Drew e-mail address before the @ sign.</a:t>
            </a:r>
          </a:p>
          <a:p>
            <a:r>
              <a:rPr lang="en-US" sz="2400" dirty="0"/>
              <a:t>Go into this folder by typing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cd pwod2_uLogin </a:t>
            </a:r>
            <a:r>
              <a:rPr lang="en-US" sz="2400" dirty="0"/>
              <a:t>and create a python file: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touch </a:t>
            </a:r>
            <a:r>
              <a:rPr lang="en-US" sz="2400" dirty="0" err="1">
                <a:solidFill>
                  <a:srgbClr val="008000"/>
                </a:solidFill>
                <a:latin typeface="Courier"/>
                <a:cs typeface="Courier"/>
              </a:rPr>
              <a:t>hello_world.py</a:t>
            </a:r>
            <a:endParaRPr lang="en-US" sz="2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400" dirty="0"/>
              <a:t>Edit the file (</a:t>
            </a:r>
            <a:r>
              <a:rPr lang="en-US" sz="2400" dirty="0" err="1">
                <a:solidFill>
                  <a:srgbClr val="008000"/>
                </a:solidFill>
                <a:latin typeface="Courier"/>
                <a:cs typeface="Courier"/>
              </a:rPr>
              <a:t>ped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urier"/>
                <a:cs typeface="Courier"/>
              </a:rPr>
              <a:t>hello_world.py</a:t>
            </a:r>
            <a:r>
              <a:rPr lang="en-US" sz="2400" dirty="0"/>
              <a:t>) to print “Hello, World!</a:t>
            </a:r>
            <a:r>
              <a:rPr lang="en-US" sz="2400" dirty="0" smtClean="0"/>
              <a:t>” </a:t>
            </a:r>
            <a:r>
              <a:rPr lang="en-US" sz="2400" i="1" dirty="0"/>
              <a:t>Make sure to save your file.</a:t>
            </a:r>
            <a:endParaRPr lang="en-US" sz="2400" dirty="0"/>
          </a:p>
          <a:p>
            <a:r>
              <a:rPr lang="en-US" sz="2400" dirty="0"/>
              <a:t>Run your python program: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python3 </a:t>
            </a:r>
            <a:r>
              <a:rPr lang="en-US" sz="2400" dirty="0" err="1">
                <a:solidFill>
                  <a:srgbClr val="008000"/>
                </a:solidFill>
                <a:latin typeface="Courier"/>
                <a:cs typeface="Courier"/>
              </a:rPr>
              <a:t>hello_world.py</a:t>
            </a:r>
            <a:endParaRPr lang="en-US" sz="2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400" dirty="0"/>
              <a:t>Once you’re satisfied that your program is working correctly, zip it for submission: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latin typeface="Courier"/>
                <a:cs typeface="Courier"/>
              </a:rPr>
              <a:t>cd ..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latin typeface="Courier"/>
                <a:cs typeface="Courier"/>
              </a:rPr>
              <a:t>zip pwod2_uLogin.zip pwod2_uLogin/</a:t>
            </a:r>
            <a:r>
              <a:rPr lang="en-US" sz="2000" dirty="0" smtClean="0">
                <a:solidFill>
                  <a:schemeClr val="accent2"/>
                </a:solidFill>
                <a:latin typeface="Courier"/>
                <a:cs typeface="Courier"/>
              </a:rPr>
              <a:t>*</a:t>
            </a:r>
          </a:p>
          <a:p>
            <a:r>
              <a:rPr lang="en-US" sz="2400" dirty="0" smtClean="0"/>
              <a:t>Practice submitting to Moodle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487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57175"/>
            <a:ext cx="8686800" cy="704850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Tahoma" charset="0"/>
                <a:ea typeface="ＭＳ Ｐゴシック" charset="0"/>
                <a:cs typeface="ＭＳ Ｐゴシック" charset="0"/>
              </a:rPr>
              <a:t>Strings: </a:t>
            </a:r>
            <a:r>
              <a:rPr lang="en-GB" b="1">
                <a:solidFill>
                  <a:srgbClr val="008000"/>
                </a:solidFill>
                <a:latin typeface="Monaco" charset="0"/>
                <a:ea typeface="ＭＳ Ｐゴシック" charset="0"/>
                <a:cs typeface="Monaco" charset="0"/>
              </a:rPr>
              <a:t>str</a:t>
            </a:r>
            <a:endParaRPr lang="en-GB">
              <a:solidFill>
                <a:srgbClr val="008000"/>
              </a:solidFill>
              <a:latin typeface="Monaco" charset="0"/>
              <a:ea typeface="ＭＳ Ｐゴシック" charset="0"/>
              <a:cs typeface="Monaco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3781165"/>
          </a:xfrm>
        </p:spPr>
        <p:txBody>
          <a:bodyPr>
            <a:spAutoFit/>
          </a:bodyPr>
          <a:lstStyle/>
          <a:p>
            <a:pPr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Indicated by double quotes </a:t>
            </a:r>
            <a:r>
              <a:rPr lang="en-US" dirty="0" smtClean="0">
                <a:ea typeface="ＭＳ Ｐゴシック" charset="0"/>
              </a:rPr>
              <a:t>" "</a:t>
            </a:r>
            <a:r>
              <a:rPr lang="en-GB" dirty="0" smtClean="0">
                <a:ea typeface="ＭＳ Ｐゴシック" charset="0"/>
              </a:rPr>
              <a:t> </a:t>
            </a:r>
            <a:r>
              <a:rPr lang="en-GB" dirty="0">
                <a:ea typeface="ＭＳ Ｐゴシック" charset="0"/>
              </a:rPr>
              <a:t>or single quotes </a:t>
            </a:r>
            <a:r>
              <a:rPr lang="en-US" dirty="0" smtClean="0">
                <a:ea typeface="ＭＳ Ｐゴシック" charset="0"/>
              </a:rPr>
              <a:t>' '</a:t>
            </a:r>
            <a:endParaRPr lang="en-GB" dirty="0">
              <a:ea typeface="ＭＳ Ｐゴシック" charset="0"/>
            </a:endParaRPr>
          </a:p>
          <a:p>
            <a:pPr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Treat what is in the </a:t>
            </a:r>
            <a:r>
              <a:rPr lang="en-US" dirty="0" smtClean="0">
                <a:ea typeface="ＭＳ Ｐゴシック" charset="0"/>
              </a:rPr>
              <a:t>" "</a:t>
            </a:r>
            <a:r>
              <a:rPr lang="en-GB" dirty="0" smtClean="0">
                <a:ea typeface="ＭＳ Ｐゴシック" charset="0"/>
              </a:rPr>
              <a:t> </a:t>
            </a:r>
            <a:r>
              <a:rPr lang="en-GB" dirty="0">
                <a:ea typeface="ＭＳ Ｐゴシック" charset="0"/>
              </a:rPr>
              <a:t>or </a:t>
            </a:r>
            <a:r>
              <a:rPr lang="en-US" dirty="0">
                <a:ea typeface="ＭＳ Ｐゴシック" charset="0"/>
              </a:rPr>
              <a:t>' '</a:t>
            </a:r>
            <a:r>
              <a:rPr lang="en-GB" dirty="0" smtClean="0">
                <a:ea typeface="ＭＳ Ｐゴシック" charset="0"/>
              </a:rPr>
              <a:t> </a:t>
            </a:r>
            <a:r>
              <a:rPr lang="en-GB" dirty="0">
                <a:ea typeface="ＭＳ Ｐゴシック" charset="0"/>
              </a:rPr>
              <a:t>literally</a:t>
            </a:r>
          </a:p>
          <a:p>
            <a:pPr lvl="1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Known as </a:t>
            </a:r>
            <a:r>
              <a:rPr lang="en-GB" b="1" dirty="0">
                <a:ea typeface="ＭＳ Ｐゴシック" charset="0"/>
              </a:rPr>
              <a:t>string literals</a:t>
            </a:r>
            <a:endParaRPr lang="en-GB" dirty="0">
              <a:ea typeface="ＭＳ Ｐゴシック" charset="0"/>
            </a:endParaRPr>
          </a:p>
          <a:p>
            <a:pPr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Examples:</a:t>
            </a:r>
          </a:p>
          <a:p>
            <a:pPr lvl="1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ea typeface="ＭＳ Ｐゴシック" charset="0"/>
              </a:rPr>
              <a:t>"</a:t>
            </a:r>
            <a:r>
              <a:rPr lang="en-GB" dirty="0" smtClean="0">
                <a:ea typeface="ＭＳ Ｐゴシック" charset="0"/>
              </a:rPr>
              <a:t>Hello</a:t>
            </a:r>
            <a:r>
              <a:rPr lang="en-GB" dirty="0">
                <a:ea typeface="ＭＳ Ｐゴシック" charset="0"/>
              </a:rPr>
              <a:t>, world</a:t>
            </a:r>
            <a:r>
              <a:rPr lang="en-GB" dirty="0" smtClean="0">
                <a:ea typeface="ＭＳ Ｐゴシック" charset="0"/>
              </a:rPr>
              <a:t>!</a:t>
            </a:r>
            <a:r>
              <a:rPr lang="en-US" dirty="0" smtClean="0">
                <a:ea typeface="ＭＳ Ｐゴシック" charset="0"/>
              </a:rPr>
              <a:t>”</a:t>
            </a:r>
            <a:endParaRPr lang="en-GB" dirty="0">
              <a:ea typeface="ＭＳ Ｐゴシック" charset="0"/>
            </a:endParaRPr>
          </a:p>
          <a:p>
            <a:pPr lvl="1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ea typeface="ＭＳ Ｐゴシック" charset="0"/>
              </a:rPr>
              <a:t>'c'</a:t>
            </a:r>
            <a:r>
              <a:rPr lang="en-GB" dirty="0" smtClean="0">
                <a:ea typeface="ＭＳ Ｐゴシック" charset="0"/>
              </a:rPr>
              <a:t> </a:t>
            </a:r>
            <a:endParaRPr lang="en-GB" dirty="0">
              <a:ea typeface="ＭＳ Ｐゴシック" charset="0"/>
            </a:endParaRPr>
          </a:p>
          <a:p>
            <a:pPr lvl="1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ea typeface="ＭＳ Ｐゴシック" charset="0"/>
              </a:rPr>
              <a:t>"</a:t>
            </a:r>
            <a:r>
              <a:rPr lang="en-GB" dirty="0" smtClean="0">
                <a:ea typeface="ＭＳ Ｐゴシック" charset="0"/>
              </a:rPr>
              <a:t>That </a:t>
            </a:r>
            <a:r>
              <a:rPr lang="en-GB" dirty="0">
                <a:ea typeface="ＭＳ Ｐゴシック" charset="0"/>
              </a:rPr>
              <a:t>is </a:t>
            </a:r>
            <a:r>
              <a:rPr lang="en-GB" dirty="0" smtClean="0">
                <a:ea typeface="ＭＳ Ｐゴシック" charset="0"/>
              </a:rPr>
              <a:t>Buddy</a:t>
            </a:r>
            <a:r>
              <a:rPr lang="en-US" dirty="0" smtClean="0">
                <a:ea typeface="ＭＳ Ｐゴシック" charset="0"/>
              </a:rPr>
              <a:t>'</a:t>
            </a:r>
            <a:r>
              <a:rPr lang="en-GB" dirty="0" smtClean="0">
                <a:ea typeface="ＭＳ Ｐゴシック" charset="0"/>
              </a:rPr>
              <a:t>s </a:t>
            </a:r>
            <a:r>
              <a:rPr lang="en-GB" dirty="0">
                <a:ea typeface="ＭＳ Ｐゴシック" charset="0"/>
              </a:rPr>
              <a:t>dog</a:t>
            </a:r>
            <a:r>
              <a:rPr lang="en-GB" dirty="0" smtClean="0">
                <a:ea typeface="ＭＳ Ｐゴシック" charset="0"/>
              </a:rPr>
              <a:t>.</a:t>
            </a:r>
            <a:r>
              <a:rPr lang="en-US" dirty="0" smtClean="0">
                <a:ea typeface="ＭＳ Ｐゴシック" charset="0"/>
              </a:rPr>
              <a:t>"</a:t>
            </a:r>
            <a:endParaRPr lang="en-GB" dirty="0">
              <a:ea typeface="ＭＳ Ｐゴシック" charset="0"/>
            </a:endParaRPr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4038601" y="5105400"/>
            <a:ext cx="3581400" cy="7835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20202"/>
                </a:solidFill>
                <a:latin typeface="Gill Sans"/>
                <a:cs typeface="Gill Sans"/>
              </a:rPr>
              <a:t>S</a:t>
            </a:r>
            <a:r>
              <a:rPr lang="en-US" dirty="0" smtClean="0">
                <a:solidFill>
                  <a:srgbClr val="020202"/>
                </a:solidFill>
                <a:latin typeface="Gill Sans"/>
                <a:cs typeface="Gill Sans"/>
              </a:rPr>
              <a:t>ingle </a:t>
            </a:r>
            <a:r>
              <a:rPr lang="en-US" dirty="0">
                <a:solidFill>
                  <a:srgbClr val="020202"/>
                </a:solidFill>
                <a:latin typeface="Gill Sans"/>
                <a:cs typeface="Gill Sans"/>
              </a:rPr>
              <a:t>quote </a:t>
            </a:r>
            <a:r>
              <a:rPr lang="en-US" dirty="0" smtClean="0">
                <a:solidFill>
                  <a:srgbClr val="020202"/>
                </a:solidFill>
                <a:latin typeface="Gill Sans"/>
                <a:cs typeface="Gill Sans"/>
              </a:rPr>
              <a:t>must be </a:t>
            </a:r>
            <a:br>
              <a:rPr lang="en-US" dirty="0" smtClean="0">
                <a:solidFill>
                  <a:srgbClr val="020202"/>
                </a:solidFill>
                <a:latin typeface="Gill Sans"/>
                <a:cs typeface="Gill Sans"/>
              </a:rPr>
            </a:br>
            <a:r>
              <a:rPr lang="en-US" dirty="0" smtClean="0">
                <a:solidFill>
                  <a:srgbClr val="020202"/>
                </a:solidFill>
                <a:latin typeface="Gill Sans"/>
                <a:cs typeface="Gill Sans"/>
              </a:rPr>
              <a:t>inside </a:t>
            </a:r>
            <a:r>
              <a:rPr lang="en-US" dirty="0">
                <a:solidFill>
                  <a:srgbClr val="020202"/>
                </a:solidFill>
                <a:latin typeface="Gill Sans"/>
                <a:cs typeface="Gill Sans"/>
              </a:rPr>
              <a:t>double </a:t>
            </a:r>
            <a:r>
              <a:rPr lang="en-US" dirty="0" smtClean="0">
                <a:solidFill>
                  <a:srgbClr val="020202"/>
                </a:solidFill>
                <a:latin typeface="Gill Sans"/>
                <a:cs typeface="Gill Sans"/>
              </a:rPr>
              <a:t>quotes</a:t>
            </a:r>
            <a:endParaRPr lang="en-US" sz="1800" dirty="0">
              <a:solidFill>
                <a:srgbClr val="020202"/>
              </a:solidFill>
              <a:latin typeface="Gill Sans"/>
              <a:cs typeface="Gill Sans"/>
            </a:endParaRPr>
          </a:p>
        </p:txBody>
      </p:sp>
      <p:sp>
        <p:nvSpPr>
          <p:cNvPr id="30728" name="Line 5"/>
          <p:cNvSpPr>
            <a:spLocks noChangeShapeType="1"/>
          </p:cNvSpPr>
          <p:nvPr/>
        </p:nvSpPr>
        <p:spPr bwMode="auto">
          <a:xfrm flipH="1" flipV="1">
            <a:off x="3429000" y="4876800"/>
            <a:ext cx="609600" cy="685800"/>
          </a:xfrm>
          <a:prstGeom prst="line">
            <a:avLst/>
          </a:prstGeom>
          <a:noFill/>
          <a:ln w="539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831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 animBg="1"/>
      <p:bldP spid="307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Booleans: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Monaco" charset="0"/>
                <a:ea typeface="ＭＳ Ｐゴシック" charset="0"/>
                <a:cs typeface="Monaco" charset="0"/>
              </a:rPr>
              <a:t>bool</a:t>
            </a:r>
            <a:endParaRPr lang="en-US" dirty="0">
              <a:solidFill>
                <a:srgbClr val="008000"/>
              </a:solidFill>
              <a:latin typeface="Monaco" charset="0"/>
              <a:ea typeface="ＭＳ Ｐゴシック" charset="0"/>
              <a:cs typeface="Monaco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2 values</a:t>
            </a: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True</a:t>
            </a: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False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</a:rPr>
              <a:t>More on these </a:t>
            </a:r>
            <a:r>
              <a:rPr lang="en-US" dirty="0" smtClean="0">
                <a:ea typeface="ＭＳ Ｐゴシック" charset="0"/>
              </a:rPr>
              <a:t>when we discuss conditions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90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18146"/>
            <a:ext cx="8686800" cy="782908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What is the </a:t>
            </a:r>
            <a:r>
              <a:rPr lang="en-GB" dirty="0" smtClean="0">
                <a:ea typeface="ＭＳ Ｐゴシック" charset="0"/>
              </a:rPr>
              <a:t>value</a:t>
            </a:r>
            <a:r>
              <a:rPr lang="en-US" dirty="0" smtClean="0">
                <a:ea typeface="ＭＳ Ｐゴシック" charset="0"/>
              </a:rPr>
              <a:t>’</a:t>
            </a:r>
            <a:r>
              <a:rPr lang="en-GB" dirty="0" smtClean="0">
                <a:ea typeface="ＭＳ Ｐゴシック" charset="0"/>
              </a:rPr>
              <a:t>s </a:t>
            </a:r>
            <a:r>
              <a:rPr lang="en-GB" dirty="0">
                <a:ea typeface="ＭＳ Ｐゴシック" charset="0"/>
              </a:rPr>
              <a:t>type?</a:t>
            </a:r>
          </a:p>
        </p:txBody>
      </p:sp>
      <p:graphicFrame>
        <p:nvGraphicFramePr>
          <p:cNvPr id="26696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59346"/>
              </p:ext>
            </p:extLst>
          </p:nvPr>
        </p:nvGraphicFramePr>
        <p:xfrm>
          <a:off x="990600" y="1422400"/>
          <a:ext cx="6858000" cy="4213555"/>
        </p:xfrm>
        <a:graphic>
          <a:graphicData uri="http://schemas.openxmlformats.org/drawingml/2006/table">
            <a:tbl>
              <a:tblPr/>
              <a:tblGrid>
                <a:gridCol w="3429000"/>
                <a:gridCol w="34290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-0.01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4+6j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"3.7"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4047583648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'false'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1647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18146"/>
            <a:ext cx="8686800" cy="782908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What is the </a:t>
            </a:r>
            <a:r>
              <a:rPr lang="en-GB" dirty="0" smtClean="0">
                <a:ea typeface="ＭＳ Ｐゴシック" charset="0"/>
              </a:rPr>
              <a:t>value</a:t>
            </a:r>
            <a:r>
              <a:rPr lang="en-US" dirty="0" smtClean="0">
                <a:ea typeface="ＭＳ Ｐゴシック" charset="0"/>
              </a:rPr>
              <a:t>’</a:t>
            </a:r>
            <a:r>
              <a:rPr lang="en-GB" dirty="0" smtClean="0">
                <a:ea typeface="ＭＳ Ｐゴシック" charset="0"/>
              </a:rPr>
              <a:t>s </a:t>
            </a:r>
            <a:r>
              <a:rPr lang="en-GB" dirty="0">
                <a:ea typeface="ＭＳ Ｐゴシック" charset="0"/>
              </a:rPr>
              <a:t>type?</a:t>
            </a:r>
          </a:p>
        </p:txBody>
      </p:sp>
      <p:graphicFrame>
        <p:nvGraphicFramePr>
          <p:cNvPr id="26696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5394"/>
              </p:ext>
            </p:extLst>
          </p:nvPr>
        </p:nvGraphicFramePr>
        <p:xfrm>
          <a:off x="990600" y="1422400"/>
          <a:ext cx="6858000" cy="4213555"/>
        </p:xfrm>
        <a:graphic>
          <a:graphicData uri="http://schemas.openxmlformats.org/drawingml/2006/table">
            <a:tbl>
              <a:tblPr/>
              <a:tblGrid>
                <a:gridCol w="3429000"/>
                <a:gridCol w="34290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int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-0.01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float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4+6j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complex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"3.7"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str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4047583648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int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boolean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'false'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str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7707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fld id="{E488674D-B2F8-D947-96CB-EB8CD9F11DCF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09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Variable Names/Identifiers</a:t>
            </a:r>
            <a:endParaRPr lang="en-GB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ＭＳ Ｐゴシック" charset="0"/>
              </a:rPr>
              <a:t>Variables save data/information</a:t>
            </a:r>
          </a:p>
          <a:p>
            <a:r>
              <a:rPr lang="en-GB" dirty="0" smtClean="0">
                <a:ea typeface="ＭＳ Ｐゴシック" charset="0"/>
              </a:rPr>
              <a:t>Variables </a:t>
            </a:r>
            <a:r>
              <a:rPr lang="en-GB" dirty="0">
                <a:ea typeface="ＭＳ Ｐゴシック" charset="0"/>
              </a:rPr>
              <a:t>have names, called </a:t>
            </a:r>
            <a:r>
              <a:rPr lang="en-GB" b="1" i="1" dirty="0" smtClean="0">
                <a:solidFill>
                  <a:srgbClr val="008000"/>
                </a:solidFill>
                <a:ea typeface="ＭＳ Ｐゴシック" charset="0"/>
              </a:rPr>
              <a:t>identifiers</a:t>
            </a:r>
            <a:endParaRPr lang="en-GB" dirty="0" smtClean="0"/>
          </a:p>
          <a:p>
            <a:r>
              <a:rPr lang="en-GB" dirty="0" smtClean="0"/>
              <a:t>An identifier can be any one word that:</a:t>
            </a:r>
          </a:p>
          <a:p>
            <a:pPr lvl="1"/>
            <a:r>
              <a:rPr lang="en-GB" dirty="0" smtClean="0"/>
              <a:t>Consists of letters, numbers, or _</a:t>
            </a:r>
          </a:p>
          <a:p>
            <a:pPr lvl="1"/>
            <a:r>
              <a:rPr lang="en-GB" dirty="0" smtClean="0"/>
              <a:t>Does not start with a number</a:t>
            </a:r>
          </a:p>
          <a:p>
            <a:pPr lvl="1"/>
            <a:r>
              <a:rPr lang="en-GB" dirty="0" smtClean="0"/>
              <a:t>Is not a Python reserved word</a:t>
            </a:r>
          </a:p>
          <a:p>
            <a:pPr lvl="2"/>
            <a:r>
              <a:rPr lang="en-GB" dirty="0" smtClean="0"/>
              <a:t>Examples: </a:t>
            </a:r>
            <a:r>
              <a:rPr lang="en-GB" b="1" dirty="0" smtClean="0">
                <a:solidFill>
                  <a:schemeClr val="bg2"/>
                </a:solidFill>
                <a:latin typeface="Courier"/>
                <a:cs typeface="Courier"/>
              </a:rPr>
              <a:t>for while </a:t>
            </a:r>
            <a:r>
              <a:rPr lang="en-GB" b="1" dirty="0" err="1" smtClean="0">
                <a:solidFill>
                  <a:schemeClr val="bg2"/>
                </a:solidFill>
                <a:latin typeface="Courier"/>
                <a:cs typeface="Courier"/>
              </a:rPr>
              <a:t>def</a:t>
            </a:r>
            <a:endParaRPr lang="en-GB" dirty="0" smtClean="0"/>
          </a:p>
          <a:p>
            <a:r>
              <a:rPr lang="en-GB" dirty="0" smtClean="0"/>
              <a:t>Python is case-sensitive:</a:t>
            </a:r>
          </a:p>
          <a:p>
            <a:pPr lvl="1"/>
            <a:r>
              <a:rPr lang="en-GB" dirty="0" smtClean="0"/>
              <a:t>change </a:t>
            </a:r>
            <a:r>
              <a:rPr lang="en-GB" dirty="0" err="1" smtClean="0"/>
              <a:t>isn</a:t>
            </a:r>
            <a:r>
              <a:rPr lang="en-US" dirty="0" smtClean="0"/>
              <a:t>’</a:t>
            </a:r>
            <a:r>
              <a:rPr lang="en-GB" dirty="0" smtClean="0"/>
              <a:t>t the same as Change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58224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Variable Name Conventions</a:t>
            </a:r>
            <a:endParaRPr lang="en-GB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Variables start with lowercase letter</a:t>
            </a:r>
          </a:p>
          <a:p>
            <a:r>
              <a:rPr lang="en-GB" dirty="0" smtClean="0"/>
              <a:t>Convention: Constants (values that won</a:t>
            </a:r>
            <a:r>
              <a:rPr lang="en-US" dirty="0" smtClean="0"/>
              <a:t>’</a:t>
            </a:r>
            <a:r>
              <a:rPr lang="en-GB" dirty="0" smtClean="0"/>
              <a:t>t change) are all capitals</a:t>
            </a:r>
          </a:p>
          <a:p>
            <a:r>
              <a:rPr lang="en-GB" dirty="0" smtClean="0"/>
              <a:t>Example: Variable for the current year</a:t>
            </a:r>
          </a:p>
          <a:p>
            <a:pPr lvl="1"/>
            <a:r>
              <a:rPr lang="en-GB" dirty="0" err="1" smtClean="0"/>
              <a:t>currentYear</a:t>
            </a:r>
            <a:endParaRPr lang="en-GB" dirty="0" smtClean="0"/>
          </a:p>
          <a:p>
            <a:pPr lvl="1"/>
            <a:r>
              <a:rPr lang="en-GB" dirty="0" err="1" smtClean="0"/>
              <a:t>current_year</a:t>
            </a:r>
            <a:endParaRPr lang="en-GB" dirty="0" smtClean="0"/>
          </a:p>
          <a:p>
            <a:pPr lvl="1"/>
            <a:r>
              <a:rPr lang="en-GB" dirty="0" smtClean="0"/>
              <a:t>CURRENT_YEAR</a:t>
            </a:r>
          </a:p>
          <a:p>
            <a:pPr lvl="1"/>
            <a:r>
              <a:rPr lang="en-GB" dirty="0" err="1" smtClean="0"/>
              <a:t>currentyear</a:t>
            </a:r>
            <a:endParaRPr lang="en-GB" dirty="0" smtClean="0"/>
          </a:p>
          <a:p>
            <a:pPr lvl="1"/>
            <a:r>
              <a:rPr lang="en-GB" dirty="0" smtClean="0"/>
              <a:t>current year</a:t>
            </a:r>
            <a:endParaRPr lang="en-GB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62000" y="5029200"/>
            <a:ext cx="2514600" cy="1066800"/>
            <a:chOff x="1143000" y="5105400"/>
            <a:chExt cx="2514600" cy="533400"/>
          </a:xfrm>
        </p:grpSpPr>
        <p:sp>
          <p:nvSpPr>
            <p:cNvPr id="40968" name="Line 4"/>
            <p:cNvSpPr>
              <a:spLocks noChangeShapeType="1"/>
            </p:cNvSpPr>
            <p:nvPr/>
          </p:nvSpPr>
          <p:spPr bwMode="auto">
            <a:xfrm>
              <a:off x="1143000" y="5105400"/>
              <a:ext cx="2438400" cy="53340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Line 5"/>
            <p:cNvSpPr>
              <a:spLocks noChangeShapeType="1"/>
            </p:cNvSpPr>
            <p:nvPr/>
          </p:nvSpPr>
          <p:spPr bwMode="auto">
            <a:xfrm flipV="1">
              <a:off x="1219200" y="5105400"/>
              <a:ext cx="2438400" cy="53340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441968" y="5638800"/>
            <a:ext cx="2522746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Gill Sans"/>
                <a:cs typeface="Gill Sans"/>
              </a:rPr>
              <a:t>No spaces allowed</a:t>
            </a:r>
            <a:endParaRPr lang="en-US" dirty="0">
              <a:solidFill>
                <a:srgbClr val="800000"/>
              </a:solidFill>
              <a:latin typeface="Gill Sans"/>
              <a:cs typeface="Gill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9000" y="5105400"/>
            <a:ext cx="2078514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Gill Sans"/>
                <a:cs typeface="Gill Sans"/>
              </a:rPr>
              <a:t>Harder to read</a:t>
            </a:r>
            <a:endParaRPr lang="en-US" dirty="0">
              <a:solidFill>
                <a:srgbClr val="800000"/>
              </a:solidFill>
              <a:latin typeface="Gill Sans"/>
              <a:cs typeface="Gill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1000" y="4038600"/>
            <a:ext cx="4191000" cy="668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Gill Sans"/>
                <a:cs typeface="Gill Sans"/>
              </a:rPr>
              <a:t>Naming doesn’t matter to computer.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ill Sans"/>
                <a:cs typeface="Gill Sans"/>
              </a:rPr>
              <a:t>M</a:t>
            </a:r>
            <a:r>
              <a:rPr lang="en-US" sz="2000" dirty="0" smtClean="0">
                <a:solidFill>
                  <a:schemeClr val="tx1"/>
                </a:solidFill>
                <a:latin typeface="Gill Sans"/>
                <a:cs typeface="Gill Sans"/>
              </a:rPr>
              <a:t>atters to humans</a:t>
            </a:r>
            <a:endParaRPr lang="en-US" sz="20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590497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Importance of Variable Naming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Helps you remember what the variable represents</a:t>
            </a:r>
          </a:p>
          <a:p>
            <a:r>
              <a:rPr lang="en-US" smtClean="0"/>
              <a:t>Easier for others to understand your program</a:t>
            </a:r>
          </a:p>
          <a:p>
            <a:r>
              <a:rPr lang="en-US" smtClean="0"/>
              <a:t>Examples:</a:t>
            </a:r>
            <a:endParaRPr lang="en-US" dirty="0"/>
          </a:p>
        </p:txBody>
      </p:sp>
      <p:graphicFrame>
        <p:nvGraphicFramePr>
          <p:cNvPr id="172083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683378"/>
              </p:ext>
            </p:extLst>
          </p:nvPr>
        </p:nvGraphicFramePr>
        <p:xfrm>
          <a:off x="381000" y="3505200"/>
          <a:ext cx="8534400" cy="1858060"/>
        </p:xfrm>
        <a:graphic>
          <a:graphicData uri="http://schemas.openxmlformats.org/drawingml/2006/table">
            <a:tbl>
              <a:tblPr/>
              <a:tblGrid>
                <a:gridCol w="4343400"/>
                <a:gridCol w="4191000"/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Info Represented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Good Variable 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A person’s first 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firstName, first_name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Radius of a circle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radius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If someone is employed or not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isEmployed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8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fld id="{E488674D-B2F8-D947-96CB-EB8CD9F11DCF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67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Information</a:t>
            </a:r>
            <a:endParaRPr lang="en-US"/>
          </a:p>
        </p:txBody>
      </p:sp>
      <p:graphicFrame>
        <p:nvGraphicFramePr>
          <p:cNvPr id="188494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042961"/>
              </p:ext>
            </p:extLst>
          </p:nvPr>
        </p:nvGraphicFramePr>
        <p:xfrm>
          <a:off x="228600" y="2318919"/>
          <a:ext cx="8458200" cy="3624681"/>
        </p:xfrm>
        <a:graphic>
          <a:graphicData uri="http://schemas.openxmlformats.org/drawingml/2006/table">
            <a:tbl>
              <a:tblPr/>
              <a:tblGrid>
                <a:gridCol w="2819400"/>
                <a:gridCol w="2590800"/>
                <a:gridCol w="3048000"/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Info Represented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Data 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Variable 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A person’s salary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Sales tax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If item is taxable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Course 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Gender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Graduation Year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00" name="Text Box 79"/>
          <p:cNvSpPr txBox="1">
            <a:spLocks noChangeArrowheads="1"/>
          </p:cNvSpPr>
          <p:nvPr/>
        </p:nvSpPr>
        <p:spPr bwMode="auto">
          <a:xfrm>
            <a:off x="228600" y="1066800"/>
            <a:ext cx="830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Tx/>
            </a:pPr>
            <a:r>
              <a:rPr lang="en-US" sz="2800" dirty="0" smtClean="0">
                <a:solidFill>
                  <a:schemeClr val="tx1"/>
                </a:solidFill>
              </a:rPr>
              <a:t>What </a:t>
            </a:r>
            <a:r>
              <a:rPr lang="en-US" sz="2800" dirty="0">
                <a:solidFill>
                  <a:schemeClr val="tx1"/>
                </a:solidFill>
              </a:rPr>
              <a:t>data type best represents the info?</a:t>
            </a:r>
          </a:p>
        </p:txBody>
      </p:sp>
    </p:spTree>
    <p:extLst>
      <p:ext uri="{BB962C8B-B14F-4D97-AF65-F5344CB8AC3E}">
        <p14:creationId xmlns:p14="http://schemas.microsoft.com/office/powerpoint/2010/main" val="395381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3988"/>
            <a:ext cx="8685213" cy="1065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cs typeface="Luxi Sans" charset="0"/>
              </a:rPr>
              <a:t>Why </a:t>
            </a:r>
            <a:r>
              <a:rPr lang="en-US" dirty="0" smtClean="0">
                <a:latin typeface="Tahoma" charset="0"/>
                <a:cs typeface="Luxi Sans" charset="0"/>
              </a:rPr>
              <a:t>Programming </a:t>
            </a:r>
            <a:r>
              <a:rPr lang="en-US" dirty="0">
                <a:latin typeface="Tahoma" charset="0"/>
                <a:cs typeface="Luxi Sans" charset="0"/>
              </a:rPr>
              <a:t>Languages?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5213" cy="4951413"/>
          </a:xfrm>
        </p:spPr>
        <p:txBody>
          <a:bodyPr/>
          <a:lstStyle/>
          <a:p>
            <a:pPr eaLnBrk="1" hangingPunct="1"/>
            <a:r>
              <a:rPr lang="en-US" dirty="0"/>
              <a:t>Computers can’t understand English</a:t>
            </a:r>
          </a:p>
          <a:p>
            <a:pPr lvl="1" eaLnBrk="1" hangingPunct="1"/>
            <a:r>
              <a:rPr lang="en-US" dirty="0">
                <a:ea typeface="Luxi Sans" charset="0"/>
              </a:rPr>
              <a:t>Too ambiguous</a:t>
            </a:r>
          </a:p>
          <a:p>
            <a:pPr eaLnBrk="1" hangingPunct="1"/>
            <a:r>
              <a:rPr lang="en-US" dirty="0"/>
              <a:t>Humans can’t easily write machine </a:t>
            </a:r>
            <a:r>
              <a:rPr lang="en-US" dirty="0" smtClean="0"/>
              <a:t>code (binary)</a:t>
            </a:r>
            <a:endParaRPr lang="en-US" dirty="0"/>
          </a:p>
          <a:p>
            <a:pPr lvl="1" eaLnBrk="1" hangingPunct="1"/>
            <a:endParaRPr lang="en-US" dirty="0">
              <a:ea typeface="Luxi Sans" charset="0"/>
            </a:endParaRP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2895600" y="3276600"/>
            <a:ext cx="5943600" cy="381000"/>
          </a:xfrm>
          <a:prstGeom prst="rect">
            <a:avLst/>
          </a:prstGeom>
          <a:solidFill>
            <a:srgbClr val="40008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Problem Statement (English)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3018" name="Rectangle 8"/>
          <p:cNvSpPr>
            <a:spLocks noChangeArrowheads="1"/>
          </p:cNvSpPr>
          <p:nvPr/>
        </p:nvSpPr>
        <p:spPr bwMode="auto">
          <a:xfrm>
            <a:off x="2895600" y="6019800"/>
            <a:ext cx="5943600" cy="381000"/>
          </a:xfrm>
          <a:prstGeom prst="rect">
            <a:avLst/>
          </a:prstGeom>
          <a:solidFill>
            <a:srgbClr val="FFB6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Machine code/Central Processing Unit (CPU)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8600" y="2092715"/>
            <a:ext cx="3736996" cy="49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 smtClean="0">
                <a:solidFill>
                  <a:srgbClr val="FFFFFF"/>
                </a:solidFill>
              </a:rPr>
              <a:t>I’m all about that bass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" name="Down Arrow 2"/>
          <p:cNvSpPr>
            <a:spLocks noChangeArrowheads="1"/>
          </p:cNvSpPr>
          <p:nvPr/>
        </p:nvSpPr>
        <p:spPr bwMode="auto">
          <a:xfrm>
            <a:off x="5257800" y="3962400"/>
            <a:ext cx="1371600" cy="18288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400080"/>
              </a:gs>
              <a:gs pos="100000">
                <a:srgbClr val="FFCC13"/>
              </a:gs>
            </a:gsLst>
            <a:lin ang="5400000"/>
          </a:gradFill>
          <a:ln w="19050">
            <a:solidFill>
              <a:srgbClr val="FFFF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77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  <p:bldP spid="43013" grpId="0" animBg="1"/>
      <p:bldP spid="43018" grpId="0" animBg="1"/>
      <p:bldP spid="10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Information</a:t>
            </a:r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C16D74DE-DAE2-9048-9B82-26C6A52EEE55}" type="slidenum">
              <a:rPr lang="en-GB" smtClean="0"/>
              <a:pPr/>
              <a:t>30</a:t>
            </a:fld>
            <a:endParaRPr lang="en-GB"/>
          </a:p>
        </p:txBody>
      </p:sp>
      <p:graphicFrame>
        <p:nvGraphicFramePr>
          <p:cNvPr id="188494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009896"/>
              </p:ext>
            </p:extLst>
          </p:nvPr>
        </p:nvGraphicFramePr>
        <p:xfrm>
          <a:off x="228600" y="2318919"/>
          <a:ext cx="8458200" cy="3624681"/>
        </p:xfrm>
        <a:graphic>
          <a:graphicData uri="http://schemas.openxmlformats.org/drawingml/2006/table">
            <a:tbl>
              <a:tblPr/>
              <a:tblGrid>
                <a:gridCol w="2819400"/>
                <a:gridCol w="2590800"/>
                <a:gridCol w="3048000"/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Info Represented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Data 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Variable 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A person’s salary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Integer or float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salary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Sales tax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Float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salesTax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If item is taxable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Boolean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isTaxable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Course 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Str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course_name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Gender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Str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boolean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gender,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isMale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Graduation Year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Int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gradYear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00" name="Text Box 79"/>
          <p:cNvSpPr txBox="1">
            <a:spLocks noChangeArrowheads="1"/>
          </p:cNvSpPr>
          <p:nvPr/>
        </p:nvSpPr>
        <p:spPr bwMode="auto">
          <a:xfrm>
            <a:off x="228600" y="1066800"/>
            <a:ext cx="830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Tx/>
            </a:pPr>
            <a:r>
              <a:rPr lang="en-US" sz="2800" dirty="0" smtClean="0">
                <a:solidFill>
                  <a:schemeClr val="tx1"/>
                </a:solidFill>
              </a:rPr>
              <a:t>What </a:t>
            </a:r>
            <a:r>
              <a:rPr lang="en-US" sz="2800" dirty="0">
                <a:solidFill>
                  <a:schemeClr val="tx1"/>
                </a:solidFill>
              </a:rPr>
              <a:t>data type best represents the info?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13957" y="6019800"/>
            <a:ext cx="4630043" cy="7835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017B8"/>
                </a:solidFill>
                <a:latin typeface="Gill Sans"/>
                <a:cs typeface="Gill Sans"/>
              </a:rPr>
              <a:t>Just suggestions,</a:t>
            </a:r>
          </a:p>
          <a:p>
            <a:r>
              <a:rPr lang="en-US" dirty="0" smtClean="0">
                <a:solidFill>
                  <a:srgbClr val="2017B8"/>
                </a:solidFill>
                <a:latin typeface="Gill Sans"/>
                <a:cs typeface="Gill Sans"/>
              </a:rPr>
              <a:t>Many other possible variable names</a:t>
            </a:r>
            <a:endParaRPr lang="en-US" dirty="0">
              <a:solidFill>
                <a:srgbClr val="2017B8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6239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Assignment Statements</a:t>
            </a:r>
            <a:endParaRPr lang="en-GB"/>
          </a:p>
        </p:txBody>
      </p:sp>
      <p:sp>
        <p:nvSpPr>
          <p:cNvPr id="4710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Variables can be given any value using = </a:t>
            </a:r>
          </a:p>
          <a:p>
            <a:pPr lvl="1"/>
            <a:r>
              <a:rPr lang="en-GB" dirty="0" smtClean="0"/>
              <a:t>Syntax: </a:t>
            </a:r>
            <a:r>
              <a:rPr lang="en-US" dirty="0" smtClean="0">
                <a:solidFill>
                  <a:schemeClr val="bg2"/>
                </a:solidFill>
              </a:rPr>
              <a:t>&lt;variable&gt; = &lt;expression&gt;</a:t>
            </a:r>
          </a:p>
          <a:p>
            <a:pPr lvl="1"/>
            <a:r>
              <a:rPr lang="en-GB" dirty="0" smtClean="0"/>
              <a:t>Semantics: </a:t>
            </a:r>
            <a:r>
              <a:rPr lang="en-US" dirty="0" smtClean="0">
                <a:solidFill>
                  <a:srgbClr val="400080"/>
                </a:solidFill>
              </a:rPr>
              <a:t>&lt;variable&gt; is set to value of &lt;expression&gt;</a:t>
            </a:r>
          </a:p>
          <a:p>
            <a:r>
              <a:rPr lang="en-GB" dirty="0" smtClean="0"/>
              <a:t>After a variable is set to a value, the variable is said to be </a:t>
            </a:r>
            <a:r>
              <a:rPr lang="en-GB" i="1" dirty="0" smtClean="0">
                <a:solidFill>
                  <a:schemeClr val="accent2"/>
                </a:solidFill>
              </a:rPr>
              <a:t>initialized</a:t>
            </a:r>
          </a:p>
          <a:p>
            <a:r>
              <a:rPr lang="en-GB" dirty="0" smtClean="0"/>
              <a:t>Examples: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19400" y="4114800"/>
            <a:ext cx="4724400" cy="12629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month = 1</a:t>
            </a:r>
            <a:endParaRPr lang="en-GB" sz="2800" dirty="0">
              <a:solidFill>
                <a:srgbClr val="000090"/>
              </a:solidFill>
              <a:latin typeface="Monaco" charset="0"/>
              <a:ea typeface="ＭＳ Ｐゴシック" charset="0"/>
              <a:cs typeface="Monaco" charset="0"/>
            </a:endParaRPr>
          </a:p>
          <a:p>
            <a:pPr marL="0" lvl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err="1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impt_num</a:t>
            </a:r>
            <a:r>
              <a:rPr lang="en-GB" sz="2800" dirty="0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GB" sz="2800" dirty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= </a:t>
            </a:r>
            <a:r>
              <a:rPr lang="en-GB" sz="2800" dirty="0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4.5</a:t>
            </a:r>
            <a:endParaRPr lang="en-GB" sz="2800" dirty="0">
              <a:solidFill>
                <a:srgbClr val="000090"/>
              </a:solidFill>
              <a:latin typeface="Monaco" charset="0"/>
              <a:ea typeface="ＭＳ Ｐゴシック" charset="0"/>
              <a:cs typeface="Monaco" charset="0"/>
            </a:endParaRPr>
          </a:p>
          <a:p>
            <a:pPr marL="0" lvl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err="1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monthName</a:t>
            </a:r>
            <a:r>
              <a:rPr lang="en-GB" sz="2800" dirty="0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 = '</a:t>
            </a:r>
            <a:r>
              <a:rPr lang="en-GB" altLang="ja-JP" sz="2800" dirty="0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January</a:t>
            </a:r>
            <a:r>
              <a:rPr lang="en-US" altLang="ja-JP" sz="2800" dirty="0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'</a:t>
            </a:r>
            <a:endParaRPr lang="en-GB" sz="2800" dirty="0">
              <a:solidFill>
                <a:srgbClr val="000090"/>
              </a:solidFill>
              <a:latin typeface="Monaco" charset="0"/>
              <a:ea typeface="ＭＳ Ｐゴシック" charset="0"/>
              <a:cs typeface="Monac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6600" y="5638800"/>
            <a:ext cx="3505200" cy="6514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350" lvl="1" algn="ctr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These are </a:t>
            </a:r>
            <a:r>
              <a:rPr lang="en-GB" sz="2000" b="1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not</a:t>
            </a:r>
            <a:r>
              <a:rPr 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 equations!</a:t>
            </a:r>
          </a:p>
          <a:p>
            <a:pPr marL="6350" lvl="1" algn="ctr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Read </a:t>
            </a:r>
            <a:r>
              <a:rPr lang="ja-JP" alt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“</a:t>
            </a:r>
            <a:r>
              <a:rPr 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=</a:t>
            </a:r>
            <a:r>
              <a:rPr lang="ja-JP" alt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”</a:t>
            </a:r>
            <a:r>
              <a:rPr 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 as </a:t>
            </a:r>
            <a:r>
              <a:rPr lang="ja-JP" altLang="en-GB" sz="2000" dirty="0" smtClean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“</a:t>
            </a:r>
            <a:r>
              <a:rPr lang="en-US" altLang="ja-JP" sz="2000" dirty="0" smtClean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is </a:t>
            </a:r>
            <a:r>
              <a:rPr lang="en-GB" sz="2000" dirty="0" smtClean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set to</a:t>
            </a:r>
            <a:r>
              <a:rPr lang="ja-JP" altLang="en-GB" sz="2000" dirty="0" smtClean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”</a:t>
            </a:r>
            <a:endParaRPr lang="en-GB" sz="2000" dirty="0">
              <a:solidFill>
                <a:srgbClr val="020202"/>
              </a:solidFill>
              <a:latin typeface="Gill Sans"/>
              <a:ea typeface="ＭＳ Ｐゴシック" charset="0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989438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 Statements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4724400"/>
            <a:ext cx="8686800" cy="1600200"/>
          </a:xfrm>
        </p:spPr>
        <p:txBody>
          <a:bodyPr/>
          <a:lstStyle/>
          <a:p>
            <a:r>
              <a:rPr lang="en-US" sz="2800" dirty="0" smtClean="0"/>
              <a:t>Statements execute in order, from top to bottom</a:t>
            </a:r>
          </a:p>
          <a:p>
            <a:r>
              <a:rPr lang="en-US" sz="2800" dirty="0" smtClean="0"/>
              <a:t>Value of x does not change because of second assignment statement</a:t>
            </a:r>
            <a:endParaRPr lang="en-US" sz="2800" dirty="0"/>
          </a:p>
        </p:txBody>
      </p:sp>
      <p:sp>
        <p:nvSpPr>
          <p:cNvPr id="49159" name="Rectangle 4"/>
          <p:cNvSpPr>
            <a:spLocks noChangeArrowheads="1"/>
          </p:cNvSpPr>
          <p:nvPr/>
        </p:nvSpPr>
        <p:spPr bwMode="auto">
          <a:xfrm>
            <a:off x="5867400" y="1676400"/>
            <a:ext cx="1676400" cy="28194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Text Box 5"/>
          <p:cNvSpPr txBox="1">
            <a:spLocks noChangeArrowheads="1"/>
          </p:cNvSpPr>
          <p:nvPr/>
        </p:nvSpPr>
        <p:spPr bwMode="auto">
          <a:xfrm>
            <a:off x="5862196" y="914400"/>
            <a:ext cx="1535997" cy="78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Computer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Memory</a:t>
            </a:r>
          </a:p>
        </p:txBody>
      </p:sp>
      <p:sp>
        <p:nvSpPr>
          <p:cNvPr id="49161" name="Line 6"/>
          <p:cNvSpPr>
            <a:spLocks noChangeShapeType="1"/>
          </p:cNvSpPr>
          <p:nvPr/>
        </p:nvSpPr>
        <p:spPr bwMode="auto">
          <a:xfrm>
            <a:off x="5867400" y="2133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7"/>
          <p:cNvSpPr>
            <a:spLocks noChangeShapeType="1"/>
          </p:cNvSpPr>
          <p:nvPr/>
        </p:nvSpPr>
        <p:spPr bwMode="auto">
          <a:xfrm>
            <a:off x="5867400" y="3276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8"/>
          <p:cNvSpPr>
            <a:spLocks noChangeShapeType="1"/>
          </p:cNvSpPr>
          <p:nvPr/>
        </p:nvSpPr>
        <p:spPr bwMode="auto">
          <a:xfrm>
            <a:off x="5867400" y="37338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9"/>
          <p:cNvSpPr>
            <a:spLocks noChangeShapeType="1"/>
          </p:cNvSpPr>
          <p:nvPr/>
        </p:nvSpPr>
        <p:spPr bwMode="auto">
          <a:xfrm>
            <a:off x="5867400" y="41148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0"/>
          <p:cNvSpPr>
            <a:spLocks noChangeShapeType="1"/>
          </p:cNvSpPr>
          <p:nvPr/>
        </p:nvSpPr>
        <p:spPr bwMode="auto">
          <a:xfrm>
            <a:off x="5867400" y="2895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Line 11"/>
          <p:cNvSpPr>
            <a:spLocks noChangeShapeType="1"/>
          </p:cNvSpPr>
          <p:nvPr/>
        </p:nvSpPr>
        <p:spPr bwMode="auto">
          <a:xfrm>
            <a:off x="5867400" y="2514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Text Box 13"/>
          <p:cNvSpPr txBox="1">
            <a:spLocks noChangeArrowheads="1"/>
          </p:cNvSpPr>
          <p:nvPr/>
        </p:nvSpPr>
        <p:spPr bwMode="auto">
          <a:xfrm>
            <a:off x="838200" y="2286000"/>
            <a:ext cx="11207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  <a:latin typeface="Monaco" charset="0"/>
                <a:cs typeface="Monaco" charset="0"/>
              </a:rPr>
              <a:t>x = 5</a:t>
            </a:r>
          </a:p>
          <a:p>
            <a:r>
              <a:rPr lang="en-US" dirty="0">
                <a:solidFill>
                  <a:schemeClr val="accent2"/>
                </a:solidFill>
                <a:latin typeface="Monaco" charset="0"/>
                <a:cs typeface="Monaco" charset="0"/>
              </a:rPr>
              <a:t>y = x</a:t>
            </a:r>
          </a:p>
        </p:txBody>
      </p:sp>
    </p:spTree>
    <p:extLst>
      <p:ext uri="{BB962C8B-B14F-4D97-AF65-F5344CB8AC3E}">
        <p14:creationId xmlns:p14="http://schemas.microsoft.com/office/powerpoint/2010/main" val="104759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 Statements</a:t>
            </a: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4724400"/>
            <a:ext cx="8686800" cy="1828800"/>
          </a:xfrm>
        </p:spPr>
        <p:txBody>
          <a:bodyPr/>
          <a:lstStyle/>
          <a:p>
            <a:r>
              <a:rPr lang="en-US" sz="2800" dirty="0" smtClean="0"/>
              <a:t>Statements execute in order, from top to bottom</a:t>
            </a:r>
          </a:p>
          <a:p>
            <a:r>
              <a:rPr lang="en-US" sz="2800" dirty="0" smtClean="0"/>
              <a:t>Value of x does not change because of second assignment statement</a:t>
            </a:r>
            <a:endParaRPr lang="en-US" sz="2800" dirty="0"/>
          </a:p>
        </p:txBody>
      </p:sp>
      <p:sp>
        <p:nvSpPr>
          <p:cNvPr id="51207" name="Rectangle 4"/>
          <p:cNvSpPr>
            <a:spLocks noChangeArrowheads="1"/>
          </p:cNvSpPr>
          <p:nvPr/>
        </p:nvSpPr>
        <p:spPr bwMode="auto">
          <a:xfrm>
            <a:off x="5867400" y="1676400"/>
            <a:ext cx="1676400" cy="28194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Text Box 5"/>
          <p:cNvSpPr txBox="1">
            <a:spLocks noChangeArrowheads="1"/>
          </p:cNvSpPr>
          <p:nvPr/>
        </p:nvSpPr>
        <p:spPr bwMode="auto">
          <a:xfrm>
            <a:off x="5862196" y="914400"/>
            <a:ext cx="1535997" cy="78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400080"/>
                </a:solidFill>
              </a:rPr>
              <a:t>Computer</a:t>
            </a:r>
          </a:p>
          <a:p>
            <a:pPr algn="ctr"/>
            <a:r>
              <a:rPr lang="en-US" dirty="0">
                <a:solidFill>
                  <a:srgbClr val="400080"/>
                </a:solidFill>
              </a:rPr>
              <a:t>Memory</a:t>
            </a:r>
          </a:p>
        </p:txBody>
      </p:sp>
      <p:sp>
        <p:nvSpPr>
          <p:cNvPr id="51209" name="Line 6"/>
          <p:cNvSpPr>
            <a:spLocks noChangeShapeType="1"/>
          </p:cNvSpPr>
          <p:nvPr/>
        </p:nvSpPr>
        <p:spPr bwMode="auto">
          <a:xfrm>
            <a:off x="5867400" y="2133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Line 7"/>
          <p:cNvSpPr>
            <a:spLocks noChangeShapeType="1"/>
          </p:cNvSpPr>
          <p:nvPr/>
        </p:nvSpPr>
        <p:spPr bwMode="auto">
          <a:xfrm>
            <a:off x="5867400" y="3276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Line 8"/>
          <p:cNvSpPr>
            <a:spLocks noChangeShapeType="1"/>
          </p:cNvSpPr>
          <p:nvPr/>
        </p:nvSpPr>
        <p:spPr bwMode="auto">
          <a:xfrm>
            <a:off x="5867400" y="37338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Line 9"/>
          <p:cNvSpPr>
            <a:spLocks noChangeShapeType="1"/>
          </p:cNvSpPr>
          <p:nvPr/>
        </p:nvSpPr>
        <p:spPr bwMode="auto">
          <a:xfrm>
            <a:off x="5867400" y="41148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Line 10"/>
          <p:cNvSpPr>
            <a:spLocks noChangeShapeType="1"/>
          </p:cNvSpPr>
          <p:nvPr/>
        </p:nvSpPr>
        <p:spPr bwMode="auto">
          <a:xfrm>
            <a:off x="5867400" y="2895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Line 11"/>
          <p:cNvSpPr>
            <a:spLocks noChangeShapeType="1"/>
          </p:cNvSpPr>
          <p:nvPr/>
        </p:nvSpPr>
        <p:spPr bwMode="auto">
          <a:xfrm>
            <a:off x="5867400" y="2514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Text Box 13"/>
          <p:cNvSpPr txBox="1">
            <a:spLocks noChangeArrowheads="1"/>
          </p:cNvSpPr>
          <p:nvPr/>
        </p:nvSpPr>
        <p:spPr bwMode="auto">
          <a:xfrm>
            <a:off x="838200" y="2286000"/>
            <a:ext cx="11207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8000"/>
                </a:solidFill>
                <a:latin typeface="Monaco" charset="0"/>
                <a:cs typeface="Monaco" charset="0"/>
              </a:rPr>
              <a:t>x = 5</a:t>
            </a:r>
          </a:p>
          <a:p>
            <a:r>
              <a:rPr lang="en-US" dirty="0">
                <a:solidFill>
                  <a:srgbClr val="008000"/>
                </a:solidFill>
                <a:latin typeface="Monaco" charset="0"/>
                <a:cs typeface="Monaco" charset="0"/>
              </a:rPr>
              <a:t>y = x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641725" y="1889125"/>
            <a:ext cx="2225675" cy="854075"/>
            <a:chOff x="2294" y="1862"/>
            <a:chExt cx="1402" cy="538"/>
          </a:xfrm>
        </p:grpSpPr>
        <p:sp>
          <p:nvSpPr>
            <p:cNvPr id="51223" name="Text Box 14"/>
            <p:cNvSpPr txBox="1">
              <a:spLocks noChangeArrowheads="1"/>
            </p:cNvSpPr>
            <p:nvPr/>
          </p:nvSpPr>
          <p:spPr bwMode="auto">
            <a:xfrm>
              <a:off x="2294" y="1862"/>
              <a:ext cx="241" cy="277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008000"/>
                  </a:solidFill>
                  <a:latin typeface="Monaco" charset="0"/>
                  <a:cs typeface="Monaco" charset="0"/>
                </a:rPr>
                <a:t>x</a:t>
              </a:r>
            </a:p>
          </p:txBody>
        </p:sp>
        <p:sp>
          <p:nvSpPr>
            <p:cNvPr id="51224" name="Line 15"/>
            <p:cNvSpPr>
              <a:spLocks noChangeShapeType="1"/>
            </p:cNvSpPr>
            <p:nvPr/>
          </p:nvSpPr>
          <p:spPr bwMode="auto">
            <a:xfrm>
              <a:off x="2544" y="2016"/>
              <a:ext cx="1152" cy="384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</p:grp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5943600" y="2514600"/>
            <a:ext cx="3540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657600" y="3124200"/>
            <a:ext cx="2209800" cy="439738"/>
            <a:chOff x="2304" y="2640"/>
            <a:chExt cx="1392" cy="277"/>
          </a:xfrm>
        </p:grpSpPr>
        <p:sp>
          <p:nvSpPr>
            <p:cNvPr id="51221" name="Text Box 17"/>
            <p:cNvSpPr txBox="1">
              <a:spLocks noChangeArrowheads="1"/>
            </p:cNvSpPr>
            <p:nvPr/>
          </p:nvSpPr>
          <p:spPr bwMode="auto">
            <a:xfrm>
              <a:off x="2304" y="2640"/>
              <a:ext cx="233" cy="277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8000"/>
                  </a:solidFill>
                  <a:latin typeface="Monaco" charset="0"/>
                  <a:cs typeface="Monaco" charset="0"/>
                </a:rPr>
                <a:t>y</a:t>
              </a:r>
            </a:p>
          </p:txBody>
        </p:sp>
        <p:sp>
          <p:nvSpPr>
            <p:cNvPr id="51222" name="Line 18"/>
            <p:cNvSpPr>
              <a:spLocks noChangeShapeType="1"/>
            </p:cNvSpPr>
            <p:nvPr/>
          </p:nvSpPr>
          <p:spPr bwMode="auto">
            <a:xfrm>
              <a:off x="2544" y="2784"/>
              <a:ext cx="1152" cy="96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</p:grp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5943600" y="3276600"/>
            <a:ext cx="3540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4886" name="Text Box 22"/>
          <p:cNvSpPr txBox="1">
            <a:spLocks noChangeArrowheads="1"/>
          </p:cNvSpPr>
          <p:nvPr/>
        </p:nvSpPr>
        <p:spPr bwMode="auto">
          <a:xfrm>
            <a:off x="381000" y="3276600"/>
            <a:ext cx="2438400" cy="112707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Does a “lookup” in memory to find value of </a:t>
            </a:r>
            <a:r>
              <a:rPr lang="en-US" dirty="0">
                <a:solidFill>
                  <a:schemeClr val="tx1"/>
                </a:solidFill>
                <a:latin typeface="Monaco"/>
                <a:cs typeface="Monaco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68131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80" grpId="0" autoUpdateAnimBg="0"/>
      <p:bldP spid="164883" grpId="0" autoUpdateAnimBg="0"/>
      <p:bldP spid="16488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ea typeface="ＭＳ Ｐゴシック" charset="0"/>
              </a:rPr>
              <a:t>Variables: The Rules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ea typeface="ＭＳ Ｐゴシック" charset="0"/>
              </a:rPr>
              <a:t>Only the variable(s) to </a:t>
            </a:r>
            <a:r>
              <a:rPr lang="en-GB" b="1" dirty="0">
                <a:solidFill>
                  <a:srgbClr val="400080"/>
                </a:solidFill>
                <a:ea typeface="ＭＳ Ｐゴシック" charset="0"/>
              </a:rPr>
              <a:t>left </a:t>
            </a:r>
            <a:r>
              <a:rPr lang="en-GB" dirty="0">
                <a:ea typeface="ＭＳ Ｐゴシック" charset="0"/>
              </a:rPr>
              <a:t>of the = </a:t>
            </a:r>
            <a:r>
              <a:rPr lang="en-GB" dirty="0" smtClean="0">
                <a:ea typeface="ＭＳ Ｐゴシック" charset="0"/>
              </a:rPr>
              <a:t>for the current statement change</a:t>
            </a:r>
            <a:endParaRPr lang="en-GB" dirty="0">
              <a:ea typeface="ＭＳ Ｐゴシック" charset="0"/>
            </a:endParaRP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W</a:t>
            </a:r>
            <a:r>
              <a:rPr lang="en-GB" dirty="0" smtClean="0">
                <a:ea typeface="ＭＳ Ｐゴシック" charset="0"/>
              </a:rPr>
              <a:t>e</a:t>
            </a:r>
            <a:r>
              <a:rPr lang="en-US" dirty="0" smtClean="0">
                <a:ea typeface="ＭＳ Ｐゴシック" charset="0"/>
              </a:rPr>
              <a:t>’</a:t>
            </a:r>
            <a:r>
              <a:rPr lang="en-GB" dirty="0" err="1" smtClean="0">
                <a:ea typeface="ＭＳ Ｐゴシック" charset="0"/>
              </a:rPr>
              <a:t>ll</a:t>
            </a:r>
            <a:r>
              <a:rPr lang="en-GB" dirty="0" smtClean="0">
                <a:ea typeface="ＭＳ Ｐゴシック" charset="0"/>
              </a:rPr>
              <a:t> </a:t>
            </a:r>
            <a:r>
              <a:rPr lang="en-GB" dirty="0">
                <a:ea typeface="ＭＳ Ｐゴシック" charset="0"/>
              </a:rPr>
              <a:t>usually only have one variable on the left</a:t>
            </a:r>
          </a:p>
          <a:p>
            <a:pPr lvl="1" eaLnBrk="1" hangingPunct="1"/>
            <a:endParaRPr lang="en-GB" dirty="0">
              <a:ea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</a:rPr>
              <a:t>I</a:t>
            </a:r>
            <a:r>
              <a:rPr lang="en-GB" b="1" dirty="0" err="1">
                <a:ea typeface="ＭＳ Ｐゴシック" charset="0"/>
              </a:rPr>
              <a:t>nitialize</a:t>
            </a:r>
            <a:r>
              <a:rPr lang="en-GB" b="1" dirty="0">
                <a:ea typeface="ＭＳ Ｐゴシック" charset="0"/>
              </a:rPr>
              <a:t> </a:t>
            </a:r>
            <a:r>
              <a:rPr lang="en-GB" dirty="0">
                <a:ea typeface="ＭＳ Ｐゴシック" charset="0"/>
              </a:rPr>
              <a:t>a variable </a:t>
            </a:r>
            <a:r>
              <a:rPr lang="en-GB" b="1" dirty="0">
                <a:ea typeface="ＭＳ Ｐゴシック" charset="0"/>
              </a:rPr>
              <a:t>before </a:t>
            </a:r>
            <a:r>
              <a:rPr lang="en-GB" dirty="0">
                <a:ea typeface="ＭＳ Ｐゴシック" charset="0"/>
              </a:rPr>
              <a:t>using it on the right-hand side (</a:t>
            </a:r>
            <a:r>
              <a:rPr lang="en-GB" dirty="0" err="1">
                <a:ea typeface="ＭＳ Ｐゴシック" charset="0"/>
              </a:rPr>
              <a:t>rhs</a:t>
            </a:r>
            <a:r>
              <a:rPr lang="en-GB" dirty="0">
                <a:ea typeface="ＭＳ Ｐゴシック" charset="0"/>
              </a:rPr>
              <a:t>) of a statement</a:t>
            </a:r>
          </a:p>
        </p:txBody>
      </p:sp>
    </p:spTree>
    <p:extLst>
      <p:ext uri="{BB962C8B-B14F-4D97-AF65-F5344CB8AC3E}">
        <p14:creationId xmlns:p14="http://schemas.microsoft.com/office/powerpoint/2010/main" val="42206776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ea typeface="ＭＳ Ｐゴシック" charset="0"/>
              </a:rPr>
              <a:t>Literals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ea typeface="ＭＳ Ｐゴシック" charset="0"/>
              </a:rPr>
              <a:t>Pieces of data that are not variables are called </a:t>
            </a:r>
            <a:r>
              <a:rPr lang="en-GB" b="1" i="1" dirty="0">
                <a:solidFill>
                  <a:schemeClr val="accent2"/>
                </a:solidFill>
                <a:ea typeface="ＭＳ Ｐゴシック" charset="0"/>
              </a:rPr>
              <a:t>literals</a:t>
            </a:r>
          </a:p>
          <a:p>
            <a:pPr eaLnBrk="1" hangingPunct="1"/>
            <a:r>
              <a:rPr lang="en-GB" dirty="0" smtClean="0">
                <a:ea typeface="ＭＳ Ｐゴシック" charset="0"/>
              </a:rPr>
              <a:t>Examples</a:t>
            </a:r>
            <a:r>
              <a:rPr lang="en-GB" dirty="0">
                <a:ea typeface="ＭＳ Ｐゴシック" charset="0"/>
              </a:rPr>
              <a:t>:</a:t>
            </a:r>
          </a:p>
          <a:p>
            <a:pPr lvl="1" eaLnBrk="1" hangingPunct="1"/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4</a:t>
            </a:r>
          </a:p>
          <a:p>
            <a:pPr lvl="1" eaLnBrk="1" hangingPunct="1"/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3.2</a:t>
            </a:r>
          </a:p>
          <a:p>
            <a:pPr lvl="1" eaLnBrk="1" hangingPunct="1"/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'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q'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/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"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books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"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  <a:p>
            <a:pPr eaLnBrk="1" hangingPunct="1"/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114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Numeric Arithmetic Operations</a:t>
            </a:r>
          </a:p>
        </p:txBody>
      </p:sp>
      <p:graphicFrame>
        <p:nvGraphicFramePr>
          <p:cNvPr id="138296" name="Group 56"/>
          <p:cNvGraphicFramePr>
            <a:graphicFrameLocks noGrp="1"/>
          </p:cNvGraphicFramePr>
          <p:nvPr/>
        </p:nvGraphicFramePr>
        <p:xfrm>
          <a:off x="1371600" y="1398588"/>
          <a:ext cx="6096000" cy="3584576"/>
        </p:xfrm>
        <a:graphic>
          <a:graphicData uri="http://schemas.openxmlformats.org/drawingml/2006/table">
            <a:tbl>
              <a:tblPr/>
              <a:tblGrid>
                <a:gridCol w="2322513"/>
                <a:gridCol w="3773487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Addition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300" rtl="0" eaLnBrk="1" fontAlgn="base" latinLnBrk="0" hangingPunct="1">
                        <a:lnSpc>
                          <a:spcPct val="102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Subtraction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Multiplication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/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Division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Remainder (“mod”)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**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Exponentiation (power)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147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Numeric Arithmetic Operations</a:t>
            </a:r>
          </a:p>
        </p:txBody>
      </p:sp>
      <p:graphicFrame>
        <p:nvGraphicFramePr>
          <p:cNvPr id="13829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106739"/>
              </p:ext>
            </p:extLst>
          </p:nvPr>
        </p:nvGraphicFramePr>
        <p:xfrm>
          <a:off x="1371600" y="1398588"/>
          <a:ext cx="6096000" cy="4102101"/>
        </p:xfrm>
        <a:graphic>
          <a:graphicData uri="http://schemas.openxmlformats.org/drawingml/2006/table">
            <a:tbl>
              <a:tblPr/>
              <a:tblGrid>
                <a:gridCol w="2322513"/>
                <a:gridCol w="3773487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Addition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300" rtl="0" eaLnBrk="1" fontAlgn="base" latinLnBrk="0" hangingPunct="1">
                        <a:lnSpc>
                          <a:spcPct val="102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Subtraction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Multiplication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/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Division (Float)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//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Division (Integer)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Remainder (“mod”)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**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Exponentiation (power)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 bwMode="auto">
          <a:xfrm>
            <a:off x="1905000" y="3429000"/>
            <a:ext cx="5181600" cy="1066800"/>
          </a:xfrm>
          <a:prstGeom prst="roundRect">
            <a:avLst/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141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8146"/>
            <a:ext cx="8688388" cy="782908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Two Types of Division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8388" cy="3000950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Float </a:t>
            </a:r>
            <a:r>
              <a:rPr lang="en-GB" dirty="0" smtClean="0">
                <a:ea typeface="ＭＳ Ｐゴシック" charset="0"/>
              </a:rPr>
              <a:t>Division (/): </a:t>
            </a:r>
            <a:r>
              <a:rPr lang="en-GB" dirty="0">
                <a:ea typeface="ＭＳ Ｐゴシック" charset="0"/>
              </a:rPr>
              <a:t>Result is a </a:t>
            </a:r>
            <a:r>
              <a:rPr lang="en-GB" b="1" dirty="0">
                <a:solidFill>
                  <a:srgbClr val="400080"/>
                </a:solidFill>
                <a:latin typeface="Courier"/>
                <a:ea typeface="ＭＳ Ｐゴシック" charset="0"/>
                <a:cs typeface="Courier"/>
              </a:rPr>
              <a:t>float</a:t>
            </a:r>
            <a:endParaRPr lang="en-GB" dirty="0">
              <a:solidFill>
                <a:srgbClr val="400080"/>
              </a:solidFill>
              <a:latin typeface="Courier"/>
              <a:ea typeface="ＭＳ Ｐゴシック" charset="0"/>
              <a:cs typeface="Courier"/>
            </a:endParaRPr>
          </a:p>
          <a:p>
            <a:pPr marL="792163" lvl="1" indent="-3349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charset="0"/>
              </a:rPr>
              <a:t>3/6</a:t>
            </a:r>
            <a:r>
              <a:rPr lang="en-US" dirty="0" smtClean="0">
                <a:ea typeface="ＭＳ Ｐゴシック" charset="0"/>
                <a:sym typeface="Wingdings" charset="0"/>
              </a:rPr>
              <a:t></a:t>
            </a:r>
            <a:r>
              <a:rPr lang="en-GB" dirty="0" smtClean="0">
                <a:ea typeface="ＭＳ Ｐゴシック" charset="0"/>
              </a:rPr>
              <a:t> </a:t>
            </a:r>
            <a:r>
              <a:rPr lang="en-GB" dirty="0">
                <a:ea typeface="ＭＳ Ｐゴシック" charset="0"/>
              </a:rPr>
              <a:t>0.5</a:t>
            </a:r>
          </a:p>
          <a:p>
            <a:pPr marL="792163" lvl="1" indent="-3349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charset="0"/>
              </a:rPr>
              <a:t>5/2</a:t>
            </a:r>
            <a:r>
              <a:rPr lang="en-US" dirty="0" smtClean="0">
                <a:ea typeface="ＭＳ Ｐゴシック" charset="0"/>
                <a:sym typeface="Wingdings" charset="0"/>
              </a:rPr>
              <a:t></a:t>
            </a:r>
            <a:r>
              <a:rPr lang="en-GB" dirty="0" smtClean="0">
                <a:ea typeface="ＭＳ Ｐゴシック" charset="0"/>
              </a:rPr>
              <a:t> 2.5</a:t>
            </a:r>
            <a:endParaRPr lang="en-GB" dirty="0">
              <a:solidFill>
                <a:schemeClr val="bg2"/>
              </a:solidFill>
              <a:ea typeface="ＭＳ Ｐゴシック" charset="0"/>
            </a:endParaRPr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Integer </a:t>
            </a:r>
            <a:r>
              <a:rPr lang="en-GB" dirty="0" smtClean="0">
                <a:ea typeface="ＭＳ Ｐゴシック" charset="0"/>
              </a:rPr>
              <a:t>Division (//): </a:t>
            </a:r>
            <a:r>
              <a:rPr lang="en-GB" dirty="0">
                <a:ea typeface="ＭＳ Ｐゴシック" charset="0"/>
              </a:rPr>
              <a:t>Result is an </a:t>
            </a:r>
            <a:r>
              <a:rPr lang="en-GB" b="1" dirty="0" err="1">
                <a:solidFill>
                  <a:srgbClr val="400080"/>
                </a:solidFill>
                <a:latin typeface="Courier"/>
                <a:ea typeface="ＭＳ Ｐゴシック" charset="0"/>
                <a:cs typeface="Courier"/>
              </a:rPr>
              <a:t>int</a:t>
            </a:r>
            <a:endParaRPr lang="en-GB" dirty="0">
              <a:solidFill>
                <a:srgbClr val="400080"/>
              </a:solidFill>
              <a:latin typeface="Courier"/>
              <a:ea typeface="ＭＳ Ｐゴシック" charset="0"/>
              <a:cs typeface="Courier"/>
            </a:endParaRPr>
          </a:p>
          <a:p>
            <a:pPr marL="792163" lvl="1" indent="-3349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charset="0"/>
              </a:rPr>
              <a:t>3//6 </a:t>
            </a:r>
            <a:r>
              <a:rPr lang="en-US" dirty="0">
                <a:ea typeface="ＭＳ Ｐゴシック" charset="0"/>
                <a:sym typeface="Wingdings" charset="0"/>
              </a:rPr>
              <a:t></a:t>
            </a:r>
            <a:r>
              <a:rPr lang="en-GB" dirty="0">
                <a:ea typeface="ＭＳ Ｐゴシック" charset="0"/>
              </a:rPr>
              <a:t> 0</a:t>
            </a:r>
          </a:p>
          <a:p>
            <a:pPr marL="792163" lvl="1" indent="-3349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charset="0"/>
              </a:rPr>
              <a:t>5//2</a:t>
            </a:r>
            <a:r>
              <a:rPr lang="en-GB" dirty="0" smtClean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  <a:sym typeface="Wingdings" charset="0"/>
              </a:rPr>
              <a:t></a:t>
            </a:r>
            <a:r>
              <a:rPr lang="en-GB" dirty="0">
                <a:ea typeface="ＭＳ Ｐゴシック" charset="0"/>
              </a:rPr>
              <a:t> </a:t>
            </a:r>
            <a:r>
              <a:rPr lang="en-GB" dirty="0" smtClean="0">
                <a:ea typeface="ＭＳ Ｐゴシック" charset="0"/>
              </a:rPr>
              <a:t>2</a:t>
            </a:r>
            <a:endParaRPr lang="en-GB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1285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18147"/>
            <a:ext cx="8686800" cy="782908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Arithmetic &amp; Assignment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365750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ea typeface="ＭＳ Ｐゴシック" charset="-128"/>
                <a:cs typeface="ＭＳ Ｐゴシック" charset="-128"/>
              </a:rPr>
              <a:t>You can use the assignment operator (=) and arithmetic operators to do calculations</a:t>
            </a:r>
            <a:endParaRPr lang="en-GB" dirty="0" smtClean="0">
              <a:ea typeface="ＭＳ Ｐゴシック" charset="-128"/>
              <a:cs typeface="ＭＳ Ｐゴシック" charset="-128"/>
            </a:endParaRPr>
          </a:p>
          <a:p>
            <a:pPr marL="971550" lvl="1" indent="-514350" eaLnBrk="1" hangingPunct="1">
              <a:buClr>
                <a:schemeClr val="accent2"/>
              </a:buClr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Calculate </a:t>
            </a:r>
            <a:r>
              <a:rPr lang="en-GB" dirty="0"/>
              <a:t>right hand side</a:t>
            </a:r>
            <a:endParaRPr lang="en-GB" dirty="0" smtClean="0"/>
          </a:p>
          <a:p>
            <a:pPr marL="971550" lvl="1" indent="-514350" eaLnBrk="1" hangingPunct="1">
              <a:buClr>
                <a:schemeClr val="accent2"/>
              </a:buClr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Assign </a:t>
            </a:r>
            <a:r>
              <a:rPr lang="en-GB" dirty="0"/>
              <a:t>value to variable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ea typeface="ＭＳ Ｐゴシック" charset="-128"/>
                <a:cs typeface="ＭＳ Ｐゴシック" charset="-128"/>
              </a:rPr>
              <a:t>Remember your order of operations! (PEMDAS) 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ea typeface="ＭＳ Ｐゴシック" charset="-128"/>
                <a:cs typeface="ＭＳ Ｐゴシック" charset="-128"/>
              </a:rPr>
              <a:t>Examples:</a:t>
            </a:r>
          </a:p>
          <a:p>
            <a:pPr lvl="1" eaLnBrk="1" hangingPunct="1"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err="1">
                <a:latin typeface="Monaco" charset="0"/>
                <a:ea typeface="Monaco" charset="0"/>
                <a:cs typeface="Monaco" charset="0"/>
              </a:rPr>
              <a:t>x</a:t>
            </a:r>
            <a:r>
              <a:rPr lang="en-GB" dirty="0">
                <a:latin typeface="Monaco" charset="0"/>
                <a:ea typeface="Monaco" charset="0"/>
                <a:cs typeface="Monaco" charset="0"/>
              </a:rPr>
              <a:t> = 4+3*10</a:t>
            </a:r>
          </a:p>
          <a:p>
            <a:pPr lvl="1" eaLnBrk="1" hangingPunct="1"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Monaco" charset="0"/>
                <a:ea typeface="Monaco" charset="0"/>
                <a:cs typeface="Monaco" charset="0"/>
              </a:rPr>
              <a:t>y = </a:t>
            </a:r>
            <a:r>
              <a:rPr lang="en-GB" dirty="0" smtClean="0">
                <a:latin typeface="Monaco" charset="0"/>
                <a:ea typeface="Monaco" charset="0"/>
                <a:cs typeface="Monaco" charset="0"/>
              </a:rPr>
              <a:t>3/2.0</a:t>
            </a:r>
            <a:endParaRPr lang="en-GB" dirty="0">
              <a:latin typeface="Monaco" charset="0"/>
              <a:ea typeface="Monaco" charset="0"/>
              <a:cs typeface="Monaco" charset="0"/>
            </a:endParaRPr>
          </a:p>
          <a:p>
            <a:pPr lvl="1" eaLnBrk="1" hangingPunct="1"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err="1">
                <a:latin typeface="Monaco" charset="0"/>
                <a:ea typeface="Monaco" charset="0"/>
                <a:cs typeface="Monaco" charset="0"/>
              </a:rPr>
              <a:t>z</a:t>
            </a:r>
            <a:r>
              <a:rPr lang="en-GB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GB" dirty="0" err="1">
                <a:latin typeface="Monaco" charset="0"/>
                <a:ea typeface="Monaco" charset="0"/>
                <a:cs typeface="Monaco" charset="0"/>
              </a:rPr>
              <a:t>x+y</a:t>
            </a:r>
            <a:endParaRPr lang="en-GB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8375" name="Text Box 3"/>
          <p:cNvSpPr txBox="1">
            <a:spLocks noChangeArrowheads="1"/>
          </p:cNvSpPr>
          <p:nvPr/>
        </p:nvSpPr>
        <p:spPr bwMode="auto">
          <a:xfrm>
            <a:off x="4038600" y="5105400"/>
            <a:ext cx="4191000" cy="833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lang="en-GB" dirty="0">
                <a:solidFill>
                  <a:schemeClr val="tx1"/>
                </a:solidFill>
                <a:latin typeface="Gill Sans"/>
                <a:cs typeface="Gill Sans"/>
              </a:rPr>
              <a:t>The right-hand sides are </a:t>
            </a:r>
            <a:r>
              <a:rPr lang="en-GB" b="1" i="1" dirty="0">
                <a:solidFill>
                  <a:schemeClr val="tx1"/>
                </a:solidFill>
                <a:latin typeface="Gill Sans"/>
                <a:cs typeface="Gill Sans"/>
              </a:rPr>
              <a:t>expressions</a:t>
            </a:r>
            <a:r>
              <a:rPr lang="en-GB" dirty="0">
                <a:solidFill>
                  <a:schemeClr val="tx1"/>
                </a:solidFill>
                <a:latin typeface="Gill Sans"/>
                <a:cs typeface="Gill Sans"/>
              </a:rPr>
              <a:t>, just like in math.</a:t>
            </a:r>
          </a:p>
        </p:txBody>
      </p:sp>
    </p:spTree>
    <p:extLst>
      <p:ext uri="{BB962C8B-B14F-4D97-AF65-F5344CB8AC3E}">
        <p14:creationId xmlns:p14="http://schemas.microsoft.com/office/powerpoint/2010/main" val="42248032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3988"/>
            <a:ext cx="8685213" cy="1065212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cs typeface="Luxi Sans" charset="0"/>
              </a:rPr>
              <a:t>Why </a:t>
            </a:r>
            <a:r>
              <a:rPr lang="en-US" dirty="0" smtClean="0">
                <a:latin typeface="Tahoma" charset="0"/>
                <a:cs typeface="Luxi Sans" charset="0"/>
              </a:rPr>
              <a:t>Programming </a:t>
            </a:r>
            <a:r>
              <a:rPr lang="en-US" dirty="0">
                <a:latin typeface="Tahoma" charset="0"/>
                <a:cs typeface="Luxi Sans" charset="0"/>
              </a:rPr>
              <a:t>Languages?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5213" cy="4951413"/>
          </a:xfrm>
        </p:spPr>
        <p:txBody>
          <a:bodyPr/>
          <a:lstStyle/>
          <a:p>
            <a:pPr eaLnBrk="1" hangingPunct="1"/>
            <a:r>
              <a:rPr lang="en-US" dirty="0">
                <a:ea typeface="Luxi Sans" charset="0"/>
              </a:rPr>
              <a:t>Computers can’t understand English</a:t>
            </a:r>
          </a:p>
          <a:p>
            <a:pPr lvl="1" eaLnBrk="1" hangingPunct="1"/>
            <a:r>
              <a:rPr lang="en-US" dirty="0">
                <a:ea typeface="Luxi Sans" charset="0"/>
              </a:rPr>
              <a:t>Too ambiguous</a:t>
            </a:r>
          </a:p>
          <a:p>
            <a:pPr eaLnBrk="1" hangingPunct="1"/>
            <a:r>
              <a:rPr lang="en-US" dirty="0">
                <a:ea typeface="Luxi Sans" charset="0"/>
              </a:rPr>
              <a:t>Humans can’t easily write machine </a:t>
            </a:r>
            <a:r>
              <a:rPr lang="en-US" dirty="0" smtClean="0">
                <a:ea typeface="Luxi Sans" charset="0"/>
              </a:rPr>
              <a:t>code </a:t>
            </a:r>
            <a:r>
              <a:rPr lang="en-US" dirty="0" smtClean="0"/>
              <a:t>(</a:t>
            </a:r>
            <a:r>
              <a:rPr lang="en-US" dirty="0"/>
              <a:t>binary)</a:t>
            </a:r>
          </a:p>
          <a:p>
            <a:pPr eaLnBrk="1" hangingPunct="1"/>
            <a:endParaRPr lang="en-US" dirty="0">
              <a:ea typeface="Luxi Sans" charset="0"/>
            </a:endParaRPr>
          </a:p>
          <a:p>
            <a:pPr lvl="1" eaLnBrk="1" hangingPunct="1"/>
            <a:endParaRPr lang="en-US" dirty="0">
              <a:ea typeface="Luxi Sans" charset="0"/>
            </a:endParaRP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2895600" y="3276600"/>
            <a:ext cx="5943600" cy="381000"/>
          </a:xfrm>
          <a:prstGeom prst="rect">
            <a:avLst/>
          </a:prstGeom>
          <a:solidFill>
            <a:srgbClr val="40008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Problem Statement (English)</a:t>
            </a:r>
            <a:endParaRPr lang="en-US"/>
          </a:p>
        </p:txBody>
      </p:sp>
      <p:sp>
        <p:nvSpPr>
          <p:cNvPr id="46087" name="Rectangle 5"/>
          <p:cNvSpPr>
            <a:spLocks noChangeArrowheads="1"/>
          </p:cNvSpPr>
          <p:nvPr/>
        </p:nvSpPr>
        <p:spPr bwMode="auto">
          <a:xfrm>
            <a:off x="2895600" y="3962400"/>
            <a:ext cx="5943600" cy="381000"/>
          </a:xfrm>
          <a:prstGeom prst="rect">
            <a:avLst/>
          </a:prstGeom>
          <a:solidFill>
            <a:schemeClr val="tx2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Algorithm/</a:t>
            </a:r>
            <a:r>
              <a:rPr lang="en-US" sz="2000" dirty="0" err="1"/>
              <a:t>Pseudocode</a:t>
            </a:r>
            <a:endParaRPr lang="en-US" sz="2000" dirty="0"/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2895600" y="5334000"/>
            <a:ext cx="5943600" cy="381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Bytecode</a:t>
            </a:r>
            <a:endParaRPr lang="en-US"/>
          </a:p>
        </p:txBody>
      </p:sp>
      <p:sp>
        <p:nvSpPr>
          <p:cNvPr id="46089" name="Rectangle 7"/>
          <p:cNvSpPr>
            <a:spLocks noChangeArrowheads="1"/>
          </p:cNvSpPr>
          <p:nvPr/>
        </p:nvSpPr>
        <p:spPr bwMode="auto">
          <a:xfrm>
            <a:off x="2895600" y="4648200"/>
            <a:ext cx="5943600" cy="381000"/>
          </a:xfrm>
          <a:prstGeom prst="rect">
            <a:avLst/>
          </a:prstGeom>
          <a:solidFill>
            <a:srgbClr val="00B8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High-level Programming Language (Python)</a:t>
            </a:r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auto">
          <a:xfrm>
            <a:off x="2895600" y="6019800"/>
            <a:ext cx="5943600" cy="381000"/>
          </a:xfrm>
          <a:prstGeom prst="rect">
            <a:avLst/>
          </a:prstGeom>
          <a:solidFill>
            <a:srgbClr val="FFB6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Machine code/Central Processing Unit (CPU)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3200400"/>
            <a:ext cx="2819400" cy="1524000"/>
            <a:chOff x="0" y="2016"/>
            <a:chExt cx="1776" cy="960"/>
          </a:xfrm>
        </p:grpSpPr>
        <p:sp>
          <p:nvSpPr>
            <p:cNvPr id="46096" name="AutoShape 10"/>
            <p:cNvSpPr>
              <a:spLocks/>
            </p:cNvSpPr>
            <p:nvPr/>
          </p:nvSpPr>
          <p:spPr bwMode="auto">
            <a:xfrm>
              <a:off x="1680" y="2112"/>
              <a:ext cx="96" cy="864"/>
            </a:xfrm>
            <a:prstGeom prst="leftBracket">
              <a:avLst>
                <a:gd name="adj" fmla="val 75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Text Box 11"/>
            <p:cNvSpPr txBox="1">
              <a:spLocks noChangeArrowheads="1"/>
            </p:cNvSpPr>
            <p:nvPr/>
          </p:nvSpPr>
          <p:spPr bwMode="auto">
            <a:xfrm>
              <a:off x="0" y="2016"/>
              <a:ext cx="1632" cy="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Luxi Sans" charset="0"/>
                </a:defRPr>
              </a:lvl1pPr>
              <a:lvl2pPr marL="37931725" indent="-37474525"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2pPr>
              <a:lvl3pPr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3pPr>
              <a:lvl4pPr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4pPr>
              <a:lvl5pPr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9pPr>
            </a:lstStyle>
            <a:p>
              <a:r>
                <a:rPr lang="en-US" sz="2000" dirty="0">
                  <a:solidFill>
                    <a:srgbClr val="2017B8"/>
                  </a:solidFill>
                  <a:latin typeface="Gill Sans"/>
                  <a:cs typeface="Gill Sans"/>
                </a:rPr>
                <a:t>Programmer (YOU!) </a:t>
              </a:r>
              <a:r>
                <a:rPr lang="en-US" sz="2000" b="1" dirty="0">
                  <a:solidFill>
                    <a:srgbClr val="2017B8"/>
                  </a:solidFill>
                  <a:latin typeface="Gill Sans"/>
                  <a:cs typeface="Gill Sans"/>
                </a:rPr>
                <a:t>translates</a:t>
              </a:r>
              <a:r>
                <a:rPr lang="en-US" sz="2000" dirty="0">
                  <a:solidFill>
                    <a:srgbClr val="2017B8"/>
                  </a:solidFill>
                  <a:latin typeface="Gill Sans"/>
                  <a:cs typeface="Gill Sans"/>
                </a:rPr>
                <a:t> from problem to </a:t>
              </a:r>
              <a:r>
                <a:rPr lang="en-US" sz="2000" i="1" dirty="0">
                  <a:solidFill>
                    <a:srgbClr val="2017B8"/>
                  </a:solidFill>
                  <a:latin typeface="Gill Sans"/>
                  <a:cs typeface="Gill Sans"/>
                </a:rPr>
                <a:t>algorithm</a:t>
              </a:r>
              <a:r>
                <a:rPr lang="en-US" sz="2000" dirty="0">
                  <a:solidFill>
                    <a:srgbClr val="2017B8"/>
                  </a:solidFill>
                  <a:latin typeface="Gill Sans"/>
                  <a:cs typeface="Gill Sans"/>
                </a:rPr>
                <a:t> (solution) to </a:t>
              </a:r>
              <a:r>
                <a:rPr lang="en-US" sz="2000" i="1" dirty="0">
                  <a:solidFill>
                    <a:srgbClr val="2017B8"/>
                  </a:solidFill>
                  <a:latin typeface="Gill Sans"/>
                  <a:cs typeface="Gill Sans"/>
                </a:rPr>
                <a:t>program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0" y="4800608"/>
            <a:ext cx="2819400" cy="731838"/>
            <a:chOff x="0" y="3024"/>
            <a:chExt cx="1776" cy="461"/>
          </a:xfrm>
        </p:grpSpPr>
        <p:sp>
          <p:nvSpPr>
            <p:cNvPr id="46094" name="AutoShape 13"/>
            <p:cNvSpPr>
              <a:spLocks/>
            </p:cNvSpPr>
            <p:nvPr/>
          </p:nvSpPr>
          <p:spPr bwMode="auto">
            <a:xfrm>
              <a:off x="1680" y="3101"/>
              <a:ext cx="96" cy="384"/>
            </a:xfrm>
            <a:prstGeom prst="leftBracket">
              <a:avLst>
                <a:gd name="adj" fmla="val 33333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Text Box 14"/>
            <p:cNvSpPr txBox="1">
              <a:spLocks noChangeArrowheads="1"/>
            </p:cNvSpPr>
            <p:nvPr/>
          </p:nvSpPr>
          <p:spPr bwMode="auto">
            <a:xfrm>
              <a:off x="0" y="3024"/>
              <a:ext cx="1776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Luxi Sans" charset="0"/>
                </a:defRPr>
              </a:lvl1pPr>
              <a:lvl2pPr marL="37931725" indent="-37474525"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2pPr>
              <a:lvl3pPr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3pPr>
              <a:lvl4pPr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4pPr>
              <a:lvl5pPr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9pPr>
            </a:lstStyle>
            <a:p>
              <a:r>
                <a:rPr lang="en-US" sz="2000" dirty="0">
                  <a:solidFill>
                    <a:srgbClr val="2017B8"/>
                  </a:solidFill>
                  <a:latin typeface="Gill Sans"/>
                  <a:cs typeface="Gill Sans"/>
                </a:rPr>
                <a:t>Python </a:t>
              </a:r>
              <a:r>
                <a:rPr lang="en-US" sz="2000" b="1" dirty="0">
                  <a:solidFill>
                    <a:srgbClr val="2017B8"/>
                  </a:solidFill>
                  <a:latin typeface="Gill Sans"/>
                  <a:cs typeface="Gill Sans"/>
                </a:rPr>
                <a:t>interpreter</a:t>
              </a:r>
              <a:r>
                <a:rPr lang="en-US" sz="2000" dirty="0">
                  <a:solidFill>
                    <a:srgbClr val="2017B8"/>
                  </a:solidFill>
                  <a:latin typeface="Gill Sans"/>
                  <a:cs typeface="Gill Sans"/>
                </a:rPr>
                <a:t> translates into </a:t>
              </a:r>
              <a:r>
                <a:rPr lang="en-US" sz="2000" dirty="0" err="1">
                  <a:solidFill>
                    <a:srgbClr val="2017B8"/>
                  </a:solidFill>
                  <a:latin typeface="Gill Sans"/>
                  <a:cs typeface="Gill Sans"/>
                </a:rPr>
                <a:t>bytecode</a:t>
              </a:r>
              <a:endParaRPr lang="en-US" sz="2000" dirty="0">
                <a:solidFill>
                  <a:srgbClr val="2017B8"/>
                </a:solidFill>
                <a:latin typeface="Gill Sans"/>
                <a:cs typeface="Gill Sans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 animBg="1"/>
      <p:bldP spid="46088" grpId="0" animBg="1"/>
      <p:bldP spid="4608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8147"/>
            <a:ext cx="8686800" cy="782908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Arithmetic &amp; Assignment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4424315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Examples</a:t>
            </a: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x = 4+3*10</a:t>
            </a: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y = 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3/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2.0</a:t>
            </a: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z = </a:t>
            </a:r>
            <a:r>
              <a:rPr lang="en-GB" dirty="0" err="1">
                <a:latin typeface="Monaco" charset="0"/>
                <a:ea typeface="ＭＳ Ｐゴシック" charset="0"/>
                <a:cs typeface="Monaco" charset="0"/>
              </a:rPr>
              <a:t>x+y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ＭＳ Ｐゴシック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For 3rd statement, need to </a:t>
            </a:r>
            <a:r>
              <a:rPr lang="ja-JP" altLang="en-GB" dirty="0">
                <a:ea typeface="ＭＳ Ｐゴシック" charset="0"/>
              </a:rPr>
              <a:t>“</a:t>
            </a:r>
            <a:r>
              <a:rPr lang="en-GB" dirty="0">
                <a:ea typeface="ＭＳ Ｐゴシック" charset="0"/>
              </a:rPr>
              <a:t>lookup</a:t>
            </a:r>
            <a:r>
              <a:rPr lang="ja-JP" altLang="en-GB" dirty="0" smtClean="0">
                <a:ea typeface="ＭＳ Ｐゴシック" charset="0"/>
              </a:rPr>
              <a:t>”</a:t>
            </a:r>
            <a:r>
              <a:rPr lang="en-GB" altLang="ja-JP" dirty="0">
                <a:ea typeface="ＭＳ Ｐゴシック" charset="0"/>
              </a:rPr>
              <a:t/>
            </a:r>
            <a:br>
              <a:rPr lang="en-GB" altLang="ja-JP" dirty="0">
                <a:ea typeface="ＭＳ Ｐゴシック" charset="0"/>
              </a:rPr>
            </a:br>
            <a:r>
              <a:rPr lang="en-GB" dirty="0" smtClean="0">
                <a:ea typeface="ＭＳ Ｐゴシック" charset="0"/>
              </a:rPr>
              <a:t>values </a:t>
            </a:r>
            <a:r>
              <a:rPr lang="en-GB" dirty="0">
                <a:ea typeface="ＭＳ Ｐゴシック" charset="0"/>
              </a:rPr>
              <a:t>of x and y</a:t>
            </a:r>
          </a:p>
        </p:txBody>
      </p:sp>
      <p:sp>
        <p:nvSpPr>
          <p:cNvPr id="61447" name="Rectangle 5"/>
          <p:cNvSpPr>
            <a:spLocks noChangeArrowheads="1"/>
          </p:cNvSpPr>
          <p:nvPr/>
        </p:nvSpPr>
        <p:spPr bwMode="auto">
          <a:xfrm>
            <a:off x="5713413" y="2286000"/>
            <a:ext cx="1676400" cy="19812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Text Box 6"/>
          <p:cNvSpPr txBox="1">
            <a:spLocks noChangeArrowheads="1"/>
          </p:cNvSpPr>
          <p:nvPr/>
        </p:nvSpPr>
        <p:spPr bwMode="auto">
          <a:xfrm>
            <a:off x="5708208" y="1524000"/>
            <a:ext cx="1535997" cy="78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Computer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Memory</a:t>
            </a:r>
          </a:p>
        </p:txBody>
      </p:sp>
      <p:sp>
        <p:nvSpPr>
          <p:cNvPr id="61449" name="Line 7"/>
          <p:cNvSpPr>
            <a:spLocks noChangeShapeType="1"/>
          </p:cNvSpPr>
          <p:nvPr/>
        </p:nvSpPr>
        <p:spPr bwMode="auto">
          <a:xfrm>
            <a:off x="5713413" y="2743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Line 8"/>
          <p:cNvSpPr>
            <a:spLocks noChangeShapeType="1"/>
          </p:cNvSpPr>
          <p:nvPr/>
        </p:nvSpPr>
        <p:spPr bwMode="auto">
          <a:xfrm>
            <a:off x="5713413" y="3886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5713413" y="3505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5713413" y="3124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082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8147"/>
            <a:ext cx="8686800" cy="782908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Arithmetic &amp; Assignment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20279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Examples</a:t>
            </a: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x = 4+3*10</a:t>
            </a: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y = 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3/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2.0</a:t>
            </a: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z = </a:t>
            </a:r>
            <a:r>
              <a:rPr lang="en-GB" dirty="0" err="1">
                <a:latin typeface="Monaco" charset="0"/>
                <a:ea typeface="ＭＳ Ｐゴシック" charset="0"/>
                <a:cs typeface="Monaco" charset="0"/>
              </a:rPr>
              <a:t>x+y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ＭＳ Ｐゴシック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For 3rd </a:t>
            </a:r>
            <a:r>
              <a:rPr lang="en-GB" dirty="0" smtClean="0">
                <a:ea typeface="ＭＳ Ｐゴシック" charset="0"/>
              </a:rPr>
              <a:t>statement</a:t>
            </a:r>
            <a:endParaRPr lang="en-GB" dirty="0">
              <a:ea typeface="ＭＳ Ｐゴシック" charset="0"/>
            </a:endParaRP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charset="0"/>
              </a:rPr>
              <a:t>need </a:t>
            </a:r>
            <a:r>
              <a:rPr lang="en-GB" dirty="0">
                <a:ea typeface="ＭＳ Ｐゴシック" charset="0"/>
              </a:rPr>
              <a:t>to </a:t>
            </a:r>
            <a:r>
              <a:rPr lang="ja-JP" altLang="en-GB" dirty="0">
                <a:ea typeface="ＭＳ Ｐゴシック" charset="0"/>
              </a:rPr>
              <a:t>“</a:t>
            </a:r>
            <a:r>
              <a:rPr lang="en-GB" dirty="0">
                <a:ea typeface="ＭＳ Ｐゴシック" charset="0"/>
              </a:rPr>
              <a:t>lookup</a:t>
            </a:r>
            <a:r>
              <a:rPr lang="ja-JP" altLang="en-GB" dirty="0">
                <a:ea typeface="ＭＳ Ｐゴシック" charset="0"/>
              </a:rPr>
              <a:t>”</a:t>
            </a:r>
            <a:r>
              <a:rPr lang="en-GB" dirty="0">
                <a:ea typeface="ＭＳ Ｐゴシック" charset="0"/>
              </a:rPr>
              <a:t> values of x and </a:t>
            </a:r>
            <a:r>
              <a:rPr lang="en-GB" dirty="0" smtClean="0">
                <a:ea typeface="ＭＳ Ｐゴシック" charset="0"/>
              </a:rPr>
              <a:t>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charset="0"/>
              </a:rPr>
              <a:t>computer remembers the result of the expression,</a:t>
            </a:r>
            <a:br>
              <a:rPr lang="en-GB" dirty="0" smtClean="0">
                <a:ea typeface="ＭＳ Ｐゴシック" charset="0"/>
              </a:rPr>
            </a:br>
            <a:r>
              <a:rPr lang="en-GB" dirty="0" smtClean="0">
                <a:ea typeface="ＭＳ Ｐゴシック" charset="0"/>
              </a:rPr>
              <a:t>not the expression itself</a:t>
            </a:r>
            <a:endParaRPr lang="en-GB" dirty="0">
              <a:ea typeface="ＭＳ Ｐゴシック" charset="0"/>
            </a:endParaRPr>
          </a:p>
        </p:txBody>
      </p:sp>
      <p:sp>
        <p:nvSpPr>
          <p:cNvPr id="63495" name="Rectangle 5"/>
          <p:cNvSpPr>
            <a:spLocks noChangeArrowheads="1"/>
          </p:cNvSpPr>
          <p:nvPr/>
        </p:nvSpPr>
        <p:spPr bwMode="auto">
          <a:xfrm>
            <a:off x="5713413" y="2286000"/>
            <a:ext cx="1676400" cy="19812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Text Box 6"/>
          <p:cNvSpPr txBox="1">
            <a:spLocks noChangeArrowheads="1"/>
          </p:cNvSpPr>
          <p:nvPr/>
        </p:nvSpPr>
        <p:spPr bwMode="auto">
          <a:xfrm>
            <a:off x="5708208" y="1524000"/>
            <a:ext cx="1535997" cy="78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400080"/>
                </a:solidFill>
              </a:rPr>
              <a:t>Computer</a:t>
            </a:r>
          </a:p>
          <a:p>
            <a:pPr algn="ctr"/>
            <a:r>
              <a:rPr lang="en-US" dirty="0">
                <a:solidFill>
                  <a:srgbClr val="400080"/>
                </a:solidFill>
              </a:rPr>
              <a:t>Memory</a:t>
            </a:r>
          </a:p>
        </p:txBody>
      </p:sp>
      <p:sp>
        <p:nvSpPr>
          <p:cNvPr id="63497" name="Line 7"/>
          <p:cNvSpPr>
            <a:spLocks noChangeShapeType="1"/>
          </p:cNvSpPr>
          <p:nvPr/>
        </p:nvSpPr>
        <p:spPr bwMode="auto">
          <a:xfrm>
            <a:off x="5713413" y="2743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Line 8"/>
          <p:cNvSpPr>
            <a:spLocks noChangeShapeType="1"/>
          </p:cNvSpPr>
          <p:nvPr/>
        </p:nvSpPr>
        <p:spPr bwMode="auto">
          <a:xfrm>
            <a:off x="5713413" y="3886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>
            <a:off x="5713413" y="3505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5713413" y="3124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487738" y="1660525"/>
            <a:ext cx="2225675" cy="854075"/>
            <a:chOff x="2294" y="1862"/>
            <a:chExt cx="1402" cy="538"/>
          </a:xfrm>
        </p:grpSpPr>
        <p:sp>
          <p:nvSpPr>
            <p:cNvPr id="63511" name="Text Box 14"/>
            <p:cNvSpPr txBox="1">
              <a:spLocks noChangeArrowheads="1"/>
            </p:cNvSpPr>
            <p:nvPr/>
          </p:nvSpPr>
          <p:spPr bwMode="auto">
            <a:xfrm>
              <a:off x="2294" y="1862"/>
              <a:ext cx="241" cy="277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accent2"/>
                  </a:solidFill>
                  <a:latin typeface="Monaco" charset="0"/>
                  <a:cs typeface="Monaco" charset="0"/>
                </a:rPr>
                <a:t>x</a:t>
              </a:r>
            </a:p>
          </p:txBody>
        </p:sp>
        <p:sp>
          <p:nvSpPr>
            <p:cNvPr id="63512" name="Line 15"/>
            <p:cNvSpPr>
              <a:spLocks noChangeShapeType="1"/>
            </p:cNvSpPr>
            <p:nvPr/>
          </p:nvSpPr>
          <p:spPr bwMode="auto">
            <a:xfrm>
              <a:off x="2544" y="2016"/>
              <a:ext cx="1152" cy="384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503613" y="2514600"/>
            <a:ext cx="2209800" cy="439738"/>
            <a:chOff x="2304" y="2640"/>
            <a:chExt cx="1392" cy="277"/>
          </a:xfrm>
        </p:grpSpPr>
        <p:sp>
          <p:nvSpPr>
            <p:cNvPr id="63509" name="Text Box 18"/>
            <p:cNvSpPr txBox="1">
              <a:spLocks noChangeArrowheads="1"/>
            </p:cNvSpPr>
            <p:nvPr/>
          </p:nvSpPr>
          <p:spPr bwMode="auto">
            <a:xfrm>
              <a:off x="2304" y="2640"/>
              <a:ext cx="233" cy="277"/>
            </a:xfrm>
            <a:prstGeom prst="rect">
              <a:avLst/>
            </a:prstGeom>
            <a:noFill/>
            <a:ln w="3175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  <a:latin typeface="Monaco" charset="0"/>
                  <a:cs typeface="Monaco" charset="0"/>
                </a:rPr>
                <a:t>y</a:t>
              </a:r>
            </a:p>
          </p:txBody>
        </p:sp>
        <p:sp>
          <p:nvSpPr>
            <p:cNvPr id="63510" name="Line 19"/>
            <p:cNvSpPr>
              <a:spLocks noChangeShapeType="1"/>
            </p:cNvSpPr>
            <p:nvPr/>
          </p:nvSpPr>
          <p:spPr bwMode="auto">
            <a:xfrm>
              <a:off x="2545" y="2784"/>
              <a:ext cx="1151" cy="96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14036" name="Text Box 20"/>
          <p:cNvSpPr txBox="1">
            <a:spLocks noChangeArrowheads="1"/>
          </p:cNvSpPr>
          <p:nvPr/>
        </p:nvSpPr>
        <p:spPr bwMode="auto">
          <a:xfrm>
            <a:off x="5867400" y="2743200"/>
            <a:ext cx="612517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1.5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4037" name="Text Box 21"/>
          <p:cNvSpPr txBox="1">
            <a:spLocks noChangeArrowheads="1"/>
          </p:cNvSpPr>
          <p:nvPr/>
        </p:nvSpPr>
        <p:spPr bwMode="auto">
          <a:xfrm>
            <a:off x="5849938" y="2278063"/>
            <a:ext cx="5238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5789613" y="3124200"/>
            <a:ext cx="7778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35.5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3503613" y="3346450"/>
            <a:ext cx="2209800" cy="439738"/>
            <a:chOff x="2400" y="3548"/>
            <a:chExt cx="1392" cy="277"/>
          </a:xfrm>
        </p:grpSpPr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2400" y="3548"/>
              <a:ext cx="233" cy="277"/>
            </a:xfrm>
            <a:prstGeom prst="rect">
              <a:avLst/>
            </a:prstGeom>
            <a:noFill/>
            <a:ln w="3175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  <a:latin typeface="Monaco" charset="0"/>
                  <a:cs typeface="Monaco" charset="0"/>
                </a:rPr>
                <a:t>z</a:t>
              </a: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V="1">
              <a:off x="2641" y="3552"/>
              <a:ext cx="1151" cy="144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4064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6" grpId="0"/>
      <p:bldP spid="214037" grpId="0"/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What are the values?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After executing the following statements, what are the values of each variable?</a:t>
            </a: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r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 5</a:t>
            </a: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s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 -1 + 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r</a:t>
            </a:r>
            <a:endParaRPr lang="en-US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t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 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r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+ 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s</a:t>
            </a:r>
            <a:endParaRPr lang="en-US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s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 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2 / 4</a:t>
            </a:r>
            <a:endParaRPr lang="en-US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r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 -7 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// 2</a:t>
            </a:r>
          </a:p>
          <a:p>
            <a:pPr lvl="1" eaLnBrk="1" hangingPunct="1"/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u = 3 ** 2</a:t>
            </a:r>
          </a:p>
          <a:p>
            <a:pPr lvl="1" eaLnBrk="1" hangingPunct="1"/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v = 10 % u</a:t>
            </a:r>
            <a:endParaRPr lang="en-US" dirty="0">
              <a:latin typeface="Monaco" charset="0"/>
              <a:ea typeface="ＭＳ Ｐゴシック" charset="0"/>
              <a:cs typeface="Monac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3276600"/>
            <a:ext cx="2895599" cy="8988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How can we verify our answers</a:t>
            </a:r>
            <a:r>
              <a:rPr lang="en-US" sz="2800" dirty="0" smtClean="0">
                <a:solidFill>
                  <a:schemeClr val="tx1"/>
                </a:solidFill>
                <a:latin typeface="Gill Sans"/>
                <a:cs typeface="Gill Sans"/>
              </a:rPr>
              <a:t>?</a:t>
            </a:r>
            <a:endParaRPr lang="en-US" sz="28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6769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Recap of Programming Fundamentals</a:t>
            </a:r>
            <a:endParaRPr lang="en-US" sz="40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Most important data types: </a:t>
            </a:r>
            <a:r>
              <a:rPr lang="en-US" sz="2800" dirty="0" err="1" smtClean="0"/>
              <a:t>int</a:t>
            </a:r>
            <a:r>
              <a:rPr lang="en-US" sz="2800" dirty="0" smtClean="0"/>
              <a:t>, float, </a:t>
            </a:r>
            <a:r>
              <a:rPr lang="en-US" sz="2800" dirty="0" err="1" smtClean="0"/>
              <a:t>str</a:t>
            </a:r>
            <a:r>
              <a:rPr lang="en-US" sz="2800" dirty="0" smtClean="0"/>
              <a:t>, </a:t>
            </a:r>
            <a:r>
              <a:rPr lang="en-US" sz="2800" dirty="0" err="1" smtClean="0"/>
              <a:t>bool</a:t>
            </a:r>
            <a:endParaRPr lang="en-US" sz="2800" dirty="0" smtClean="0"/>
          </a:p>
          <a:p>
            <a:pPr lvl="1"/>
            <a:r>
              <a:rPr lang="en-US" sz="2400" dirty="0" smtClean="0"/>
              <a:t>Use these types to represent various information</a:t>
            </a:r>
          </a:p>
          <a:p>
            <a:r>
              <a:rPr lang="en-US" sz="2800" dirty="0" smtClean="0"/>
              <a:t>Variables have identifiers, (implicit) types</a:t>
            </a:r>
          </a:p>
          <a:p>
            <a:pPr lvl="1"/>
            <a:r>
              <a:rPr lang="en-US" sz="2400" dirty="0" smtClean="0"/>
              <a:t>Should have </a:t>
            </a:r>
            <a:r>
              <a:rPr lang="ja-JP" altLang="en-US" sz="2400" dirty="0" smtClean="0"/>
              <a:t>“</a:t>
            </a:r>
            <a:r>
              <a:rPr lang="en-US" sz="2400" dirty="0" smtClean="0"/>
              <a:t>good</a:t>
            </a:r>
            <a:r>
              <a:rPr lang="ja-JP" altLang="en-US" sz="2400" dirty="0" smtClean="0"/>
              <a:t>”</a:t>
            </a:r>
            <a:r>
              <a:rPr lang="en-US" sz="2400" dirty="0" smtClean="0"/>
              <a:t> names</a:t>
            </a:r>
          </a:p>
          <a:p>
            <a:pPr lvl="1"/>
            <a:r>
              <a:rPr lang="en-US" sz="2400" dirty="0" smtClean="0"/>
              <a:t>Names: start with lowercase letter; can have numbers, underscores</a:t>
            </a:r>
          </a:p>
          <a:p>
            <a:r>
              <a:rPr lang="en-US" sz="2800" dirty="0" smtClean="0"/>
              <a:t>Assignments</a:t>
            </a:r>
          </a:p>
          <a:p>
            <a:pPr lvl="1"/>
            <a:r>
              <a:rPr lang="en-US" sz="2400" dirty="0" smtClean="0"/>
              <a:t>x = y means </a:t>
            </a:r>
            <a:r>
              <a:rPr lang="ja-JP" altLang="en-US" sz="2400" dirty="0" smtClean="0"/>
              <a:t>“</a:t>
            </a:r>
            <a:r>
              <a:rPr lang="en-US" sz="2400" dirty="0" smtClean="0"/>
              <a:t>x set to value y</a:t>
            </a:r>
            <a:r>
              <a:rPr lang="ja-JP" altLang="en-US" sz="2400" dirty="0" smtClean="0"/>
              <a:t>”</a:t>
            </a:r>
            <a:r>
              <a:rPr lang="en-US" sz="2400" dirty="0" smtClean="0"/>
              <a:t> or </a:t>
            </a:r>
            <a:r>
              <a:rPr lang="ja-JP" altLang="en-US" sz="2400" dirty="0" smtClean="0"/>
              <a:t>“</a:t>
            </a:r>
            <a:r>
              <a:rPr lang="en-US" sz="2400" dirty="0" smtClean="0"/>
              <a:t>x is assigned value of y</a:t>
            </a:r>
            <a:r>
              <a:rPr lang="ja-JP" altLang="en-US" sz="2400" dirty="0" smtClean="0"/>
              <a:t>”</a:t>
            </a:r>
            <a:endParaRPr lang="en-US" sz="2400" dirty="0" smtClean="0"/>
          </a:p>
          <a:p>
            <a:pPr lvl="1"/>
            <a:r>
              <a:rPr lang="en-US" sz="2400" dirty="0" smtClean="0"/>
              <a:t>Only variable on LHS of statement changes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4903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Bringing It All Together: A </a:t>
            </a:r>
            <a:r>
              <a:rPr lang="en-US" sz="3600" dirty="0"/>
              <a:t>simple </a:t>
            </a:r>
            <a:r>
              <a:rPr lang="en-US" sz="3600" dirty="0" smtClean="0"/>
              <a:t>program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808777" y="1600200"/>
            <a:ext cx="6354023" cy="410317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Demonstrates arithmetic operations and 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assignment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statements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x = 3</a:t>
            </a:r>
          </a:p>
          <a:p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y = 5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rgbClr val="660066"/>
                </a:solidFill>
                <a:latin typeface="Monaco"/>
                <a:cs typeface="Monaco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("x =", x)</a:t>
            </a:r>
          </a:p>
          <a:p>
            <a:r>
              <a:rPr lang="en-US" sz="2000" dirty="0">
                <a:solidFill>
                  <a:srgbClr val="660066"/>
                </a:solidFill>
                <a:latin typeface="Monaco"/>
                <a:cs typeface="Monaco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("y =", y)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rgbClr val="660066"/>
                </a:solidFill>
                <a:latin typeface="Monaco"/>
                <a:cs typeface="Monaco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("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x * y 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=", x*y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)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alternatively: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result = x * y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print("x*y =", result)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4038600"/>
            <a:ext cx="2528680" cy="7835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ill Sans"/>
                <a:cs typeface="Gill Sans"/>
              </a:rPr>
              <a:t>What does this program output?</a:t>
            </a:r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6019800"/>
            <a:ext cx="3693890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  <a:latin typeface="Monaco"/>
                <a:cs typeface="Monaco"/>
              </a:rPr>
              <a:t>arith_and_assign.py</a:t>
            </a:r>
            <a:endParaRPr lang="en-US" dirty="0">
              <a:solidFill>
                <a:schemeClr val="accent2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9079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Input/</a:t>
            </a:r>
            <a:r>
              <a:rPr lang="en-US" dirty="0" err="1" smtClean="0"/>
              <a:t>Output</a:t>
            </a:r>
            <a:r>
              <a:rPr lang="en-US" dirty="0" smtClean="0"/>
              <a:t> &amp; </a:t>
            </a:r>
            <a:br>
              <a:rPr lang="en-US" dirty="0" smtClean="0"/>
            </a:br>
            <a:r>
              <a:rPr lang="en-US" dirty="0" smtClean="0"/>
              <a:t>Development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2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7352"/>
            <a:ext cx="8685213" cy="782908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Printing Output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686800" cy="293908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latin typeface="Monaco" charset="0"/>
                <a:ea typeface="ＭＳ Ｐゴシック" charset="0"/>
                <a:cs typeface="Monaco" charset="0"/>
              </a:rPr>
              <a:t>print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GB" dirty="0">
                <a:ea typeface="ＭＳ Ｐゴシック" charset="0"/>
              </a:rPr>
              <a:t>is a special command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Displays the result of expression(s) to the terminal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p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rint(“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Hello, class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”)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  <a:p>
            <a:pPr eaLnBrk="1" hangingPunct="1">
              <a:buFont typeface="Tahoma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print(“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Your answer is”, 4*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4)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</p:txBody>
      </p:sp>
      <p:sp>
        <p:nvSpPr>
          <p:cNvPr id="38919" name="AutoShape 4"/>
          <p:cNvSpPr>
            <a:spLocks/>
          </p:cNvSpPr>
          <p:nvPr/>
        </p:nvSpPr>
        <p:spPr bwMode="auto">
          <a:xfrm rot="-5400000">
            <a:off x="3581400" y="1481138"/>
            <a:ext cx="381000" cy="3124200"/>
          </a:xfrm>
          <a:prstGeom prst="leftBrace">
            <a:avLst>
              <a:gd name="adj1" fmla="val 48327"/>
              <a:gd name="adj2" fmla="val 50000"/>
            </a:avLst>
          </a:prstGeom>
          <a:noFill/>
          <a:ln w="2556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1">
              <a:solidFill>
                <a:srgbClr val="FF6600"/>
              </a:solidFill>
            </a:endParaRPr>
          </a:p>
        </p:txBody>
      </p:sp>
      <p:sp>
        <p:nvSpPr>
          <p:cNvPr id="38920" name="Text Box 5"/>
          <p:cNvSpPr txBox="1">
            <a:spLocks noChangeArrowheads="1"/>
          </p:cNvSpPr>
          <p:nvPr/>
        </p:nvSpPr>
        <p:spPr bwMode="auto">
          <a:xfrm>
            <a:off x="2743200" y="3121025"/>
            <a:ext cx="2082218" cy="4423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Clr>
                <a:srgbClr val="010199"/>
              </a:buClr>
              <a:buFont typeface="Tahoma" charset="0"/>
              <a:buNone/>
            </a:pPr>
            <a:r>
              <a:rPr lang="en-GB" b="1" dirty="0">
                <a:solidFill>
                  <a:srgbClr val="FF6600"/>
                </a:solidFill>
                <a:latin typeface="Tahoma" charset="0"/>
                <a:cs typeface="Luxi Sans" charset="0"/>
              </a:rPr>
              <a:t>string literal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5943600" y="2474380"/>
            <a:ext cx="2819400" cy="9546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>
                <a:solidFill>
                  <a:srgbClr val="020202"/>
                </a:solidFill>
                <a:latin typeface="Gill Sans"/>
                <a:cs typeface="Gill Sans"/>
              </a:rPr>
              <a:t>automatically adds a 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‘\n’</a:t>
            </a:r>
            <a:r>
              <a:rPr lang="en-US" sz="2000" dirty="0">
                <a:solidFill>
                  <a:srgbClr val="020202"/>
                </a:solidFill>
              </a:rPr>
              <a:t> </a:t>
            </a:r>
            <a:r>
              <a:rPr lang="en-US" sz="2000" dirty="0">
                <a:solidFill>
                  <a:srgbClr val="020202"/>
                </a:solidFill>
                <a:latin typeface="Gill Sans"/>
                <a:cs typeface="Gill Sans"/>
              </a:rPr>
              <a:t>(carriage return) after it’s printed</a:t>
            </a:r>
          </a:p>
        </p:txBody>
      </p:sp>
      <p:sp>
        <p:nvSpPr>
          <p:cNvPr id="38922" name="Line 8"/>
          <p:cNvSpPr>
            <a:spLocks noChangeShapeType="1"/>
          </p:cNvSpPr>
          <p:nvPr/>
        </p:nvSpPr>
        <p:spPr bwMode="auto">
          <a:xfrm flipH="1" flipV="1">
            <a:off x="6096000" y="4191000"/>
            <a:ext cx="990600" cy="8382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5334000" y="5029200"/>
            <a:ext cx="3733800" cy="11270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  <a:latin typeface="Gill Sans"/>
                <a:cs typeface="Gill Sans"/>
              </a:rPr>
              <a:t>Syntax</a:t>
            </a:r>
            <a:r>
              <a:rPr lang="en-US" sz="2400" dirty="0">
                <a:solidFill>
                  <a:schemeClr val="tx1"/>
                </a:solidFill>
                <a:latin typeface="Gill Sans"/>
                <a:cs typeface="Gill Sans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Gill Sans"/>
                <a:cs typeface="Gill Sans"/>
              </a:rPr>
              <a:t>comma </a:t>
            </a:r>
            <a:r>
              <a:rPr lang="en-US" sz="2400" b="1" dirty="0">
                <a:solidFill>
                  <a:schemeClr val="tx1"/>
                </a:solidFill>
                <a:latin typeface="Gill Sans"/>
                <a:cs typeface="Gill Sans"/>
              </a:rPr>
              <a:t>Semantics</a:t>
            </a:r>
            <a:r>
              <a:rPr lang="en-US" sz="2400" dirty="0">
                <a:solidFill>
                  <a:schemeClr val="tx1"/>
                </a:solidFill>
                <a:latin typeface="Gill Sans"/>
                <a:cs typeface="Gill Sans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Gill Sans"/>
                <a:cs typeface="Gill Sans"/>
              </a:rPr>
              <a:t>print </a:t>
            </a:r>
            <a:r>
              <a:rPr lang="en-US" sz="2400" dirty="0">
                <a:solidFill>
                  <a:schemeClr val="tx1"/>
                </a:solidFill>
                <a:latin typeface="Gill Sans"/>
                <a:cs typeface="Gill Sans"/>
              </a:rPr>
              <a:t>multiple “things” in one line </a:t>
            </a:r>
          </a:p>
        </p:txBody>
      </p:sp>
    </p:spTree>
    <p:extLst>
      <p:ext uri="{BB962C8B-B14F-4D97-AF65-F5344CB8AC3E}">
        <p14:creationId xmlns:p14="http://schemas.microsoft.com/office/powerpoint/2010/main" val="16678018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 animBg="1"/>
      <p:bldP spid="38920" grpId="0"/>
      <p:bldP spid="134150" grpId="0" animBg="1"/>
      <p:bldP spid="38922" grpId="0" animBg="1"/>
      <p:bldP spid="13415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Interactive Programs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Often, </a:t>
            </a:r>
            <a:r>
              <a:rPr lang="en-US" dirty="0" smtClean="0">
                <a:ea typeface="ＭＳ Ｐゴシック" charset="0"/>
              </a:rPr>
              <a:t>programs </a:t>
            </a:r>
            <a:r>
              <a:rPr lang="en-US" dirty="0">
                <a:ea typeface="ＭＳ Ｐゴシック" charset="0"/>
              </a:rPr>
              <a:t>need input from </a:t>
            </a:r>
            <a:r>
              <a:rPr lang="en-US" dirty="0" smtClean="0">
                <a:ea typeface="ＭＳ Ｐゴシック" charset="0"/>
              </a:rPr>
              <a:t>users</a:t>
            </a:r>
            <a:endParaRPr lang="en-US" dirty="0"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</a:rPr>
              <a:t>Demo: </a:t>
            </a:r>
            <a:r>
              <a:rPr lang="en-US" dirty="0" err="1" smtClean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input_demo.py</a:t>
            </a:r>
            <a:endParaRPr lang="en-US" dirty="0">
              <a:solidFill>
                <a:schemeClr val="tx2"/>
              </a:solidFill>
              <a:latin typeface="Monaco" charset="0"/>
              <a:ea typeface="ＭＳ Ｐゴシック" charset="0"/>
              <a:cs typeface="Monaco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</a:rPr>
              <a:t>Let’s see how that works…</a:t>
            </a:r>
            <a:endParaRPr lang="en-US" dirty="0">
              <a:solidFill>
                <a:schemeClr val="tx2"/>
              </a:solidFill>
              <a:latin typeface="Monaco" charset="0"/>
              <a:ea typeface="ＭＳ Ｐゴシック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57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Getting Input From User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input</a:t>
            </a:r>
            <a:r>
              <a:rPr lang="en-US" dirty="0">
                <a:solidFill>
                  <a:srgbClr val="009F00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b="1" dirty="0" err="1" smtClean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eval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are </a:t>
            </a:r>
            <a:r>
              <a:rPr lang="en-US" b="1" i="1" dirty="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functions</a:t>
            </a:r>
          </a:p>
          <a:p>
            <a:pPr lvl="1" eaLnBrk="1" hangingPunct="1"/>
            <a:r>
              <a:rPr lang="en-GB" b="1" dirty="0">
                <a:latin typeface="Arial" charset="0"/>
                <a:ea typeface="ＭＳ Ｐゴシック" charset="0"/>
              </a:rPr>
              <a:t>Function</a:t>
            </a:r>
            <a:r>
              <a:rPr lang="en-GB" dirty="0">
                <a:latin typeface="Arial" charset="0"/>
                <a:ea typeface="ＭＳ Ｐゴシック" charset="0"/>
              </a:rPr>
              <a:t>: A command to do </a:t>
            </a:r>
            <a:r>
              <a:rPr lang="en-GB" dirty="0" smtClean="0">
                <a:latin typeface="Arial" charset="0"/>
                <a:ea typeface="ＭＳ Ｐゴシック" charset="0"/>
              </a:rPr>
              <a:t>something</a:t>
            </a:r>
          </a:p>
          <a:p>
            <a:pPr lvl="2" eaLnBrk="1" hangingPunct="1"/>
            <a:r>
              <a:rPr lang="en-GB" dirty="0" smtClean="0">
                <a:solidFill>
                  <a:srgbClr val="020202"/>
                </a:solidFill>
                <a:latin typeface="Arial" charset="0"/>
                <a:ea typeface="ＭＳ Ｐゴシック" charset="0"/>
              </a:rPr>
              <a:t>A “subroutine”</a:t>
            </a:r>
            <a:endParaRPr lang="en-GB" dirty="0">
              <a:solidFill>
                <a:srgbClr val="020202"/>
              </a:solidFill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Prompts user for </a:t>
            </a:r>
            <a:r>
              <a:rPr lang="en-US" dirty="0" smtClean="0">
                <a:latin typeface="Arial" charset="0"/>
                <a:ea typeface="ＭＳ Ｐゴシック" charset="0"/>
              </a:rPr>
              <a:t>input &amp; </a:t>
            </a:r>
            <a:r>
              <a:rPr lang="en-US" dirty="0">
                <a:latin typeface="Arial" charset="0"/>
                <a:ea typeface="ＭＳ Ｐゴシック" charset="0"/>
              </a:rPr>
              <a:t>gets the </a:t>
            </a:r>
            <a:r>
              <a:rPr lang="en-US" dirty="0" smtClean="0">
                <a:latin typeface="Arial" charset="0"/>
                <a:ea typeface="ＭＳ Ｐゴシック" charset="0"/>
              </a:rPr>
              <a:t>user’s </a:t>
            </a:r>
            <a:r>
              <a:rPr lang="en-US" dirty="0">
                <a:latin typeface="Arial" charset="0"/>
                <a:ea typeface="ＭＳ Ｐゴシック" charset="0"/>
              </a:rPr>
              <a:t>input</a:t>
            </a:r>
          </a:p>
          <a:p>
            <a:pPr lvl="2" eaLnBrk="1" hangingPunct="1"/>
            <a:r>
              <a:rPr lang="en-US" b="1" dirty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input</a:t>
            </a:r>
            <a:r>
              <a:rPr lang="en-US" dirty="0">
                <a:latin typeface="Arial" charset="0"/>
                <a:ea typeface="ＭＳ Ｐゴシック" charset="0"/>
              </a:rPr>
              <a:t>: to read </a:t>
            </a:r>
            <a:r>
              <a:rPr lang="en-US" dirty="0">
                <a:latin typeface="Arial" charset="0"/>
                <a:ea typeface="ＭＳ Ｐゴシック" charset="0"/>
              </a:rPr>
              <a:t>in strings/</a:t>
            </a:r>
            <a:r>
              <a:rPr lang="en-US" i="1" dirty="0" smtClean="0">
                <a:latin typeface="Arial" charset="0"/>
                <a:ea typeface="ＭＳ Ｐゴシック" charset="0"/>
              </a:rPr>
              <a:t>text</a:t>
            </a:r>
            <a:endParaRPr lang="en-US" i="1" dirty="0" smtClean="0">
              <a:latin typeface="Arial" charset="0"/>
              <a:ea typeface="ＭＳ Ｐゴシック" charset="0"/>
            </a:endParaRPr>
          </a:p>
          <a:p>
            <a:pPr lvl="2" eaLnBrk="1" hangingPunct="1"/>
            <a:r>
              <a:rPr lang="en-US" b="1" dirty="0" err="1" smtClean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eval</a:t>
            </a:r>
            <a:r>
              <a:rPr lang="en-US" dirty="0" smtClean="0">
                <a:latin typeface="Arial" charset="0"/>
                <a:ea typeface="ＭＳ Ｐゴシック" charset="0"/>
              </a:rPr>
              <a:t>: converts strings/</a:t>
            </a:r>
            <a:r>
              <a:rPr lang="en-US" dirty="0">
                <a:latin typeface="Arial" charset="0"/>
                <a:ea typeface="ＭＳ Ｐゴシック" charset="0"/>
              </a:rPr>
              <a:t>text</a:t>
            </a:r>
            <a:r>
              <a:rPr lang="en-US" i="1" dirty="0">
                <a:latin typeface="Arial" charset="0"/>
                <a:ea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</a:rPr>
              <a:t>into</a:t>
            </a:r>
            <a:r>
              <a:rPr lang="en-US" i="1" dirty="0" smtClean="0">
                <a:latin typeface="Arial" charset="0"/>
                <a:ea typeface="ＭＳ Ｐゴシック" charset="0"/>
              </a:rPr>
              <a:t> </a:t>
            </a:r>
            <a:r>
              <a:rPr lang="en-US" i="1" dirty="0">
                <a:latin typeface="Arial" charset="0"/>
                <a:ea typeface="ＭＳ Ｐゴシック" charset="0"/>
              </a:rPr>
              <a:t>numbers</a:t>
            </a:r>
            <a:endParaRPr lang="en-US" i="1" dirty="0" smtClean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Syntax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/>
            <a:r>
              <a:rPr lang="en-US" b="1" dirty="0">
                <a:latin typeface="Monaco" charset="0"/>
                <a:ea typeface="ＭＳ Ｐゴシック" charset="0"/>
                <a:cs typeface="Monaco" charset="0"/>
              </a:rPr>
              <a:t>input(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aco" charset="0"/>
                <a:ea typeface="ＭＳ Ｐゴシック" charset="0"/>
                <a:cs typeface="Monaco" charset="0"/>
              </a:rPr>
              <a:t>&lt;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aco" charset="0"/>
                <a:ea typeface="ＭＳ Ｐゴシック" charset="0"/>
                <a:cs typeface="Monaco" charset="0"/>
              </a:rPr>
              <a:t>string_prompt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aco" charset="0"/>
                <a:ea typeface="ＭＳ Ｐゴシック" charset="0"/>
                <a:cs typeface="Monaco" charset="0"/>
              </a:rPr>
              <a:t>&gt;</a:t>
            </a:r>
            <a:r>
              <a:rPr lang="en-US" b="1" dirty="0">
                <a:latin typeface="Monaco" charset="0"/>
                <a:ea typeface="ＭＳ Ｐゴシック" charset="0"/>
                <a:cs typeface="Monaco" charset="0"/>
              </a:rPr>
              <a:t>)</a:t>
            </a:r>
          </a:p>
          <a:p>
            <a:pPr lvl="1" eaLnBrk="1" hangingPunct="1"/>
            <a:r>
              <a:rPr lang="en-US" b="1" dirty="0" err="1" smtClean="0">
                <a:latin typeface="Monaco" charset="0"/>
                <a:ea typeface="ＭＳ Ｐゴシック" charset="0"/>
                <a:cs typeface="Monaco" charset="0"/>
              </a:rPr>
              <a:t>eval</a:t>
            </a:r>
            <a:r>
              <a:rPr lang="en-US" b="1" dirty="0" smtClean="0">
                <a:latin typeface="Monaco" charset="0"/>
                <a:ea typeface="ＭＳ Ｐゴシック" charset="0"/>
                <a:cs typeface="Monaco" charset="0"/>
              </a:rPr>
              <a:t>(input</a:t>
            </a:r>
            <a:r>
              <a:rPr lang="en-US" b="1" dirty="0">
                <a:latin typeface="Monaco" charset="0"/>
                <a:ea typeface="ＭＳ Ｐゴシック" charset="0"/>
                <a:cs typeface="Monaco" charset="0"/>
              </a:rPr>
              <a:t>(</a:t>
            </a:r>
            <a:r>
              <a:rPr lang="en-US" b="1" dirty="0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&lt;</a:t>
            </a:r>
            <a:r>
              <a:rPr lang="en-US" b="1" dirty="0" err="1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string_prompt</a:t>
            </a:r>
            <a:r>
              <a:rPr lang="en-US" b="1" dirty="0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&gt;</a:t>
            </a:r>
            <a:r>
              <a:rPr lang="en-US" b="1" dirty="0" smtClean="0">
                <a:latin typeface="Monaco" charset="0"/>
                <a:ea typeface="ＭＳ Ｐゴシック" charset="0"/>
                <a:cs typeface="Monaco" charset="0"/>
              </a:rPr>
              <a:t>))</a:t>
            </a:r>
            <a:endParaRPr lang="en-US" b="1" dirty="0">
              <a:latin typeface="Monaco" charset="0"/>
              <a:ea typeface="ＭＳ Ｐゴシック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6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Getting Input From User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 eaLnBrk="1" hangingPunct="1">
              <a:lnSpc>
                <a:spcPct val="92000"/>
              </a:lnSpc>
            </a:pPr>
            <a:r>
              <a:rPr lang="en-US" sz="2600" dirty="0">
                <a:ea typeface="ＭＳ Ｐゴシック" charset="0"/>
              </a:rPr>
              <a:t>Typically used in assignments</a:t>
            </a:r>
          </a:p>
          <a:p>
            <a:pPr marL="341313" indent="-341313" defTabSz="457200" eaLnBrk="1" hangingPunct="1">
              <a:lnSpc>
                <a:spcPct val="92000"/>
              </a:lnSpc>
            </a:pPr>
            <a:r>
              <a:rPr lang="en-US" sz="2600" dirty="0">
                <a:ea typeface="ＭＳ Ｐゴシック" charset="0"/>
              </a:rPr>
              <a:t>Examples</a:t>
            </a:r>
            <a:r>
              <a:rPr lang="en-US" sz="2600" dirty="0" smtClean="0">
                <a:ea typeface="ＭＳ Ｐゴシック" charset="0"/>
              </a:rPr>
              <a:t>:</a:t>
            </a:r>
            <a:endParaRPr lang="en-US" sz="2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790575" lvl="1" indent="-334963" defTabSz="457200" eaLnBrk="1" hangingPunct="1">
              <a:lnSpc>
                <a:spcPct val="92000"/>
              </a:lnSpc>
            </a:pPr>
            <a:r>
              <a:rPr lang="en-US" sz="2600" b="1" dirty="0" smtClean="0">
                <a:latin typeface="Monaco" charset="0"/>
                <a:ea typeface="ＭＳ Ｐゴシック" charset="0"/>
                <a:cs typeface="Monaco" charset="0"/>
              </a:rPr>
              <a:t>width=</a:t>
            </a:r>
            <a:r>
              <a:rPr lang="en-US" sz="2600" b="1" dirty="0" err="1" smtClean="0">
                <a:latin typeface="Monaco" charset="0"/>
                <a:ea typeface="ＭＳ Ｐゴシック" charset="0"/>
                <a:cs typeface="Monaco" charset="0"/>
              </a:rPr>
              <a:t>eval</a:t>
            </a:r>
            <a:r>
              <a:rPr lang="en-US" sz="2600" b="1" dirty="0" smtClean="0">
                <a:latin typeface="Monaco" charset="0"/>
                <a:ea typeface="ＭＳ Ｐゴシック" charset="0"/>
                <a:cs typeface="Monaco" charset="0"/>
              </a:rPr>
              <a:t>(input</a:t>
            </a:r>
            <a:r>
              <a:rPr lang="en-US" sz="2600" b="1" dirty="0">
                <a:latin typeface="Monaco" charset="0"/>
                <a:ea typeface="ＭＳ Ｐゴシック" charset="0"/>
                <a:cs typeface="Monaco" charset="0"/>
              </a:rPr>
              <a:t>(</a:t>
            </a:r>
            <a:r>
              <a:rPr lang="ja-JP" altLang="en-US" sz="2600" b="1" dirty="0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“</a:t>
            </a:r>
            <a:r>
              <a:rPr lang="en-US" sz="2600" b="1" dirty="0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Enter the width: </a:t>
            </a:r>
            <a:r>
              <a:rPr lang="ja-JP" altLang="en-US" sz="2600" b="1" dirty="0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”</a:t>
            </a:r>
            <a:r>
              <a:rPr lang="en-US" sz="2600" b="1" dirty="0" smtClean="0">
                <a:latin typeface="Monaco" charset="0"/>
                <a:ea typeface="ＭＳ Ｐゴシック" charset="0"/>
                <a:cs typeface="Monaco" charset="0"/>
              </a:rPr>
              <a:t>))</a:t>
            </a:r>
            <a:endParaRPr lang="en-US" sz="2600" b="1" dirty="0">
              <a:latin typeface="Monaco" charset="0"/>
              <a:ea typeface="ＭＳ Ｐゴシック" charset="0"/>
              <a:cs typeface="Monaco" charset="0"/>
            </a:endParaRPr>
          </a:p>
          <a:p>
            <a:pPr marL="1190625" lvl="2" indent="-285750" defTabSz="457200" eaLnBrk="1" hangingPunct="1">
              <a:lnSpc>
                <a:spcPct val="92000"/>
              </a:lnSpc>
            </a:pPr>
            <a:r>
              <a:rPr lang="en-US" b="1" dirty="0">
                <a:solidFill>
                  <a:srgbClr val="020202"/>
                </a:solidFill>
                <a:latin typeface="Monaco" charset="0"/>
                <a:ea typeface="ＭＳ Ｐゴシック" charset="0"/>
                <a:cs typeface="Monaco" charset="0"/>
              </a:rPr>
              <a:t>width</a:t>
            </a:r>
            <a:r>
              <a:rPr lang="en-US" b="1" dirty="0">
                <a:solidFill>
                  <a:srgbClr val="020202"/>
                </a:solidFill>
                <a:latin typeface="Monaco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20202"/>
                </a:solidFill>
                <a:ea typeface="ＭＳ Ｐゴシック" charset="0"/>
              </a:rPr>
              <a:t>is assigned the number the user enters</a:t>
            </a:r>
          </a:p>
          <a:p>
            <a:pPr marL="1190625" lvl="2" indent="-285750" defTabSz="457200" eaLnBrk="1" hangingPunct="1">
              <a:lnSpc>
                <a:spcPct val="92000"/>
              </a:lnSpc>
            </a:pPr>
            <a:r>
              <a:rPr lang="en-US" dirty="0">
                <a:solidFill>
                  <a:srgbClr val="020202"/>
                </a:solidFill>
                <a:ea typeface="ＭＳ Ｐゴシック" charset="0"/>
              </a:rPr>
              <a:t>Use</a:t>
            </a:r>
            <a:r>
              <a:rPr lang="en-US" dirty="0">
                <a:solidFill>
                  <a:srgbClr val="020202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dirty="0" err="1" smtClean="0">
                <a:solidFill>
                  <a:srgbClr val="020202"/>
                </a:solidFill>
                <a:latin typeface="Monaco"/>
                <a:ea typeface="ＭＳ Ｐゴシック" charset="0"/>
                <a:cs typeface="Monaco"/>
              </a:rPr>
              <a:t>eval</a:t>
            </a:r>
            <a:r>
              <a:rPr lang="en-US" dirty="0" smtClean="0">
                <a:solidFill>
                  <a:srgbClr val="020202"/>
                </a:solidFill>
                <a:latin typeface="Arial" charset="0"/>
                <a:ea typeface="ＭＳ Ｐゴシック" charset="0"/>
              </a:rPr>
              <a:t> &amp; </a:t>
            </a:r>
            <a:r>
              <a:rPr lang="en-US" b="1" dirty="0" smtClean="0">
                <a:solidFill>
                  <a:srgbClr val="020202"/>
                </a:solidFill>
                <a:latin typeface="Monaco" charset="0"/>
                <a:ea typeface="ＭＳ Ｐゴシック" charset="0"/>
                <a:cs typeface="Monaco" charset="0"/>
              </a:rPr>
              <a:t>input</a:t>
            </a:r>
            <a:r>
              <a:rPr lang="en-US" dirty="0" smtClean="0">
                <a:solidFill>
                  <a:srgbClr val="020202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 smtClean="0">
                <a:solidFill>
                  <a:srgbClr val="020202"/>
                </a:solidFill>
                <a:ea typeface="ＭＳ Ｐゴシック" charset="0"/>
              </a:rPr>
              <a:t>to get a </a:t>
            </a:r>
            <a:r>
              <a:rPr lang="en-US" dirty="0">
                <a:solidFill>
                  <a:srgbClr val="020202"/>
                </a:solidFill>
                <a:ea typeface="ＭＳ Ｐゴシック" charset="0"/>
              </a:rPr>
              <a:t>number from user</a:t>
            </a:r>
            <a:endParaRPr lang="en-US" b="1" dirty="0">
              <a:solidFill>
                <a:srgbClr val="020202"/>
              </a:solidFill>
              <a:ea typeface="ＭＳ Ｐゴシック" charset="0"/>
            </a:endParaRPr>
          </a:p>
          <a:p>
            <a:pPr marL="790575" lvl="1" indent="-334963" defTabSz="457200" eaLnBrk="1" hangingPunct="1">
              <a:lnSpc>
                <a:spcPct val="92000"/>
              </a:lnSpc>
            </a:pPr>
            <a:r>
              <a:rPr lang="en-US" sz="2600" b="1" dirty="0" smtClean="0">
                <a:latin typeface="Monaco" charset="0"/>
                <a:ea typeface="ＭＳ Ｐゴシック" charset="0"/>
                <a:cs typeface="Monaco" charset="0"/>
              </a:rPr>
              <a:t>name = input</a:t>
            </a:r>
            <a:r>
              <a:rPr lang="en-US" sz="2600" b="1" dirty="0">
                <a:latin typeface="Monaco" charset="0"/>
                <a:ea typeface="ＭＳ Ｐゴシック" charset="0"/>
                <a:cs typeface="Monaco" charset="0"/>
              </a:rPr>
              <a:t>(</a:t>
            </a:r>
            <a:r>
              <a:rPr lang="ja-JP" altLang="en-US" sz="2600" b="1" dirty="0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“</a:t>
            </a:r>
            <a:r>
              <a:rPr lang="en-US" sz="2600" b="1" dirty="0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What is your name?</a:t>
            </a:r>
            <a:r>
              <a:rPr lang="ja-JP" altLang="en-US" sz="2600" b="1" dirty="0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”</a:t>
            </a:r>
            <a:r>
              <a:rPr lang="en-US" sz="2600" b="1" dirty="0">
                <a:latin typeface="Monaco" charset="0"/>
                <a:ea typeface="ＭＳ Ｐゴシック" charset="0"/>
                <a:cs typeface="Monaco" charset="0"/>
              </a:rPr>
              <a:t>)</a:t>
            </a:r>
          </a:p>
          <a:p>
            <a:pPr marL="1190625" lvl="2" indent="-285750" defTabSz="457200" eaLnBrk="1" hangingPunct="1">
              <a:lnSpc>
                <a:spcPct val="92000"/>
              </a:lnSpc>
            </a:pPr>
            <a:r>
              <a:rPr lang="en-US" b="1" dirty="0">
                <a:solidFill>
                  <a:srgbClr val="020202"/>
                </a:solidFill>
                <a:latin typeface="Monaco" charset="0"/>
                <a:ea typeface="ＭＳ Ｐゴシック" charset="0"/>
                <a:cs typeface="Monaco" charset="0"/>
              </a:rPr>
              <a:t>name</a:t>
            </a:r>
            <a:r>
              <a:rPr lang="en-US" dirty="0">
                <a:solidFill>
                  <a:srgbClr val="020202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solidFill>
                  <a:srgbClr val="020202"/>
                </a:solidFill>
                <a:ea typeface="ＭＳ Ｐゴシック" charset="0"/>
              </a:rPr>
              <a:t>is assigned the string the user enters</a:t>
            </a:r>
          </a:p>
          <a:p>
            <a:pPr marL="1190625" lvl="2" indent="-285750" defTabSz="457200" eaLnBrk="1" hangingPunct="1">
              <a:lnSpc>
                <a:spcPct val="92000"/>
              </a:lnSpc>
            </a:pPr>
            <a:r>
              <a:rPr lang="en-US" dirty="0">
                <a:solidFill>
                  <a:srgbClr val="020202"/>
                </a:solidFill>
                <a:ea typeface="ＭＳ Ｐゴシック" charset="0"/>
              </a:rPr>
              <a:t>Use</a:t>
            </a:r>
            <a:r>
              <a:rPr lang="en-US" dirty="0">
                <a:solidFill>
                  <a:srgbClr val="020202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b="1" dirty="0" smtClean="0">
                <a:solidFill>
                  <a:srgbClr val="020202"/>
                </a:solidFill>
                <a:latin typeface="Monaco" charset="0"/>
                <a:ea typeface="ＭＳ Ｐゴシック" charset="0"/>
                <a:cs typeface="Monaco" charset="0"/>
              </a:rPr>
              <a:t>input</a:t>
            </a:r>
            <a:r>
              <a:rPr lang="en-US" dirty="0" smtClean="0">
                <a:solidFill>
                  <a:srgbClr val="020202"/>
                </a:solidFill>
                <a:latin typeface="Arial" charset="0"/>
                <a:ea typeface="ＭＳ Ｐゴシック" charset="0"/>
              </a:rPr>
              <a:t> only </a:t>
            </a:r>
            <a:r>
              <a:rPr lang="en-US" dirty="0" smtClean="0">
                <a:solidFill>
                  <a:srgbClr val="020202"/>
                </a:solidFill>
                <a:ea typeface="ＭＳ Ｐゴシック" charset="0"/>
              </a:rPr>
              <a:t>to get a </a:t>
            </a:r>
            <a:r>
              <a:rPr lang="en-US" dirty="0">
                <a:solidFill>
                  <a:srgbClr val="020202"/>
                </a:solidFill>
                <a:ea typeface="ＭＳ Ｐゴシック" charset="0"/>
              </a:rPr>
              <a:t>string from user</a:t>
            </a:r>
          </a:p>
        </p:txBody>
      </p:sp>
      <p:sp>
        <p:nvSpPr>
          <p:cNvPr id="116740" name="AutoShape 4"/>
          <p:cNvSpPr>
            <a:spLocks/>
          </p:cNvSpPr>
          <p:nvPr/>
        </p:nvSpPr>
        <p:spPr bwMode="auto">
          <a:xfrm rot="16200000">
            <a:off x="5943600" y="76200"/>
            <a:ext cx="457200" cy="3505200"/>
          </a:xfrm>
          <a:prstGeom prst="rightBrace">
            <a:avLst>
              <a:gd name="adj1" fmla="val 73611"/>
              <a:gd name="adj2" fmla="val 50000"/>
            </a:avLst>
          </a:prstGeom>
          <a:noFill/>
          <a:ln w="508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968" name="Text Box 5"/>
          <p:cNvSpPr txBox="1">
            <a:spLocks noChangeArrowheads="1"/>
          </p:cNvSpPr>
          <p:nvPr/>
        </p:nvSpPr>
        <p:spPr bwMode="auto">
          <a:xfrm>
            <a:off x="4534872" y="1905000"/>
            <a:ext cx="3313728" cy="44012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  <a:defRPr/>
            </a:pPr>
            <a:r>
              <a:rPr lang="en-US" dirty="0">
                <a:latin typeface="Gill Sans"/>
                <a:ea typeface="+mn-ea"/>
                <a:cs typeface="Gill Sans"/>
              </a:rPr>
              <a:t>Prompt displayed to user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0" y="4953000"/>
            <a:ext cx="5279242" cy="8988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latin typeface="Gill Sans"/>
                <a:cs typeface="Gill Sans"/>
              </a:rPr>
              <a:t>What do you think the code looks like for </a:t>
            </a:r>
            <a:r>
              <a:rPr lang="en-US" sz="2800" dirty="0" err="1">
                <a:latin typeface="Monaco"/>
                <a:cs typeface="Monaco"/>
              </a:rPr>
              <a:t>input_demo.py</a:t>
            </a:r>
            <a:r>
              <a:rPr lang="en-US" sz="2800" dirty="0"/>
              <a:t>?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486400" y="1066800"/>
            <a:ext cx="1323096" cy="4423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Clr>
                <a:srgbClr val="010199"/>
              </a:buClr>
              <a:buFont typeface="Tahoma" charset="0"/>
              <a:buNone/>
            </a:pPr>
            <a:r>
              <a:rPr lang="en-GB" b="1" dirty="0" smtClean="0">
                <a:solidFill>
                  <a:srgbClr val="FF6600"/>
                </a:solidFill>
                <a:latin typeface="Tahoma" charset="0"/>
                <a:cs typeface="Luxi Sans" charset="0"/>
              </a:rPr>
              <a:t>Prompt</a:t>
            </a:r>
            <a:endParaRPr lang="en-GB" b="1" dirty="0">
              <a:solidFill>
                <a:srgbClr val="FF6600"/>
              </a:solidFill>
              <a:latin typeface="Tahoma" charset="0"/>
              <a:cs typeface="Luxi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56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nimBg="1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3988"/>
            <a:ext cx="8685213" cy="1065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cs typeface="Luxi Sans" charset="0"/>
              </a:rPr>
              <a:t>Why </a:t>
            </a:r>
            <a:r>
              <a:rPr lang="en-US" dirty="0" smtClean="0">
                <a:latin typeface="Tahoma" charset="0"/>
                <a:cs typeface="Luxi Sans" charset="0"/>
              </a:rPr>
              <a:t>Programming </a:t>
            </a:r>
            <a:r>
              <a:rPr lang="en-US" dirty="0">
                <a:latin typeface="Tahoma" charset="0"/>
                <a:cs typeface="Luxi Sans" charset="0"/>
              </a:rPr>
              <a:t>Languages?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5213" cy="4951413"/>
          </a:xfrm>
        </p:spPr>
        <p:txBody>
          <a:bodyPr/>
          <a:lstStyle/>
          <a:p>
            <a:pPr eaLnBrk="1" hangingPunct="1"/>
            <a:r>
              <a:rPr lang="en-US" dirty="0"/>
              <a:t>Computers can’t understand English</a:t>
            </a:r>
          </a:p>
          <a:p>
            <a:pPr lvl="1" eaLnBrk="1" hangingPunct="1"/>
            <a:r>
              <a:rPr lang="en-US" dirty="0">
                <a:ea typeface="Luxi Sans" charset="0"/>
              </a:rPr>
              <a:t>Too ambiguous</a:t>
            </a:r>
          </a:p>
          <a:p>
            <a:pPr eaLnBrk="1" hangingPunct="1"/>
            <a:r>
              <a:rPr lang="en-US" dirty="0"/>
              <a:t>Humans can’t easily write machine code (binary)</a:t>
            </a:r>
          </a:p>
          <a:p>
            <a:pPr eaLnBrk="1" hangingPunct="1"/>
            <a:endParaRPr lang="en-US" dirty="0"/>
          </a:p>
          <a:p>
            <a:pPr lvl="1" eaLnBrk="1" hangingPunct="1"/>
            <a:endParaRPr lang="en-US" dirty="0">
              <a:ea typeface="Luxi Sans" charset="0"/>
            </a:endParaRP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2895600" y="3276600"/>
            <a:ext cx="5943600" cy="381000"/>
          </a:xfrm>
          <a:prstGeom prst="rect">
            <a:avLst/>
          </a:prstGeom>
          <a:solidFill>
            <a:srgbClr val="40008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Problem Statement (English)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2895600" y="3962400"/>
            <a:ext cx="5943600" cy="381000"/>
          </a:xfrm>
          <a:prstGeom prst="rect">
            <a:avLst/>
          </a:prstGeom>
          <a:solidFill>
            <a:schemeClr val="tx2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Algorithm/Pseudocode</a:t>
            </a:r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2895600" y="5334000"/>
            <a:ext cx="5943600" cy="381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Bytecode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7112" name="Rectangle 7"/>
          <p:cNvSpPr>
            <a:spLocks noChangeArrowheads="1"/>
          </p:cNvSpPr>
          <p:nvPr/>
        </p:nvSpPr>
        <p:spPr bwMode="auto">
          <a:xfrm>
            <a:off x="2895600" y="4648200"/>
            <a:ext cx="5943600" cy="381000"/>
          </a:xfrm>
          <a:prstGeom prst="rect">
            <a:avLst/>
          </a:prstGeom>
          <a:solidFill>
            <a:srgbClr val="00B8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High-level Programming Language (Python)</a:t>
            </a:r>
          </a:p>
        </p:txBody>
      </p:sp>
      <p:sp>
        <p:nvSpPr>
          <p:cNvPr id="47113" name="Rectangle 8"/>
          <p:cNvSpPr>
            <a:spLocks noChangeArrowheads="1"/>
          </p:cNvSpPr>
          <p:nvPr/>
        </p:nvSpPr>
        <p:spPr bwMode="auto">
          <a:xfrm>
            <a:off x="2895600" y="6019800"/>
            <a:ext cx="5943600" cy="381000"/>
          </a:xfrm>
          <a:prstGeom prst="rect">
            <a:avLst/>
          </a:prstGeom>
          <a:solidFill>
            <a:srgbClr val="FFB6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Machine code/Central Processing Unit (CPU)</a:t>
            </a:r>
          </a:p>
        </p:txBody>
      </p:sp>
      <p:sp>
        <p:nvSpPr>
          <p:cNvPr id="47114" name="AutoShape 11"/>
          <p:cNvSpPr>
            <a:spLocks/>
          </p:cNvSpPr>
          <p:nvPr/>
        </p:nvSpPr>
        <p:spPr bwMode="auto">
          <a:xfrm>
            <a:off x="2667000" y="5599112"/>
            <a:ext cx="152400" cy="609600"/>
          </a:xfrm>
          <a:prstGeom prst="leftBracket">
            <a:avLst>
              <a:gd name="adj" fmla="val 33333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Text Box 12"/>
          <p:cNvSpPr txBox="1">
            <a:spLocks noChangeArrowheads="1"/>
          </p:cNvSpPr>
          <p:nvPr/>
        </p:nvSpPr>
        <p:spPr bwMode="auto">
          <a:xfrm>
            <a:off x="0" y="5410200"/>
            <a:ext cx="2590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  <a:latin typeface="Gill Sans" charset="0"/>
                <a:cs typeface="Gill Sans" charset="0"/>
              </a:rPr>
              <a:t>Python </a:t>
            </a:r>
            <a:r>
              <a:rPr lang="en-US" sz="2000" b="1" dirty="0">
                <a:solidFill>
                  <a:schemeClr val="tx2"/>
                </a:solidFill>
                <a:latin typeface="Gill Sans" charset="0"/>
                <a:cs typeface="Gill Sans" charset="0"/>
              </a:rPr>
              <a:t>interpreter</a:t>
            </a:r>
            <a:r>
              <a:rPr lang="en-US" sz="2000" dirty="0">
                <a:solidFill>
                  <a:schemeClr val="tx2"/>
                </a:solidFill>
                <a:latin typeface="Gill Sans" charset="0"/>
                <a:cs typeface="Gill Sans" charset="0"/>
              </a:rPr>
              <a:t> executes the </a:t>
            </a:r>
            <a:r>
              <a:rPr lang="en-US" sz="2000" dirty="0" err="1">
                <a:solidFill>
                  <a:schemeClr val="tx2"/>
                </a:solidFill>
                <a:latin typeface="Gill Sans" charset="0"/>
                <a:cs typeface="Gill Sans" charset="0"/>
              </a:rPr>
              <a:t>bytecode</a:t>
            </a:r>
            <a:r>
              <a:rPr lang="en-US" sz="2000" dirty="0">
                <a:solidFill>
                  <a:schemeClr val="tx2"/>
                </a:solidFill>
                <a:latin typeface="Gill Sans" charset="0"/>
                <a:cs typeface="Gill Sans" charset="0"/>
              </a:rPr>
              <a:t> in a “virtual machine”</a:t>
            </a:r>
          </a:p>
        </p:txBody>
      </p: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0" y="3200400"/>
            <a:ext cx="2819400" cy="1524000"/>
            <a:chOff x="0" y="2016"/>
            <a:chExt cx="1776" cy="960"/>
          </a:xfrm>
        </p:grpSpPr>
        <p:sp>
          <p:nvSpPr>
            <p:cNvPr id="15" name="AutoShape 10"/>
            <p:cNvSpPr>
              <a:spLocks/>
            </p:cNvSpPr>
            <p:nvPr/>
          </p:nvSpPr>
          <p:spPr bwMode="auto">
            <a:xfrm>
              <a:off x="1680" y="2112"/>
              <a:ext cx="96" cy="864"/>
            </a:xfrm>
            <a:prstGeom prst="leftBracket">
              <a:avLst>
                <a:gd name="adj" fmla="val 75000"/>
              </a:avLst>
            </a:prstGeom>
            <a:noFill/>
            <a:ln w="317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0" y="2016"/>
              <a:ext cx="1632" cy="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cs typeface="Gill Sans" charset="0"/>
                </a:rPr>
                <a:t>Programmer (YOU!) 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cs typeface="Gill Sans" charset="0"/>
                </a:rPr>
                <a:t>translates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cs typeface="Gill Sans" charset="0"/>
                </a:rPr>
                <a:t> from problem to </a:t>
              </a:r>
              <a:r>
                <a:rPr lang="en-US" sz="2000" i="1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cs typeface="Gill Sans" charset="0"/>
                </a:rPr>
                <a:t>algorithm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cs typeface="Gill Sans" charset="0"/>
                </a:rPr>
                <a:t> (solution) to </a:t>
              </a:r>
              <a:r>
                <a:rPr lang="en-US" sz="2000" i="1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cs typeface="Gill Sans" charset="0"/>
                </a:rPr>
                <a:t>program</a:t>
              </a:r>
            </a:p>
          </p:txBody>
        </p:sp>
      </p:grp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0" y="4800600"/>
            <a:ext cx="2819400" cy="668338"/>
            <a:chOff x="0" y="3072"/>
            <a:chExt cx="1776" cy="421"/>
          </a:xfrm>
        </p:grpSpPr>
        <p:sp>
          <p:nvSpPr>
            <p:cNvPr id="18" name="AutoShape 13"/>
            <p:cNvSpPr>
              <a:spLocks/>
            </p:cNvSpPr>
            <p:nvPr/>
          </p:nvSpPr>
          <p:spPr bwMode="auto">
            <a:xfrm>
              <a:off x="1680" y="3101"/>
              <a:ext cx="96" cy="384"/>
            </a:xfrm>
            <a:prstGeom prst="leftBracket">
              <a:avLst>
                <a:gd name="adj" fmla="val 33333"/>
              </a:avLst>
            </a:prstGeom>
            <a:noFill/>
            <a:ln w="317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0" y="3072"/>
              <a:ext cx="1680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solidFill>
                    <a:srgbClr val="808080"/>
                  </a:solidFill>
                  <a:latin typeface="Gill Sans" charset="0"/>
                  <a:cs typeface="Gill Sans" charset="0"/>
                </a:rPr>
                <a:t>Python </a:t>
              </a:r>
              <a:r>
                <a:rPr lang="en-US" sz="2000" b="1" dirty="0">
                  <a:solidFill>
                    <a:srgbClr val="808080"/>
                  </a:solidFill>
                  <a:latin typeface="Gill Sans" charset="0"/>
                  <a:cs typeface="Gill Sans" charset="0"/>
                </a:rPr>
                <a:t>interpreter</a:t>
              </a:r>
              <a:r>
                <a:rPr lang="en-US" sz="2000" dirty="0">
                  <a:solidFill>
                    <a:srgbClr val="808080"/>
                  </a:solidFill>
                  <a:latin typeface="Gill Sans" charset="0"/>
                  <a:cs typeface="Gill Sans" charset="0"/>
                </a:rPr>
                <a:t> translates into </a:t>
              </a:r>
              <a:r>
                <a:rPr lang="en-US" sz="2000" dirty="0" err="1">
                  <a:solidFill>
                    <a:srgbClr val="808080"/>
                  </a:solidFill>
                  <a:latin typeface="Gill Sans" charset="0"/>
                  <a:cs typeface="Gill Sans" charset="0"/>
                </a:rPr>
                <a:t>bytecode</a:t>
              </a:r>
              <a:endParaRPr lang="en-US" sz="2000" dirty="0">
                <a:solidFill>
                  <a:srgbClr val="808080"/>
                </a:solidFill>
                <a:latin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79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Getting Input from User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153400" cy="457200"/>
          </a:xfrm>
          <a:ln>
            <a:miter lim="800000"/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341313" indent="-341313" defTabSz="457200" eaLnBrk="1" hangingPunct="1">
              <a:buFontTx/>
              <a:buNone/>
              <a:defRPr/>
            </a:pPr>
            <a:r>
              <a:rPr lang="en-US" sz="22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color = </a:t>
            </a:r>
            <a:r>
              <a:rPr lang="en-US" sz="22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input</a:t>
            </a:r>
            <a:r>
              <a:rPr lang="en-US" sz="22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(“What is your favorite color? ”)</a:t>
            </a:r>
          </a:p>
        </p:txBody>
      </p:sp>
      <p:sp>
        <p:nvSpPr>
          <p:cNvPr id="46089" name="Text Box 4"/>
          <p:cNvSpPr txBox="1">
            <a:spLocks noChangeArrowheads="1"/>
          </p:cNvSpPr>
          <p:nvPr/>
        </p:nvSpPr>
        <p:spPr bwMode="auto">
          <a:xfrm>
            <a:off x="381000" y="3733800"/>
            <a:ext cx="7942263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&gt; python </a:t>
            </a:r>
            <a:r>
              <a:rPr lang="en-US" dirty="0" err="1">
                <a:solidFill>
                  <a:schemeClr val="tx1"/>
                </a:solidFill>
                <a:latin typeface="Monaco" charset="0"/>
                <a:cs typeface="Monaco" charset="0"/>
              </a:rPr>
              <a:t>input_demo.py</a:t>
            </a:r>
            <a:endParaRPr lang="en-US" dirty="0">
              <a:solidFill>
                <a:schemeClr val="tx1"/>
              </a:solidFill>
              <a:latin typeface="Monaco" charset="0"/>
              <a:cs typeface="Monaco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What is your favorite color? </a:t>
            </a:r>
            <a:r>
              <a:rPr lang="en-US" dirty="0">
                <a:solidFill>
                  <a:schemeClr val="folHlink"/>
                </a:solidFill>
                <a:latin typeface="Monaco" charset="0"/>
                <a:cs typeface="Monaco" charset="0"/>
              </a:rPr>
              <a:t>blue</a:t>
            </a:r>
            <a:endParaRPr lang="en-US" dirty="0">
              <a:solidFill>
                <a:schemeClr val="tx1"/>
              </a:solidFill>
              <a:latin typeface="Monaco" charset="0"/>
              <a:cs typeface="Monaco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Cool!  My favorite color is _light_ blue !</a:t>
            </a:r>
          </a:p>
        </p:txBody>
      </p:sp>
      <p:sp>
        <p:nvSpPr>
          <p:cNvPr id="46090" name="Rectangle 5"/>
          <p:cNvSpPr>
            <a:spLocks noChangeArrowheads="1"/>
          </p:cNvSpPr>
          <p:nvPr/>
        </p:nvSpPr>
        <p:spPr bwMode="auto">
          <a:xfrm>
            <a:off x="304800" y="3657600"/>
            <a:ext cx="7924800" cy="13716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Text Box 6"/>
          <p:cNvSpPr txBox="1">
            <a:spLocks noChangeArrowheads="1"/>
          </p:cNvSpPr>
          <p:nvPr/>
        </p:nvSpPr>
        <p:spPr bwMode="auto">
          <a:xfrm>
            <a:off x="120650" y="3124200"/>
            <a:ext cx="1672002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b="1" dirty="0">
                <a:solidFill>
                  <a:schemeClr val="tx2"/>
                </a:solidFill>
                <a:latin typeface="Gill Sans"/>
                <a:cs typeface="Gill Sans"/>
              </a:rPr>
              <a:t>Terminal:</a:t>
            </a:r>
          </a:p>
        </p:txBody>
      </p:sp>
      <p:sp>
        <p:nvSpPr>
          <p:cNvPr id="46092" name="AutoShape 7"/>
          <p:cNvSpPr>
            <a:spLocks/>
          </p:cNvSpPr>
          <p:nvPr/>
        </p:nvSpPr>
        <p:spPr bwMode="auto">
          <a:xfrm rot="5400000">
            <a:off x="5829300" y="3543300"/>
            <a:ext cx="609600" cy="838200"/>
          </a:xfrm>
          <a:prstGeom prst="leftBrace">
            <a:avLst>
              <a:gd name="adj1" fmla="val 11458"/>
              <a:gd name="adj2" fmla="val 48292"/>
            </a:avLst>
          </a:prstGeom>
          <a:noFill/>
          <a:ln w="635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Text Box 8"/>
          <p:cNvSpPr txBox="1">
            <a:spLocks noChangeArrowheads="1"/>
          </p:cNvSpPr>
          <p:nvPr/>
        </p:nvSpPr>
        <p:spPr bwMode="auto">
          <a:xfrm>
            <a:off x="4403725" y="2895600"/>
            <a:ext cx="40544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dirty="0">
                <a:solidFill>
                  <a:schemeClr val="tx2"/>
                </a:solidFill>
                <a:latin typeface="Gill Sans"/>
                <a:cs typeface="Gill Sans"/>
              </a:rPr>
              <a:t>Grabs every character up to the user presses </a:t>
            </a:r>
            <a:r>
              <a:rPr lang="ja-JP" altLang="en-US" dirty="0">
                <a:solidFill>
                  <a:schemeClr val="tx2"/>
                </a:solidFill>
                <a:latin typeface="Gill Sans"/>
                <a:cs typeface="Gill Sans"/>
              </a:rPr>
              <a:t>“</a:t>
            </a:r>
            <a:r>
              <a:rPr lang="en-US" dirty="0">
                <a:solidFill>
                  <a:schemeClr val="tx2"/>
                </a:solidFill>
                <a:latin typeface="Gill Sans"/>
                <a:cs typeface="Gill Sans"/>
              </a:rPr>
              <a:t>enter</a:t>
            </a:r>
            <a:r>
              <a:rPr lang="ja-JP" altLang="en-US" dirty="0">
                <a:solidFill>
                  <a:schemeClr val="tx2"/>
                </a:solidFill>
                <a:latin typeface="Gill Sans"/>
                <a:cs typeface="Gill Sans"/>
              </a:rPr>
              <a:t>”</a:t>
            </a:r>
            <a:endParaRPr lang="en-US" dirty="0">
              <a:solidFill>
                <a:schemeClr val="tx2"/>
              </a:solidFill>
              <a:latin typeface="Gill Sans"/>
              <a:cs typeface="Gill Sans"/>
            </a:endParaRPr>
          </a:p>
        </p:txBody>
      </p:sp>
      <p:sp>
        <p:nvSpPr>
          <p:cNvPr id="46094" name="Text Box 9"/>
          <p:cNvSpPr txBox="1">
            <a:spLocks noChangeArrowheads="1"/>
          </p:cNvSpPr>
          <p:nvPr/>
        </p:nvSpPr>
        <p:spPr bwMode="auto">
          <a:xfrm>
            <a:off x="2209800" y="1998280"/>
            <a:ext cx="6429965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dirty="0" smtClean="0">
                <a:solidFill>
                  <a:schemeClr val="tx2"/>
                </a:solidFill>
                <a:latin typeface="Gill Sans"/>
                <a:cs typeface="Gill Sans"/>
              </a:rPr>
              <a:t>Semantics:  Assigns </a:t>
            </a:r>
            <a:r>
              <a:rPr lang="en-US" dirty="0">
                <a:solidFill>
                  <a:schemeClr val="tx2"/>
                </a:solidFill>
                <a:latin typeface="Gill Sans"/>
                <a:cs typeface="Gill Sans"/>
              </a:rPr>
              <a:t>variable </a:t>
            </a:r>
            <a:r>
              <a:rPr lang="en-US" b="1" dirty="0">
                <a:solidFill>
                  <a:schemeClr val="tx2"/>
                </a:solidFill>
                <a:latin typeface="Gill Sans"/>
                <a:cs typeface="Gill Sans"/>
              </a:rPr>
              <a:t>color</a:t>
            </a:r>
            <a:r>
              <a:rPr lang="en-US" dirty="0">
                <a:solidFill>
                  <a:schemeClr val="tx2"/>
                </a:solidFill>
                <a:latin typeface="Gill Sans"/>
                <a:cs typeface="Gill Sans"/>
              </a:rPr>
              <a:t> </a:t>
            </a:r>
            <a:r>
              <a:rPr lang="en-US" dirty="0">
                <a:solidFill>
                  <a:schemeClr val="tx2"/>
                </a:solidFill>
                <a:latin typeface="Gill Sans"/>
                <a:ea typeface="Monaco" charset="0"/>
                <a:cs typeface="Gill Sans"/>
              </a:rPr>
              <a:t>the </a:t>
            </a:r>
            <a:r>
              <a:rPr lang="en-US" dirty="0" smtClean="0">
                <a:solidFill>
                  <a:schemeClr val="tx2"/>
                </a:solidFill>
                <a:latin typeface="Gill Sans"/>
                <a:ea typeface="Monaco" charset="0"/>
                <a:cs typeface="Gill Sans"/>
              </a:rPr>
              <a:t>user’s </a:t>
            </a:r>
            <a:r>
              <a:rPr lang="en-US" dirty="0">
                <a:solidFill>
                  <a:schemeClr val="tx2"/>
                </a:solidFill>
                <a:latin typeface="Gill Sans"/>
                <a:ea typeface="Monaco" charset="0"/>
                <a:cs typeface="Gill Sans"/>
              </a:rPr>
              <a:t>input</a:t>
            </a:r>
          </a:p>
        </p:txBody>
      </p:sp>
      <p:sp>
        <p:nvSpPr>
          <p:cNvPr id="46095" name="Text Box 10"/>
          <p:cNvSpPr txBox="1">
            <a:spLocks noChangeArrowheads="1"/>
          </p:cNvSpPr>
          <p:nvPr/>
        </p:nvSpPr>
        <p:spPr bwMode="auto">
          <a:xfrm>
            <a:off x="5622925" y="6240463"/>
            <a:ext cx="2586038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dirty="0" err="1">
                <a:latin typeface="Monaco" charset="0"/>
                <a:cs typeface="Monaco" charset="0"/>
              </a:rPr>
              <a:t>input_demo.py</a:t>
            </a:r>
            <a:endParaRPr lang="en-US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991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/>
      <p:bldP spid="46090" grpId="0" animBg="1"/>
      <p:bldP spid="46091" grpId="0"/>
      <p:bldP spid="46092" grpId="0" animBg="1"/>
      <p:bldP spid="46093" grpId="0"/>
      <p:bldP spid="4609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Documenting Your Code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 eaLnBrk="1" hangingPunct="1">
              <a:lnSpc>
                <a:spcPct val="92000"/>
              </a:lnSpc>
            </a:pPr>
            <a:r>
              <a:rPr lang="en-US" sz="3000" dirty="0">
                <a:ea typeface="ＭＳ Ｐゴシック" charset="0"/>
              </a:rPr>
              <a:t>Use English to describe what your program is doing in </a:t>
            </a:r>
            <a:r>
              <a:rPr lang="en-US" sz="3000" b="1" i="1" dirty="0">
                <a:solidFill>
                  <a:srgbClr val="008000"/>
                </a:solidFill>
                <a:ea typeface="ＭＳ Ｐゴシック" charset="0"/>
              </a:rPr>
              <a:t>comments</a:t>
            </a:r>
            <a:endParaRPr lang="en-US" sz="3000" i="1" dirty="0">
              <a:solidFill>
                <a:srgbClr val="008000"/>
              </a:solidFill>
              <a:ea typeface="ＭＳ Ｐゴシック" charset="0"/>
            </a:endParaRPr>
          </a:p>
          <a:p>
            <a:pPr marL="792163" lvl="1" indent="-334963" defTabSz="457200" eaLnBrk="1" hangingPunct="1">
              <a:lnSpc>
                <a:spcPct val="92000"/>
              </a:lnSpc>
            </a:pPr>
            <a:r>
              <a:rPr lang="en-US" sz="2600" dirty="0">
                <a:ea typeface="ＭＳ Ｐゴシック" charset="0"/>
              </a:rPr>
              <a:t>Everything after a </a:t>
            </a:r>
            <a:r>
              <a:rPr lang="en-US" sz="2600" b="1" dirty="0">
                <a:solidFill>
                  <a:schemeClr val="bg2"/>
                </a:solidFill>
                <a:ea typeface="ＭＳ Ｐゴシック" charset="0"/>
              </a:rPr>
              <a:t>#</a:t>
            </a:r>
            <a:r>
              <a:rPr lang="en-US" sz="2600" dirty="0">
                <a:ea typeface="ＭＳ Ｐゴシック" charset="0"/>
              </a:rPr>
              <a:t> is a comment</a:t>
            </a:r>
          </a:p>
          <a:p>
            <a:pPr lvl="2" eaLnBrk="1" hangingPunct="1">
              <a:lnSpc>
                <a:spcPct val="92000"/>
              </a:lnSpc>
            </a:pPr>
            <a:r>
              <a:rPr lang="en-US" sz="2400" dirty="0">
                <a:solidFill>
                  <a:srgbClr val="020202"/>
                </a:solidFill>
                <a:ea typeface="ＭＳ Ｐゴシック" charset="0"/>
              </a:rPr>
              <a:t>Color-coded </a:t>
            </a:r>
            <a:r>
              <a:rPr lang="en-US" sz="2400" dirty="0" smtClean="0">
                <a:solidFill>
                  <a:srgbClr val="020202"/>
                </a:solidFill>
                <a:ea typeface="ＭＳ Ｐゴシック" charset="0"/>
              </a:rPr>
              <a:t>in </a:t>
            </a:r>
            <a:r>
              <a:rPr lang="en-US" sz="2400" dirty="0" err="1" smtClean="0">
                <a:solidFill>
                  <a:srgbClr val="020202"/>
                </a:solidFill>
                <a:ea typeface="ＭＳ Ｐゴシック" charset="0"/>
              </a:rPr>
              <a:t>ped</a:t>
            </a:r>
            <a:r>
              <a:rPr lang="en-US" sz="2400" dirty="0" smtClean="0">
                <a:solidFill>
                  <a:srgbClr val="020202"/>
                </a:solidFill>
                <a:ea typeface="ＭＳ Ｐゴシック" charset="0"/>
              </a:rPr>
              <a:t>,</a:t>
            </a:r>
            <a:r>
              <a:rPr lang="en-US" sz="2400" dirty="0" smtClean="0">
                <a:solidFill>
                  <a:srgbClr val="020202"/>
                </a:solidFill>
                <a:ea typeface="ＭＳ Ｐゴシック" charset="0"/>
              </a:rPr>
              <a:t> </a:t>
            </a:r>
            <a:r>
              <a:rPr lang="en-US" sz="2400" dirty="0" err="1">
                <a:solidFill>
                  <a:srgbClr val="020202"/>
                </a:solidFill>
                <a:ea typeface="ＭＳ Ｐゴシック" charset="0"/>
              </a:rPr>
              <a:t>gedit</a:t>
            </a:r>
            <a:r>
              <a:rPr lang="en-US" sz="2400" dirty="0">
                <a:solidFill>
                  <a:srgbClr val="020202"/>
                </a:solidFill>
                <a:ea typeface="ＭＳ Ｐゴシック" charset="0"/>
              </a:rPr>
              <a:t>, </a:t>
            </a:r>
            <a:r>
              <a:rPr lang="en-US" sz="2400" dirty="0" err="1">
                <a:solidFill>
                  <a:srgbClr val="020202"/>
                </a:solidFill>
                <a:ea typeface="ＭＳ Ｐゴシック" charset="0"/>
              </a:rPr>
              <a:t>textwrangler</a:t>
            </a:r>
            <a:r>
              <a:rPr lang="en-US" sz="2400" dirty="0">
                <a:solidFill>
                  <a:srgbClr val="020202"/>
                </a:solidFill>
                <a:ea typeface="ＭＳ Ｐゴシック" charset="0"/>
              </a:rPr>
              <a:t> </a:t>
            </a:r>
            <a:r>
              <a:rPr lang="en-US" sz="2400" dirty="0" smtClean="0">
                <a:solidFill>
                  <a:srgbClr val="020202"/>
                </a:solidFill>
                <a:ea typeface="ＭＳ Ｐゴシック" charset="0"/>
              </a:rPr>
              <a:t>IDLE</a:t>
            </a:r>
            <a:endParaRPr lang="en-US" sz="2400" dirty="0">
              <a:solidFill>
                <a:srgbClr val="020202"/>
              </a:solidFill>
              <a:ea typeface="ＭＳ Ｐゴシック" charset="0"/>
            </a:endParaRPr>
          </a:p>
          <a:p>
            <a:pPr marL="792163" lvl="1" indent="-334963" defTabSz="457200" eaLnBrk="1" hangingPunct="1">
              <a:lnSpc>
                <a:spcPct val="92000"/>
              </a:lnSpc>
            </a:pPr>
            <a:r>
              <a:rPr lang="en-US" sz="2600" dirty="0">
                <a:ea typeface="ＭＳ Ｐゴシック" charset="0"/>
              </a:rPr>
              <a:t>Python does not execute </a:t>
            </a:r>
            <a:r>
              <a:rPr lang="en-US" sz="2600" dirty="0" smtClean="0">
                <a:ea typeface="ＭＳ Ｐゴシック" charset="0"/>
              </a:rPr>
              <a:t>comments</a:t>
            </a:r>
            <a:endParaRPr lang="en-US" sz="3000" dirty="0">
              <a:ea typeface="ＭＳ Ｐゴシック" charset="0"/>
            </a:endParaRPr>
          </a:p>
          <a:p>
            <a:pPr marL="341313" indent="-341313" defTabSz="457200" eaLnBrk="1" hangingPunct="1">
              <a:lnSpc>
                <a:spcPct val="92000"/>
              </a:lnSpc>
            </a:pPr>
            <a:r>
              <a:rPr lang="en-US" sz="3000" dirty="0">
                <a:ea typeface="ＭＳ Ｐゴシック" charset="0"/>
              </a:rPr>
              <a:t>Does not affect the correctness of your </a:t>
            </a:r>
            <a:r>
              <a:rPr lang="en-US" sz="3000" dirty="0" smtClean="0">
                <a:ea typeface="ＭＳ Ｐゴシック" charset="0"/>
              </a:rPr>
              <a:t>program</a:t>
            </a:r>
            <a:endParaRPr lang="en-US" sz="3000" dirty="0">
              <a:ea typeface="ＭＳ Ｐゴシック" charset="0"/>
            </a:endParaRPr>
          </a:p>
          <a:p>
            <a:pPr marL="341313" indent="-341313" defTabSz="457200" eaLnBrk="1" hangingPunct="1">
              <a:lnSpc>
                <a:spcPct val="92000"/>
              </a:lnSpc>
            </a:pPr>
            <a:r>
              <a:rPr lang="en-US" sz="3000" dirty="0">
                <a:ea typeface="ＭＳ Ｐゴシック" charset="0"/>
              </a:rPr>
              <a:t>Improves </a:t>
            </a:r>
            <a:r>
              <a:rPr lang="en-US" sz="3000" dirty="0" smtClean="0">
                <a:ea typeface="ＭＳ Ｐゴシック" charset="0"/>
              </a:rPr>
              <a:t>program’s </a:t>
            </a:r>
            <a:r>
              <a:rPr lang="en-US" sz="3000" b="1" i="1" dirty="0">
                <a:solidFill>
                  <a:srgbClr val="008000"/>
                </a:solidFill>
                <a:ea typeface="ＭＳ Ｐゴシック" charset="0"/>
              </a:rPr>
              <a:t>readability</a:t>
            </a:r>
          </a:p>
          <a:p>
            <a:pPr marL="792163" lvl="1" indent="-334963" defTabSz="457200" eaLnBrk="1" hangingPunct="1">
              <a:lnSpc>
                <a:spcPct val="92000"/>
              </a:lnSpc>
            </a:pPr>
            <a:r>
              <a:rPr lang="en-US" sz="2600" dirty="0">
                <a:ea typeface="ＭＳ Ｐゴシック" charset="0"/>
              </a:rPr>
              <a:t>Easier for someone else to read and update your code</a:t>
            </a:r>
          </a:p>
        </p:txBody>
      </p:sp>
    </p:spTree>
    <p:extLst>
      <p:ext uri="{BB962C8B-B14F-4D97-AF65-F5344CB8AC3E}">
        <p14:creationId xmlns:p14="http://schemas.microsoft.com/office/powerpoint/2010/main" val="321215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When to Use Comments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 eaLnBrk="1" hangingPunct="1">
              <a:lnSpc>
                <a:spcPct val="92000"/>
              </a:lnSpc>
            </a:pPr>
            <a:r>
              <a:rPr lang="en-US" dirty="0">
                <a:ea typeface="ＭＳ Ｐゴシック" charset="0"/>
              </a:rPr>
              <a:t>Document the author, high-level description of the program at the top of the </a:t>
            </a:r>
            <a:r>
              <a:rPr lang="en-US" dirty="0" smtClean="0">
                <a:ea typeface="ＭＳ Ｐゴシック" charset="0"/>
              </a:rPr>
              <a:t>program</a:t>
            </a:r>
            <a:endParaRPr lang="en-US" dirty="0">
              <a:ea typeface="ＭＳ Ｐゴシック" charset="0"/>
            </a:endParaRPr>
          </a:p>
          <a:p>
            <a:pPr marL="341313" indent="-341313" defTabSz="457200" eaLnBrk="1" hangingPunct="1">
              <a:lnSpc>
                <a:spcPct val="92000"/>
              </a:lnSpc>
            </a:pPr>
            <a:r>
              <a:rPr lang="en-US" dirty="0">
                <a:ea typeface="ＭＳ Ｐゴシック" charset="0"/>
              </a:rPr>
              <a:t>Provide an outline of an algorithm</a:t>
            </a:r>
          </a:p>
          <a:p>
            <a:pPr marL="792163" lvl="1" indent="-334963" defTabSz="457200" eaLnBrk="1" hangingPunct="1">
              <a:lnSpc>
                <a:spcPct val="92000"/>
              </a:lnSpc>
            </a:pPr>
            <a:r>
              <a:rPr lang="en-US" dirty="0">
                <a:ea typeface="ＭＳ Ｐゴシック" charset="0"/>
              </a:rPr>
              <a:t>Separates the steps of the </a:t>
            </a:r>
            <a:r>
              <a:rPr lang="en-US" dirty="0" smtClean="0">
                <a:ea typeface="ＭＳ Ｐゴシック" charset="0"/>
              </a:rPr>
              <a:t>algorithm</a:t>
            </a:r>
            <a:endParaRPr lang="en-US" dirty="0">
              <a:ea typeface="ＭＳ Ｐゴシック" charset="0"/>
            </a:endParaRPr>
          </a:p>
          <a:p>
            <a:pPr marL="341313" indent="-341313" defTabSz="457200" eaLnBrk="1" hangingPunct="1">
              <a:lnSpc>
                <a:spcPct val="92000"/>
              </a:lnSpc>
            </a:pPr>
            <a:r>
              <a:rPr lang="en-US" dirty="0">
                <a:ea typeface="ＭＳ Ｐゴシック" charset="0"/>
              </a:rPr>
              <a:t>Describe difficult-to-understand code</a:t>
            </a:r>
          </a:p>
          <a:p>
            <a:pPr marL="341313" indent="-341313" defTabSz="457200" eaLnBrk="1" hangingPunct="1">
              <a:lnSpc>
                <a:spcPct val="92000"/>
              </a:lnSpc>
            </a:pPr>
            <a:endParaRPr lang="en-US" dirty="0">
              <a:ea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4114800"/>
            <a:ext cx="7772400" cy="15857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Gill Sans"/>
                <a:cs typeface="Gill Sans"/>
              </a:rPr>
              <a:t>“Programs </a:t>
            </a:r>
            <a:r>
              <a:rPr lang="en-US" sz="2400" b="1" dirty="0">
                <a:latin typeface="Gill Sans"/>
                <a:cs typeface="Gill Sans"/>
              </a:rPr>
              <a:t>should be written for people to read, </a:t>
            </a:r>
            <a:r>
              <a:rPr lang="en-US" sz="2400" b="1" dirty="0" smtClean="0">
                <a:latin typeface="Gill Sans"/>
                <a:cs typeface="Gill Sans"/>
              </a:rPr>
              <a:t/>
            </a:r>
            <a:br>
              <a:rPr lang="en-US" sz="2400" b="1" dirty="0" smtClean="0">
                <a:latin typeface="Gill Sans"/>
                <a:cs typeface="Gill Sans"/>
              </a:rPr>
            </a:br>
            <a:r>
              <a:rPr lang="en-US" sz="2400" b="1" dirty="0" smtClean="0">
                <a:latin typeface="Gill Sans"/>
                <a:cs typeface="Gill Sans"/>
              </a:rPr>
              <a:t>and </a:t>
            </a:r>
            <a:r>
              <a:rPr lang="en-US" sz="2400" b="1" dirty="0">
                <a:latin typeface="Gill Sans"/>
                <a:cs typeface="Gill Sans"/>
              </a:rPr>
              <a:t>only incidentally for machines to execute</a:t>
            </a:r>
            <a:r>
              <a:rPr lang="en-US" sz="2400" b="1" dirty="0" smtClean="0">
                <a:latin typeface="Gill Sans"/>
                <a:cs typeface="Gill Sans"/>
              </a:rPr>
              <a:t>.”</a:t>
            </a:r>
          </a:p>
          <a:p>
            <a:pPr marL="165100"/>
            <a:r>
              <a:rPr lang="en-US" sz="2800" dirty="0" smtClean="0">
                <a:latin typeface="Arial"/>
                <a:cs typeface="Arial"/>
              </a:rPr>
              <a:t>From </a:t>
            </a:r>
            <a:r>
              <a:rPr lang="en-US" sz="2800" i="1" dirty="0" smtClean="0">
                <a:latin typeface="Arial"/>
                <a:cs typeface="Arial"/>
              </a:rPr>
              <a:t>“</a:t>
            </a:r>
            <a:r>
              <a:rPr lang="en-US" sz="2800" i="1" dirty="0" smtClean="0">
                <a:latin typeface="Arial"/>
                <a:cs typeface="Arial"/>
              </a:rPr>
              <a:t>Structure </a:t>
            </a:r>
            <a:r>
              <a:rPr lang="en-US" sz="2800" i="1" dirty="0">
                <a:latin typeface="Arial"/>
                <a:cs typeface="Arial"/>
              </a:rPr>
              <a:t>and Interpretation of Computer </a:t>
            </a:r>
            <a:r>
              <a:rPr lang="en-US" sz="2800" i="1" dirty="0" smtClean="0">
                <a:latin typeface="Arial"/>
                <a:cs typeface="Arial"/>
              </a:rPr>
              <a:t>Programs” </a:t>
            </a:r>
            <a:r>
              <a:rPr lang="en-US" sz="2800" dirty="0" smtClean="0">
                <a:latin typeface="Arial"/>
                <a:cs typeface="Arial"/>
              </a:rPr>
              <a:t>by </a:t>
            </a:r>
            <a:r>
              <a:rPr lang="en-US" sz="2800" dirty="0">
                <a:latin typeface="Arial"/>
                <a:cs typeface="Arial"/>
              </a:rPr>
              <a:t>Abelson </a:t>
            </a:r>
            <a:r>
              <a:rPr lang="en-US" sz="2800" dirty="0" smtClean="0">
                <a:latin typeface="Arial"/>
                <a:cs typeface="Arial"/>
              </a:rPr>
              <a:t>&amp; </a:t>
            </a:r>
            <a:r>
              <a:rPr lang="en-US" sz="2800" dirty="0" err="1" smtClean="0">
                <a:latin typeface="Arial"/>
                <a:cs typeface="Arial"/>
              </a:rPr>
              <a:t>Sussman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7664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5257800"/>
          </a:xfrm>
        </p:spPr>
        <p:txBody>
          <a:bodyPr/>
          <a:lstStyle/>
          <a:p>
            <a:r>
              <a:rPr lang="en-US" sz="2800" dirty="0" smtClean="0"/>
              <a:t>Function &amp; variable names make a program more readable</a:t>
            </a:r>
          </a:p>
          <a:p>
            <a:pPr lvl="1"/>
            <a:r>
              <a:rPr lang="en-US" sz="2400" dirty="0" smtClean="0"/>
              <a:t>Which is more readable?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800" dirty="0" smtClean="0"/>
              <a:t>Comments provide additional </a:t>
            </a:r>
            <a:r>
              <a:rPr lang="en-US" sz="2800" b="1" i="1" dirty="0" smtClean="0"/>
              <a:t>documentation</a:t>
            </a:r>
            <a:endParaRPr lang="en-US" sz="2800" b="1" u="sng" dirty="0" smtClean="0"/>
          </a:p>
          <a:p>
            <a:r>
              <a:rPr lang="en-US" sz="2800" dirty="0" smtClean="0"/>
              <a:t>Why make a program readable?</a:t>
            </a:r>
          </a:p>
          <a:p>
            <a:pPr lvl="1"/>
            <a:r>
              <a:rPr lang="en-US" sz="2400" dirty="0" smtClean="0"/>
              <a:t>For you (now &amp; later)</a:t>
            </a:r>
          </a:p>
          <a:p>
            <a:pPr lvl="1"/>
            <a:r>
              <a:rPr lang="en-US" sz="2400" dirty="0" smtClean="0"/>
              <a:t>For me</a:t>
            </a:r>
          </a:p>
          <a:p>
            <a:pPr lvl="1"/>
            <a:r>
              <a:rPr lang="en-US" sz="2400" dirty="0" smtClean="0"/>
              <a:t>For others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647622"/>
            <a:ext cx="4775200" cy="1314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76222"/>
            <a:ext cx="29925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you comment?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top of every program, #comment:</a:t>
            </a:r>
          </a:p>
          <a:p>
            <a:pPr lvl="1"/>
            <a:r>
              <a:rPr lang="en-US" dirty="0" smtClean="0"/>
              <a:t>What it does</a:t>
            </a:r>
          </a:p>
          <a:p>
            <a:pPr lvl="1"/>
            <a:r>
              <a:rPr lang="en-US" dirty="0" smtClean="0"/>
              <a:t>Assignment, course, semester</a:t>
            </a:r>
          </a:p>
          <a:p>
            <a:pPr lvl="1"/>
            <a:r>
              <a:rPr lang="en-US" dirty="0" smtClean="0"/>
              <a:t>Author</a:t>
            </a:r>
          </a:p>
          <a:p>
            <a:r>
              <a:rPr lang="en-US" dirty="0" smtClean="0"/>
              <a:t>Inside every function, “””comment”””: </a:t>
            </a:r>
          </a:p>
          <a:p>
            <a:pPr lvl="1"/>
            <a:r>
              <a:rPr lang="en-US" dirty="0" smtClean="0"/>
              <a:t>What the function does</a:t>
            </a:r>
          </a:p>
          <a:p>
            <a:pPr lvl="1"/>
            <a:r>
              <a:rPr lang="en-US" dirty="0" smtClean="0"/>
              <a:t>Describe parameters</a:t>
            </a:r>
          </a:p>
          <a:p>
            <a:pPr lvl="1"/>
            <a:r>
              <a:rPr lang="en-US" dirty="0" smtClean="0"/>
              <a:t>Explain return (if applicable)</a:t>
            </a:r>
          </a:p>
          <a:p>
            <a:r>
              <a:rPr lang="en-US" dirty="0" smtClean="0"/>
              <a:t>Summarize long series of statements with block comments (#)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28600"/>
            <a:ext cx="7466307" cy="9869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41313" indent="-341313" algn="ctr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latin typeface="Gill Sans"/>
                <a:cs typeface="Gill Sans"/>
              </a:rPr>
              <a:t>A component in WOD &amp; project </a:t>
            </a:r>
            <a:r>
              <a:rPr lang="en-US" sz="3200" dirty="0" smtClean="0">
                <a:latin typeface="Gill Sans"/>
                <a:cs typeface="Gill Sans"/>
              </a:rPr>
              <a:t>grades:</a:t>
            </a:r>
          </a:p>
          <a:p>
            <a:pPr marL="341313" indent="-341313" algn="ctr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latin typeface="Gill Sans"/>
                <a:cs typeface="Gill Sans"/>
              </a:rPr>
              <a:t>How understandable/readable is your code?</a:t>
            </a:r>
            <a:endParaRPr lang="en-GB" sz="40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16896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Identify the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Parts </a:t>
            </a:r>
            <a:r>
              <a:rPr lang="en-US" dirty="0">
                <a:ea typeface="ＭＳ Ｐゴシック" charset="0"/>
                <a:cs typeface="ＭＳ Ｐゴシック" charset="0"/>
              </a:rPr>
              <a:t>of a Program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52400" y="1219200"/>
            <a:ext cx="8915400" cy="2729978"/>
          </a:xfrm>
          <a:prstGeom prst="rect">
            <a:avLst/>
          </a:prstGeom>
          <a:solidFill>
            <a:srgbClr val="FFFFFF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>
                <a:solidFill>
                  <a:schemeClr val="tx1"/>
                </a:solidFill>
                <a:latin typeface="Monaco" charset="0"/>
                <a:cs typeface="Luxi Sans" charset="0"/>
              </a:rPr>
              <a:t># Demonstrate numeric and string 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Luxi Sans" charset="0"/>
              </a:rPr>
              <a:t>input</a:t>
            </a:r>
            <a:endParaRPr lang="en-US" sz="2000" dirty="0">
              <a:solidFill>
                <a:schemeClr val="tx1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color = 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input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("What is your favorite color? 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" )</a:t>
            </a: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print("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Cool!  My favorite color is _light_", color, 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"!")</a:t>
            </a: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rating = </a:t>
            </a:r>
            <a:r>
              <a:rPr lang="en-US" sz="2000" dirty="0" err="1" smtClean="0">
                <a:solidFill>
                  <a:srgbClr val="020202"/>
                </a:solidFill>
                <a:latin typeface="Monaco" charset="0"/>
                <a:cs typeface="Luxi Sans" charset="0"/>
              </a:rPr>
              <a:t>eval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(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input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("On a scale of 1 to 10, how much do you like 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Ryan Gosling? 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"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))</a:t>
            </a: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print("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Cool!  I like him", 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rating*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1.8, "much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!")</a:t>
            </a: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endParaRPr lang="en-US" dirty="0">
              <a:solidFill>
                <a:srgbClr val="020202"/>
              </a:solidFill>
              <a:latin typeface="Monaco" charset="0"/>
              <a:cs typeface="Luxi Sans" charset="0"/>
            </a:endParaRPr>
          </a:p>
        </p:txBody>
      </p:sp>
      <p:sp>
        <p:nvSpPr>
          <p:cNvPr id="52233" name="Text Box 4"/>
          <p:cNvSpPr txBox="1">
            <a:spLocks noChangeArrowheads="1"/>
          </p:cNvSpPr>
          <p:nvPr/>
        </p:nvSpPr>
        <p:spPr bwMode="auto">
          <a:xfrm>
            <a:off x="1066800" y="4648200"/>
            <a:ext cx="7315200" cy="8985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Identify the comments, variables, functions, expressions, assignments, literals 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6248400" y="6248400"/>
            <a:ext cx="2585714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dirty="0" err="1" smtClean="0">
                <a:solidFill>
                  <a:srgbClr val="008000"/>
                </a:solidFill>
                <a:latin typeface="Monaco" charset="0"/>
                <a:cs typeface="Monaco" charset="0"/>
              </a:rPr>
              <a:t>input_demo.py</a:t>
            </a:r>
            <a:endParaRPr lang="en-US" dirty="0">
              <a:solidFill>
                <a:srgbClr val="008000"/>
              </a:solidFill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043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Identify the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Parts </a:t>
            </a:r>
            <a:r>
              <a:rPr lang="en-US" dirty="0">
                <a:ea typeface="ＭＳ Ｐゴシック" charset="0"/>
                <a:cs typeface="ＭＳ Ｐゴシック" charset="0"/>
              </a:rPr>
              <a:t>of a Program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52400" y="1219200"/>
            <a:ext cx="8915400" cy="2729978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>
                <a:solidFill>
                  <a:srgbClr val="008080"/>
                </a:solidFill>
                <a:latin typeface="Monaco" charset="0"/>
                <a:cs typeface="Luxi Sans" charset="0"/>
              </a:rPr>
              <a:t># Demonstrate numeric and string </a:t>
            </a:r>
            <a:r>
              <a:rPr lang="en-US" sz="2000" dirty="0" smtClean="0">
                <a:solidFill>
                  <a:srgbClr val="008080"/>
                </a:solidFill>
                <a:latin typeface="Monaco" charset="0"/>
                <a:cs typeface="Luxi Sans" charset="0"/>
              </a:rPr>
              <a:t>input</a:t>
            </a:r>
            <a:endParaRPr lang="en-US" sz="2000" dirty="0">
              <a:solidFill>
                <a:srgbClr val="008080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>
                <a:solidFill>
                  <a:srgbClr val="660066"/>
                </a:solidFill>
                <a:latin typeface="Monaco" charset="0"/>
                <a:cs typeface="Luxi Sans" charset="0"/>
              </a:rPr>
              <a:t>color </a:t>
            </a:r>
            <a:r>
              <a:rPr lang="en-US" sz="2000" dirty="0">
                <a:solidFill>
                  <a:srgbClr val="DE67B4"/>
                </a:solidFill>
                <a:latin typeface="Monaco" charset="0"/>
                <a:cs typeface="Luxi Sans" charset="0"/>
              </a:rPr>
              <a:t>=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Monaco" charset="0"/>
                <a:cs typeface="Luxi Sans" charset="0"/>
              </a:rPr>
              <a:t>input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(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“What </a:t>
            </a:r>
            <a:r>
              <a:rPr lang="en-US" sz="2000" dirty="0">
                <a:solidFill>
                  <a:srgbClr val="558ED5"/>
                </a:solidFill>
                <a:latin typeface="Monaco" charset="0"/>
                <a:cs typeface="Luxi Sans" charset="0"/>
              </a:rPr>
              <a:t>is your favorite color? 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" 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)</a:t>
            </a: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 smtClean="0">
                <a:solidFill>
                  <a:srgbClr val="008000"/>
                </a:solidFill>
                <a:latin typeface="Monaco" charset="0"/>
                <a:cs typeface="Luxi Sans" charset="0"/>
              </a:rPr>
              <a:t>print</a:t>
            </a:r>
            <a:r>
              <a:rPr lang="en-US" sz="2000" dirty="0">
                <a:solidFill>
                  <a:srgbClr val="558ED5"/>
                </a:solidFill>
                <a:latin typeface="Monaco" charset="0"/>
                <a:cs typeface="Luxi Sans" charset="0"/>
              </a:rPr>
              <a:t>(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"</a:t>
            </a:r>
            <a:r>
              <a:rPr lang="en-US" sz="2000" dirty="0">
                <a:solidFill>
                  <a:srgbClr val="558ED5"/>
                </a:solidFill>
                <a:latin typeface="Monaco" charset="0"/>
                <a:cs typeface="Luxi Sans" charset="0"/>
              </a:rPr>
              <a:t>Cool!  My favorite color is 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_light_”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, </a:t>
            </a:r>
            <a:r>
              <a:rPr lang="en-US" sz="2000" dirty="0">
                <a:solidFill>
                  <a:srgbClr val="660066"/>
                </a:solidFill>
                <a:latin typeface="Monaco" charset="0"/>
                <a:cs typeface="Luxi Sans" charset="0"/>
              </a:rPr>
              <a:t>color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, </a:t>
            </a:r>
            <a:r>
              <a:rPr lang="en-US" sz="2000" dirty="0">
                <a:solidFill>
                  <a:srgbClr val="558ED5"/>
                </a:solidFill>
                <a:latin typeface="Monaco" charset="0"/>
                <a:cs typeface="Luxi Sans" charset="0"/>
              </a:rPr>
              <a:t>"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!"</a:t>
            </a:r>
            <a:r>
              <a:rPr lang="en-US" sz="2000" dirty="0" smtClean="0">
                <a:solidFill>
                  <a:schemeClr val="folHlink"/>
                </a:solidFill>
                <a:latin typeface="Monaco" charset="0"/>
                <a:cs typeface="Luxi Sans" charset="0"/>
              </a:rPr>
              <a:t>)</a:t>
            </a:r>
            <a:endParaRPr lang="en-US" sz="2000" dirty="0">
              <a:solidFill>
                <a:schemeClr val="folHlink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 smtClean="0">
                <a:solidFill>
                  <a:srgbClr val="660066"/>
                </a:solidFill>
                <a:latin typeface="Monaco" charset="0"/>
                <a:cs typeface="Luxi Sans" charset="0"/>
              </a:rPr>
              <a:t>rating</a:t>
            </a:r>
            <a:r>
              <a:rPr lang="en-US" sz="2000" dirty="0" smtClean="0">
                <a:solidFill>
                  <a:schemeClr val="bg2"/>
                </a:solidFill>
                <a:latin typeface="Monaco" charset="0"/>
                <a:cs typeface="Luxi Sans" charset="0"/>
              </a:rPr>
              <a:t> </a:t>
            </a:r>
            <a:r>
              <a:rPr lang="en-US" sz="2000" dirty="0" smtClean="0">
                <a:solidFill>
                  <a:srgbClr val="DE67B4"/>
                </a:solidFill>
                <a:latin typeface="Monaco" charset="0"/>
                <a:cs typeface="Luxi Sans" charset="0"/>
              </a:rPr>
              <a:t>=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Monaco" charset="0"/>
                <a:cs typeface="Luxi Sans" charset="0"/>
              </a:rPr>
              <a:t>eval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Luxi Sans" charset="0"/>
              </a:rPr>
              <a:t>(</a:t>
            </a:r>
            <a:r>
              <a:rPr lang="en-US" sz="2000" dirty="0" smtClean="0">
                <a:solidFill>
                  <a:srgbClr val="008000"/>
                </a:solidFill>
                <a:latin typeface="Monaco" charset="0"/>
                <a:cs typeface="Luxi Sans" charset="0"/>
              </a:rPr>
              <a:t>input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(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"</a:t>
            </a:r>
            <a:r>
              <a:rPr lang="en-US" sz="2000" dirty="0">
                <a:solidFill>
                  <a:srgbClr val="558ED5"/>
                </a:solidFill>
                <a:latin typeface="Monaco" charset="0"/>
                <a:cs typeface="Luxi Sans" charset="0"/>
              </a:rPr>
              <a:t>On a scale of 1 to 10, how much do you like 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Ryan Gosling? </a:t>
            </a:r>
            <a:r>
              <a:rPr lang="en-US" sz="2000" dirty="0">
                <a:solidFill>
                  <a:srgbClr val="558ED5"/>
                </a:solidFill>
                <a:latin typeface="Monaco" charset="0"/>
                <a:cs typeface="Luxi Sans" charset="0"/>
              </a:rPr>
              <a:t>" 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)</a:t>
            </a: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 smtClean="0">
                <a:solidFill>
                  <a:srgbClr val="008000"/>
                </a:solidFill>
                <a:latin typeface="Monaco" charset="0"/>
                <a:cs typeface="Luxi Sans" charset="0"/>
              </a:rPr>
              <a:t>print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(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"</a:t>
            </a:r>
            <a:r>
              <a:rPr lang="en-US" sz="2000" dirty="0">
                <a:solidFill>
                  <a:srgbClr val="558ED5"/>
                </a:solidFill>
                <a:latin typeface="Monaco" charset="0"/>
                <a:cs typeface="Luxi Sans" charset="0"/>
              </a:rPr>
              <a:t>Cool!  I like 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him”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, </a:t>
            </a:r>
            <a:r>
              <a:rPr lang="en-US" sz="2000" dirty="0" smtClean="0">
                <a:solidFill>
                  <a:srgbClr val="660066"/>
                </a:solidFill>
                <a:latin typeface="Monaco" charset="0"/>
                <a:cs typeface="Luxi Sans" charset="0"/>
              </a:rPr>
              <a:t>rating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Luxi Sans" charset="0"/>
              </a:rPr>
              <a:t>*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Monaco" charset="0"/>
                <a:cs typeface="Luxi Sans" charset="0"/>
              </a:rPr>
              <a:t>1.8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, </a:t>
            </a:r>
            <a:r>
              <a:rPr lang="en-US" sz="2000" dirty="0">
                <a:solidFill>
                  <a:srgbClr val="558ED5"/>
                </a:solidFill>
                <a:latin typeface="Monaco" charset="0"/>
                <a:cs typeface="Luxi Sans" charset="0"/>
              </a:rPr>
              <a:t>"much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!"</a:t>
            </a:r>
            <a:r>
              <a:rPr lang="en-US" sz="2000" dirty="0" smtClean="0">
                <a:solidFill>
                  <a:schemeClr val="folHlink"/>
                </a:solidFill>
                <a:latin typeface="Monaco" charset="0"/>
                <a:cs typeface="Luxi Sans" charset="0"/>
              </a:rPr>
              <a:t>)</a:t>
            </a: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endParaRPr lang="en-US" dirty="0">
              <a:solidFill>
                <a:srgbClr val="020202"/>
              </a:solidFill>
              <a:latin typeface="Monaco" charset="0"/>
              <a:cs typeface="Luxi Sans" charset="0"/>
            </a:endParaRPr>
          </a:p>
        </p:txBody>
      </p:sp>
      <p:sp>
        <p:nvSpPr>
          <p:cNvPr id="54281" name="Text Box 4"/>
          <p:cNvSpPr txBox="1">
            <a:spLocks noChangeArrowheads="1"/>
          </p:cNvSpPr>
          <p:nvPr/>
        </p:nvSpPr>
        <p:spPr bwMode="auto">
          <a:xfrm>
            <a:off x="1057685" y="4791075"/>
            <a:ext cx="6876233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Identify the </a:t>
            </a:r>
            <a:r>
              <a:rPr lang="en-US" sz="2800" dirty="0">
                <a:solidFill>
                  <a:srgbClr val="008080"/>
                </a:solidFill>
                <a:latin typeface="Gill Sans"/>
                <a:cs typeface="Gill Sans"/>
              </a:rPr>
              <a:t>comments</a:t>
            </a:r>
            <a:r>
              <a:rPr lang="en-US" sz="2800" dirty="0">
                <a:latin typeface="Gill Sans"/>
                <a:cs typeface="Gill Sans"/>
              </a:rPr>
              <a:t>, </a:t>
            </a:r>
            <a:r>
              <a:rPr lang="en-US" sz="2800" dirty="0">
                <a:solidFill>
                  <a:srgbClr val="660066"/>
                </a:solidFill>
                <a:latin typeface="Gill Sans"/>
                <a:cs typeface="Gill Sans"/>
              </a:rPr>
              <a:t>variables</a:t>
            </a:r>
            <a:r>
              <a:rPr lang="en-US" sz="2800" dirty="0">
                <a:latin typeface="Gill Sans"/>
                <a:cs typeface="Gill Sans"/>
              </a:rPr>
              <a:t>, </a:t>
            </a:r>
            <a:r>
              <a:rPr lang="en-US" sz="2800" dirty="0">
                <a:solidFill>
                  <a:srgbClr val="008000"/>
                </a:solidFill>
                <a:latin typeface="Gill Sans"/>
                <a:cs typeface="Gill Sans"/>
              </a:rPr>
              <a:t>functions</a:t>
            </a:r>
            <a:r>
              <a:rPr lang="en-US" sz="2800" dirty="0">
                <a:latin typeface="Gill Sans"/>
                <a:cs typeface="Gill Sans"/>
              </a:rPr>
              <a:t>, </a:t>
            </a:r>
            <a:r>
              <a:rPr lang="en-US" sz="2800" dirty="0">
                <a:solidFill>
                  <a:srgbClr val="E46C0A"/>
                </a:solidFill>
                <a:latin typeface="Gill Sans"/>
                <a:cs typeface="Gill Sans"/>
              </a:rPr>
              <a:t>expressions</a:t>
            </a:r>
            <a:r>
              <a:rPr lang="en-US" sz="2800" dirty="0">
                <a:latin typeface="Gill Sans"/>
                <a:cs typeface="Gill Sans"/>
              </a:rPr>
              <a:t>, </a:t>
            </a:r>
            <a:r>
              <a:rPr lang="en-US" sz="2800" dirty="0">
                <a:solidFill>
                  <a:srgbClr val="DE67B4"/>
                </a:solidFill>
                <a:latin typeface="Gill Sans"/>
                <a:cs typeface="Gill Sans"/>
              </a:rPr>
              <a:t>assignments,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"/>
                <a:cs typeface="Gill Sans"/>
              </a:rPr>
              <a:t>literals </a:t>
            </a:r>
          </a:p>
        </p:txBody>
      </p:sp>
      <p:sp>
        <p:nvSpPr>
          <p:cNvPr id="54282" name="Text Box 5"/>
          <p:cNvSpPr txBox="1">
            <a:spLocks noChangeArrowheads="1"/>
          </p:cNvSpPr>
          <p:nvPr/>
        </p:nvSpPr>
        <p:spPr bwMode="auto">
          <a:xfrm>
            <a:off x="4267200" y="3829990"/>
            <a:ext cx="1673054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dirty="0">
                <a:solidFill>
                  <a:srgbClr val="E46C0A"/>
                </a:solidFill>
              </a:rPr>
              <a:t>expression</a:t>
            </a:r>
          </a:p>
        </p:txBody>
      </p:sp>
      <p:sp>
        <p:nvSpPr>
          <p:cNvPr id="54283" name="AutoShape 6"/>
          <p:cNvSpPr>
            <a:spLocks/>
          </p:cNvSpPr>
          <p:nvPr/>
        </p:nvSpPr>
        <p:spPr bwMode="auto">
          <a:xfrm rot="-5400000">
            <a:off x="4907702" y="2959101"/>
            <a:ext cx="355600" cy="1600198"/>
          </a:xfrm>
          <a:prstGeom prst="leftBrace">
            <a:avLst>
              <a:gd name="adj1" fmla="val 29159"/>
              <a:gd name="adj2" fmla="val 50000"/>
            </a:avLst>
          </a:prstGeom>
          <a:noFill/>
          <a:ln w="317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354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&amp; Arithmetic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8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 statements</a:t>
            </a:r>
            <a:endParaRPr lang="en-GB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Assignment statements are NOT math equations!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These are commands!</a:t>
            </a:r>
          </a:p>
          <a:p>
            <a:pPr lvl="1"/>
            <a:r>
              <a:rPr lang="en-GB" dirty="0" smtClean="0"/>
              <a:t>x = 2</a:t>
            </a:r>
          </a:p>
          <a:p>
            <a:pPr lvl="1"/>
            <a:r>
              <a:rPr lang="en-GB" dirty="0" smtClean="0"/>
              <a:t>y = x</a:t>
            </a:r>
          </a:p>
          <a:p>
            <a:pPr lvl="1"/>
            <a:r>
              <a:rPr lang="en-GB" dirty="0" smtClean="0"/>
              <a:t>x = x + 3</a:t>
            </a:r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286000" y="2057400"/>
            <a:ext cx="3324225" cy="4619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1" algn="ctr" defTabSz="457200"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2017B8"/>
                </a:solidFill>
                <a:latin typeface="Monaco" charset="0"/>
                <a:ea typeface="Monaco" charset="0"/>
                <a:cs typeface="Monaco" charset="0"/>
              </a:rPr>
              <a:t>count = count + 1</a:t>
            </a:r>
          </a:p>
        </p:txBody>
      </p:sp>
    </p:spTree>
    <p:extLst>
      <p:ext uri="{BB962C8B-B14F-4D97-AF65-F5344CB8AC3E}">
        <p14:creationId xmlns:p14="http://schemas.microsoft.com/office/powerpoint/2010/main" val="20444860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the values?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After executing the following statements, what are the values of each variable?</a:t>
            </a:r>
          </a:p>
          <a:p>
            <a:pPr lvl="1"/>
            <a:r>
              <a:rPr lang="en-US" smtClean="0"/>
              <a:t>a = 5</a:t>
            </a:r>
          </a:p>
          <a:p>
            <a:pPr lvl="1"/>
            <a:r>
              <a:rPr lang="en-US" smtClean="0"/>
              <a:t>y = a + -1 * a</a:t>
            </a:r>
          </a:p>
          <a:p>
            <a:pPr lvl="1"/>
            <a:r>
              <a:rPr lang="en-US" smtClean="0"/>
              <a:t>z = a + y / 2</a:t>
            </a:r>
          </a:p>
          <a:p>
            <a:pPr lvl="1"/>
            <a:r>
              <a:rPr lang="en-US" smtClean="0"/>
              <a:t>a = a + 3</a:t>
            </a:r>
          </a:p>
          <a:p>
            <a:pPr lvl="1"/>
            <a:r>
              <a:rPr lang="en-US" smtClean="0"/>
              <a:t>y = (7+x)*z</a:t>
            </a:r>
          </a:p>
          <a:p>
            <a:pPr lvl="1"/>
            <a:r>
              <a:rPr lang="en-US" smtClean="0"/>
              <a:t>x = z*2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5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23789"/>
            <a:ext cx="8686800" cy="77162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Programming Languages</a:t>
            </a: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86800" cy="4604980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Programming language: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Specific rules for what is and </a:t>
            </a:r>
            <a:r>
              <a:rPr lang="en-GB" dirty="0" err="1">
                <a:ea typeface="Luxi Sans" charset="0"/>
              </a:rPr>
              <a:t>isn</a:t>
            </a:r>
            <a:r>
              <a:rPr lang="ja-JP" altLang="en-GB" dirty="0">
                <a:ea typeface="Luxi Sans" charset="0"/>
              </a:rPr>
              <a:t>’</a:t>
            </a:r>
            <a:r>
              <a:rPr lang="en-GB" dirty="0">
                <a:ea typeface="Luxi Sans" charset="0"/>
              </a:rPr>
              <a:t>t allowed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Must be exact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Computer carries out commands as they are given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ea typeface="Luxi Sans" charset="0"/>
              </a:rPr>
              <a:t>Syntax</a:t>
            </a:r>
            <a:r>
              <a:rPr lang="en-GB" dirty="0">
                <a:ea typeface="Luxi Sans" charset="0"/>
              </a:rPr>
              <a:t>: the symbols given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ea typeface="Luxi Sans" charset="0"/>
              </a:rPr>
              <a:t>Semantics</a:t>
            </a:r>
            <a:r>
              <a:rPr lang="en-GB" dirty="0">
                <a:ea typeface="Luxi Sans" charset="0"/>
              </a:rPr>
              <a:t>: what it means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Example:  </a:t>
            </a:r>
            <a:r>
              <a:rPr lang="en-GB" dirty="0" smtClean="0">
                <a:ea typeface="Luxi Sans" charset="0"/>
              </a:rPr>
              <a:t/>
            </a:r>
            <a:br>
              <a:rPr lang="en-GB" dirty="0" smtClean="0">
                <a:ea typeface="Luxi Sans" charset="0"/>
              </a:rPr>
            </a:br>
            <a:r>
              <a:rPr lang="en-GB" dirty="0" smtClean="0">
                <a:solidFill>
                  <a:schemeClr val="bg2"/>
                </a:solidFill>
                <a:ea typeface="Luxi Sans" charset="0"/>
              </a:rPr>
              <a:t>III </a:t>
            </a:r>
            <a:r>
              <a:rPr lang="en-GB" dirty="0">
                <a:solidFill>
                  <a:schemeClr val="bg2"/>
                </a:solidFill>
                <a:ea typeface="Luxi Sans" charset="0"/>
              </a:rPr>
              <a:t>* IV </a:t>
            </a:r>
            <a:r>
              <a:rPr lang="en-GB" dirty="0">
                <a:ea typeface="Luxi Sans" charset="0"/>
              </a:rPr>
              <a:t>means </a:t>
            </a:r>
            <a:r>
              <a:rPr lang="en-GB" dirty="0">
                <a:solidFill>
                  <a:srgbClr val="400080"/>
                </a:solidFill>
                <a:ea typeface="Luxi Sans" charset="0"/>
              </a:rPr>
              <a:t>3 × 4 </a:t>
            </a:r>
            <a:r>
              <a:rPr lang="en-GB" dirty="0">
                <a:ea typeface="Luxi Sans" charset="0"/>
              </a:rPr>
              <a:t>which evaluates to </a:t>
            </a:r>
            <a:r>
              <a:rPr lang="en-GB" dirty="0">
                <a:solidFill>
                  <a:srgbClr val="400080"/>
                </a:solidFill>
                <a:ea typeface="Luxi Sans" charset="0"/>
              </a:rPr>
              <a:t>12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Programming languages are </a:t>
            </a:r>
            <a:r>
              <a:rPr lang="en-GB" dirty="0">
                <a:solidFill>
                  <a:schemeClr val="accent2"/>
                </a:solidFill>
                <a:ea typeface="Luxi Sans" charset="0"/>
              </a:rPr>
              <a:t>unambiguous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the values?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executing the following statements, what are the values of each variable?</a:t>
            </a:r>
          </a:p>
          <a:p>
            <a:pPr lvl="1"/>
            <a:r>
              <a:rPr lang="en-US" dirty="0" smtClean="0"/>
              <a:t>a = 5</a:t>
            </a:r>
          </a:p>
          <a:p>
            <a:pPr lvl="1"/>
            <a:r>
              <a:rPr lang="en-US" dirty="0" smtClean="0"/>
              <a:t>y = a + -1 * a</a:t>
            </a:r>
          </a:p>
          <a:p>
            <a:pPr lvl="1"/>
            <a:r>
              <a:rPr lang="en-US" dirty="0" smtClean="0"/>
              <a:t>z = a + y / 2</a:t>
            </a:r>
          </a:p>
          <a:p>
            <a:pPr lvl="1"/>
            <a:r>
              <a:rPr lang="en-US" dirty="0" smtClean="0"/>
              <a:t>a = a + 3</a:t>
            </a:r>
          </a:p>
          <a:p>
            <a:pPr lvl="1"/>
            <a:r>
              <a:rPr lang="en-US" dirty="0" smtClean="0"/>
              <a:t>y = (7+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)*z</a:t>
            </a:r>
          </a:p>
          <a:p>
            <a:pPr lvl="1"/>
            <a:r>
              <a:rPr lang="en-US" dirty="0" smtClean="0"/>
              <a:t>x = z*2 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86200" y="4433888"/>
            <a:ext cx="4191000" cy="18140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20202"/>
                </a:solidFill>
                <a:latin typeface="Gill Sans"/>
                <a:cs typeface="Gill Sans"/>
              </a:rPr>
              <a:t>Runtime error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: </a:t>
            </a:r>
          </a:p>
          <a:p>
            <a:pPr>
              <a:defRPr/>
            </a:pPr>
            <a:r>
              <a:rPr lang="en-US" sz="2400" dirty="0">
                <a:solidFill>
                  <a:srgbClr val="020202"/>
                </a:solidFill>
                <a:latin typeface="Gill Sans"/>
                <a:ea typeface="Monaco" charset="0"/>
                <a:cs typeface="Gill Sans"/>
              </a:rPr>
              <a:t>	</a:t>
            </a:r>
            <a:r>
              <a:rPr lang="en-US" sz="2400" i="1" dirty="0" err="1">
                <a:solidFill>
                  <a:srgbClr val="020202"/>
                </a:solidFill>
                <a:latin typeface="Gill Sans"/>
                <a:ea typeface="Monaco" charset="0"/>
                <a:cs typeface="Gill Sans"/>
              </a:rPr>
              <a:t>x</a:t>
            </a:r>
            <a:r>
              <a:rPr lang="en-US" sz="2400" i="1" dirty="0">
                <a:solidFill>
                  <a:srgbClr val="020202"/>
                </a:solidFill>
                <a:latin typeface="Gill Sans"/>
                <a:ea typeface="Monaco" charset="0"/>
                <a:cs typeface="Gill Sans"/>
              </a:rPr>
              <a:t> </a:t>
            </a:r>
            <a:r>
              <a:rPr lang="en-US" sz="2400" i="1" dirty="0">
                <a:solidFill>
                  <a:srgbClr val="020202"/>
                </a:solidFill>
                <a:latin typeface="Gill Sans"/>
                <a:cs typeface="Gill Sans"/>
              </a:rPr>
              <a:t>doesn’t have a value yet!</a:t>
            </a:r>
          </a:p>
          <a:p>
            <a:pPr marL="231775" indent="-231775">
              <a:buFont typeface="Arial" charset="0"/>
              <a:buChar char="•"/>
              <a:defRPr/>
            </a:pP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We say “</a:t>
            </a:r>
            <a:r>
              <a:rPr lang="en-US" sz="2400" dirty="0" err="1">
                <a:solidFill>
                  <a:srgbClr val="020202"/>
                </a:solidFill>
                <a:latin typeface="Gill Sans"/>
                <a:cs typeface="Gill Sans"/>
              </a:rPr>
              <a:t>x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 was not initialized”</a:t>
            </a:r>
          </a:p>
          <a:p>
            <a:pPr marL="231775" indent="-231775">
              <a:buFont typeface="Arial" charset="0"/>
              <a:buChar char="•"/>
              <a:defRPr/>
            </a:pP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Can’t use a variable on RHS until seen on LHS!*</a:t>
            </a:r>
          </a:p>
        </p:txBody>
      </p:sp>
      <p:cxnSp>
        <p:nvCxnSpPr>
          <p:cNvPr id="24584" name="Straight Arrow Connector 8"/>
          <p:cNvCxnSpPr>
            <a:cxnSpLocks noChangeShapeType="1"/>
          </p:cNvCxnSpPr>
          <p:nvPr/>
        </p:nvCxnSpPr>
        <p:spPr bwMode="auto">
          <a:xfrm rot="10800000">
            <a:off x="2743200" y="4724400"/>
            <a:ext cx="1143000" cy="60960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23366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</a:rPr>
              <a:t>More on Arithmetic </a:t>
            </a:r>
            <a:r>
              <a:rPr lang="en-US" dirty="0">
                <a:ea typeface="ＭＳ Ｐゴシック" charset="0"/>
              </a:rPr>
              <a:t>Operations</a:t>
            </a:r>
          </a:p>
        </p:txBody>
      </p:sp>
      <p:graphicFrame>
        <p:nvGraphicFramePr>
          <p:cNvPr id="82947" name="Group 3"/>
          <p:cNvGraphicFramePr>
            <a:graphicFrameLocks noGrp="1"/>
          </p:cNvGraphicFramePr>
          <p:nvPr/>
        </p:nvGraphicFramePr>
        <p:xfrm>
          <a:off x="304800" y="1398588"/>
          <a:ext cx="8229600" cy="3584576"/>
        </p:xfrm>
        <a:graphic>
          <a:graphicData uri="http://schemas.openxmlformats.org/drawingml/2006/table">
            <a:tbl>
              <a:tblPr/>
              <a:tblGrid>
                <a:gridCol w="1936750"/>
                <a:gridCol w="3625850"/>
                <a:gridCol w="26670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Associativity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Addition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300" rtl="0" eaLnBrk="1" fontAlgn="base" latinLnBrk="0" hangingPunct="1">
                        <a:lnSpc>
                          <a:spcPct val="10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Subtraction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300" rtl="0" eaLnBrk="1" fontAlgn="base" latinLnBrk="0" hangingPunct="1">
                        <a:lnSpc>
                          <a:spcPct val="10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Multiplication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/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Division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Remainder (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mod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”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**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Exponentiation (power)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6664" name="Text Box 37"/>
          <p:cNvSpPr txBox="1">
            <a:spLocks noChangeArrowheads="1"/>
          </p:cNvSpPr>
          <p:nvPr/>
        </p:nvSpPr>
        <p:spPr bwMode="auto">
          <a:xfrm>
            <a:off x="76200" y="5257800"/>
            <a:ext cx="5480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Precedence rules: P E - DM% AS</a:t>
            </a:r>
          </a:p>
        </p:txBody>
      </p:sp>
      <p:sp>
        <p:nvSpPr>
          <p:cNvPr id="26665" name="Text Box 38"/>
          <p:cNvSpPr txBox="1">
            <a:spLocks noChangeArrowheads="1"/>
          </p:cNvSpPr>
          <p:nvPr/>
        </p:nvSpPr>
        <p:spPr bwMode="auto">
          <a:xfrm>
            <a:off x="3979863" y="6019800"/>
            <a:ext cx="1354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20202"/>
                </a:solidFill>
              </a:rPr>
              <a:t>negation</a:t>
            </a:r>
          </a:p>
        </p:txBody>
      </p:sp>
      <p:sp>
        <p:nvSpPr>
          <p:cNvPr id="26666" name="Line 39"/>
          <p:cNvSpPr>
            <a:spLocks noChangeShapeType="1"/>
          </p:cNvSpPr>
          <p:nvPr/>
        </p:nvSpPr>
        <p:spPr bwMode="auto">
          <a:xfrm flipH="1" flipV="1">
            <a:off x="3887788" y="5638800"/>
            <a:ext cx="76200" cy="6096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Text Box 40"/>
          <p:cNvSpPr txBox="1">
            <a:spLocks noChangeArrowheads="1"/>
          </p:cNvSpPr>
          <p:nvPr/>
        </p:nvSpPr>
        <p:spPr bwMode="auto">
          <a:xfrm>
            <a:off x="5638800" y="5105400"/>
            <a:ext cx="3429000" cy="1200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i="1" dirty="0">
                <a:solidFill>
                  <a:schemeClr val="bg2"/>
                </a:solidFill>
                <a:latin typeface="Gill Sans"/>
                <a:cs typeface="Gill Sans"/>
              </a:rPr>
              <a:t>Associativity</a:t>
            </a:r>
            <a:r>
              <a:rPr lang="en-US" dirty="0">
                <a:solidFill>
                  <a:srgbClr val="020202"/>
                </a:solidFill>
                <a:latin typeface="Gill Sans"/>
                <a:cs typeface="Gill Sans"/>
              </a:rPr>
              <a:t> matters when you have the same operation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927144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NOT Math Class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Need to write out all operations explicitly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In math class, a (b+1) meant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a * (b+1)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1446" name="Text Box 4"/>
          <p:cNvSpPr txBox="1">
            <a:spLocks noChangeArrowheads="1"/>
          </p:cNvSpPr>
          <p:nvPr/>
        </p:nvSpPr>
        <p:spPr bwMode="auto">
          <a:xfrm>
            <a:off x="4495800" y="2590800"/>
            <a:ext cx="3297297" cy="4401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Gill Sans"/>
                <a:cs typeface="Gill Sans"/>
              </a:rPr>
              <a:t>Write this way in Python</a:t>
            </a:r>
          </a:p>
        </p:txBody>
      </p:sp>
      <p:sp>
        <p:nvSpPr>
          <p:cNvPr id="28680" name="AutoShape 5"/>
          <p:cNvSpPr>
            <a:spLocks/>
          </p:cNvSpPr>
          <p:nvPr/>
        </p:nvSpPr>
        <p:spPr bwMode="auto">
          <a:xfrm rot="-5400000">
            <a:off x="5913437" y="1409700"/>
            <a:ext cx="381000" cy="1981200"/>
          </a:xfrm>
          <a:prstGeom prst="leftBrace">
            <a:avLst>
              <a:gd name="adj1" fmla="val 39674"/>
              <a:gd name="adj2" fmla="val 50000"/>
            </a:avLst>
          </a:prstGeom>
          <a:noFill/>
          <a:ln w="3810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28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animBg="1"/>
      <p:bldP spid="2868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Math Practice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3124200" y="1905000"/>
            <a:ext cx="2895600" cy="1816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5+3*2</a:t>
            </a:r>
          </a:p>
          <a:p>
            <a:pPr>
              <a:defRPr/>
            </a:pPr>
            <a:r>
              <a:rPr lang="en-US" sz="280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2 * 3 ** 2</a:t>
            </a:r>
          </a:p>
          <a:p>
            <a:pPr>
              <a:defRPr/>
            </a:pPr>
            <a:r>
              <a:rPr lang="en-US" sz="280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-3 ** 2</a:t>
            </a:r>
          </a:p>
          <a:p>
            <a:pPr>
              <a:defRPr/>
            </a:pPr>
            <a:r>
              <a:rPr lang="en-US" sz="280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2 ** 3 ** 3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5000" y="5105400"/>
            <a:ext cx="4953000" cy="44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sz="2400" dirty="0">
                <a:latin typeface="Gill Sans"/>
                <a:cs typeface="Gill Sans"/>
              </a:rPr>
              <a:t>How should we verify our answers?</a:t>
            </a:r>
          </a:p>
        </p:txBody>
      </p:sp>
    </p:spTree>
    <p:extLst>
      <p:ext uri="{BB962C8B-B14F-4D97-AF65-F5344CB8AC3E}">
        <p14:creationId xmlns:p14="http://schemas.microsoft.com/office/powerpoint/2010/main" val="352148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8940"/>
            <a:ext cx="8688388" cy="782908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Division Practice (NOT Math class)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133600"/>
            <a:ext cx="8688388" cy="4224465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x = 6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//4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y = 4 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// 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6 * 5.0 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a = 6/12.0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b = 6.0/12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z = .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3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z 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= 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y 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/ 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x</a:t>
            </a:r>
            <a:endParaRPr lang="en-GB" dirty="0" smtClean="0">
              <a:latin typeface="Monaco" charset="0"/>
              <a:ea typeface="ＭＳ Ｐゴシック" charset="0"/>
              <a:cs typeface="Monaco" charset="0"/>
            </a:endParaRP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z 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= x / 3</a:t>
            </a: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1143000" y="1143000"/>
            <a:ext cx="6400800" cy="8988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indent="-228600">
              <a:lnSpc>
                <a:spcPct val="93000"/>
              </a:lnSpc>
              <a:buClr>
                <a:srgbClr val="020202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What is the result? </a:t>
            </a:r>
            <a:endParaRPr lang="en-US" sz="2800" dirty="0" smtClean="0">
              <a:solidFill>
                <a:schemeClr val="tx1"/>
              </a:solidFill>
              <a:latin typeface="Gill Sans"/>
              <a:cs typeface="Gill Sans"/>
            </a:endParaRPr>
          </a:p>
          <a:p>
            <a:pPr marL="457200" indent="-228600">
              <a:lnSpc>
                <a:spcPct val="93000"/>
              </a:lnSpc>
              <a:buClr>
                <a:srgbClr val="020202"/>
              </a:buClr>
              <a:buSzPct val="100000"/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Gill Sans"/>
                <a:cs typeface="Gill Sans"/>
              </a:rPr>
              <a:t>What </a:t>
            </a: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is the </a:t>
            </a:r>
            <a:r>
              <a:rPr lang="en-US" sz="2800" b="1" dirty="0">
                <a:solidFill>
                  <a:schemeClr val="tx1"/>
                </a:solidFill>
                <a:latin typeface="Gill Sans"/>
                <a:cs typeface="Gill Sans"/>
              </a:rPr>
              <a:t>type</a:t>
            </a: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 of the LHS variable?</a:t>
            </a:r>
          </a:p>
        </p:txBody>
      </p:sp>
    </p:spTree>
    <p:extLst>
      <p:ext uri="{BB962C8B-B14F-4D97-AF65-F5344CB8AC3E}">
        <p14:creationId xmlns:p14="http://schemas.microsoft.com/office/powerpoint/2010/main" val="24636955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Python Is …</a:t>
            </a:r>
            <a:endParaRPr lang="en-US" dirty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660066"/>
                </a:solidFill>
              </a:rPr>
              <a:t>programming </a:t>
            </a:r>
            <a:r>
              <a:rPr lang="en-US" dirty="0" smtClean="0">
                <a:solidFill>
                  <a:srgbClr val="660066"/>
                </a:solidFill>
              </a:rPr>
              <a:t>language</a:t>
            </a:r>
          </a:p>
          <a:p>
            <a:pPr lvl="1" eaLnBrk="1" hangingPunct="1">
              <a:defRPr/>
            </a:pPr>
            <a:r>
              <a:rPr lang="en-US" dirty="0">
                <a:solidFill>
                  <a:schemeClr val="accent2"/>
                </a:solidFill>
              </a:rPr>
              <a:t>8</a:t>
            </a:r>
            <a:r>
              <a:rPr lang="en-US" baseline="30000" dirty="0" smtClean="0">
                <a:solidFill>
                  <a:schemeClr val="accent2"/>
                </a:solidFill>
              </a:rPr>
              <a:t>th</a:t>
            </a:r>
            <a:r>
              <a:rPr lang="en-US" dirty="0" smtClean="0">
                <a:solidFill>
                  <a:schemeClr val="accent2"/>
                </a:solidFill>
              </a:rPr>
              <a:t> most popular</a:t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dirty="0"/>
              <a:t>An </a:t>
            </a:r>
            <a:r>
              <a:rPr lang="en-US" dirty="0">
                <a:solidFill>
                  <a:srgbClr val="660066"/>
                </a:solidFill>
              </a:rPr>
              <a:t>interpreter</a:t>
            </a:r>
            <a:r>
              <a:rPr lang="en-US" dirty="0"/>
              <a:t> (which is a program) that executes Python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2313826"/>
            <a:ext cx="8991600" cy="35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Monaco" charset="0"/>
                <a:cs typeface="Monaco" charset="0"/>
              </a:rPr>
              <a:t>http://www.tiobe.com/index.php/content/paperinfo/tpci/</a:t>
            </a:r>
            <a:r>
              <a:rPr lang="en-US" sz="1800" dirty="0" smtClean="0">
                <a:solidFill>
                  <a:schemeClr val="tx2"/>
                </a:solidFill>
                <a:latin typeface="Monaco" charset="0"/>
                <a:cs typeface="Monaco" charset="0"/>
              </a:rPr>
              <a:t>index.html </a:t>
            </a:r>
            <a:endParaRPr lang="en-US" sz="1800" dirty="0">
              <a:solidFill>
                <a:schemeClr val="tx2"/>
              </a:solidFill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47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3789"/>
            <a:ext cx="8686800" cy="77162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/>
              <a:t>Python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75227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 common </a:t>
            </a:r>
            <a:r>
              <a:rPr lang="en-GB" i="1" dirty="0">
                <a:solidFill>
                  <a:schemeClr val="accent2"/>
                </a:solidFill>
              </a:rPr>
              <a:t>interpreted</a:t>
            </a:r>
            <a:r>
              <a:rPr lang="en-GB" dirty="0"/>
              <a:t> programming language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Runs on many operating systems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First released by Guido van </a:t>
            </a:r>
            <a:r>
              <a:rPr lang="en-GB" dirty="0" err="1"/>
              <a:t>Rossum</a:t>
            </a:r>
            <a:r>
              <a:rPr lang="en-GB" dirty="0"/>
              <a:t> in 1991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Named after </a:t>
            </a:r>
            <a:r>
              <a:rPr lang="en-GB" i="1" dirty="0"/>
              <a:t>Monty Python</a:t>
            </a:r>
            <a:r>
              <a:rPr lang="en-US" i="1" dirty="0"/>
              <a:t>’</a:t>
            </a:r>
            <a:r>
              <a:rPr lang="en-GB" altLang="ja-JP" i="1" dirty="0"/>
              <a:t>s Flying Circus</a:t>
            </a:r>
            <a:endParaRPr lang="en-GB" altLang="ja-JP" dirty="0"/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Minimalist syntax, emphasizes </a:t>
            </a:r>
            <a:r>
              <a:rPr lang="en-GB" dirty="0">
                <a:solidFill>
                  <a:schemeClr val="accent2"/>
                </a:solidFill>
              </a:rPr>
              <a:t>readability</a:t>
            </a:r>
            <a:endParaRPr lang="en-GB" dirty="0"/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Flexible, fast, useful language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Used by scientists, engineers, systems programmers</a:t>
            </a:r>
          </a:p>
        </p:txBody>
      </p:sp>
    </p:spTree>
    <p:extLst>
      <p:ext uri="{BB962C8B-B14F-4D97-AF65-F5344CB8AC3E}">
        <p14:creationId xmlns:p14="http://schemas.microsoft.com/office/powerpoint/2010/main" val="35816876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Python Interpreter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5213" cy="297180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2000"/>
              </a:lnSpc>
              <a:buFont typeface="Times" charset="0"/>
              <a:buAutoNum type="arabicPeriod"/>
            </a:pPr>
            <a:r>
              <a:rPr lang="en-GB" sz="2800" dirty="0">
                <a:ea typeface="Luxi Sans" charset="0"/>
              </a:rPr>
              <a:t>Validates Python programming language expression(s)</a:t>
            </a:r>
          </a:p>
          <a:p>
            <a:pPr marL="952500" lvl="1" indent="-228600" eaLnBrk="1" hangingPunct="1">
              <a:lnSpc>
                <a:spcPct val="92000"/>
              </a:lnSpc>
              <a:buFont typeface="Times" charset="0"/>
              <a:buChar char="•"/>
            </a:pPr>
            <a:r>
              <a:rPr lang="en-GB" sz="2400" dirty="0">
                <a:ea typeface="Luxi Sans" charset="0"/>
              </a:rPr>
              <a:t>Enforces Python </a:t>
            </a:r>
            <a:r>
              <a:rPr lang="en-GB" sz="2400" b="1" dirty="0">
                <a:ea typeface="Luxi Sans" charset="0"/>
              </a:rPr>
              <a:t>syntax</a:t>
            </a:r>
            <a:endParaRPr lang="en-GB" sz="2400" dirty="0">
              <a:ea typeface="Luxi Sans" charset="0"/>
            </a:endParaRPr>
          </a:p>
          <a:p>
            <a:pPr marL="952500" lvl="1" indent="-228600" eaLnBrk="1" hangingPunct="1">
              <a:lnSpc>
                <a:spcPct val="92000"/>
              </a:lnSpc>
              <a:buFont typeface="Times" charset="0"/>
              <a:buChar char="•"/>
            </a:pPr>
            <a:r>
              <a:rPr lang="en-GB" sz="2400" dirty="0">
                <a:ea typeface="Luxi Sans" charset="0"/>
              </a:rPr>
              <a:t>Reports </a:t>
            </a:r>
            <a:r>
              <a:rPr lang="en-GB" sz="2400" b="1" dirty="0">
                <a:ea typeface="Luxi Sans" charset="0"/>
              </a:rPr>
              <a:t>syntax</a:t>
            </a:r>
            <a:r>
              <a:rPr lang="en-GB" sz="2400" dirty="0">
                <a:ea typeface="Luxi Sans" charset="0"/>
              </a:rPr>
              <a:t> errors</a:t>
            </a:r>
          </a:p>
          <a:p>
            <a:pPr marL="609600" indent="-609600" eaLnBrk="1" hangingPunct="1">
              <a:lnSpc>
                <a:spcPct val="92000"/>
              </a:lnSpc>
              <a:buFont typeface="Times" charset="0"/>
              <a:buAutoNum type="arabicPeriod"/>
            </a:pPr>
            <a:r>
              <a:rPr lang="en-GB" sz="2800" dirty="0">
                <a:ea typeface="Luxi Sans" charset="0"/>
              </a:rPr>
              <a:t>Executes expression(s)</a:t>
            </a:r>
          </a:p>
          <a:p>
            <a:pPr marL="952500" lvl="1" indent="-228600" eaLnBrk="1" hangingPunct="1">
              <a:lnSpc>
                <a:spcPct val="92000"/>
              </a:lnSpc>
              <a:buFont typeface="Times" charset="0"/>
              <a:buChar char="•"/>
            </a:pPr>
            <a:r>
              <a:rPr lang="en-GB" sz="2400" dirty="0">
                <a:ea typeface="Luxi Sans" charset="0"/>
              </a:rPr>
              <a:t>Runtime errors (e.g., divide by 0)</a:t>
            </a:r>
          </a:p>
          <a:p>
            <a:pPr marL="952500" lvl="1" indent="-228600" eaLnBrk="1" hangingPunct="1">
              <a:lnSpc>
                <a:spcPct val="92000"/>
              </a:lnSpc>
              <a:buFont typeface="Times" charset="0"/>
              <a:buChar char="•"/>
            </a:pPr>
            <a:r>
              <a:rPr lang="en-GB" sz="2400" b="1" dirty="0">
                <a:ea typeface="Luxi Sans" charset="0"/>
              </a:rPr>
              <a:t>Semantic</a:t>
            </a:r>
            <a:r>
              <a:rPr lang="en-GB" sz="2400" dirty="0">
                <a:ea typeface="Luxi Sans" charset="0"/>
              </a:rPr>
              <a:t> errors (not what you </a:t>
            </a:r>
            <a:r>
              <a:rPr lang="en-GB" sz="2400" i="1" dirty="0">
                <a:ea typeface="Luxi Sans" charset="0"/>
              </a:rPr>
              <a:t>meant</a:t>
            </a:r>
            <a:r>
              <a:rPr lang="en-GB" sz="2400" dirty="0">
                <a:ea typeface="Luxi Sans" charset="0"/>
              </a:rPr>
              <a:t>)</a:t>
            </a:r>
          </a:p>
          <a:p>
            <a:pPr marL="952500" lvl="1" indent="-228600" eaLnBrk="1" hangingPunct="1">
              <a:lnSpc>
                <a:spcPct val="92000"/>
              </a:lnSpc>
              <a:buFont typeface="Times" charset="0"/>
              <a:buChar char="•"/>
            </a:pPr>
            <a:endParaRPr lang="en-US" dirty="0">
              <a:ea typeface="Luxi Sans" charset="0"/>
            </a:endParaRPr>
          </a:p>
        </p:txBody>
      </p:sp>
      <p:sp>
        <p:nvSpPr>
          <p:cNvPr id="52230" name="AutoShape 4"/>
          <p:cNvSpPr>
            <a:spLocks noChangeArrowheads="1"/>
          </p:cNvSpPr>
          <p:nvPr/>
        </p:nvSpPr>
        <p:spPr bwMode="auto">
          <a:xfrm>
            <a:off x="4681538" y="4156075"/>
            <a:ext cx="1566862" cy="754063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20202"/>
                </a:solidFill>
                <a:latin typeface="Tahoma" charset="0"/>
              </a:rPr>
              <a:t>Interpreter</a:t>
            </a:r>
          </a:p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20202"/>
                </a:solidFill>
                <a:latin typeface="Tahoma" charset="0"/>
              </a:rPr>
              <a:t>(</a:t>
            </a:r>
            <a:r>
              <a:rPr lang="en-GB">
                <a:solidFill>
                  <a:srgbClr val="020202"/>
                </a:solidFill>
                <a:latin typeface="Monaco" charset="0"/>
                <a:cs typeface="Monaco" charset="0"/>
              </a:rPr>
              <a:t>python</a:t>
            </a:r>
            <a:r>
              <a:rPr lang="en-GB">
                <a:solidFill>
                  <a:srgbClr val="020202"/>
                </a:solidFill>
                <a:latin typeface="Tahoma" charset="0"/>
              </a:rPr>
              <a:t>)</a:t>
            </a:r>
          </a:p>
        </p:txBody>
      </p:sp>
      <p:sp>
        <p:nvSpPr>
          <p:cNvPr id="52231" name="AutoShape 5"/>
          <p:cNvSpPr>
            <a:spLocks noChangeArrowheads="1"/>
          </p:cNvSpPr>
          <p:nvPr/>
        </p:nvSpPr>
        <p:spPr bwMode="auto">
          <a:xfrm>
            <a:off x="1828800" y="4114800"/>
            <a:ext cx="1219200" cy="871538"/>
          </a:xfrm>
          <a:prstGeom prst="foldedCorner">
            <a:avLst>
              <a:gd name="adj" fmla="val 12500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20202"/>
                </a:solidFill>
                <a:latin typeface="Tahoma" charset="0"/>
              </a:rPr>
              <a:t>Expression</a:t>
            </a:r>
            <a:endParaRPr lang="en-GB" dirty="0">
              <a:solidFill>
                <a:srgbClr val="020202"/>
              </a:solidFill>
              <a:latin typeface="Tahoma" charset="0"/>
            </a:endParaRPr>
          </a:p>
        </p:txBody>
      </p:sp>
      <p:sp>
        <p:nvSpPr>
          <p:cNvPr id="52232" name="AutoShape 6"/>
          <p:cNvSpPr>
            <a:spLocks noChangeArrowheads="1"/>
          </p:cNvSpPr>
          <p:nvPr/>
        </p:nvSpPr>
        <p:spPr bwMode="auto">
          <a:xfrm>
            <a:off x="2994025" y="5562600"/>
            <a:ext cx="1044575" cy="754063"/>
          </a:xfrm>
          <a:prstGeom prst="foldedCorner">
            <a:avLst>
              <a:gd name="adj" fmla="val 12500"/>
            </a:avLst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20202"/>
                </a:solidFill>
                <a:latin typeface="Tahoma" charset="0"/>
              </a:rPr>
              <a:t>Output</a:t>
            </a:r>
          </a:p>
        </p:txBody>
      </p:sp>
      <p:cxnSp>
        <p:nvCxnSpPr>
          <p:cNvPr id="52233" name="AutoShape 7"/>
          <p:cNvCxnSpPr>
            <a:cxnSpLocks noChangeShapeType="1"/>
            <a:stCxn id="52231" idx="3"/>
            <a:endCxn id="52230" idx="1"/>
          </p:cNvCxnSpPr>
          <p:nvPr/>
        </p:nvCxnSpPr>
        <p:spPr bwMode="auto">
          <a:xfrm flipV="1">
            <a:off x="3048000" y="4533900"/>
            <a:ext cx="1633538" cy="17463"/>
          </a:xfrm>
          <a:prstGeom prst="straightConnector1">
            <a:avLst/>
          </a:prstGeom>
          <a:noFill/>
          <a:ln w="5715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4" name="AutoShape 8"/>
          <p:cNvCxnSpPr>
            <a:cxnSpLocks noChangeShapeType="1"/>
            <a:stCxn id="52235" idx="0"/>
            <a:endCxn id="52230" idx="2"/>
          </p:cNvCxnSpPr>
          <p:nvPr/>
        </p:nvCxnSpPr>
        <p:spPr bwMode="auto">
          <a:xfrm rot="16200000" flipV="1">
            <a:off x="5340351" y="5035550"/>
            <a:ext cx="652462" cy="401637"/>
          </a:xfrm>
          <a:prstGeom prst="straightConnector1">
            <a:avLst/>
          </a:prstGeom>
          <a:noFill/>
          <a:ln w="5715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5" name="AutoShape 9"/>
          <p:cNvSpPr>
            <a:spLocks noChangeArrowheads="1"/>
          </p:cNvSpPr>
          <p:nvPr/>
        </p:nvSpPr>
        <p:spPr bwMode="auto">
          <a:xfrm>
            <a:off x="5181600" y="5562600"/>
            <a:ext cx="1371600" cy="754063"/>
          </a:xfrm>
          <a:prstGeom prst="foldedCorner">
            <a:avLst>
              <a:gd name="adj" fmla="val 12500"/>
            </a:avLst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20202"/>
                </a:solidFill>
                <a:latin typeface="Tahoma" charset="0"/>
              </a:rPr>
              <a:t>Executable</a:t>
            </a:r>
          </a:p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20202"/>
                </a:solidFill>
                <a:latin typeface="Tahoma" charset="0"/>
              </a:rPr>
              <a:t>bytecode</a:t>
            </a:r>
          </a:p>
        </p:txBody>
      </p:sp>
      <p:cxnSp>
        <p:nvCxnSpPr>
          <p:cNvPr id="52236" name="AutoShape 10"/>
          <p:cNvCxnSpPr>
            <a:cxnSpLocks noChangeShapeType="1"/>
            <a:stCxn id="52230" idx="3"/>
            <a:endCxn id="52235" idx="3"/>
          </p:cNvCxnSpPr>
          <p:nvPr/>
        </p:nvCxnSpPr>
        <p:spPr bwMode="auto">
          <a:xfrm>
            <a:off x="6248400" y="4533900"/>
            <a:ext cx="304800" cy="1406525"/>
          </a:xfrm>
          <a:prstGeom prst="bentConnector3">
            <a:avLst>
              <a:gd name="adj1" fmla="val 222472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7" name="AutoShape 11"/>
          <p:cNvCxnSpPr>
            <a:cxnSpLocks noChangeShapeType="1"/>
            <a:stCxn id="52230" idx="2"/>
            <a:endCxn id="52232" idx="0"/>
          </p:cNvCxnSpPr>
          <p:nvPr/>
        </p:nvCxnSpPr>
        <p:spPr bwMode="auto">
          <a:xfrm rot="5400000">
            <a:off x="4164807" y="4261644"/>
            <a:ext cx="652462" cy="1949450"/>
          </a:xfrm>
          <a:prstGeom prst="straightConnector1">
            <a:avLst/>
          </a:prstGeom>
          <a:noFill/>
          <a:ln w="5715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ustom 20">
      <a:dk1>
        <a:srgbClr val="020202"/>
      </a:dk1>
      <a:lt1>
        <a:srgbClr val="FFFFFF"/>
      </a:lt1>
      <a:dk2>
        <a:srgbClr val="2017B8"/>
      </a:dk2>
      <a:lt2>
        <a:srgbClr val="400080"/>
      </a:lt2>
      <a:accent1>
        <a:srgbClr val="33CCCC"/>
      </a:accent1>
      <a:accent2>
        <a:srgbClr val="008000"/>
      </a:accent2>
      <a:accent3>
        <a:srgbClr val="FEFFFF"/>
      </a:accent3>
      <a:accent4>
        <a:srgbClr val="010101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Blank Presentation">
      <a:majorFont>
        <a:latin typeface="Tahoma"/>
        <a:ea typeface="Luxi Sans"/>
        <a:cs typeface="Luxi Sans"/>
      </a:majorFont>
      <a:minorFont>
        <a:latin typeface="Tahoma"/>
        <a:ea typeface="Luxi Sans"/>
        <a:cs typeface="Luxi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20202"/>
          </a:buClr>
          <a:buSzPct val="100000"/>
          <a:buFont typeface="Arial" pitchFamily="-65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20202"/>
          </a:buClr>
          <a:buSzPct val="100000"/>
          <a:buFont typeface="Arial" pitchFamily="-65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31905</TotalTime>
  <Words>3182</Words>
  <Application>Microsoft Macintosh PowerPoint</Application>
  <PresentationFormat>On-screen Show (4:3)</PresentationFormat>
  <Paragraphs>694</Paragraphs>
  <Slides>64</Slides>
  <Notes>56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Blank Presentation</vt:lpstr>
      <vt:lpstr>Intro to Python</vt:lpstr>
      <vt:lpstr>Our first python program!</vt:lpstr>
      <vt:lpstr>Why Programming Languages?</vt:lpstr>
      <vt:lpstr>Why Programming Languages?</vt:lpstr>
      <vt:lpstr>Why Programming Languages?</vt:lpstr>
      <vt:lpstr>Programming Languages</vt:lpstr>
      <vt:lpstr>Python Is …</vt:lpstr>
      <vt:lpstr>Python</vt:lpstr>
      <vt:lpstr>Python Interpreter</vt:lpstr>
      <vt:lpstr>2 Modes to Execute Python Code</vt:lpstr>
      <vt:lpstr>Interactive Mode</vt:lpstr>
      <vt:lpstr>Batch Mode</vt:lpstr>
      <vt:lpstr>Printing Output</vt:lpstr>
      <vt:lpstr>Printing Output</vt:lpstr>
      <vt:lpstr>Variables</vt:lpstr>
      <vt:lpstr>The 7 “Habits” of Highly Effective Programmers</vt:lpstr>
      <vt:lpstr>Variables</vt:lpstr>
      <vt:lpstr>Numeric Primitive Types</vt:lpstr>
      <vt:lpstr>How big (or small/precise) can we get?</vt:lpstr>
      <vt:lpstr>Strings: str</vt:lpstr>
      <vt:lpstr>Booleans: bool</vt:lpstr>
      <vt:lpstr>What is the value’s type?</vt:lpstr>
      <vt:lpstr>What is the value’s type?</vt:lpstr>
      <vt:lpstr>Variables</vt:lpstr>
      <vt:lpstr>Variable Names/Identifiers</vt:lpstr>
      <vt:lpstr>Variable Name Conventions</vt:lpstr>
      <vt:lpstr>Importance of Variable Naming</vt:lpstr>
      <vt:lpstr>Variables</vt:lpstr>
      <vt:lpstr>Modeling Information</vt:lpstr>
      <vt:lpstr>Modeling Information</vt:lpstr>
      <vt:lpstr>Assignment Statements</vt:lpstr>
      <vt:lpstr>Assignment Statements</vt:lpstr>
      <vt:lpstr>Assignment Statements</vt:lpstr>
      <vt:lpstr>Variables: The Rules</vt:lpstr>
      <vt:lpstr>Literals</vt:lpstr>
      <vt:lpstr>Numeric Arithmetic Operations</vt:lpstr>
      <vt:lpstr>Numeric Arithmetic Operations</vt:lpstr>
      <vt:lpstr>Two Types of Division</vt:lpstr>
      <vt:lpstr>Arithmetic &amp; Assignment</vt:lpstr>
      <vt:lpstr>Arithmetic &amp; Assignment</vt:lpstr>
      <vt:lpstr>Arithmetic &amp; Assignment</vt:lpstr>
      <vt:lpstr>What are the values?</vt:lpstr>
      <vt:lpstr>Recap of Programming Fundamentals</vt:lpstr>
      <vt:lpstr>Bringing It All Together: A simple program</vt:lpstr>
      <vt:lpstr>Input/Output &amp;  Development Basics</vt:lpstr>
      <vt:lpstr>Printing Output</vt:lpstr>
      <vt:lpstr>Interactive Programs</vt:lpstr>
      <vt:lpstr>Getting Input From User</vt:lpstr>
      <vt:lpstr>Getting Input From User</vt:lpstr>
      <vt:lpstr>Getting Input from User</vt:lpstr>
      <vt:lpstr>Documenting Your Code</vt:lpstr>
      <vt:lpstr>When to Use Comments</vt:lpstr>
      <vt:lpstr>Documentation</vt:lpstr>
      <vt:lpstr>What should you comment?</vt:lpstr>
      <vt:lpstr>Identify the Parts of a Program</vt:lpstr>
      <vt:lpstr>Identify the Parts of a Program</vt:lpstr>
      <vt:lpstr>Assignment &amp; Arithmetic Review</vt:lpstr>
      <vt:lpstr>Assignment statements</vt:lpstr>
      <vt:lpstr>What are the values?</vt:lpstr>
      <vt:lpstr>What are the values?</vt:lpstr>
      <vt:lpstr>More on Arithmetic Operations</vt:lpstr>
      <vt:lpstr>NOT Math Class</vt:lpstr>
      <vt:lpstr>Math Practice</vt:lpstr>
      <vt:lpstr>Division Practice (NOT Math class)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</dc:title>
  <dc:creator>Elon University</dc:creator>
  <cp:lastModifiedBy>Emily Hill</cp:lastModifiedBy>
  <cp:revision>382</cp:revision>
  <cp:lastPrinted>2014-01-08T20:09:59Z</cp:lastPrinted>
  <dcterms:created xsi:type="dcterms:W3CDTF">2010-09-07T13:14:15Z</dcterms:created>
  <dcterms:modified xsi:type="dcterms:W3CDTF">2015-02-09T03:29:39Z</dcterms:modified>
</cp:coreProperties>
</file>