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9" r:id="rId1"/>
  </p:sldMasterIdLst>
  <p:notesMasterIdLst>
    <p:notesMasterId r:id="rId27"/>
  </p:notesMasterIdLst>
  <p:handoutMasterIdLst>
    <p:handoutMasterId r:id="rId28"/>
  </p:handoutMasterIdLst>
  <p:sldIdLst>
    <p:sldId id="385" r:id="rId2"/>
    <p:sldId id="421" r:id="rId3"/>
    <p:sldId id="422" r:id="rId4"/>
    <p:sldId id="432" r:id="rId5"/>
    <p:sldId id="423" r:id="rId6"/>
    <p:sldId id="424" r:id="rId7"/>
    <p:sldId id="425" r:id="rId8"/>
    <p:sldId id="426" r:id="rId9"/>
    <p:sldId id="433" r:id="rId10"/>
    <p:sldId id="412" r:id="rId11"/>
    <p:sldId id="413" r:id="rId12"/>
    <p:sldId id="414" r:id="rId13"/>
    <p:sldId id="415" r:id="rId14"/>
    <p:sldId id="416" r:id="rId15"/>
    <p:sldId id="434" r:id="rId16"/>
    <p:sldId id="427" r:id="rId17"/>
    <p:sldId id="428" r:id="rId18"/>
    <p:sldId id="429" r:id="rId19"/>
    <p:sldId id="430" r:id="rId20"/>
    <p:sldId id="417" r:id="rId21"/>
    <p:sldId id="418" r:id="rId22"/>
    <p:sldId id="419" r:id="rId23"/>
    <p:sldId id="420" r:id="rId24"/>
    <p:sldId id="431" r:id="rId25"/>
    <p:sldId id="435" r:id="rId26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575757"/>
    <a:srgbClr val="FFFFFF"/>
    <a:srgbClr val="D7556D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512" y="-112"/>
      </p:cViewPr>
      <p:guideLst>
        <p:guide orient="horz" pos="24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6F0AA15-DA75-F04C-BBBF-C905B5F21D0A}" type="datetime1">
              <a:rPr lang="en-US"/>
              <a:pPr/>
              <a:t>4/17/15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C17C9B-3B5B-3040-913F-671654270B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93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B643F59-CF50-9648-A622-201E6118BE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07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37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B775BC99-7D58-8B4E-9678-20554CF81083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CFC172B3-8DD2-424C-A630-EE0E659F0B37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8B9C3F42-2117-4841-A0EB-F410CCE1B324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1CEBE449-4A8F-544A-916E-466AE1379150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875E70C2-71CE-A749-B06D-575E8C228357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2CF18309-5F62-DB47-A240-D81F2EB7382C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2485F8D0-4B98-9741-90A8-6118AB831377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C3F705B6-D3F7-F74E-93C5-4904B96B75FE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0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0EE0ED17-04FD-074D-887A-A3BE538CD0D0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55B1B4CD-DD25-4245-8B94-CB8CCE391466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CEAD498A-8CCF-6B40-A3BE-D8EF3F6DB575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Times" charset="0"/>
                <a:ea typeface="ＭＳ Ｐゴシック" charset="0"/>
                <a:cs typeface="ＭＳ Ｐゴシック" charset="0"/>
              </a:rPr>
              <a:t>Consider using the wheel</a:t>
            </a:r>
            <a:r>
              <a:rPr lang="en-US" baseline="0" dirty="0" smtClean="0">
                <a:latin typeface="Times" charset="0"/>
                <a:ea typeface="ＭＳ Ｐゴシック" charset="0"/>
                <a:cs typeface="ＭＳ Ｐゴシック" charset="0"/>
              </a:rPr>
              <a:t> of fortune puzzle files instead</a:t>
            </a:r>
          </a:p>
          <a:p>
            <a:pPr eaLnBrk="1" hangingPunct="1"/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CF3FE6D7-1953-6642-BBF5-89C2808A6B4C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FE25CF19-00B4-FA4E-A625-F444BE1A64FD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EE12A6F1-7B17-784A-AD30-9BF8124DB3EA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48C7C4A6-5595-544C-9455-EF9B7C133B15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CCEC60CA-B4A2-154E-9115-CF562D7A1D89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419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9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AB84BC9-AE71-7A41-B923-5237BB2F93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2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1717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627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4EEC843-DD21-2B4B-B9F9-D82DC999A9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2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2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EE07AA2-D486-C640-851C-21F0C01368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1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8231BEA-8A79-BA4E-9CA2-E22747DB1E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A381429-EB98-364E-9A83-48B0EB5923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44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5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430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1C13FFE-8AD1-5644-923B-083EBA0B34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7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0EB48AB-219B-584A-85A0-37228B3EA8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9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868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86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Calibri"/>
          <a:ea typeface="ＭＳ Ｐゴシック" pitchFamily="-65" charset="-128"/>
          <a:cs typeface="Calibr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latin typeface="Calibri"/>
          <a:ea typeface="ＭＳ Ｐゴシック" pitchFamily="-65" charset="-128"/>
          <a:cs typeface="Calibri"/>
        </a:defRPr>
      </a:lvl1pPr>
      <a:lvl2pPr marL="793750" indent="-3365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Ø"/>
        <a:defRPr sz="2800">
          <a:solidFill>
            <a:schemeClr val="tx2"/>
          </a:solidFill>
          <a:latin typeface="Calibri"/>
          <a:ea typeface="ＭＳ Ｐゴシック" pitchFamily="-65" charset="-128"/>
          <a:cs typeface="Calibri"/>
        </a:defRPr>
      </a:lvl2pPr>
      <a:lvl3pPr marL="1195388" indent="-2873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600">
          <a:solidFill>
            <a:schemeClr val="tx1"/>
          </a:solidFill>
          <a:latin typeface="Calibri"/>
          <a:ea typeface="ＭＳ Ｐゴシック" pitchFamily="-65" charset="-128"/>
          <a:cs typeface="Calibri"/>
        </a:defRPr>
      </a:lvl3pPr>
      <a:lvl4pPr marL="1598613" indent="-28892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Ø"/>
        <a:defRPr sz="2400">
          <a:solidFill>
            <a:schemeClr val="bg2"/>
          </a:solidFill>
          <a:latin typeface="Calibri"/>
          <a:ea typeface="ＭＳ Ｐゴシック" pitchFamily="-65" charset="-128"/>
          <a:cs typeface="Calibri"/>
        </a:defRPr>
      </a:lvl4pPr>
      <a:lvl5pPr marL="2006600" indent="-2921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charset="0"/>
        <a:buChar char="v"/>
        <a:defRPr sz="2200">
          <a:solidFill>
            <a:schemeClr val="tx1"/>
          </a:solidFill>
          <a:latin typeface="Calibri"/>
          <a:ea typeface="ＭＳ Ｐゴシック" pitchFamily="-65" charset="-128"/>
          <a:cs typeface="Calibri"/>
        </a:defRPr>
      </a:lvl5pPr>
      <a:lvl6pPr marL="2463800" indent="-2921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65" charset="2"/>
        <a:buChar char="v"/>
        <a:defRPr sz="2200">
          <a:solidFill>
            <a:schemeClr val="tx1"/>
          </a:solidFill>
          <a:latin typeface="+mn-lt"/>
          <a:ea typeface="ＭＳ Ｐゴシック" pitchFamily="-65" charset="-128"/>
        </a:defRPr>
      </a:lvl6pPr>
      <a:lvl7pPr marL="2921000" indent="-2921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65" charset="2"/>
        <a:buChar char="v"/>
        <a:defRPr sz="2200">
          <a:solidFill>
            <a:schemeClr val="tx1"/>
          </a:solidFill>
          <a:latin typeface="+mn-lt"/>
          <a:ea typeface="ＭＳ Ｐゴシック" pitchFamily="-65" charset="-128"/>
        </a:defRPr>
      </a:lvl7pPr>
      <a:lvl8pPr marL="3378200" indent="-2921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65" charset="2"/>
        <a:buChar char="v"/>
        <a:defRPr sz="2200">
          <a:solidFill>
            <a:schemeClr val="tx1"/>
          </a:solidFill>
          <a:latin typeface="+mn-lt"/>
          <a:ea typeface="ＭＳ Ｐゴシック" pitchFamily="-65" charset="-128"/>
        </a:defRPr>
      </a:lvl8pPr>
      <a:lvl9pPr marL="3835400" indent="-2921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65" charset="2"/>
        <a:buChar char="v"/>
        <a:defRPr sz="22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smtClean="0"/>
              <a:t>Emily </a:t>
            </a:r>
            <a:r>
              <a:rPr lang="en-US" smtClean="0"/>
              <a:t>Hill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851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charset="0"/>
                <a:ea typeface="ＭＳ Ｐゴシック" charset="0"/>
                <a:cs typeface="ＭＳ Ｐゴシック" charset="0"/>
              </a:rPr>
              <a:t>Review</a:t>
            </a: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ea typeface="Luxi Sans" charset="0"/>
                <a:cs typeface="Arial"/>
              </a:rPr>
              <a:t>How can we make something repeat when some condition is true?</a:t>
            </a:r>
          </a:p>
          <a:p>
            <a:r>
              <a:rPr lang="en-US" dirty="0" smtClean="0">
                <a:latin typeface="Arial"/>
                <a:ea typeface="Luxi Sans" charset="0"/>
                <a:cs typeface="Arial"/>
              </a:rPr>
              <a:t>True or False: Every </a:t>
            </a:r>
            <a:r>
              <a:rPr lang="en-US" dirty="0" smtClean="0">
                <a:solidFill>
                  <a:srgbClr val="660066"/>
                </a:solidFill>
                <a:latin typeface="Monaco"/>
                <a:ea typeface="Luxi Sans" charset="0"/>
                <a:cs typeface="Monaco"/>
              </a:rPr>
              <a:t>for</a:t>
            </a:r>
            <a:r>
              <a:rPr lang="en-US" dirty="0" smtClean="0">
                <a:latin typeface="Arial"/>
                <a:ea typeface="Luxi Sans" charset="0"/>
                <a:cs typeface="Arial"/>
              </a:rPr>
              <a:t> loop can be converted into a </a:t>
            </a:r>
            <a:r>
              <a:rPr lang="en-US" dirty="0" smtClean="0">
                <a:solidFill>
                  <a:srgbClr val="660066"/>
                </a:solidFill>
                <a:latin typeface="Monaco"/>
                <a:ea typeface="Luxi Sans" charset="0"/>
                <a:cs typeface="Monaco"/>
              </a:rPr>
              <a:t>while</a:t>
            </a:r>
            <a:r>
              <a:rPr lang="en-US" dirty="0" smtClean="0">
                <a:latin typeface="Arial"/>
                <a:ea typeface="Luxi Sans" charset="0"/>
                <a:cs typeface="Arial"/>
              </a:rPr>
              <a:t> loop</a:t>
            </a:r>
          </a:p>
          <a:p>
            <a:r>
              <a:rPr lang="en-US" dirty="0" smtClean="0">
                <a:latin typeface="Arial"/>
                <a:ea typeface="Luxi Sans" charset="0"/>
                <a:cs typeface="Arial"/>
              </a:rPr>
              <a:t>True or False: A </a:t>
            </a:r>
            <a:r>
              <a:rPr lang="en-US" dirty="0" smtClean="0">
                <a:solidFill>
                  <a:srgbClr val="660066"/>
                </a:solidFill>
                <a:latin typeface="Monaco"/>
                <a:ea typeface="Luxi Sans" charset="0"/>
                <a:cs typeface="Monaco"/>
              </a:rPr>
              <a:t>while</a:t>
            </a:r>
            <a:r>
              <a:rPr lang="en-US" dirty="0" smtClean="0">
                <a:latin typeface="Arial"/>
                <a:ea typeface="Luxi Sans" charset="0"/>
                <a:cs typeface="Arial"/>
              </a:rPr>
              <a:t> loop is more powerful than a </a:t>
            </a:r>
            <a:r>
              <a:rPr lang="en-US" dirty="0" smtClean="0">
                <a:solidFill>
                  <a:srgbClr val="660066"/>
                </a:solidFill>
                <a:latin typeface="Monaco"/>
                <a:ea typeface="Luxi Sans" charset="0"/>
                <a:cs typeface="Monaco"/>
              </a:rPr>
              <a:t>for</a:t>
            </a:r>
            <a:r>
              <a:rPr lang="en-US" dirty="0" smtClean="0">
                <a:latin typeface="Arial"/>
                <a:ea typeface="Luxi Sans" charset="0"/>
                <a:cs typeface="Arial"/>
              </a:rPr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333287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Review: While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Loop Syntax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charset="0"/>
              <a:buNone/>
            </a:pPr>
            <a:r>
              <a:rPr lang="en-US" sz="3200" b="1">
                <a:solidFill>
                  <a:srgbClr val="660066"/>
                </a:solidFill>
                <a:latin typeface="Monaco" charset="0"/>
                <a:ea typeface="ＭＳ Ｐゴシック" charset="0"/>
                <a:cs typeface="Monaco" charset="0"/>
              </a:rPr>
              <a:t>while</a:t>
            </a:r>
            <a:r>
              <a:rPr lang="en-US" sz="3200">
                <a:solidFill>
                  <a:srgbClr val="400080"/>
                </a:solidFill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sz="3200">
                <a:latin typeface="Monaco" charset="0"/>
                <a:ea typeface="ＭＳ Ｐゴシック" charset="0"/>
                <a:cs typeface="Monaco" charset="0"/>
              </a:rPr>
              <a:t>condition :</a:t>
            </a:r>
          </a:p>
          <a:p>
            <a:pPr marL="1319213" lvl="2" eaLnBrk="1" hangingPunct="1">
              <a:buFontTx/>
              <a:buNone/>
            </a:pPr>
            <a:r>
              <a:rPr lang="en-US" sz="3000">
                <a:latin typeface="Monaco" charset="0"/>
                <a:ea typeface="ＭＳ Ｐゴシック" charset="0"/>
                <a:cs typeface="Monaco" charset="0"/>
              </a:rPr>
              <a:t>statement1</a:t>
            </a:r>
          </a:p>
          <a:p>
            <a:pPr marL="1319213" lvl="2" eaLnBrk="1" hangingPunct="1">
              <a:buFontTx/>
              <a:buNone/>
            </a:pPr>
            <a:r>
              <a:rPr lang="en-US" sz="3000">
                <a:latin typeface="Monaco" charset="0"/>
                <a:ea typeface="ＭＳ Ｐゴシック" charset="0"/>
                <a:cs typeface="Monaco" charset="0"/>
              </a:rPr>
              <a:t>statement2</a:t>
            </a:r>
          </a:p>
          <a:p>
            <a:pPr marL="1319213" lvl="2" eaLnBrk="1" hangingPunct="1">
              <a:buFontTx/>
              <a:buNone/>
            </a:pPr>
            <a:r>
              <a:rPr lang="en-US" sz="3000">
                <a:latin typeface="Monaco" charset="0"/>
                <a:ea typeface="ＭＳ Ｐゴシック" charset="0"/>
                <a:cs typeface="Monaco" charset="0"/>
              </a:rPr>
              <a:t>…</a:t>
            </a:r>
          </a:p>
          <a:p>
            <a:pPr marL="1319213" lvl="2" eaLnBrk="1" hangingPunct="1">
              <a:buFontTx/>
              <a:buNone/>
            </a:pPr>
            <a:r>
              <a:rPr lang="en-US" sz="3000">
                <a:latin typeface="Monaco" charset="0"/>
                <a:ea typeface="ＭＳ Ｐゴシック" charset="0"/>
                <a:cs typeface="Monaco" charset="0"/>
              </a:rPr>
              <a:t>statementn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28600" y="4052888"/>
            <a:ext cx="8915400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buClr>
                <a:schemeClr val="hlink"/>
              </a:buClr>
              <a:buSzPct val="120000"/>
              <a:buFont typeface="Times" charset="0"/>
              <a:buChar char="•"/>
            </a:pPr>
            <a:endParaRPr lang="en-US" sz="2800">
              <a:solidFill>
                <a:schemeClr val="tx1"/>
              </a:solidFill>
            </a:endParaRPr>
          </a:p>
          <a:p>
            <a:pPr>
              <a:buClr>
                <a:schemeClr val="hlink"/>
              </a:buClr>
              <a:buSzPct val="120000"/>
              <a:buFont typeface="Times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3200">
                <a:solidFill>
                  <a:schemeClr val="tx1"/>
                </a:solidFill>
              </a:rPr>
              <a:t>Like a looped </a:t>
            </a:r>
            <a:r>
              <a:rPr lang="en-US" sz="3200" b="1">
                <a:solidFill>
                  <a:srgbClr val="660066"/>
                </a:solidFill>
                <a:latin typeface="Monaco" charset="0"/>
                <a:cs typeface="Monaco" charset="0"/>
              </a:rPr>
              <a:t>if</a:t>
            </a:r>
            <a:r>
              <a:rPr lang="en-US" sz="3200">
                <a:solidFill>
                  <a:srgbClr val="400080"/>
                </a:solidFill>
                <a:latin typeface="Monaco" charset="0"/>
                <a:cs typeface="Monaco" charset="0"/>
              </a:rPr>
              <a:t> </a:t>
            </a:r>
            <a:r>
              <a:rPr lang="en-US" sz="3200">
                <a:solidFill>
                  <a:schemeClr val="tx1"/>
                </a:solidFill>
                <a:cs typeface="Monaco" charset="0"/>
              </a:rPr>
              <a:t>statement</a:t>
            </a:r>
          </a:p>
          <a:p>
            <a:pPr lvl="1">
              <a:buClr>
                <a:schemeClr val="folHlink"/>
              </a:buClr>
              <a:buFont typeface="Wingdings" charset="0"/>
              <a:buChar char="Ø"/>
            </a:pPr>
            <a:r>
              <a:rPr lang="en-US" sz="2800">
                <a:solidFill>
                  <a:schemeClr val="tx2"/>
                </a:solidFill>
                <a:cs typeface="Monaco" charset="0"/>
              </a:rPr>
              <a:t> Execute statements </a:t>
            </a:r>
            <a:r>
              <a:rPr lang="en-US" sz="2800" b="1">
                <a:solidFill>
                  <a:schemeClr val="tx2"/>
                </a:solidFill>
                <a:cs typeface="Monaco" charset="0"/>
              </a:rPr>
              <a:t>only</a:t>
            </a:r>
            <a:r>
              <a:rPr lang="en-US" sz="2800">
                <a:solidFill>
                  <a:schemeClr val="tx2"/>
                </a:solidFill>
                <a:cs typeface="Monaco" charset="0"/>
              </a:rPr>
              <a:t> when condition is true</a:t>
            </a: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4191000" y="2514600"/>
            <a:ext cx="3062288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ea typeface="+mn-ea"/>
                <a:cs typeface="+mn-cs"/>
              </a:rPr>
              <a:t>body of while loop</a:t>
            </a:r>
          </a:p>
        </p:txBody>
      </p:sp>
      <p:sp>
        <p:nvSpPr>
          <p:cNvPr id="3" name="AutoShape 10"/>
          <p:cNvSpPr>
            <a:spLocks/>
          </p:cNvSpPr>
          <p:nvPr/>
        </p:nvSpPr>
        <p:spPr bwMode="auto">
          <a:xfrm>
            <a:off x="3657600" y="1752600"/>
            <a:ext cx="533400" cy="2209800"/>
          </a:xfrm>
          <a:prstGeom prst="rightBrace">
            <a:avLst>
              <a:gd name="adj1" fmla="val 34524"/>
              <a:gd name="adj2" fmla="val 50000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Text Box 11"/>
          <p:cNvSpPr txBox="1">
            <a:spLocks noChangeArrowheads="1"/>
          </p:cNvSpPr>
          <p:nvPr/>
        </p:nvSpPr>
        <p:spPr bwMode="auto">
          <a:xfrm rot="-5400000">
            <a:off x="-125413" y="2836863"/>
            <a:ext cx="1317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keyword</a:t>
            </a:r>
          </a:p>
        </p:txBody>
      </p:sp>
      <p:sp>
        <p:nvSpPr>
          <p:cNvPr id="20490" name="Line 12"/>
          <p:cNvSpPr>
            <a:spLocks noChangeShapeType="1"/>
          </p:cNvSpPr>
          <p:nvPr/>
        </p:nvSpPr>
        <p:spPr bwMode="auto">
          <a:xfrm flipV="1">
            <a:off x="533400" y="1676400"/>
            <a:ext cx="457200" cy="7620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410200" y="1066800"/>
            <a:ext cx="2971800" cy="6286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en-US" dirty="0">
                <a:solidFill>
                  <a:srgbClr val="020202"/>
                </a:solidFill>
                <a:latin typeface="Gill Sans"/>
                <a:cs typeface="Gill Sans"/>
              </a:rPr>
              <a:t>loop stops when condition is False</a:t>
            </a:r>
          </a:p>
        </p:txBody>
      </p:sp>
    </p:spTree>
    <p:extLst>
      <p:ext uri="{BB962C8B-B14F-4D97-AF65-F5344CB8AC3E}">
        <p14:creationId xmlns:p14="http://schemas.microsoft.com/office/powerpoint/2010/main" val="199195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Very Simple Therapist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a user tells the computer/program what they think, the program asks, "How does that make you feel?"</a:t>
            </a:r>
          </a:p>
          <a:p>
            <a:r>
              <a:rPr lang="en-US" dirty="0" smtClean="0"/>
              <a:t>Ends when user enters nothing ("")</a:t>
            </a:r>
          </a:p>
          <a:p>
            <a:r>
              <a:rPr lang="en-US" dirty="0" smtClean="0"/>
              <a:t>Partial example output: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6396335"/>
            <a:ext cx="2401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therapist.py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3886200"/>
            <a:ext cx="8001000" cy="2585323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2017B8"/>
                </a:solidFill>
                <a:latin typeface="Monaco"/>
                <a:cs typeface="Monaco"/>
              </a:rPr>
              <a:t>Tell </a:t>
            </a:r>
            <a:r>
              <a:rPr lang="en-US" sz="1800" dirty="0">
                <a:solidFill>
                  <a:srgbClr val="2017B8"/>
                </a:solidFill>
                <a:latin typeface="Monaco"/>
                <a:cs typeface="Monaco"/>
              </a:rPr>
              <a:t>me what is bothering you.</a:t>
            </a:r>
          </a:p>
          <a:p>
            <a:r>
              <a:rPr lang="en-US" sz="1800" dirty="0">
                <a:latin typeface="Monaco"/>
                <a:cs typeface="Monaco"/>
              </a:rPr>
              <a:t>There is too much going on in my life.</a:t>
            </a:r>
          </a:p>
          <a:p>
            <a:r>
              <a:rPr lang="en-US" sz="1800" dirty="0">
                <a:solidFill>
                  <a:srgbClr val="2017B8"/>
                </a:solidFill>
                <a:latin typeface="Monaco"/>
                <a:cs typeface="Monaco"/>
              </a:rPr>
              <a:t>How does that make you feel?</a:t>
            </a:r>
          </a:p>
          <a:p>
            <a:r>
              <a:rPr lang="en-US" sz="1800" dirty="0">
                <a:latin typeface="Monaco"/>
                <a:cs typeface="Monaco"/>
              </a:rPr>
              <a:t>I feel like I am out of control and can't juggle it all.</a:t>
            </a:r>
          </a:p>
          <a:p>
            <a:r>
              <a:rPr lang="en-US" sz="1800" dirty="0">
                <a:solidFill>
                  <a:srgbClr val="2017B8"/>
                </a:solidFill>
                <a:latin typeface="Monaco"/>
                <a:cs typeface="Monaco"/>
              </a:rPr>
              <a:t>How does that make you feel?</a:t>
            </a:r>
          </a:p>
          <a:p>
            <a:r>
              <a:rPr lang="en-US" sz="1800" dirty="0">
                <a:latin typeface="Monaco"/>
                <a:cs typeface="Monaco"/>
              </a:rPr>
              <a:t>Really stressed and tired.</a:t>
            </a:r>
          </a:p>
          <a:p>
            <a:r>
              <a:rPr lang="en-US" sz="1800" dirty="0">
                <a:solidFill>
                  <a:srgbClr val="2017B8"/>
                </a:solidFill>
                <a:latin typeface="Monaco"/>
                <a:cs typeface="Monaco"/>
              </a:rPr>
              <a:t>How does that make you feel?</a:t>
            </a:r>
          </a:p>
          <a:p>
            <a:endParaRPr lang="en-US" sz="1800" dirty="0">
              <a:latin typeface="Monaco"/>
              <a:cs typeface="Monaco"/>
            </a:endParaRPr>
          </a:p>
          <a:p>
            <a:r>
              <a:rPr lang="en-US" sz="1800" dirty="0">
                <a:latin typeface="Monaco"/>
                <a:cs typeface="Monaco"/>
              </a:rPr>
              <a:t>Thank you!  Come again!</a:t>
            </a:r>
          </a:p>
        </p:txBody>
      </p:sp>
    </p:spTree>
    <p:extLst>
      <p:ext uri="{BB962C8B-B14F-4D97-AF65-F5344CB8AC3E}">
        <p14:creationId xmlns:p14="http://schemas.microsoft.com/office/powerpoint/2010/main" val="2264051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Design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Pattern: Sentinel Loop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Sentinel: when to stop</a:t>
            </a:r>
          </a:p>
          <a:p>
            <a:pPr lvl="1" eaLnBrk="1" hangingPunct="1"/>
            <a:r>
              <a:rPr lang="ja-JP" altLang="en-US">
                <a:latin typeface="Arial" charset="0"/>
                <a:ea typeface="ＭＳ Ｐゴシック" charset="0"/>
              </a:rPr>
              <a:t>“</a:t>
            </a:r>
            <a:r>
              <a:rPr lang="en-US" altLang="ja-JP">
                <a:latin typeface="Arial" charset="0"/>
                <a:ea typeface="ＭＳ Ｐゴシック" charset="0"/>
              </a:rPr>
              <a:t>guard</a:t>
            </a:r>
            <a:r>
              <a:rPr lang="ja-JP" altLang="en-US">
                <a:latin typeface="Arial" charset="0"/>
                <a:ea typeface="ＭＳ Ｐゴシック" charset="0"/>
              </a:rPr>
              <a:t>”</a:t>
            </a:r>
            <a:r>
              <a:rPr lang="en-US" altLang="ja-JP">
                <a:latin typeface="Arial" charset="0"/>
                <a:ea typeface="ＭＳ Ｐゴシック" charset="0"/>
              </a:rPr>
              <a:t> to the loop</a:t>
            </a:r>
          </a:p>
          <a:p>
            <a:pPr lvl="1" eaLnBrk="1" hangingPunct="1"/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2895600"/>
            <a:ext cx="5029200" cy="1570038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Monaco" charset="0"/>
                <a:ea typeface="ＭＳ Ｐゴシック" charset="0"/>
                <a:cs typeface="Monaco" charset="0"/>
              </a:rPr>
              <a:t>value = </a:t>
            </a:r>
            <a:r>
              <a:rPr lang="en-US" dirty="0" smtClean="0">
                <a:solidFill>
                  <a:srgbClr val="000000"/>
                </a:solidFill>
                <a:latin typeface="Monaco" charset="0"/>
                <a:ea typeface="ＭＳ Ｐゴシック" charset="0"/>
                <a:cs typeface="Monaco" charset="0"/>
              </a:rPr>
              <a:t>initialize</a:t>
            </a:r>
            <a:endParaRPr lang="en-US" dirty="0">
              <a:solidFill>
                <a:srgbClr val="000000"/>
              </a:solidFill>
              <a:latin typeface="Monaco" charset="0"/>
              <a:ea typeface="ＭＳ Ｐゴシック" charset="0"/>
              <a:cs typeface="Monaco" charset="0"/>
            </a:endParaRPr>
          </a:p>
          <a:p>
            <a:pPr>
              <a:defRPr/>
            </a:pPr>
            <a:r>
              <a:rPr lang="en-US" dirty="0">
                <a:solidFill>
                  <a:srgbClr val="660066"/>
                </a:solidFill>
                <a:latin typeface="Monaco" charset="0"/>
                <a:ea typeface="ＭＳ Ｐゴシック" charset="0"/>
                <a:cs typeface="Monaco" charset="0"/>
              </a:rPr>
              <a:t>while</a:t>
            </a:r>
            <a:r>
              <a:rPr lang="en-US" dirty="0">
                <a:solidFill>
                  <a:srgbClr val="400080"/>
                </a:solidFill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 charset="0"/>
                <a:ea typeface="ＭＳ Ｐゴシック" charset="0"/>
                <a:cs typeface="Monaco" charset="0"/>
              </a:rPr>
              <a:t>value != sentinel :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Monaco" charset="0"/>
                <a:ea typeface="ＭＳ Ｐゴシック" charset="0"/>
                <a:cs typeface="Monaco" charset="0"/>
              </a:rPr>
              <a:t>    process value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Monaco" charset="0"/>
                <a:ea typeface="ＭＳ Ｐゴシック" charset="0"/>
                <a:cs typeface="Monaco" charset="0"/>
              </a:rPr>
              <a:t>    value = </a:t>
            </a:r>
            <a:r>
              <a:rPr lang="en-US" dirty="0" smtClean="0">
                <a:solidFill>
                  <a:srgbClr val="000000"/>
                </a:solidFill>
                <a:latin typeface="Monaco" charset="0"/>
                <a:ea typeface="ＭＳ Ｐゴシック" charset="0"/>
                <a:cs typeface="Monaco" charset="0"/>
              </a:rPr>
              <a:t>updated value</a:t>
            </a:r>
            <a:endParaRPr lang="en-US" sz="1100" dirty="0">
              <a:solidFill>
                <a:srgbClr val="000000"/>
              </a:solidFill>
              <a:latin typeface="Monaco" charset="0"/>
              <a:ea typeface="ＭＳ Ｐゴシック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14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to Read from a File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1371600"/>
            <a:ext cx="5638800" cy="37856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FILENAME="data/</a:t>
            </a:r>
            <a:r>
              <a:rPr lang="en-US" sz="2000" dirty="0" err="1">
                <a:solidFill>
                  <a:schemeClr val="tx1"/>
                </a:solidFill>
                <a:latin typeface="Monaco"/>
                <a:cs typeface="Monaco"/>
              </a:rPr>
              <a:t>years.dat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"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Monaco"/>
                <a:cs typeface="Monaco"/>
              </a:rPr>
              <a:t>dataFile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= open(FILENAME, "r")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line 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= </a:t>
            </a:r>
            <a:r>
              <a:rPr lang="en-US" sz="2000" dirty="0" err="1">
                <a:solidFill>
                  <a:schemeClr val="tx1"/>
                </a:solidFill>
                <a:latin typeface="Monaco"/>
                <a:cs typeface="Monaco"/>
              </a:rPr>
              <a:t>dataFile.readline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()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rgbClr val="660066"/>
                </a:solidFill>
                <a:latin typeface="Monaco"/>
                <a:cs typeface="Monaco"/>
              </a:rPr>
              <a:t>while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 line != ""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: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    line = </a:t>
            </a:r>
            <a:r>
              <a:rPr lang="en-US" sz="2000" dirty="0" err="1" smtClean="0">
                <a:solidFill>
                  <a:schemeClr val="tx1"/>
                </a:solidFill>
                <a:latin typeface="Monaco"/>
                <a:cs typeface="Monaco"/>
              </a:rPr>
              <a:t>line.rstrip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()</a:t>
            </a:r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    </a:t>
            </a:r>
            <a:r>
              <a:rPr lang="en-US" sz="2000" dirty="0">
                <a:solidFill>
                  <a:schemeClr val="tx2"/>
                </a:solidFill>
                <a:latin typeface="Monaco"/>
                <a:cs typeface="Monaco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line)</a:t>
            </a:r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    line = </a:t>
            </a:r>
            <a:r>
              <a:rPr lang="en-US" sz="2000" dirty="0" err="1">
                <a:solidFill>
                  <a:schemeClr val="tx1"/>
                </a:solidFill>
                <a:latin typeface="Monaco"/>
                <a:cs typeface="Monaco"/>
              </a:rPr>
              <a:t>dataFile.readline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()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Monaco"/>
                <a:cs typeface="Monaco"/>
              </a:rPr>
              <a:t>dataFile.close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6400" y="5867400"/>
            <a:ext cx="35091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Monaco"/>
                <a:cs typeface="Monaco"/>
              </a:rPr>
              <a:t>file_read_while.py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2992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Writing 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4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Writing to a File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Create a file object in </a:t>
            </a:r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write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mode:</a:t>
            </a:r>
          </a:p>
          <a:p>
            <a:pPr lvl="1" eaLnBrk="1" hangingPunct="1"/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myFile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 = 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open(</a:t>
            </a:r>
            <a:r>
              <a:rPr lang="ja-JP" altLang="en-US" dirty="0">
                <a:latin typeface="Monaco" charset="0"/>
                <a:ea typeface="ＭＳ Ｐゴシック" charset="0"/>
                <a:cs typeface="Monaco" charset="0"/>
              </a:rPr>
              <a:t>“</a:t>
            </a:r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years.txt</a:t>
            </a:r>
            <a:r>
              <a:rPr lang="ja-JP" altLang="en-US" dirty="0">
                <a:latin typeface="Monaco" charset="0"/>
                <a:ea typeface="ＭＳ Ｐゴシック" charset="0"/>
                <a:cs typeface="Monaco" charset="0"/>
              </a:rPr>
              <a:t>”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, </a:t>
            </a:r>
            <a:r>
              <a:rPr lang="ja-JP" altLang="en-US" dirty="0">
                <a:latin typeface="Monaco" charset="0"/>
                <a:ea typeface="ＭＳ Ｐゴシック" charset="0"/>
                <a:cs typeface="Monaco" charset="0"/>
              </a:rPr>
              <a:t>“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w</a:t>
            </a:r>
            <a:r>
              <a:rPr lang="ja-JP" altLang="en-US" dirty="0">
                <a:latin typeface="Monaco" charset="0"/>
                <a:ea typeface="ＭＳ Ｐゴシック" charset="0"/>
                <a:cs typeface="Monaco" charset="0"/>
              </a:rPr>
              <a:t>”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)</a:t>
            </a: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Example: create a file from user input</a:t>
            </a:r>
          </a:p>
          <a:p>
            <a:pPr lvl="1" eaLnBrk="1" hangingPunct="1"/>
            <a:r>
              <a:rPr lang="en-US" dirty="0" err="1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file_write.py</a:t>
            </a:r>
            <a:endParaRPr lang="en-US" dirty="0">
              <a:solidFill>
                <a:schemeClr val="accent2"/>
              </a:solidFill>
              <a:latin typeface="Monaco" charset="0"/>
              <a:ea typeface="ＭＳ Ｐゴシック" charset="0"/>
              <a:cs typeface="Monaco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0727" name="Rectangle 4"/>
          <p:cNvSpPr>
            <a:spLocks noChangeArrowheads="1"/>
          </p:cNvSpPr>
          <p:nvPr/>
        </p:nvSpPr>
        <p:spPr bwMode="auto">
          <a:xfrm>
            <a:off x="1004888" y="63452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0" y="4191000"/>
            <a:ext cx="563880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algn="ctr" eaLnBrk="1" hangingPunct="1"/>
            <a:r>
              <a:rPr lang="en-US" dirty="0">
                <a:latin typeface="Gill Sans"/>
                <a:cs typeface="Gill Sans"/>
              </a:rPr>
              <a:t>What happens if </a:t>
            </a:r>
            <a:r>
              <a:rPr lang="en-US" dirty="0" smtClean="0">
                <a:latin typeface="Gill Sans"/>
                <a:cs typeface="Gill Sans"/>
              </a:rPr>
              <a:t>you execute </a:t>
            </a:r>
            <a:r>
              <a:rPr lang="en-US" dirty="0">
                <a:latin typeface="Gill Sans"/>
                <a:cs typeface="Gill Sans"/>
              </a:rPr>
              <a:t>the program again with different user input?</a:t>
            </a:r>
          </a:p>
        </p:txBody>
      </p:sp>
    </p:spTree>
    <p:extLst>
      <p:ext uri="{BB962C8B-B14F-4D97-AF65-F5344CB8AC3E}">
        <p14:creationId xmlns:p14="http://schemas.microsoft.com/office/powerpoint/2010/main" val="813430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400" smtClean="0">
                <a:solidFill>
                  <a:schemeClr val="tx1"/>
                </a:solidFill>
                <a:latin typeface="Arial" charset="0"/>
              </a:rPr>
              <a:t>Feb 26, 2014</a:t>
            </a:r>
            <a:endParaRPr lang="en-US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Arial" charset="0"/>
              </a:rPr>
              <a:t>Sprenkle - CSCI111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D6C5E39C-E21D-6449-88EF-00E21A3D7B33}" type="slidenum">
              <a:rPr lang="en-US" sz="1400">
                <a:solidFill>
                  <a:schemeClr val="tx1"/>
                </a:solidFill>
                <a:latin typeface="Arial" charset="0"/>
              </a:rPr>
              <a:pPr/>
              <a:t>17</a:t>
            </a:fld>
            <a:endParaRPr lang="en-US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Handling Numeric Data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We have been dealing with reading and writing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strings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so far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Read from a file: get a string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Write to file: use a string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do we need to do to </a:t>
            </a: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read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>
                <a:solidFill>
                  <a:srgbClr val="400080"/>
                </a:solidFill>
                <a:latin typeface="Arial" charset="0"/>
                <a:ea typeface="ＭＳ Ｐゴシック" charset="0"/>
                <a:cs typeface="ＭＳ Ｐゴシック" charset="0"/>
              </a:rPr>
              <a:t>numbers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from a file?</a:t>
            </a:r>
          </a:p>
          <a:p>
            <a:pPr lvl="1"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How can we </a:t>
            </a: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write numbers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 a file?</a:t>
            </a:r>
          </a:p>
        </p:txBody>
      </p:sp>
    </p:spTree>
    <p:extLst>
      <p:ext uri="{BB962C8B-B14F-4D97-AF65-F5344CB8AC3E}">
        <p14:creationId xmlns:p14="http://schemas.microsoft.com/office/powerpoint/2010/main" val="3860778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Handling Numeric Data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We have been dealing with reading and writing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strings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so far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Read from a file: get a string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Write to file: use a string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do we need to do to </a:t>
            </a: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read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>
                <a:solidFill>
                  <a:srgbClr val="400080"/>
                </a:solidFill>
                <a:latin typeface="Arial" charset="0"/>
                <a:ea typeface="ＭＳ Ｐゴシック" charset="0"/>
                <a:cs typeface="ＭＳ Ｐゴシック" charset="0"/>
              </a:rPr>
              <a:t>numbers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from a file?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Cast as a numeric type, e.g., </a:t>
            </a:r>
            <a:r>
              <a:rPr lang="en-US">
                <a:solidFill>
                  <a:srgbClr val="008600"/>
                </a:solidFill>
                <a:latin typeface="Monaco" charset="0"/>
                <a:ea typeface="ＭＳ Ｐゴシック" charset="0"/>
                <a:cs typeface="Monaco" charset="0"/>
              </a:rPr>
              <a:t>int </a:t>
            </a:r>
            <a:r>
              <a:rPr lang="en-US">
                <a:latin typeface="Arial" charset="0"/>
                <a:ea typeface="ＭＳ Ｐゴシック" charset="0"/>
              </a:rPr>
              <a:t>or </a:t>
            </a:r>
            <a:r>
              <a:rPr lang="en-US">
                <a:solidFill>
                  <a:srgbClr val="008600"/>
                </a:solidFill>
                <a:latin typeface="Monaco" charset="0"/>
                <a:ea typeface="ＭＳ Ｐゴシック" charset="0"/>
                <a:cs typeface="Monaco" charset="0"/>
              </a:rPr>
              <a:t>float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How can we </a:t>
            </a: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write numbers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 a file?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Cast number as a </a:t>
            </a:r>
            <a:r>
              <a:rPr lang="en-US">
                <a:solidFill>
                  <a:srgbClr val="008600"/>
                </a:solidFill>
                <a:latin typeface="Monaco" charset="0"/>
                <a:ea typeface="ＭＳ Ｐゴシック" charset="0"/>
                <a:cs typeface="Monaco" charset="0"/>
              </a:rPr>
              <a:t>str</a:t>
            </a:r>
          </a:p>
        </p:txBody>
      </p:sp>
    </p:spTree>
    <p:extLst>
      <p:ext uri="{BB962C8B-B14F-4D97-AF65-F5344CB8AC3E}">
        <p14:creationId xmlns:p14="http://schemas.microsoft.com/office/powerpoint/2010/main" val="3370477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Problem: Temperature Data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Given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: data file that contains the daily high temperatures for last year at one location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Data file contains one temperature per 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Example: </a:t>
            </a:r>
            <a:r>
              <a:rPr lang="en-US">
                <a:latin typeface="Monaco" charset="0"/>
                <a:ea typeface="ＭＳ Ｐゴシック" charset="0"/>
                <a:cs typeface="Monaco" charset="0"/>
              </a:rPr>
              <a:t>data/florida.dat</a:t>
            </a:r>
          </a:p>
          <a:p>
            <a:pPr eaLnBrk="1" hangingPunct="1">
              <a:lnSpc>
                <a:spcPct val="90000"/>
              </a:lnSpc>
            </a:pP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Problem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: What is the average high temperature (to 2 decimal places) for the location?</a:t>
            </a:r>
          </a:p>
          <a:p>
            <a:pPr lvl="1" eaLnBrk="1" hangingPunct="1">
              <a:lnSpc>
                <a:spcPct val="90000"/>
              </a:lnSpc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6871" name="TextBox 6"/>
          <p:cNvSpPr txBox="1">
            <a:spLocks noChangeArrowheads="1"/>
          </p:cNvSpPr>
          <p:nvPr/>
        </p:nvSpPr>
        <p:spPr bwMode="auto">
          <a:xfrm>
            <a:off x="5791200" y="6319837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latin typeface="Monaco" charset="0"/>
                <a:cs typeface="Monaco" charset="0"/>
              </a:rPr>
              <a:t>avgData.py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4953000"/>
            <a:ext cx="8229600" cy="430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b="1" dirty="0">
                <a:latin typeface="Gill Sans"/>
                <a:ea typeface="ＭＳ Ｐゴシック" charset="-128"/>
                <a:cs typeface="Gill Sans"/>
              </a:rPr>
              <a:t>Rule of Thumb</a:t>
            </a:r>
            <a:r>
              <a:rPr lang="en-US" dirty="0" smtClean="0">
                <a:latin typeface="Gill Sans"/>
                <a:ea typeface="ＭＳ Ｐゴシック" charset="-128"/>
                <a:cs typeface="Gill Sans"/>
              </a:rPr>
              <a:t>:  </a:t>
            </a:r>
            <a:r>
              <a:rPr lang="en-US" dirty="0">
                <a:latin typeface="Gill Sans"/>
                <a:ea typeface="ＭＳ Ｐゴシック" charset="-128"/>
                <a:cs typeface="Gill Sans"/>
              </a:rPr>
              <a:t>Always look at data file before processing it</a:t>
            </a:r>
          </a:p>
        </p:txBody>
      </p:sp>
    </p:spTree>
    <p:extLst>
      <p:ext uri="{BB962C8B-B14F-4D97-AF65-F5344CB8AC3E}">
        <p14:creationId xmlns:p14="http://schemas.microsoft.com/office/powerpoint/2010/main" val="1707830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Files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Conceptually, a file is a </a:t>
            </a:r>
            <a:r>
              <a:rPr lang="en-US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sequence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of data stored in memory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To use a file in a Python script, create an object of type </a:t>
            </a:r>
            <a:r>
              <a:rPr lang="en-US" b="1" dirty="0">
                <a:solidFill>
                  <a:schemeClr val="bg2"/>
                </a:solidFill>
                <a:latin typeface="Monaco" charset="0"/>
                <a:ea typeface="ＭＳ Ｐゴシック" charset="0"/>
                <a:cs typeface="Monaco" charset="0"/>
              </a:rPr>
              <a:t>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Monaco" charset="0"/>
                <a:ea typeface="ＭＳ Ｐゴシック" charset="0"/>
                <a:cs typeface="Monaco" charset="0"/>
              </a:rPr>
              <a:t>file </a:t>
            </a:r>
            <a:r>
              <a:rPr lang="en-US" dirty="0">
                <a:latin typeface="Arial" charset="0"/>
                <a:ea typeface="ＭＳ Ｐゴシック" charset="0"/>
              </a:rPr>
              <a:t>is a </a:t>
            </a:r>
            <a:r>
              <a:rPr lang="en-US" i="1" dirty="0">
                <a:latin typeface="Arial" charset="0"/>
                <a:ea typeface="ＭＳ Ｐゴシック" charset="0"/>
              </a:rPr>
              <a:t>data type</a:t>
            </a:r>
            <a:endParaRPr lang="en-US" b="1" i="1" dirty="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b="1" dirty="0">
              <a:solidFill>
                <a:schemeClr val="bg2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&lt;</a:t>
            </a:r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varname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&gt; = </a:t>
            </a:r>
            <a:r>
              <a:rPr lang="en-US" b="1" dirty="0" smtClean="0">
                <a:latin typeface="Monaco" charset="0"/>
                <a:ea typeface="ＭＳ Ｐゴシック" charset="0"/>
                <a:cs typeface="Monaco" charset="0"/>
              </a:rPr>
              <a:t>open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(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&lt;filename&gt;,&lt;mode&gt;)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&lt;filename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&gt;</a:t>
            </a:r>
            <a:r>
              <a:rPr lang="en-US" dirty="0" smtClean="0">
                <a:latin typeface="Arial" charset="0"/>
                <a:ea typeface="ＭＳ Ｐゴシック" charset="0"/>
              </a:rPr>
              <a:t>: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string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&lt;mode&gt;</a:t>
            </a:r>
            <a:r>
              <a:rPr lang="en-US" dirty="0">
                <a:latin typeface="Arial" charset="0"/>
                <a:ea typeface="ＭＳ Ｐゴシック" charset="0"/>
              </a:rPr>
              <a:t>: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string</a:t>
            </a:r>
            <a:r>
              <a:rPr lang="en-US" dirty="0">
                <a:latin typeface="Arial" charset="0"/>
                <a:ea typeface="ＭＳ Ｐゴシック" charset="0"/>
              </a:rPr>
              <a:t>, </a:t>
            </a:r>
            <a:r>
              <a:rPr lang="en-US" dirty="0" smtClean="0">
                <a:latin typeface="Arial" charset="0"/>
                <a:ea typeface="ＭＳ Ｐゴシック" charset="0"/>
              </a:rPr>
              <a:t>"</a:t>
            </a:r>
            <a:r>
              <a:rPr lang="en-US" dirty="0">
                <a:latin typeface="Arial" charset="0"/>
                <a:ea typeface="ＭＳ Ｐゴシック" charset="0"/>
              </a:rPr>
              <a:t>r" for </a:t>
            </a:r>
            <a:r>
              <a:rPr lang="en-US" dirty="0" smtClean="0">
                <a:latin typeface="Arial" charset="0"/>
                <a:ea typeface="ＭＳ Ｐゴシック" charset="0"/>
              </a:rPr>
              <a:t>read, "w</a:t>
            </a:r>
            <a:r>
              <a:rPr lang="en-US" dirty="0">
                <a:latin typeface="Arial" charset="0"/>
                <a:ea typeface="ＭＳ Ｐゴシック" charset="0"/>
              </a:rPr>
              <a:t>" for </a:t>
            </a:r>
            <a:r>
              <a:rPr lang="en-US" dirty="0" smtClean="0">
                <a:latin typeface="Arial" charset="0"/>
                <a:ea typeface="ＭＳ Ｐゴシック" charset="0"/>
              </a:rPr>
              <a:t>write, "a</a:t>
            </a:r>
            <a:r>
              <a:rPr lang="en-US" dirty="0">
                <a:latin typeface="Arial" charset="0"/>
                <a:ea typeface="ＭＳ Ｐゴシック" charset="0"/>
              </a:rPr>
              <a:t>" </a:t>
            </a:r>
            <a:r>
              <a:rPr lang="en-US" dirty="0" smtClean="0">
                <a:latin typeface="Arial" charset="0"/>
                <a:ea typeface="ＭＳ Ｐゴシック" charset="0"/>
              </a:rPr>
              <a:t>for append (and others)</a:t>
            </a:r>
            <a:endParaRPr lang="en-US" b="1" dirty="0">
              <a:solidFill>
                <a:schemeClr val="bg2"/>
              </a:solidFill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Ex: </a:t>
            </a:r>
            <a:r>
              <a:rPr lang="en-US" sz="2400" dirty="0" err="1">
                <a:latin typeface="Monaco" charset="0"/>
                <a:ea typeface="ＭＳ Ｐゴシック" charset="0"/>
                <a:cs typeface="Monaco" charset="0"/>
              </a:rPr>
              <a:t>dataFile</a:t>
            </a:r>
            <a:r>
              <a:rPr lang="en-US" sz="2400" dirty="0">
                <a:latin typeface="Monaco" charset="0"/>
                <a:ea typeface="ＭＳ Ｐゴシック" charset="0"/>
                <a:cs typeface="Monaco" charset="0"/>
              </a:rPr>
              <a:t> = </a:t>
            </a:r>
            <a:r>
              <a:rPr lang="en-US" sz="2400" dirty="0" smtClean="0">
                <a:latin typeface="Monaco" charset="0"/>
                <a:ea typeface="ＭＳ Ｐゴシック" charset="0"/>
                <a:cs typeface="Monaco" charset="0"/>
              </a:rPr>
              <a:t>open( "</a:t>
            </a:r>
            <a:r>
              <a:rPr lang="en-US" sz="2400" dirty="0" err="1" smtClean="0">
                <a:latin typeface="Monaco" charset="0"/>
                <a:ea typeface="ＭＳ Ｐゴシック" charset="0"/>
                <a:cs typeface="Monaco" charset="0"/>
              </a:rPr>
              <a:t>years.dat</a:t>
            </a:r>
            <a:r>
              <a:rPr lang="en-US" sz="2400" dirty="0" smtClean="0">
                <a:latin typeface="Monaco" charset="0"/>
                <a:ea typeface="ＭＳ Ｐゴシック" charset="0"/>
                <a:cs typeface="Monaco" charset="0"/>
              </a:rPr>
              <a:t>", "r"</a:t>
            </a:r>
            <a:r>
              <a:rPr lang="en-US" altLang="ja-JP" sz="2400" dirty="0" smtClean="0"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ＭＳ Ｐゴシック" charset="0"/>
                <a:cs typeface="Monaco" charset="0"/>
              </a:rPr>
              <a:t>)</a:t>
            </a:r>
            <a:endParaRPr lang="en-US" dirty="0">
              <a:latin typeface="Monaco" charset="0"/>
              <a:ea typeface="ＭＳ Ｐゴシック" charset="0"/>
              <a:cs typeface="Monaco" charset="0"/>
            </a:endParaRPr>
          </a:p>
        </p:txBody>
      </p:sp>
      <p:sp>
        <p:nvSpPr>
          <p:cNvPr id="37895" name="Text Box 4"/>
          <p:cNvSpPr txBox="1">
            <a:spLocks noChangeArrowheads="1"/>
          </p:cNvSpPr>
          <p:nvPr/>
        </p:nvSpPr>
        <p:spPr bwMode="auto">
          <a:xfrm>
            <a:off x="4953000" y="2971800"/>
            <a:ext cx="3801041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>
                <a:latin typeface="Gill Sans"/>
                <a:cs typeface="Gill Sans"/>
              </a:rPr>
              <a:t>Built-in function</a:t>
            </a:r>
            <a:endParaRPr lang="en-US" dirty="0">
              <a:latin typeface="Gill Sans"/>
              <a:cs typeface="Gill Sans"/>
            </a:endParaRPr>
          </a:p>
          <a:p>
            <a:pPr>
              <a:defRPr/>
            </a:pPr>
            <a:r>
              <a:rPr lang="en-US" dirty="0">
                <a:latin typeface="Gill Sans"/>
                <a:cs typeface="Gill Sans"/>
              </a:rPr>
              <a:t>  </a:t>
            </a:r>
            <a:r>
              <a:rPr lang="en-US" dirty="0" smtClean="0">
                <a:latin typeface="Gill Sans"/>
                <a:cs typeface="Gill Sans"/>
              </a:rPr>
              <a:t>“constructs</a:t>
            </a:r>
            <a:r>
              <a:rPr lang="en-US" dirty="0">
                <a:latin typeface="Gill Sans"/>
                <a:cs typeface="Gill Sans"/>
              </a:rPr>
              <a:t>” a </a:t>
            </a:r>
            <a:r>
              <a:rPr lang="en-US" dirty="0">
                <a:latin typeface="Monaco"/>
                <a:cs typeface="Monaco"/>
              </a:rPr>
              <a:t>file</a:t>
            </a:r>
            <a:r>
              <a:rPr lang="en-US" dirty="0">
                <a:latin typeface="Gill Sans"/>
                <a:cs typeface="Gill Sans"/>
              </a:rPr>
              <a:t> object</a:t>
            </a:r>
          </a:p>
        </p:txBody>
      </p:sp>
      <p:sp>
        <p:nvSpPr>
          <p:cNvPr id="54280" name="Line 5"/>
          <p:cNvSpPr>
            <a:spLocks noChangeShapeType="1"/>
          </p:cNvSpPr>
          <p:nvPr/>
        </p:nvSpPr>
        <p:spPr bwMode="auto">
          <a:xfrm flipH="1">
            <a:off x="4267200" y="3429000"/>
            <a:ext cx="685800" cy="609600"/>
          </a:xfrm>
          <a:prstGeom prst="line">
            <a:avLst/>
          </a:prstGeom>
          <a:noFill/>
          <a:ln w="63500">
            <a:solidFill>
              <a:srgbClr val="7F7F7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82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Problem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Given a file of the form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&lt;</a:t>
            </a:r>
            <a:r>
              <a:rPr lang="en-US" dirty="0" err="1">
                <a:latin typeface="Arial" charset="0"/>
                <a:ea typeface="ＭＳ Ｐゴシック" charset="0"/>
              </a:rPr>
              <a:t>lastname</a:t>
            </a:r>
            <a:r>
              <a:rPr lang="en-US" dirty="0">
                <a:latin typeface="Arial" charset="0"/>
                <a:ea typeface="ＭＳ Ｐゴシック" charset="0"/>
              </a:rPr>
              <a:t>&gt; </a:t>
            </a:r>
            <a:r>
              <a:rPr lang="en-US" dirty="0" smtClean="0">
                <a:latin typeface="Arial" charset="0"/>
                <a:ea typeface="ＭＳ Ｐゴシック" charset="0"/>
              </a:rPr>
              <a:t>&lt;year</a:t>
            </a:r>
            <a:r>
              <a:rPr lang="en-US" dirty="0">
                <a:latin typeface="Arial" charset="0"/>
                <a:ea typeface="ＭＳ Ｐゴシック" charset="0"/>
              </a:rPr>
              <a:t>&gt;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Goal: I want to quickly find out what a student’s class year is</a:t>
            </a:r>
          </a:p>
          <a:p>
            <a:pPr lvl="1" eaLnBrk="1" hangingPunct="1"/>
            <a:r>
              <a:rPr lang="en-US" dirty="0" smtClean="0">
                <a:latin typeface="Arial" charset="0"/>
                <a:ea typeface="ＭＳ Ｐゴシック" charset="0"/>
              </a:rPr>
              <a:t>How </a:t>
            </a:r>
            <a:r>
              <a:rPr lang="en-US" dirty="0">
                <a:latin typeface="Arial" charset="0"/>
                <a:ea typeface="ＭＳ Ｐゴシック" charset="0"/>
              </a:rPr>
              <a:t>do we want to model the data?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What is the key?  What is the value?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How to display the mapping in a pretty way?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What order is the data printed in?  </a:t>
            </a: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58375" name="Text Box 4"/>
          <p:cNvSpPr txBox="1">
            <a:spLocks noChangeArrowheads="1"/>
          </p:cNvSpPr>
          <p:nvPr/>
        </p:nvSpPr>
        <p:spPr bwMode="auto">
          <a:xfrm>
            <a:off x="5449888" y="6248400"/>
            <a:ext cx="3694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err="1">
                <a:latin typeface="Monaco"/>
                <a:cs typeface="Monaco"/>
              </a:rPr>
              <a:t>years_dictionary.py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50509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Problem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Modify the previous program to keep track of the </a:t>
            </a:r>
            <a:r>
              <a:rPr lang="en-US" i="1" dirty="0">
                <a:latin typeface="Arial" charset="0"/>
                <a:ea typeface="ＭＳ Ｐゴシック" charset="0"/>
                <a:cs typeface="ＭＳ Ｐゴシック" charset="0"/>
              </a:rPr>
              <a:t>number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of students of each year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How do we want to model the data?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What is the key?  What is the value?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Could we solve this using a list?</a:t>
            </a:r>
          </a:p>
        </p:txBody>
      </p:sp>
      <p:sp>
        <p:nvSpPr>
          <p:cNvPr id="60423" name="Text Box 4"/>
          <p:cNvSpPr txBox="1">
            <a:spLocks noChangeArrowheads="1"/>
          </p:cNvSpPr>
          <p:nvPr/>
        </p:nvSpPr>
        <p:spPr bwMode="auto">
          <a:xfrm>
            <a:off x="5029200" y="5943600"/>
            <a:ext cx="38785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latin typeface="Monaco"/>
                <a:cs typeface="Monaco"/>
              </a:rPr>
              <a:t>years_dictionary2.py</a:t>
            </a:r>
          </a:p>
        </p:txBody>
      </p:sp>
    </p:spTree>
    <p:extLst>
      <p:ext uri="{BB962C8B-B14F-4D97-AF65-F5344CB8AC3E}">
        <p14:creationId xmlns:p14="http://schemas.microsoft.com/office/powerpoint/2010/main" val="2241303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Analyzing years_dictionary2.py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Anything useful/general that we could put in a function?</a:t>
            </a:r>
          </a:p>
        </p:txBody>
      </p:sp>
    </p:spTree>
    <p:extLst>
      <p:ext uri="{BB962C8B-B14F-4D97-AF65-F5344CB8AC3E}">
        <p14:creationId xmlns:p14="http://schemas.microsoft.com/office/powerpoint/2010/main" val="1063047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Equivalent Solutions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1066800"/>
            <a:ext cx="5867400" cy="1938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566738" algn="l"/>
              </a:tabLst>
              <a:defRPr/>
            </a:pPr>
            <a:r>
              <a:rPr lang="en-US" dirty="0">
                <a:solidFill>
                  <a:srgbClr val="660066"/>
                </a:solidFill>
                <a:latin typeface="Monaco"/>
                <a:cs typeface="Monaco"/>
              </a:rPr>
              <a:t>if</a:t>
            </a:r>
            <a:r>
              <a:rPr lang="en-US" dirty="0">
                <a:latin typeface="Monaco"/>
                <a:cs typeface="Monaco"/>
              </a:rPr>
              <a:t> key </a:t>
            </a:r>
            <a:r>
              <a:rPr lang="en-US" dirty="0">
                <a:solidFill>
                  <a:srgbClr val="660066"/>
                </a:solidFill>
                <a:latin typeface="Monaco"/>
                <a:cs typeface="Monaco"/>
              </a:rPr>
              <a:t>not in </a:t>
            </a:r>
            <a:r>
              <a:rPr lang="en-US" dirty="0">
                <a:latin typeface="Monaco"/>
                <a:cs typeface="Monaco"/>
              </a:rPr>
              <a:t>dictionary : </a:t>
            </a:r>
          </a:p>
          <a:p>
            <a:pPr>
              <a:tabLst>
                <a:tab pos="566738" algn="l"/>
              </a:tabLst>
              <a:defRPr/>
            </a:pP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dictionary[key</a:t>
            </a:r>
            <a:r>
              <a:rPr lang="en-US" dirty="0">
                <a:latin typeface="Monaco"/>
                <a:cs typeface="Monaco"/>
              </a:rPr>
              <a:t>] = 1</a:t>
            </a:r>
          </a:p>
          <a:p>
            <a:pPr>
              <a:tabLst>
                <a:tab pos="566738" algn="l"/>
              </a:tabLst>
              <a:defRPr/>
            </a:pPr>
            <a:r>
              <a:rPr lang="en-US" dirty="0">
                <a:solidFill>
                  <a:srgbClr val="660066"/>
                </a:solidFill>
                <a:latin typeface="Monaco"/>
                <a:cs typeface="Monaco"/>
              </a:rPr>
              <a:t>else</a:t>
            </a:r>
            <a:r>
              <a:rPr lang="en-US" dirty="0">
                <a:latin typeface="Monaco"/>
                <a:cs typeface="Monaco"/>
              </a:rPr>
              <a:t>: </a:t>
            </a:r>
          </a:p>
          <a:p>
            <a:pPr>
              <a:tabLst>
                <a:tab pos="566738" algn="l"/>
              </a:tabLst>
              <a:defRPr/>
            </a:pPr>
            <a:r>
              <a:rPr lang="en-US" dirty="0">
                <a:latin typeface="Monaco"/>
                <a:cs typeface="Monaco"/>
              </a:rPr>
              <a:t>	value = </a:t>
            </a:r>
            <a:r>
              <a:rPr lang="en-US" dirty="0" err="1">
                <a:latin typeface="Monaco"/>
                <a:cs typeface="Monaco"/>
              </a:rPr>
              <a:t>dictionary[key</a:t>
            </a:r>
            <a:r>
              <a:rPr lang="en-US" dirty="0">
                <a:latin typeface="Monaco"/>
                <a:cs typeface="Monaco"/>
              </a:rPr>
              <a:t>] + 1</a:t>
            </a:r>
          </a:p>
          <a:p>
            <a:pPr>
              <a:tabLst>
                <a:tab pos="566738" algn="l"/>
              </a:tabLst>
              <a:defRPr/>
            </a:pPr>
            <a:r>
              <a:rPr lang="en-US" dirty="0">
                <a:latin typeface="Monaco"/>
                <a:cs typeface="Monaco"/>
              </a:rPr>
              <a:t>   </a:t>
            </a:r>
            <a:r>
              <a:rPr lang="en-US" dirty="0" err="1">
                <a:latin typeface="Monaco"/>
                <a:cs typeface="Monaco"/>
              </a:rPr>
              <a:t>dictionary[key</a:t>
            </a:r>
            <a:r>
              <a:rPr lang="en-US" dirty="0">
                <a:latin typeface="Monaco"/>
                <a:cs typeface="Monaco"/>
              </a:rPr>
              <a:t>] = value</a:t>
            </a:r>
          </a:p>
        </p:txBody>
      </p:sp>
      <p:sp>
        <p:nvSpPr>
          <p:cNvPr id="9" name="Rectangle 8"/>
          <p:cNvSpPr/>
          <p:nvPr/>
        </p:nvSpPr>
        <p:spPr>
          <a:xfrm>
            <a:off x="3733800" y="3689350"/>
            <a:ext cx="5105400" cy="15684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566738" algn="l"/>
              </a:tabLst>
              <a:defRPr/>
            </a:pPr>
            <a:r>
              <a:rPr lang="en-US" dirty="0">
                <a:solidFill>
                  <a:srgbClr val="660066"/>
                </a:solidFill>
                <a:latin typeface="Monaco"/>
                <a:cs typeface="Monaco"/>
              </a:rPr>
              <a:t>if</a:t>
            </a:r>
            <a:r>
              <a:rPr lang="en-US" dirty="0">
                <a:latin typeface="Monaco"/>
                <a:cs typeface="Monaco"/>
              </a:rPr>
              <a:t> key </a:t>
            </a:r>
            <a:r>
              <a:rPr lang="en-US" dirty="0">
                <a:solidFill>
                  <a:srgbClr val="660066"/>
                </a:solidFill>
                <a:latin typeface="Monaco"/>
                <a:cs typeface="Monaco"/>
              </a:rPr>
              <a:t>not in </a:t>
            </a:r>
            <a:r>
              <a:rPr lang="en-US" dirty="0">
                <a:latin typeface="Monaco"/>
                <a:cs typeface="Monaco"/>
              </a:rPr>
              <a:t>dictionary : </a:t>
            </a:r>
          </a:p>
          <a:p>
            <a:pPr>
              <a:tabLst>
                <a:tab pos="566738" algn="l"/>
              </a:tabLst>
              <a:defRPr/>
            </a:pP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dictionary[key</a:t>
            </a:r>
            <a:r>
              <a:rPr lang="en-US" dirty="0">
                <a:latin typeface="Monaco"/>
                <a:cs typeface="Monaco"/>
              </a:rPr>
              <a:t>] = 1</a:t>
            </a:r>
          </a:p>
          <a:p>
            <a:pPr>
              <a:tabLst>
                <a:tab pos="566738" algn="l"/>
              </a:tabLst>
              <a:defRPr/>
            </a:pPr>
            <a:r>
              <a:rPr lang="en-US" dirty="0">
                <a:solidFill>
                  <a:srgbClr val="660066"/>
                </a:solidFill>
                <a:latin typeface="Monaco"/>
                <a:cs typeface="Monaco"/>
              </a:rPr>
              <a:t>else</a:t>
            </a:r>
            <a:r>
              <a:rPr lang="en-US" dirty="0">
                <a:latin typeface="Monaco"/>
                <a:cs typeface="Monaco"/>
              </a:rPr>
              <a:t>: </a:t>
            </a:r>
          </a:p>
          <a:p>
            <a:pPr>
              <a:tabLst>
                <a:tab pos="566738" algn="l"/>
              </a:tabLst>
              <a:defRPr/>
            </a:pPr>
            <a:r>
              <a:rPr lang="en-US" dirty="0">
                <a:latin typeface="Monaco"/>
                <a:cs typeface="Monaco"/>
              </a:rPr>
              <a:t>   </a:t>
            </a:r>
            <a:r>
              <a:rPr lang="en-US" dirty="0" err="1">
                <a:latin typeface="Monaco"/>
                <a:cs typeface="Monaco"/>
              </a:rPr>
              <a:t>dictionary[key</a:t>
            </a:r>
            <a:r>
              <a:rPr lang="en-US" dirty="0">
                <a:latin typeface="Monaco"/>
                <a:cs typeface="Monaco"/>
              </a:rPr>
              <a:t>] += 1</a:t>
            </a:r>
          </a:p>
        </p:txBody>
      </p:sp>
    </p:spTree>
    <p:extLst>
      <p:ext uri="{BB962C8B-B14F-4D97-AF65-F5344CB8AC3E}">
        <p14:creationId xmlns:p14="http://schemas.microsoft.com/office/powerpoint/2010/main" val="25760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Problem: Create a Summary Report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Given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: a file containing students names and their years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(first years,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sophomore, junior, or senior) for this class</a:t>
            </a:r>
          </a:p>
          <a:p>
            <a:pPr eaLnBrk="1" hangingPunct="1"/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Problem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: create a report (in a file) that says the year and how many students from that year are in this class, on the same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line</a:t>
            </a:r>
            <a:r>
              <a:rPr lang="en-US" smtClean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919" name="Text Box 4"/>
          <p:cNvSpPr txBox="1">
            <a:spLocks noChangeArrowheads="1"/>
          </p:cNvSpPr>
          <p:nvPr/>
        </p:nvSpPr>
        <p:spPr bwMode="auto">
          <a:xfrm>
            <a:off x="5743575" y="5943600"/>
            <a:ext cx="3324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err="1">
                <a:latin typeface="Monaco" charset="0"/>
                <a:cs typeface="Monaco" charset="0"/>
              </a:rPr>
              <a:t>writeSumReport.py</a:t>
            </a:r>
            <a:endParaRPr lang="en-US" dirty="0"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588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Project 1: Authorship Attribution</a:t>
            </a:r>
          </a:p>
          <a:p>
            <a:r>
              <a:rPr lang="en-US" sz="4000" dirty="0" err="1" smtClean="0"/>
              <a:t>CodeAcademy</a:t>
            </a:r>
            <a:r>
              <a:rPr lang="en-US" sz="4000" dirty="0"/>
              <a:t>:</a:t>
            </a:r>
          </a:p>
          <a:p>
            <a:pPr lvl="1">
              <a:buFont typeface="Arial"/>
              <a:buChar char="•"/>
            </a:pPr>
            <a:r>
              <a:rPr lang="en-US" sz="3600" dirty="0" smtClean="0"/>
              <a:t>Lists &amp; Functions</a:t>
            </a:r>
          </a:p>
          <a:p>
            <a:pPr lvl="1">
              <a:buFont typeface="Arial"/>
              <a:buChar char="•"/>
            </a:pPr>
            <a:r>
              <a:rPr lang="en-US" sz="3600" dirty="0" smtClean="0"/>
              <a:t>Loops</a:t>
            </a:r>
            <a:endParaRPr lang="en-US" sz="3600" dirty="0"/>
          </a:p>
          <a:p>
            <a:pPr lvl="1">
              <a:buFont typeface="Arial"/>
              <a:buChar char="•"/>
            </a:pPr>
            <a:r>
              <a:rPr lang="en-US" sz="3600" dirty="0" smtClean="0"/>
              <a:t>Exam Statistics</a:t>
            </a:r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42013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Common File Methods</a:t>
            </a:r>
          </a:p>
        </p:txBody>
      </p:sp>
      <p:graphicFrame>
        <p:nvGraphicFramePr>
          <p:cNvPr id="50895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609670"/>
              </p:ext>
            </p:extLst>
          </p:nvPr>
        </p:nvGraphicFramePr>
        <p:xfrm>
          <a:off x="304800" y="1524000"/>
          <a:ext cx="8610600" cy="378320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895600"/>
                <a:gridCol w="5715000"/>
              </a:tblGrid>
              <a:tr h="580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Method Name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Functionality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anchor="ctr" horzOverflow="overflow"/>
                </a:tc>
              </a:tr>
              <a:tr h="7619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  <a:latin typeface="Monaco"/>
                          <a:cs typeface="Monaco"/>
                        </a:rPr>
                        <a:t>read()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/>
                        <a:ea typeface="Monaco" charset="0"/>
                        <a:cs typeface="Monaco"/>
                      </a:endParaRPr>
                    </a:p>
                  </a:txBody>
                  <a:tcPr marT="45716" marB="4571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Read the entire content from the file, returned as a string object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anchor="ctr" horzOverflow="overflow"/>
                </a:tc>
              </a:tr>
              <a:tr h="109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onaco"/>
                          <a:cs typeface="Monaco"/>
                        </a:rPr>
                        <a:t>readline</a:t>
                      </a: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  <a:latin typeface="Monaco"/>
                          <a:cs typeface="Monaco"/>
                        </a:rPr>
                        <a:t>()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/>
                        <a:ea typeface="Monaco" charset="0"/>
                        <a:cs typeface="Monaco"/>
                      </a:endParaRPr>
                    </a:p>
                  </a:txBody>
                  <a:tcPr marT="45716" marB="4571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Read one line from file, returned as a string object (which includes the “\n”).  If it returns 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"", 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then you’ve reached the end of the file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anchor="ctr" horzOverflow="overflow"/>
                </a:tc>
              </a:tr>
              <a:tr h="580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  <a:latin typeface="Monaco"/>
                          <a:cs typeface="Monaco"/>
                        </a:rPr>
                        <a:t>write(string)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/>
                        <a:ea typeface="Monaco" charset="0"/>
                        <a:cs typeface="Monaco"/>
                      </a:endParaRPr>
                    </a:p>
                  </a:txBody>
                  <a:tcPr marT="45716" marB="4571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Write a string to the file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anchor="ctr" horzOverflow="overflow"/>
                </a:tc>
              </a:tr>
              <a:tr h="7619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  <a:latin typeface="Monaco"/>
                          <a:cs typeface="Monaco"/>
                        </a:rPr>
                        <a:t>close()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/>
                        <a:ea typeface="Monaco" charset="0"/>
                        <a:cs typeface="Monaco"/>
                      </a:endParaRPr>
                    </a:p>
                  </a:txBody>
                  <a:tcPr marT="45716" marB="4571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Close the file.  Must close the file after done reading from/writing to a file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384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Reading Files with a for loop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57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Reading from a File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Examples of reading from a file using file methods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Show file: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data/</a:t>
            </a:r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years.dat</a:t>
            </a:r>
            <a:endParaRPr lang="en-US" dirty="0">
              <a:latin typeface="Monaco" charset="0"/>
              <a:ea typeface="ＭＳ Ｐゴシック" charset="0"/>
              <a:cs typeface="Monaco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file_read.py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(using </a:t>
            </a:r>
            <a:r>
              <a:rPr lang="en-US" dirty="0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read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())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How is what Python printed different than the </a:t>
            </a:r>
            <a:r>
              <a:rPr lang="en-US" dirty="0" smtClean="0">
                <a:latin typeface="Arial" charset="0"/>
                <a:ea typeface="ＭＳ Ｐゴシック" charset="0"/>
              </a:rPr>
              <a:t>file’s </a:t>
            </a:r>
            <a:r>
              <a:rPr lang="en-US" dirty="0">
                <a:latin typeface="Arial" charset="0"/>
                <a:ea typeface="ＭＳ Ｐゴシック" charset="0"/>
              </a:rPr>
              <a:t>content?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How to fix?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sing </a:t>
            </a:r>
            <a:r>
              <a:rPr lang="en-US" dirty="0" err="1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readline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Hold off on using to read a </a:t>
            </a:r>
            <a:r>
              <a:rPr lang="en-US" smtClean="0">
                <a:latin typeface="Arial" charset="0"/>
                <a:ea typeface="ＭＳ Ｐゴシック" charset="0"/>
                <a:cs typeface="ＭＳ Ｐゴシック" charset="0"/>
              </a:rPr>
              <a:t>whole file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81600" y="1752600"/>
            <a:ext cx="3962400" cy="1570038"/>
            <a:chOff x="3216" y="1104"/>
            <a:chExt cx="2496" cy="989"/>
          </a:xfrm>
        </p:grpSpPr>
        <p:sp>
          <p:nvSpPr>
            <p:cNvPr id="41992" name="Text Box 5"/>
            <p:cNvSpPr txBox="1">
              <a:spLocks noChangeArrowheads="1"/>
            </p:cNvSpPr>
            <p:nvPr/>
          </p:nvSpPr>
          <p:spPr bwMode="auto">
            <a:xfrm>
              <a:off x="3648" y="1104"/>
              <a:ext cx="2064" cy="98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020202"/>
                  </a:solidFill>
                  <a:latin typeface="Gill Sans"/>
                  <a:cs typeface="Gill Sans"/>
                </a:rPr>
                <a:t>Typically use </a:t>
              </a:r>
              <a:r>
                <a:rPr lang="en-US" dirty="0">
                  <a:solidFill>
                    <a:schemeClr val="tx1"/>
                  </a:solidFill>
                  <a:latin typeface="Monaco" charset="0"/>
                  <a:cs typeface="Monaco" charset="0"/>
                </a:rPr>
                <a:t>.</a:t>
              </a:r>
              <a:r>
                <a:rPr lang="en-US" dirty="0" err="1">
                  <a:solidFill>
                    <a:schemeClr val="tx1"/>
                  </a:solidFill>
                  <a:latin typeface="Monaco" charset="0"/>
                  <a:cs typeface="Monaco" charset="0"/>
                </a:rPr>
                <a:t>dat</a:t>
              </a:r>
              <a:r>
                <a:rPr lang="en-US" dirty="0">
                  <a:solidFill>
                    <a:srgbClr val="020202"/>
                  </a:solidFill>
                  <a:latin typeface="Monaco" charset="0"/>
                  <a:cs typeface="Monaco" charset="0"/>
                </a:rPr>
                <a:t> </a:t>
              </a:r>
              <a:r>
                <a:rPr lang="en-US" dirty="0">
                  <a:solidFill>
                    <a:srgbClr val="020202"/>
                  </a:solidFill>
                  <a:latin typeface="Gill Sans"/>
                  <a:cs typeface="Gill Sans"/>
                </a:rPr>
                <a:t>or </a:t>
              </a:r>
              <a:r>
                <a:rPr lang="en-US" dirty="0">
                  <a:solidFill>
                    <a:schemeClr val="tx1"/>
                  </a:solidFill>
                  <a:latin typeface="Monaco" charset="0"/>
                  <a:cs typeface="Monaco" charset="0"/>
                </a:rPr>
                <a:t>.txt</a:t>
              </a:r>
              <a:r>
                <a:rPr lang="en-US" dirty="0">
                  <a:solidFill>
                    <a:srgbClr val="020202"/>
                  </a:solidFill>
                  <a:latin typeface="Gill Sans"/>
                  <a:cs typeface="Gill Sans"/>
                </a:rPr>
                <a:t> file extension for files containing </a:t>
              </a:r>
              <a:r>
                <a:rPr lang="en-US" dirty="0" smtClean="0">
                  <a:solidFill>
                    <a:srgbClr val="020202"/>
                  </a:solidFill>
                  <a:latin typeface="Gill Sans"/>
                  <a:cs typeface="Gill Sans"/>
                </a:rPr>
                <a:t/>
              </a:r>
              <a:br>
                <a:rPr lang="en-US" dirty="0" smtClean="0">
                  <a:solidFill>
                    <a:srgbClr val="020202"/>
                  </a:solidFill>
                  <a:latin typeface="Gill Sans"/>
                  <a:cs typeface="Gill Sans"/>
                </a:rPr>
              </a:br>
              <a:r>
                <a:rPr lang="en-US" dirty="0" smtClean="0">
                  <a:solidFill>
                    <a:srgbClr val="020202"/>
                  </a:solidFill>
                  <a:latin typeface="Gill Sans"/>
                  <a:cs typeface="Gill Sans"/>
                </a:rPr>
                <a:t>data or text </a:t>
              </a:r>
              <a:endParaRPr lang="en-US" dirty="0">
                <a:solidFill>
                  <a:srgbClr val="020202"/>
                </a:solidFill>
                <a:latin typeface="Gill Sans"/>
                <a:cs typeface="Gill Sans"/>
              </a:endParaRPr>
            </a:p>
          </p:txBody>
        </p:sp>
        <p:sp>
          <p:nvSpPr>
            <p:cNvPr id="41993" name="Line 6"/>
            <p:cNvSpPr>
              <a:spLocks noChangeShapeType="1"/>
            </p:cNvSpPr>
            <p:nvPr/>
          </p:nvSpPr>
          <p:spPr bwMode="auto">
            <a:xfrm flipH="1" flipV="1">
              <a:off x="3216" y="1728"/>
              <a:ext cx="576" cy="144"/>
            </a:xfrm>
            <a:prstGeom prst="line">
              <a:avLst/>
            </a:prstGeom>
            <a:ln w="635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3800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Reading from a File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Recall that a file is a </a:t>
            </a:r>
            <a:r>
              <a:rPr lang="en-US" b="1" i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sequence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of data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Can use a </a:t>
            </a:r>
            <a:r>
              <a:rPr lang="en-US" b="1" dirty="0">
                <a:solidFill>
                  <a:srgbClr val="660066"/>
                </a:solidFill>
                <a:latin typeface="Monaco" charset="0"/>
                <a:ea typeface="ＭＳ Ｐゴシック" charset="0"/>
                <a:cs typeface="ＭＳ Ｐゴシック" charset="0"/>
              </a:rPr>
              <a:t>for</a:t>
            </a:r>
            <a:r>
              <a:rPr lang="en-US" dirty="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loop to iterate through a file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Read as: for each line in the file, do something</a:t>
            </a:r>
          </a:p>
        </p:txBody>
      </p:sp>
      <p:sp>
        <p:nvSpPr>
          <p:cNvPr id="60423" name="Text Box 4"/>
          <p:cNvSpPr txBox="1">
            <a:spLocks noChangeArrowheads="1"/>
          </p:cNvSpPr>
          <p:nvPr/>
        </p:nvSpPr>
        <p:spPr bwMode="auto">
          <a:xfrm>
            <a:off x="6248400" y="6172200"/>
            <a:ext cx="25857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smtClean="0">
                <a:latin typeface="Monaco" charset="0"/>
                <a:cs typeface="Monaco" charset="0"/>
              </a:rPr>
              <a:t>file_read2.py</a:t>
            </a:r>
            <a:endParaRPr lang="en-US" dirty="0">
              <a:latin typeface="Monaco" charset="0"/>
              <a:cs typeface="Monaco" charset="0"/>
            </a:endParaRPr>
          </a:p>
        </p:txBody>
      </p:sp>
      <p:sp>
        <p:nvSpPr>
          <p:cNvPr id="510981" name="Text Box 5"/>
          <p:cNvSpPr txBox="1">
            <a:spLocks noChangeArrowheads="1"/>
          </p:cNvSpPr>
          <p:nvPr/>
        </p:nvSpPr>
        <p:spPr bwMode="auto">
          <a:xfrm>
            <a:off x="1524000" y="4202113"/>
            <a:ext cx="4710113" cy="9540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en-US" sz="2800" dirty="0">
                <a:solidFill>
                  <a:srgbClr val="40008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line</a:t>
            </a:r>
            <a:r>
              <a:rPr lang="en-US" sz="28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800" b="1" dirty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en-US" sz="28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dataFile</a:t>
            </a:r>
            <a:r>
              <a:rPr lang="en-US" sz="2800" b="1" dirty="0">
                <a:solidFill>
                  <a:schemeClr val="bg2"/>
                </a:solidFill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pPr>
              <a:defRPr/>
            </a:pPr>
            <a:r>
              <a:rPr lang="en-US" sz="28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28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print(line)</a:t>
            </a:r>
            <a:endParaRPr lang="en-US" sz="28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0425" name="Text Box 6"/>
          <p:cNvSpPr txBox="1">
            <a:spLocks noChangeArrowheads="1"/>
          </p:cNvSpPr>
          <p:nvPr/>
        </p:nvSpPr>
        <p:spPr bwMode="auto">
          <a:xfrm>
            <a:off x="533401" y="2971800"/>
            <a:ext cx="3657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A </a:t>
            </a:r>
            <a:r>
              <a:rPr lang="en-US" i="1" dirty="0"/>
              <a:t>line</a:t>
            </a:r>
            <a:r>
              <a:rPr lang="en-US" dirty="0"/>
              <a:t> (of type </a:t>
            </a:r>
            <a:r>
              <a:rPr lang="en-US" b="1" dirty="0" err="1">
                <a:solidFill>
                  <a:schemeClr val="tx2"/>
                </a:solidFill>
                <a:latin typeface="Monaco" charset="0"/>
                <a:cs typeface="Monaco" charset="0"/>
              </a:rPr>
              <a:t>str</a:t>
            </a:r>
            <a:r>
              <a:rPr lang="en-US" dirty="0">
                <a:ea typeface="Monaco" charset="0"/>
                <a:cs typeface="Monaco" charset="0"/>
              </a:rPr>
              <a:t>) from the </a:t>
            </a:r>
            <a:r>
              <a:rPr lang="en-US" dirty="0" smtClean="0">
                <a:ea typeface="Monaco" charset="0"/>
                <a:cs typeface="Monaco" charset="0"/>
              </a:rPr>
              <a:t>file (includes \n)</a:t>
            </a:r>
            <a:endParaRPr lang="en-US" dirty="0">
              <a:ea typeface="Monaco" charset="0"/>
              <a:cs typeface="Monaco" charset="0"/>
            </a:endParaRPr>
          </a:p>
        </p:txBody>
      </p:sp>
      <p:sp>
        <p:nvSpPr>
          <p:cNvPr id="60426" name="Text Box 7"/>
          <p:cNvSpPr txBox="1">
            <a:spLocks noChangeArrowheads="1"/>
          </p:cNvSpPr>
          <p:nvPr/>
        </p:nvSpPr>
        <p:spPr bwMode="auto">
          <a:xfrm>
            <a:off x="4251325" y="3094038"/>
            <a:ext cx="18517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2017B8"/>
                </a:solidFill>
                <a:latin typeface="Monaco"/>
                <a:cs typeface="Monaco"/>
              </a:rPr>
              <a:t>file</a:t>
            </a:r>
            <a:r>
              <a:rPr lang="en-US" dirty="0"/>
              <a:t> object</a:t>
            </a:r>
          </a:p>
        </p:txBody>
      </p:sp>
      <p:sp>
        <p:nvSpPr>
          <p:cNvPr id="60427" name="Line 8"/>
          <p:cNvSpPr>
            <a:spLocks noChangeShapeType="1"/>
          </p:cNvSpPr>
          <p:nvPr/>
        </p:nvSpPr>
        <p:spPr bwMode="auto">
          <a:xfrm flipH="1">
            <a:off x="4953000" y="3581400"/>
            <a:ext cx="76200" cy="6858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8" name="Line 9"/>
          <p:cNvSpPr>
            <a:spLocks noChangeShapeType="1"/>
          </p:cNvSpPr>
          <p:nvPr/>
        </p:nvSpPr>
        <p:spPr bwMode="auto">
          <a:xfrm>
            <a:off x="2362200" y="3779838"/>
            <a:ext cx="457200" cy="5334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27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Data Types of Loop Variables</a:t>
            </a:r>
          </a:p>
        </p:txBody>
      </p:sp>
      <p:sp>
        <p:nvSpPr>
          <p:cNvPr id="576516" name="Text Box 4"/>
          <p:cNvSpPr txBox="1">
            <a:spLocks noChangeArrowheads="1"/>
          </p:cNvSpPr>
          <p:nvPr/>
        </p:nvSpPr>
        <p:spPr bwMode="auto">
          <a:xfrm>
            <a:off x="533400" y="1752600"/>
            <a:ext cx="6400800" cy="41544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string = </a:t>
            </a:r>
            <a:r>
              <a:rPr lang="en-US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"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some string"</a:t>
            </a:r>
          </a:p>
          <a:p>
            <a:r>
              <a:rPr lang="en-US" dirty="0" err="1">
                <a:solidFill>
                  <a:schemeClr val="tx1"/>
                </a:solidFill>
                <a:latin typeface="Monaco" charset="0"/>
                <a:cs typeface="Monaco" charset="0"/>
              </a:rPr>
              <a:t>dataFile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= </a:t>
            </a:r>
            <a:r>
              <a:rPr lang="en-US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open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("</a:t>
            </a:r>
            <a:r>
              <a:rPr lang="en-US" dirty="0" err="1" smtClean="0">
                <a:solidFill>
                  <a:schemeClr val="tx1"/>
                </a:solidFill>
                <a:latin typeface="Monaco" charset="0"/>
                <a:cs typeface="Monaco" charset="0"/>
              </a:rPr>
              <a:t>years.dat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", </a:t>
            </a:r>
            <a:r>
              <a:rPr lang="en-US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"r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")</a:t>
            </a:r>
          </a:p>
          <a:p>
            <a:endParaRPr lang="en-US" b="1" dirty="0">
              <a:solidFill>
                <a:srgbClr val="660066"/>
              </a:solidFill>
              <a:latin typeface="Monaco" charset="0"/>
              <a:cs typeface="Monaco" charset="0"/>
            </a:endParaRPr>
          </a:p>
          <a:p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for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x </a:t>
            </a:r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in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range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Monaco" charset="0"/>
                <a:cs typeface="Monaco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(string)):</a:t>
            </a:r>
          </a:p>
          <a:p>
            <a:r>
              <a:rPr lang="en-US" dirty="0">
                <a:solidFill>
                  <a:srgbClr val="196666"/>
                </a:solidFill>
                <a:latin typeface="Monaco" charset="0"/>
                <a:cs typeface="Monaco" charset="0"/>
              </a:rPr>
              <a:t>	# loop body …</a:t>
            </a:r>
          </a:p>
          <a:p>
            <a:endParaRPr lang="en-US" dirty="0">
              <a:solidFill>
                <a:schemeClr val="tx1"/>
              </a:solidFill>
              <a:latin typeface="Monaco" charset="0"/>
              <a:cs typeface="Monaco" charset="0"/>
            </a:endParaRPr>
          </a:p>
          <a:p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for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x </a:t>
            </a:r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in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string:</a:t>
            </a:r>
          </a:p>
          <a:p>
            <a:r>
              <a:rPr lang="en-US" dirty="0">
                <a:solidFill>
                  <a:srgbClr val="196666"/>
                </a:solidFill>
                <a:latin typeface="Monaco" charset="0"/>
                <a:cs typeface="Monaco" charset="0"/>
              </a:rPr>
              <a:t>	# loop body …</a:t>
            </a:r>
          </a:p>
          <a:p>
            <a:endParaRPr lang="en-US" dirty="0">
              <a:solidFill>
                <a:schemeClr val="tx1"/>
              </a:solidFill>
              <a:latin typeface="Monaco" charset="0"/>
              <a:cs typeface="Monaco" charset="0"/>
            </a:endParaRPr>
          </a:p>
          <a:p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for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x </a:t>
            </a:r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in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onaco" charset="0"/>
                <a:cs typeface="Monaco" charset="0"/>
              </a:rPr>
              <a:t>dataFile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:</a:t>
            </a:r>
          </a:p>
          <a:p>
            <a:r>
              <a:rPr lang="en-US" dirty="0">
                <a:solidFill>
                  <a:srgbClr val="196666"/>
                </a:solidFill>
                <a:latin typeface="Monaco" charset="0"/>
                <a:cs typeface="Monaco" charset="0"/>
              </a:rPr>
              <a:t>	# loop body 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153180"/>
            <a:ext cx="71628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sz="2800" dirty="0">
                <a:latin typeface="Gill Sans"/>
                <a:cs typeface="Gill Sans"/>
              </a:rPr>
              <a:t>What are the data types of the loop variable </a:t>
            </a:r>
            <a:r>
              <a:rPr lang="en-US" sz="2800" b="1" dirty="0">
                <a:latin typeface="Gill Sans"/>
                <a:cs typeface="Gill Sans"/>
              </a:rPr>
              <a:t>x</a:t>
            </a:r>
            <a:r>
              <a:rPr lang="en-US" sz="2800" dirty="0">
                <a:latin typeface="Gill Sans"/>
                <a:cs typeface="Gill San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37096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Data Types of Loop Variables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400" smtClean="0">
                <a:solidFill>
                  <a:schemeClr val="tx1"/>
                </a:solidFill>
                <a:latin typeface="Arial" charset="0"/>
              </a:rPr>
              <a:t>Feb 24, 2014</a:t>
            </a:r>
            <a:endParaRPr lang="en-US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Arial" charset="0"/>
              </a:rPr>
              <a:t>Sprenkle - CSCI111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9291C613-47BB-7F4A-93CA-8CC989A23F35}" type="slidenum">
              <a:rPr lang="en-US" sz="1400">
                <a:solidFill>
                  <a:schemeClr val="tx1"/>
                </a:solidFill>
                <a:latin typeface="Arial" charset="0"/>
              </a:rPr>
              <a:pPr/>
              <a:t>8</a:t>
            </a:fld>
            <a:endParaRPr lang="en-US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4519" name="Text Box 5"/>
          <p:cNvSpPr txBox="1">
            <a:spLocks noChangeArrowheads="1"/>
          </p:cNvSpPr>
          <p:nvPr/>
        </p:nvSpPr>
        <p:spPr bwMode="auto">
          <a:xfrm>
            <a:off x="7239000" y="2903538"/>
            <a:ext cx="1056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latin typeface="Gill Sans"/>
                <a:cs typeface="Gill Sans"/>
              </a:rPr>
              <a:t>integer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33400" y="1752600"/>
            <a:ext cx="6400800" cy="41544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string = "some string"</a:t>
            </a:r>
          </a:p>
          <a:p>
            <a:r>
              <a:rPr lang="en-US" dirty="0" err="1">
                <a:solidFill>
                  <a:schemeClr val="tx1"/>
                </a:solidFill>
                <a:latin typeface="Monaco" charset="0"/>
                <a:cs typeface="Monaco" charset="0"/>
              </a:rPr>
              <a:t>dataFile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= open("</a:t>
            </a:r>
            <a:r>
              <a:rPr lang="en-US" dirty="0" err="1">
                <a:solidFill>
                  <a:schemeClr val="tx1"/>
                </a:solidFill>
                <a:latin typeface="Monaco" charset="0"/>
                <a:cs typeface="Monaco" charset="0"/>
              </a:rPr>
              <a:t>years.dat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", "r")</a:t>
            </a:r>
          </a:p>
          <a:p>
            <a:endParaRPr lang="en-US" b="1" dirty="0">
              <a:solidFill>
                <a:srgbClr val="660066"/>
              </a:solidFill>
              <a:latin typeface="Monaco" charset="0"/>
              <a:cs typeface="Monaco" charset="0"/>
            </a:endParaRPr>
          </a:p>
          <a:p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for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x </a:t>
            </a:r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in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range(</a:t>
            </a:r>
            <a:r>
              <a:rPr lang="en-US" dirty="0" err="1">
                <a:solidFill>
                  <a:schemeClr val="tx1"/>
                </a:solidFill>
                <a:latin typeface="Monaco" charset="0"/>
                <a:cs typeface="Monaco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(string)):</a:t>
            </a:r>
          </a:p>
          <a:p>
            <a:r>
              <a:rPr lang="en-US" dirty="0">
                <a:solidFill>
                  <a:srgbClr val="196666"/>
                </a:solidFill>
                <a:latin typeface="Monaco" charset="0"/>
                <a:cs typeface="Monaco" charset="0"/>
              </a:rPr>
              <a:t>	# loop body …</a:t>
            </a:r>
          </a:p>
          <a:p>
            <a:endParaRPr lang="en-US" dirty="0">
              <a:solidFill>
                <a:schemeClr val="tx1"/>
              </a:solidFill>
              <a:latin typeface="Monaco" charset="0"/>
              <a:cs typeface="Monaco" charset="0"/>
            </a:endParaRPr>
          </a:p>
          <a:p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for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x </a:t>
            </a:r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in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string:</a:t>
            </a:r>
          </a:p>
          <a:p>
            <a:r>
              <a:rPr lang="en-US" dirty="0">
                <a:solidFill>
                  <a:srgbClr val="196666"/>
                </a:solidFill>
                <a:latin typeface="Monaco" charset="0"/>
                <a:cs typeface="Monaco" charset="0"/>
              </a:rPr>
              <a:t>	# loop body …</a:t>
            </a:r>
          </a:p>
          <a:p>
            <a:endParaRPr lang="en-US" dirty="0">
              <a:solidFill>
                <a:schemeClr val="tx1"/>
              </a:solidFill>
              <a:latin typeface="Monaco" charset="0"/>
              <a:cs typeface="Monaco" charset="0"/>
            </a:endParaRPr>
          </a:p>
          <a:p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for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x </a:t>
            </a:r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in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onaco" charset="0"/>
                <a:cs typeface="Monaco" charset="0"/>
              </a:rPr>
              <a:t>dataFile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:</a:t>
            </a:r>
          </a:p>
          <a:p>
            <a:r>
              <a:rPr lang="en-US" dirty="0">
                <a:solidFill>
                  <a:srgbClr val="196666"/>
                </a:solidFill>
                <a:latin typeface="Monaco" charset="0"/>
                <a:cs typeface="Monaco" charset="0"/>
              </a:rPr>
              <a:t>	# loop body …</a:t>
            </a:r>
          </a:p>
        </p:txBody>
      </p:sp>
      <p:sp>
        <p:nvSpPr>
          <p:cNvPr id="64521" name="Text Box 6"/>
          <p:cNvSpPr txBox="1">
            <a:spLocks noChangeArrowheads="1"/>
          </p:cNvSpPr>
          <p:nvPr/>
        </p:nvSpPr>
        <p:spPr bwMode="auto">
          <a:xfrm>
            <a:off x="6537325" y="3894138"/>
            <a:ext cx="26828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Gill Sans"/>
                <a:cs typeface="Gill Sans"/>
              </a:rPr>
              <a:t>string </a:t>
            </a:r>
            <a:r>
              <a:rPr lang="en-US">
                <a:latin typeface="Gill Sans"/>
                <a:cs typeface="Gill Sans"/>
                <a:sym typeface="Wingdings" charset="0"/>
              </a:rPr>
              <a:t></a:t>
            </a:r>
            <a:r>
              <a:rPr lang="en-US">
                <a:latin typeface="Gill Sans"/>
                <a:cs typeface="Gill Sans"/>
              </a:rPr>
              <a:t> single characters</a:t>
            </a:r>
          </a:p>
        </p:txBody>
      </p:sp>
      <p:sp>
        <p:nvSpPr>
          <p:cNvPr id="64522" name="Text Box 8"/>
          <p:cNvSpPr txBox="1">
            <a:spLocks noChangeArrowheads="1"/>
          </p:cNvSpPr>
          <p:nvPr/>
        </p:nvSpPr>
        <p:spPr bwMode="auto">
          <a:xfrm>
            <a:off x="6461125" y="4960938"/>
            <a:ext cx="26828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Gill Sans"/>
                <a:cs typeface="Gill Sans"/>
              </a:rPr>
              <a:t>string </a:t>
            </a:r>
            <a:r>
              <a:rPr lang="en-US">
                <a:latin typeface="Gill Sans"/>
                <a:cs typeface="Gill Sans"/>
                <a:sym typeface="Wingdings" charset="0"/>
              </a:rPr>
              <a:t></a:t>
            </a:r>
            <a:r>
              <a:rPr lang="en-US">
                <a:latin typeface="Gill Sans"/>
                <a:cs typeface="Gill Sans"/>
              </a:rPr>
              <a:t> line (include \n)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1153180"/>
            <a:ext cx="71628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sz="2800" dirty="0">
                <a:latin typeface="Gill Sans"/>
                <a:cs typeface="Gill Sans"/>
              </a:rPr>
              <a:t>What are the data types of the loop variable </a:t>
            </a:r>
            <a:r>
              <a:rPr lang="en-US" sz="2800" b="1" dirty="0">
                <a:latin typeface="Gill Sans"/>
                <a:cs typeface="Gill Sans"/>
              </a:rPr>
              <a:t>x</a:t>
            </a:r>
            <a:r>
              <a:rPr lang="en-US" sz="2800" dirty="0">
                <a:latin typeface="Gill Sans"/>
                <a:cs typeface="Gill San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85454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Reading Files with a while loop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4081"/>
      </p:ext>
    </p:extLst>
  </p:cSld>
  <p:clrMapOvr>
    <a:masterClrMapping/>
  </p:clrMapOvr>
</p:sld>
</file>

<file path=ppt/theme/theme1.xml><?xml version="1.0" encoding="utf-8"?>
<a:theme xmlns:a="http://schemas.openxmlformats.org/drawingml/2006/main" name="acad">
  <a:themeElements>
    <a:clrScheme name="Custom 20">
      <a:dk1>
        <a:srgbClr val="020202"/>
      </a:dk1>
      <a:lt1>
        <a:srgbClr val="FFFFFF"/>
      </a:lt1>
      <a:dk2>
        <a:srgbClr val="2017B8"/>
      </a:dk2>
      <a:lt2>
        <a:srgbClr val="400080"/>
      </a:lt2>
      <a:accent1>
        <a:srgbClr val="33CCCC"/>
      </a:accent1>
      <a:accent2>
        <a:srgbClr val="008000"/>
      </a:accent2>
      <a:accent3>
        <a:srgbClr val="FEFFFF"/>
      </a:accent3>
      <a:accent4>
        <a:srgbClr val="010101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acad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Tahoma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Tahoma" pitchFamily="-65" charset="0"/>
          </a:defRPr>
        </a:defPPr>
      </a:lstStyle>
    </a:lnDef>
  </a:objectDefaults>
  <a:extraClrSchemeLst>
    <a:extraClrScheme>
      <a:clrScheme name="acad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class.potx</Template>
  <TotalTime>19389</TotalTime>
  <Words>1207</Words>
  <Application>Microsoft Macintosh PowerPoint</Application>
  <PresentationFormat>On-screen Show (4:3)</PresentationFormat>
  <Paragraphs>224</Paragraphs>
  <Slides>25</Slides>
  <Notes>18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acad</vt:lpstr>
      <vt:lpstr>File I/O</vt:lpstr>
      <vt:lpstr>Files</vt:lpstr>
      <vt:lpstr>Common File Methods</vt:lpstr>
      <vt:lpstr>Reading Files with a for loop</vt:lpstr>
      <vt:lpstr>Reading from a File</vt:lpstr>
      <vt:lpstr>Reading from a File</vt:lpstr>
      <vt:lpstr>Data Types of Loop Variables</vt:lpstr>
      <vt:lpstr>Data Types of Loop Variables</vt:lpstr>
      <vt:lpstr>Reading Files with a while loop</vt:lpstr>
      <vt:lpstr>Review</vt:lpstr>
      <vt:lpstr>Review: While Loop Syntax</vt:lpstr>
      <vt:lpstr>A Very Simple Therapist</vt:lpstr>
      <vt:lpstr>Design Pattern: Sentinel Loop</vt:lpstr>
      <vt:lpstr>Another Way to Read from a File</vt:lpstr>
      <vt:lpstr>Writing files</vt:lpstr>
      <vt:lpstr>Writing to a File</vt:lpstr>
      <vt:lpstr>Handling Numeric Data</vt:lpstr>
      <vt:lpstr>Handling Numeric Data</vt:lpstr>
      <vt:lpstr>Problem: Temperature Data</vt:lpstr>
      <vt:lpstr>Problem</vt:lpstr>
      <vt:lpstr>Problem</vt:lpstr>
      <vt:lpstr>Analyzing years_dictionary2.py</vt:lpstr>
      <vt:lpstr>Equivalent Solutions</vt:lpstr>
      <vt:lpstr>Problem: Create a Summary Report</vt:lpstr>
      <vt:lpstr>Homework</vt:lpstr>
    </vt:vector>
  </TitlesOfParts>
  <Company>	閬]皤ꌩ嚘뿿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Sprenkle</dc:creator>
  <cp:lastModifiedBy>Emily Hill</cp:lastModifiedBy>
  <cp:revision>852</cp:revision>
  <cp:lastPrinted>2014-01-09T19:07:24Z</cp:lastPrinted>
  <dcterms:created xsi:type="dcterms:W3CDTF">2010-01-18T19:39:22Z</dcterms:created>
  <dcterms:modified xsi:type="dcterms:W3CDTF">2015-04-17T15:06:40Z</dcterms:modified>
</cp:coreProperties>
</file>