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6" r:id="rId2"/>
    <p:sldId id="367" r:id="rId3"/>
    <p:sldId id="378" r:id="rId4"/>
    <p:sldId id="383" r:id="rId5"/>
    <p:sldId id="403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92" r:id="rId14"/>
    <p:sldId id="393" r:id="rId15"/>
    <p:sldId id="394" r:id="rId16"/>
    <p:sldId id="395" r:id="rId17"/>
    <p:sldId id="382" r:id="rId18"/>
    <p:sldId id="379" r:id="rId19"/>
    <p:sldId id="380" r:id="rId20"/>
    <p:sldId id="381" r:id="rId21"/>
    <p:sldId id="384" r:id="rId22"/>
    <p:sldId id="385" r:id="rId23"/>
    <p:sldId id="386" r:id="rId24"/>
    <p:sldId id="388" r:id="rId25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78" d="100"/>
          <a:sy n="78" d="100"/>
        </p:scale>
        <p:origin x="-328" y="-104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354A312-0137-4643-A060-F26EFD70C805}" type="slidenum">
              <a:rPr lang="en-US" sz="1200">
                <a:solidFill>
                  <a:schemeClr val="tx1"/>
                </a:solidFill>
              </a:rPr>
              <a:pPr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311E86F0-056C-E743-971E-4C7D3391C3C9}" type="slidenum">
              <a:rPr lang="en-US" sz="1200">
                <a:solidFill>
                  <a:schemeClr val="tx1"/>
                </a:solidFill>
              </a:rPr>
              <a:pPr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5" y="4419435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19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20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E1C8A5E-27AE-D94D-BE0B-02BE47D222A1}" type="slidenum">
              <a:rPr lang="en-GB" sz="1200">
                <a:solidFill>
                  <a:schemeClr val="tx1"/>
                </a:solidFill>
              </a:rPr>
              <a:pPr/>
              <a:t>6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B0344E-D0BB-C14D-B3C5-528EA8A33C0D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C3611E2-CC62-A94D-B263-8D53166C4491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063F2DC9-8474-5644-9AD8-0C3B0A801DE0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6787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11" y="4419429"/>
            <a:ext cx="5178621" cy="418894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1A6E712-955D-944E-880F-79C13A89F1C0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4FF85B2-5EEC-B74D-80FB-66B8240DD1ED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Input /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53400" cy="457200"/>
          </a:xfrm>
          <a:ln>
            <a:miter lim="800000"/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341313" indent="-341313" defTabSz="457200" eaLnBrk="1" hangingPunct="1">
              <a:buFontTx/>
              <a:buNone/>
              <a:defRPr/>
            </a:pP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color = </a:t>
            </a:r>
            <a:r>
              <a:rPr lang="en-US" sz="2200" dirty="0" smtClean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input</a:t>
            </a:r>
            <a:r>
              <a:rPr lang="en-US" sz="22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(“What is your favorite color? ”)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79422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&gt; python </a:t>
            </a:r>
            <a:r>
              <a:rPr lang="en-US" dirty="0" err="1">
                <a:solidFill>
                  <a:schemeClr val="tx1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What is your favorite color? </a:t>
            </a:r>
            <a:r>
              <a:rPr lang="en-US" dirty="0">
                <a:solidFill>
                  <a:schemeClr val="folHlink"/>
                </a:solidFill>
                <a:latin typeface="Monaco" charset="0"/>
                <a:cs typeface="Monaco" charset="0"/>
              </a:rPr>
              <a:t>blue</a:t>
            </a:r>
            <a:endParaRPr lang="en-US" dirty="0">
              <a:solidFill>
                <a:schemeClr val="tx1"/>
              </a:solidFill>
              <a:latin typeface="Monaco" charset="0"/>
              <a:cs typeface="Monaco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1"/>
                </a:solidFill>
                <a:latin typeface="Monaco" charset="0"/>
                <a:cs typeface="Monaco" charset="0"/>
              </a:rPr>
              <a:t>Cool!  My favorite color is _light_ blue !</a:t>
            </a:r>
          </a:p>
        </p:txBody>
      </p:sp>
      <p:sp>
        <p:nvSpPr>
          <p:cNvPr id="46090" name="Rectangle 5"/>
          <p:cNvSpPr>
            <a:spLocks noChangeArrowheads="1"/>
          </p:cNvSpPr>
          <p:nvPr/>
        </p:nvSpPr>
        <p:spPr bwMode="auto">
          <a:xfrm>
            <a:off x="304800" y="3657600"/>
            <a:ext cx="7924800" cy="13716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6"/>
          <p:cNvSpPr txBox="1">
            <a:spLocks noChangeArrowheads="1"/>
          </p:cNvSpPr>
          <p:nvPr/>
        </p:nvSpPr>
        <p:spPr bwMode="auto">
          <a:xfrm>
            <a:off x="120650" y="3124200"/>
            <a:ext cx="1672002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Terminal:</a:t>
            </a:r>
          </a:p>
        </p:txBody>
      </p:sp>
      <p:sp>
        <p:nvSpPr>
          <p:cNvPr id="46092" name="AutoShape 7"/>
          <p:cNvSpPr>
            <a:spLocks/>
          </p:cNvSpPr>
          <p:nvPr/>
        </p:nvSpPr>
        <p:spPr bwMode="auto">
          <a:xfrm rot="5400000">
            <a:off x="5829300" y="3543300"/>
            <a:ext cx="609600" cy="838200"/>
          </a:xfrm>
          <a:prstGeom prst="leftBrace">
            <a:avLst>
              <a:gd name="adj1" fmla="val 11458"/>
              <a:gd name="adj2" fmla="val 48292"/>
            </a:avLst>
          </a:prstGeom>
          <a:noFill/>
          <a:ln w="635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8"/>
          <p:cNvSpPr txBox="1">
            <a:spLocks noChangeArrowheads="1"/>
          </p:cNvSpPr>
          <p:nvPr/>
        </p:nvSpPr>
        <p:spPr bwMode="auto">
          <a:xfrm>
            <a:off x="4403725" y="2895600"/>
            <a:ext cx="40544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Grabs every character up to the user presses 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“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enter</a:t>
            </a:r>
            <a:r>
              <a:rPr lang="ja-JP" altLang="en-US" dirty="0">
                <a:solidFill>
                  <a:schemeClr val="tx2"/>
                </a:solidFill>
                <a:latin typeface="Gill Sans"/>
                <a:cs typeface="Gill Sans"/>
              </a:rPr>
              <a:t>”</a:t>
            </a:r>
            <a:endParaRPr lang="en-US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sp>
        <p:nvSpPr>
          <p:cNvPr id="46094" name="Text Box 9"/>
          <p:cNvSpPr txBox="1">
            <a:spLocks noChangeArrowheads="1"/>
          </p:cNvSpPr>
          <p:nvPr/>
        </p:nvSpPr>
        <p:spPr bwMode="auto">
          <a:xfrm>
            <a:off x="2209800" y="1998280"/>
            <a:ext cx="6429965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smtClean="0">
                <a:solidFill>
                  <a:schemeClr val="tx2"/>
                </a:solidFill>
                <a:latin typeface="Gill Sans"/>
                <a:cs typeface="Gill Sans"/>
              </a:rPr>
              <a:t>Semantics:  Assigns 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variable </a:t>
            </a: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color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user’s </a:t>
            </a:r>
            <a:r>
              <a:rPr lang="en-US" dirty="0">
                <a:solidFill>
                  <a:schemeClr val="tx2"/>
                </a:solidFill>
                <a:latin typeface="Gill Sans"/>
                <a:ea typeface="Monaco" charset="0"/>
                <a:cs typeface="Gill Sans"/>
              </a:rPr>
              <a:t>input</a:t>
            </a:r>
          </a:p>
        </p:txBody>
      </p:sp>
      <p:sp>
        <p:nvSpPr>
          <p:cNvPr id="46095" name="Text Box 10"/>
          <p:cNvSpPr txBox="1">
            <a:spLocks noChangeArrowheads="1"/>
          </p:cNvSpPr>
          <p:nvPr/>
        </p:nvSpPr>
        <p:spPr bwMode="auto">
          <a:xfrm>
            <a:off x="5622925" y="6240463"/>
            <a:ext cx="25860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>
                <a:latin typeface="Monaco" charset="0"/>
                <a:cs typeface="Monaco" charset="0"/>
              </a:rPr>
              <a:t>input_demo.py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0" grpId="0" animBg="1"/>
      <p:bldP spid="46091" grpId="0"/>
      <p:bldP spid="46092" grpId="0" animBg="1"/>
      <p:bldP spid="46093" grpId="0"/>
      <p:bldP spid="460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Documenting Your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Use English to describe what your program is doing in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comments</a:t>
            </a:r>
            <a:endParaRPr lang="en-US" sz="3000" i="1" dirty="0">
              <a:solidFill>
                <a:srgbClr val="008000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Everything after a </a:t>
            </a:r>
            <a:r>
              <a:rPr lang="en-US" sz="2600" b="1" dirty="0">
                <a:solidFill>
                  <a:schemeClr val="bg2"/>
                </a:solidFill>
                <a:ea typeface="ＭＳ Ｐゴシック" charset="0"/>
              </a:rPr>
              <a:t>#</a:t>
            </a:r>
            <a:r>
              <a:rPr lang="en-US" sz="2600" dirty="0">
                <a:ea typeface="ＭＳ Ｐゴシック" charset="0"/>
              </a:rPr>
              <a:t> is a comment</a:t>
            </a:r>
          </a:p>
          <a:p>
            <a:pPr lvl="2" eaLnBrk="1" hangingPunct="1">
              <a:lnSpc>
                <a:spcPct val="92000"/>
              </a:lnSpc>
            </a:pP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Color-coded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in </a:t>
            </a:r>
            <a:r>
              <a:rPr lang="en-US" sz="2400" dirty="0" err="1" smtClean="0">
                <a:solidFill>
                  <a:srgbClr val="020202"/>
                </a:solidFill>
                <a:ea typeface="ＭＳ Ｐゴシック" charset="0"/>
              </a:rPr>
              <a:t>ped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gedit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, </a:t>
            </a:r>
            <a:r>
              <a:rPr lang="en-US" sz="2400" dirty="0" err="1">
                <a:solidFill>
                  <a:srgbClr val="020202"/>
                </a:solidFill>
                <a:ea typeface="ＭＳ Ｐゴシック" charset="0"/>
              </a:rPr>
              <a:t>textwrangler</a:t>
            </a:r>
            <a:r>
              <a:rPr lang="en-US" sz="2400" dirty="0">
                <a:solidFill>
                  <a:srgbClr val="020202"/>
                </a:solidFill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020202"/>
                </a:solidFill>
                <a:ea typeface="ＭＳ Ｐゴシック" charset="0"/>
              </a:rPr>
              <a:t>IDLE</a:t>
            </a:r>
            <a:endParaRPr lang="en-US" sz="2400" dirty="0">
              <a:solidFill>
                <a:srgbClr val="020202"/>
              </a:solidFill>
              <a:ea typeface="ＭＳ Ｐゴシック" charset="0"/>
            </a:endParaRP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Python does not execute </a:t>
            </a:r>
            <a:r>
              <a:rPr lang="en-US" sz="2600" dirty="0" smtClean="0">
                <a:ea typeface="ＭＳ Ｐゴシック" charset="0"/>
              </a:rPr>
              <a:t>comments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Does not affect the correctness of your </a:t>
            </a:r>
            <a:r>
              <a:rPr lang="en-US" sz="3000" dirty="0" smtClean="0">
                <a:ea typeface="ＭＳ Ｐゴシック" charset="0"/>
              </a:rPr>
              <a:t>program</a:t>
            </a:r>
            <a:endParaRPr lang="en-US" sz="3000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3000" dirty="0">
                <a:ea typeface="ＭＳ Ｐゴシック" charset="0"/>
              </a:rPr>
              <a:t>Improves </a:t>
            </a:r>
            <a:r>
              <a:rPr lang="en-US" sz="3000" dirty="0" smtClean="0">
                <a:ea typeface="ＭＳ Ｐゴシック" charset="0"/>
              </a:rPr>
              <a:t>program’s </a:t>
            </a:r>
            <a:r>
              <a:rPr lang="en-US" sz="3000" b="1" i="1" dirty="0">
                <a:solidFill>
                  <a:srgbClr val="008000"/>
                </a:solidFill>
                <a:ea typeface="ＭＳ Ｐゴシック" charset="0"/>
              </a:rPr>
              <a:t>readability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Easier for someone else to read and update your code</a:t>
            </a:r>
          </a:p>
        </p:txBody>
      </p:sp>
    </p:spTree>
    <p:extLst>
      <p:ext uri="{BB962C8B-B14F-4D97-AF65-F5344CB8AC3E}">
        <p14:creationId xmlns:p14="http://schemas.microsoft.com/office/powerpoint/2010/main" val="321215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When to Use Comments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Document the author, high-level description of the program at the top of the </a:t>
            </a:r>
            <a:r>
              <a:rPr lang="en-US" dirty="0" smtClean="0">
                <a:ea typeface="ＭＳ Ｐゴシック" charset="0"/>
              </a:rPr>
              <a:t>program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Provide an outline of an algorithm</a:t>
            </a:r>
          </a:p>
          <a:p>
            <a:pPr marL="792163" lvl="1" indent="-33496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Separates the steps of the </a:t>
            </a:r>
            <a:r>
              <a:rPr lang="en-US" dirty="0" smtClean="0">
                <a:ea typeface="ＭＳ Ｐゴシック" charset="0"/>
              </a:rPr>
              <a:t>algorithm</a:t>
            </a:r>
            <a:endParaRPr lang="en-US" dirty="0"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dirty="0">
                <a:ea typeface="ＭＳ Ｐゴシック" charset="0"/>
              </a:rPr>
              <a:t>Describe difficult-to-understand code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4114800"/>
            <a:ext cx="7772400" cy="1585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Gill Sans"/>
                <a:cs typeface="Gill Sans"/>
              </a:rPr>
              <a:t>“Programs </a:t>
            </a:r>
            <a:r>
              <a:rPr lang="en-US" sz="2400" b="1" dirty="0">
                <a:latin typeface="Gill Sans"/>
                <a:cs typeface="Gill Sans"/>
              </a:rPr>
              <a:t>should be written for people to read, </a:t>
            </a:r>
            <a:r>
              <a:rPr lang="en-US" sz="2400" b="1" dirty="0" smtClean="0">
                <a:latin typeface="Gill Sans"/>
                <a:cs typeface="Gill Sans"/>
              </a:rPr>
              <a:t/>
            </a:r>
            <a:br>
              <a:rPr lang="en-US" sz="2400" b="1" dirty="0" smtClean="0">
                <a:latin typeface="Gill Sans"/>
                <a:cs typeface="Gill Sans"/>
              </a:rPr>
            </a:br>
            <a:r>
              <a:rPr lang="en-US" sz="2400" b="1" dirty="0" smtClean="0">
                <a:latin typeface="Gill Sans"/>
                <a:cs typeface="Gill Sans"/>
              </a:rPr>
              <a:t>and </a:t>
            </a:r>
            <a:r>
              <a:rPr lang="en-US" sz="2400" b="1" dirty="0">
                <a:latin typeface="Gill Sans"/>
                <a:cs typeface="Gill Sans"/>
              </a:rPr>
              <a:t>only incidentally for machines to execute</a:t>
            </a:r>
            <a:r>
              <a:rPr lang="en-US" sz="2400" b="1" dirty="0" smtClean="0">
                <a:latin typeface="Gill Sans"/>
                <a:cs typeface="Gill Sans"/>
              </a:rPr>
              <a:t>.”</a:t>
            </a:r>
          </a:p>
          <a:p>
            <a:pPr marL="165100"/>
            <a:r>
              <a:rPr lang="en-US" sz="2800" dirty="0" smtClean="0">
                <a:latin typeface="Arial"/>
                <a:cs typeface="Arial"/>
              </a:rPr>
              <a:t>From </a:t>
            </a:r>
            <a:r>
              <a:rPr lang="en-US" sz="2800" i="1" dirty="0" smtClean="0">
                <a:latin typeface="Arial"/>
                <a:cs typeface="Arial"/>
              </a:rPr>
              <a:t>“Structure </a:t>
            </a:r>
            <a:r>
              <a:rPr lang="en-US" sz="2800" i="1" dirty="0">
                <a:latin typeface="Arial"/>
                <a:cs typeface="Arial"/>
              </a:rPr>
              <a:t>and Interpretation of Computer </a:t>
            </a:r>
            <a:r>
              <a:rPr lang="en-US" sz="2800" i="1" dirty="0" smtClean="0">
                <a:latin typeface="Arial"/>
                <a:cs typeface="Arial"/>
              </a:rPr>
              <a:t>Programs” </a:t>
            </a:r>
            <a:r>
              <a:rPr lang="en-US" sz="2800" dirty="0" smtClean="0">
                <a:latin typeface="Arial"/>
                <a:cs typeface="Arial"/>
              </a:rPr>
              <a:t>by </a:t>
            </a:r>
            <a:r>
              <a:rPr lang="en-US" sz="2800" dirty="0">
                <a:latin typeface="Arial"/>
                <a:cs typeface="Arial"/>
              </a:rPr>
              <a:t>Abelson </a:t>
            </a:r>
            <a:r>
              <a:rPr lang="en-US" sz="2800" dirty="0" smtClean="0">
                <a:latin typeface="Arial"/>
                <a:cs typeface="Arial"/>
              </a:rPr>
              <a:t>&amp; </a:t>
            </a:r>
            <a:r>
              <a:rPr lang="en-US" sz="2800" dirty="0" err="1" smtClean="0">
                <a:latin typeface="Arial"/>
                <a:cs typeface="Arial"/>
              </a:rPr>
              <a:t>Sussman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6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r>
              <a:rPr lang="en-US" sz="2800" dirty="0" smtClean="0"/>
              <a:t>Function &amp; variable names make a program more readable</a:t>
            </a:r>
          </a:p>
          <a:p>
            <a:pPr lvl="1"/>
            <a:r>
              <a:rPr lang="en-US" sz="2400" dirty="0" smtClean="0"/>
              <a:t>Which is more readable?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Comments provide additional </a:t>
            </a:r>
            <a:r>
              <a:rPr lang="en-US" sz="2800" b="1" i="1" dirty="0" smtClean="0"/>
              <a:t>documentation</a:t>
            </a:r>
            <a:endParaRPr lang="en-US" sz="2800" b="1" u="sng" dirty="0" smtClean="0"/>
          </a:p>
          <a:p>
            <a:r>
              <a:rPr lang="en-US" sz="2800" dirty="0" smtClean="0"/>
              <a:t>Why make a program readable?</a:t>
            </a:r>
          </a:p>
          <a:p>
            <a:pPr lvl="1"/>
            <a:r>
              <a:rPr lang="en-US" sz="2400" dirty="0" smtClean="0"/>
              <a:t>For you (now &amp; later)</a:t>
            </a:r>
          </a:p>
          <a:p>
            <a:pPr lvl="1"/>
            <a:r>
              <a:rPr lang="en-US" sz="2400" dirty="0" smtClean="0"/>
              <a:t>For me</a:t>
            </a:r>
          </a:p>
          <a:p>
            <a:pPr lvl="1"/>
            <a:r>
              <a:rPr lang="en-US" sz="2400" dirty="0" smtClean="0"/>
              <a:t>For others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47622"/>
            <a:ext cx="4775200" cy="1314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222"/>
            <a:ext cx="29925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A component in WOD &amp; project 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1689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rgbClr val="FFFFFF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chemeClr val="tx1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chemeClr val="tx1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color =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("What is your favorite color?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 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My favorite color is _light_", color,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"!")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 = </a:t>
            </a:r>
            <a:r>
              <a:rPr lang="en-US" sz="2000" dirty="0" err="1" smtClean="0">
                <a:solidFill>
                  <a:srgbClr val="020202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(input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("On a scale of 1 to 10, how much do you like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print("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Cool!  I like him",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rating*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1.8, "much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!")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1066800" y="4648200"/>
            <a:ext cx="7315200" cy="898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comments, variables, functions, expressions, assignments, literals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48400" y="6248400"/>
            <a:ext cx="258571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 err="1" smtClean="0">
                <a:solidFill>
                  <a:srgbClr val="008000"/>
                </a:solidFill>
                <a:latin typeface="Monaco" charset="0"/>
                <a:cs typeface="Monaco" charset="0"/>
              </a:rPr>
              <a:t>input_demo.py</a:t>
            </a:r>
            <a:endParaRPr lang="en-US" dirty="0">
              <a:solidFill>
                <a:srgbClr val="008000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4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Identify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Parts </a:t>
            </a:r>
            <a:r>
              <a:rPr lang="en-US" dirty="0">
                <a:ea typeface="ＭＳ Ｐゴシック" charset="0"/>
                <a:cs typeface="ＭＳ Ｐゴシック" charset="0"/>
              </a:rPr>
              <a:t>of a Program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" y="1219200"/>
            <a:ext cx="8915400" cy="272997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008080"/>
                </a:solidFill>
                <a:latin typeface="Monaco" charset="0"/>
                <a:cs typeface="Luxi Sans" charset="0"/>
              </a:rPr>
              <a:t># Demonstrate numeric and string </a:t>
            </a:r>
            <a:r>
              <a:rPr lang="en-US" sz="2000" dirty="0" smtClean="0">
                <a:solidFill>
                  <a:srgbClr val="008080"/>
                </a:solidFill>
                <a:latin typeface="Monaco" charset="0"/>
                <a:cs typeface="Luxi Sans" charset="0"/>
              </a:rPr>
              <a:t>input</a:t>
            </a:r>
            <a:endParaRPr lang="en-US" sz="2000" dirty="0">
              <a:solidFill>
                <a:srgbClr val="008080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 </a:t>
            </a:r>
            <a:r>
              <a:rPr lang="en-US" sz="2000" dirty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“What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is your favorite color?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My favorite color is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_light_”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660066"/>
                </a:solidFill>
                <a:latin typeface="Monaco" charset="0"/>
                <a:cs typeface="Luxi Sans" charset="0"/>
              </a:rPr>
              <a:t>color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chemeClr val="folHlink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bg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smtClean="0">
                <a:solidFill>
                  <a:srgbClr val="DE67B4"/>
                </a:solidFill>
                <a:latin typeface="Monaco" charset="0"/>
                <a:cs typeface="Luxi Sans" charset="0"/>
              </a:rPr>
              <a:t>=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Monaco" charset="0"/>
                <a:cs typeface="Luxi Sans" charset="0"/>
              </a:rPr>
              <a:t>eval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input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On a scale of 1 to 10, how much do you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Ryan Gosling?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)</a:t>
            </a: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000" dirty="0" smtClean="0">
                <a:solidFill>
                  <a:srgbClr val="008000"/>
                </a:solidFill>
                <a:latin typeface="Monaco" charset="0"/>
                <a:cs typeface="Luxi Sans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(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"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Cool!  I like 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him”</a:t>
            </a:r>
            <a:r>
              <a:rPr lang="en-US" sz="2000" dirty="0" smtClean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 smtClean="0">
                <a:solidFill>
                  <a:srgbClr val="660066"/>
                </a:solidFill>
                <a:latin typeface="Monaco" charset="0"/>
                <a:cs typeface="Luxi Sans" charset="0"/>
              </a:rPr>
              <a:t>rating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cs typeface="Luxi Sans" charset="0"/>
              </a:rPr>
              <a:t>*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cs typeface="Luxi Sans" charset="0"/>
              </a:rPr>
              <a:t>1.8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cs typeface="Luxi Sans" charset="0"/>
              </a:rPr>
              <a:t>, </a:t>
            </a:r>
            <a:r>
              <a:rPr lang="en-US" sz="2000" dirty="0">
                <a:solidFill>
                  <a:srgbClr val="558ED5"/>
                </a:solidFill>
                <a:latin typeface="Monaco" charset="0"/>
                <a:cs typeface="Luxi Sans" charset="0"/>
              </a:rPr>
              <a:t>"much</a:t>
            </a:r>
            <a:r>
              <a:rPr lang="en-US" sz="2000" dirty="0" smtClean="0">
                <a:solidFill>
                  <a:srgbClr val="558ED5"/>
                </a:solidFill>
                <a:latin typeface="Monaco" charset="0"/>
                <a:cs typeface="Luxi Sans" charset="0"/>
              </a:rPr>
              <a:t>!"</a:t>
            </a:r>
            <a:r>
              <a:rPr lang="en-US" sz="2000" dirty="0" smtClean="0">
                <a:solidFill>
                  <a:schemeClr val="folHlink"/>
                </a:solidFill>
                <a:latin typeface="Monaco" charset="0"/>
                <a:cs typeface="Luxi Sans" charset="0"/>
              </a:rPr>
              <a:t>)</a:t>
            </a:r>
            <a:endParaRPr lang="en-US" sz="2000" dirty="0">
              <a:solidFill>
                <a:srgbClr val="020202"/>
              </a:solidFill>
              <a:latin typeface="Monaco" charset="0"/>
              <a:cs typeface="Luxi Sans" charset="0"/>
            </a:endParaRPr>
          </a:p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endParaRPr lang="en-US" dirty="0">
              <a:solidFill>
                <a:srgbClr val="020202"/>
              </a:solidFill>
              <a:latin typeface="Monaco" charset="0"/>
              <a:cs typeface="Luxi Sans" charset="0"/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1057685" y="4791075"/>
            <a:ext cx="687623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Identify the </a:t>
            </a:r>
            <a:r>
              <a:rPr lang="en-US" sz="2800" dirty="0">
                <a:solidFill>
                  <a:srgbClr val="008080"/>
                </a:solidFill>
                <a:latin typeface="Gill Sans"/>
                <a:cs typeface="Gill Sans"/>
              </a:rPr>
              <a:t>comments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660066"/>
                </a:solidFill>
                <a:latin typeface="Gill Sans"/>
                <a:cs typeface="Gill Sans"/>
              </a:rPr>
              <a:t>variables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008000"/>
                </a:solidFill>
                <a:latin typeface="Gill Sans"/>
                <a:cs typeface="Gill Sans"/>
              </a:rPr>
              <a:t>functions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E46C0A"/>
                </a:solidFill>
                <a:latin typeface="Gill Sans"/>
                <a:cs typeface="Gill Sans"/>
              </a:rPr>
              <a:t>expressions</a:t>
            </a:r>
            <a:r>
              <a:rPr lang="en-US" sz="2800" dirty="0">
                <a:latin typeface="Gill Sans"/>
                <a:cs typeface="Gill Sans"/>
              </a:rPr>
              <a:t>, </a:t>
            </a:r>
            <a:r>
              <a:rPr lang="en-US" sz="2800" dirty="0">
                <a:solidFill>
                  <a:srgbClr val="DE67B4"/>
                </a:solidFill>
                <a:latin typeface="Gill Sans"/>
                <a:cs typeface="Gill Sans"/>
              </a:rPr>
              <a:t>assignments,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"/>
                <a:cs typeface="Gill Sans"/>
              </a:rPr>
              <a:t>literals </a:t>
            </a:r>
          </a:p>
        </p:txBody>
      </p:sp>
      <p:sp>
        <p:nvSpPr>
          <p:cNvPr id="54282" name="Text Box 5"/>
          <p:cNvSpPr txBox="1">
            <a:spLocks noChangeArrowheads="1"/>
          </p:cNvSpPr>
          <p:nvPr/>
        </p:nvSpPr>
        <p:spPr bwMode="auto">
          <a:xfrm>
            <a:off x="4267200" y="3829990"/>
            <a:ext cx="1673054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</a:pPr>
            <a:r>
              <a:rPr lang="en-US" dirty="0">
                <a:solidFill>
                  <a:srgbClr val="E46C0A"/>
                </a:solidFill>
              </a:rPr>
              <a:t>expression</a:t>
            </a:r>
          </a:p>
        </p:txBody>
      </p:sp>
      <p:sp>
        <p:nvSpPr>
          <p:cNvPr id="54283" name="AutoShape 6"/>
          <p:cNvSpPr>
            <a:spLocks/>
          </p:cNvSpPr>
          <p:nvPr/>
        </p:nvSpPr>
        <p:spPr bwMode="auto">
          <a:xfrm rot="-5400000">
            <a:off x="4907702" y="2959101"/>
            <a:ext cx="355600" cy="1600198"/>
          </a:xfrm>
          <a:prstGeom prst="leftBrace">
            <a:avLst>
              <a:gd name="adj1" fmla="val 29159"/>
              <a:gd name="adj2" fmla="val 50000"/>
            </a:avLst>
          </a:pr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&amp; Arithmetic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More on Arithmetic </a:t>
            </a:r>
            <a:r>
              <a:rPr lang="en-US" dirty="0">
                <a:ea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 math class, a (b+1) meant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495800" y="2590800"/>
            <a:ext cx="3297297" cy="440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5913437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286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124200" y="19050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4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940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22446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6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//4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4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.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y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/ x</a:t>
            </a:r>
            <a:endParaRPr lang="en-GB" dirty="0" smtClean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2971800"/>
            <a:ext cx="6781800" cy="4572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7352"/>
            <a:ext cx="8685213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Printing Output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9390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ＭＳ Ｐゴシック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dirty="0">
                <a:ea typeface="ＭＳ Ｐゴシック" charset="0"/>
              </a:rPr>
              <a:t>is a special command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Displays the result of expression(s) to the terminal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p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Hello, class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”)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print(“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Your answer is”, 4*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4)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8919" name="AutoShape 4"/>
          <p:cNvSpPr>
            <a:spLocks/>
          </p:cNvSpPr>
          <p:nvPr/>
        </p:nvSpPr>
        <p:spPr bwMode="auto">
          <a:xfrm rot="-5400000">
            <a:off x="3581400" y="1481138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6600"/>
              </a:solidFill>
            </a:endParaRP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2743200" y="3121025"/>
            <a:ext cx="2082218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>
                <a:solidFill>
                  <a:srgbClr val="FF6600"/>
                </a:solidFill>
                <a:latin typeface="Tahoma" charset="0"/>
                <a:cs typeface="Luxi Sans" charset="0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943600" y="2474380"/>
            <a:ext cx="2819400" cy="9546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0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‘\n’</a:t>
            </a:r>
            <a:r>
              <a:rPr lang="en-US" sz="2000" dirty="0">
                <a:solidFill>
                  <a:srgbClr val="020202"/>
                </a:solidFill>
              </a:rPr>
              <a:t> </a:t>
            </a:r>
            <a:r>
              <a:rPr lang="en-US" sz="2000" dirty="0">
                <a:solidFill>
                  <a:srgbClr val="020202"/>
                </a:solidFill>
                <a:latin typeface="Gill Sans"/>
                <a:cs typeface="Gill Sans"/>
              </a:rPr>
              <a:t>(carriage return) after it’s printed</a:t>
            </a:r>
          </a:p>
        </p:txBody>
      </p:sp>
      <p:sp>
        <p:nvSpPr>
          <p:cNvPr id="38922" name="Line 8"/>
          <p:cNvSpPr>
            <a:spLocks noChangeShapeType="1"/>
          </p:cNvSpPr>
          <p:nvPr/>
        </p:nvSpPr>
        <p:spPr bwMode="auto">
          <a:xfrm flipH="1" flipV="1">
            <a:off x="6096000" y="4191000"/>
            <a:ext cx="990600" cy="838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5334000" y="5029200"/>
            <a:ext cx="3733800" cy="1127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comma </a:t>
            </a:r>
            <a:r>
              <a:rPr lang="en-US" sz="2400" b="1" dirty="0">
                <a:solidFill>
                  <a:schemeClr val="tx1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Gill Sans"/>
                <a:cs typeface="Gill Sans"/>
              </a:rPr>
              <a:t>print </a:t>
            </a:r>
            <a:r>
              <a:rPr lang="en-US" sz="2400" dirty="0">
                <a:solidFill>
                  <a:schemeClr val="tx1"/>
                </a:solidFill>
                <a:latin typeface="Gill Sans"/>
                <a:cs typeface="Gill Sans"/>
              </a:rPr>
              <a:t>multiple “things” in one line </a:t>
            </a:r>
          </a:p>
        </p:txBody>
      </p:sp>
    </p:spTree>
    <p:extLst>
      <p:ext uri="{BB962C8B-B14F-4D97-AF65-F5344CB8AC3E}">
        <p14:creationId xmlns:p14="http://schemas.microsoft.com/office/powerpoint/2010/main" val="166780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38920" grpId="0"/>
      <p:bldP spid="134150" grpId="0" animBg="1"/>
      <p:bldP spid="38922" grpId="0" animBg="1"/>
      <p:bldP spid="1341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Interactive Programs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Often, </a:t>
            </a:r>
            <a:r>
              <a:rPr lang="en-US" dirty="0" smtClean="0">
                <a:ea typeface="ＭＳ Ｐゴシック" charset="0"/>
              </a:rPr>
              <a:t>programs </a:t>
            </a:r>
            <a:r>
              <a:rPr lang="en-US" dirty="0">
                <a:ea typeface="ＭＳ Ｐゴシック" charset="0"/>
              </a:rPr>
              <a:t>need input from </a:t>
            </a:r>
            <a:r>
              <a:rPr lang="en-US" dirty="0" smtClean="0">
                <a:ea typeface="ＭＳ Ｐゴシック" charset="0"/>
              </a:rPr>
              <a:t>users</a:t>
            </a:r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Demo: </a:t>
            </a:r>
            <a:r>
              <a:rPr lang="en-US" dirty="0" err="1" smtClean="0">
                <a:solidFill>
                  <a:schemeClr val="tx2"/>
                </a:solidFill>
                <a:latin typeface="Monaco" charset="0"/>
                <a:ea typeface="ＭＳ Ｐゴシック" charset="0"/>
                <a:cs typeface="Monaco" charset="0"/>
              </a:rPr>
              <a:t>input_demo.py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</a:rPr>
              <a:t>Let’s see how that works…</a:t>
            </a:r>
            <a:endParaRPr lang="en-US" dirty="0">
              <a:solidFill>
                <a:schemeClr val="tx2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7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solidFill>
                  <a:srgbClr val="009F0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</a:t>
            </a:r>
            <a:r>
              <a:rPr lang="en-US" b="1" i="1" dirty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functions</a:t>
            </a:r>
          </a:p>
          <a:p>
            <a:pPr lvl="1" eaLnBrk="1" hangingPunct="1"/>
            <a:r>
              <a:rPr lang="en-GB" b="1" dirty="0">
                <a:latin typeface="Arial" charset="0"/>
                <a:ea typeface="ＭＳ Ｐゴシック" charset="0"/>
              </a:rPr>
              <a:t>Function</a:t>
            </a:r>
            <a:r>
              <a:rPr lang="en-GB" dirty="0">
                <a:latin typeface="Arial" charset="0"/>
                <a:ea typeface="ＭＳ Ｐゴシック" charset="0"/>
              </a:rPr>
              <a:t>: A command to do </a:t>
            </a:r>
            <a:r>
              <a:rPr lang="en-GB" dirty="0" smtClean="0">
                <a:latin typeface="Arial" charset="0"/>
                <a:ea typeface="ＭＳ Ｐゴシック" charset="0"/>
              </a:rPr>
              <a:t>something</a:t>
            </a:r>
          </a:p>
          <a:p>
            <a:pPr lvl="2" eaLnBrk="1" hangingPunct="1"/>
            <a:r>
              <a:rPr lang="en-GB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A “subroutine”</a:t>
            </a:r>
            <a:endParaRPr lang="en-GB" dirty="0">
              <a:solidFill>
                <a:srgbClr val="02020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Prompts user for </a:t>
            </a:r>
            <a:r>
              <a:rPr lang="en-US" dirty="0" smtClean="0">
                <a:latin typeface="Arial" charset="0"/>
                <a:ea typeface="ＭＳ Ｐゴシック" charset="0"/>
              </a:rPr>
              <a:t>input &amp; </a:t>
            </a:r>
            <a:r>
              <a:rPr lang="en-US" dirty="0">
                <a:latin typeface="Arial" charset="0"/>
                <a:ea typeface="ＭＳ Ｐゴシック" charset="0"/>
              </a:rPr>
              <a:t>gets the </a:t>
            </a:r>
            <a:r>
              <a:rPr lang="en-US" dirty="0" smtClean="0">
                <a:latin typeface="Arial" charset="0"/>
                <a:ea typeface="ＭＳ Ｐゴシック" charset="0"/>
              </a:rPr>
              <a:t>user’s </a:t>
            </a:r>
            <a:r>
              <a:rPr lang="en-US" dirty="0">
                <a:latin typeface="Arial" charset="0"/>
                <a:ea typeface="ＭＳ Ｐゴシック" charset="0"/>
              </a:rPr>
              <a:t>input</a:t>
            </a:r>
          </a:p>
          <a:p>
            <a:pPr lvl="2" eaLnBrk="1" hangingPunct="1"/>
            <a:r>
              <a:rPr lang="en-US" b="1" dirty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>
                <a:latin typeface="Arial" charset="0"/>
                <a:ea typeface="ＭＳ Ｐゴシック" charset="0"/>
              </a:rPr>
              <a:t>: to read in strings/</a:t>
            </a:r>
            <a:r>
              <a:rPr lang="en-US" i="1" dirty="0" smtClean="0">
                <a:latin typeface="Arial" charset="0"/>
                <a:ea typeface="ＭＳ Ｐゴシック" charset="0"/>
              </a:rPr>
              <a:t>text</a:t>
            </a:r>
          </a:p>
          <a:p>
            <a:pPr lvl="2" eaLnBrk="1" hangingPunct="1"/>
            <a:r>
              <a:rPr lang="en-US" b="1" dirty="0" err="1" smtClean="0">
                <a:solidFill>
                  <a:schemeClr val="accent2"/>
                </a:solidFill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dirty="0" smtClean="0">
                <a:latin typeface="Arial" charset="0"/>
                <a:ea typeface="ＭＳ Ｐゴシック" charset="0"/>
              </a:rPr>
              <a:t>: converts strings/</a:t>
            </a:r>
            <a:r>
              <a:rPr lang="en-US" dirty="0">
                <a:latin typeface="Arial" charset="0"/>
                <a:ea typeface="ＭＳ Ｐゴシック" charset="0"/>
              </a:rPr>
              <a:t>text</a:t>
            </a:r>
            <a:r>
              <a:rPr lang="en-US" i="1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into</a:t>
            </a:r>
            <a:r>
              <a:rPr lang="en-US" i="1" dirty="0" smtClean="0">
                <a:latin typeface="Arial" charset="0"/>
                <a:ea typeface="ＭＳ Ｐゴシック" charset="0"/>
              </a:rPr>
              <a:t> </a:t>
            </a:r>
            <a:r>
              <a:rPr lang="en-US" i="1" dirty="0">
                <a:latin typeface="Arial" charset="0"/>
                <a:ea typeface="ＭＳ Ｐゴシック" charset="0"/>
              </a:rPr>
              <a:t>numbers</a:t>
            </a:r>
            <a:endParaRPr lang="en-US" i="1" dirty="0" smtClean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Syntax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input(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lvl="1" eaLnBrk="1" hangingPunct="1"/>
            <a:r>
              <a:rPr lang="en-US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&lt;</a:t>
            </a:r>
            <a:r>
              <a:rPr lang="en-US" b="1" dirty="0" err="1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string_prompt</a:t>
            </a:r>
            <a:r>
              <a:rPr lang="en-US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&gt;</a:t>
            </a:r>
            <a:r>
              <a:rPr lang="en-US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b="1" dirty="0">
              <a:latin typeface="Monaco" charset="0"/>
              <a:ea typeface="ＭＳ Ｐゴシック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6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Getting Input From User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Typically used in assignments</a:t>
            </a:r>
          </a:p>
          <a:p>
            <a:pPr marL="341313" indent="-341313" defTabSz="457200" eaLnBrk="1" hangingPunct="1">
              <a:lnSpc>
                <a:spcPct val="92000"/>
              </a:lnSpc>
            </a:pPr>
            <a:r>
              <a:rPr lang="en-US" sz="2600" dirty="0">
                <a:ea typeface="ＭＳ Ｐゴシック" charset="0"/>
              </a:rPr>
              <a:t>Examples</a:t>
            </a:r>
            <a:r>
              <a:rPr lang="en-US" sz="2600" dirty="0" smtClean="0">
                <a:ea typeface="ＭＳ Ｐゴシック" charset="0"/>
              </a:rPr>
              <a:t>:</a:t>
            </a:r>
            <a:endParaRPr lang="en-US" sz="2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width=</a:t>
            </a:r>
            <a:r>
              <a:rPr lang="en-US" sz="2600" b="1" dirty="0" err="1" smtClean="0">
                <a:latin typeface="Monaco" charset="0"/>
                <a:ea typeface="ＭＳ Ｐゴシック" charset="0"/>
                <a:cs typeface="Monaco" charset="0"/>
              </a:rPr>
              <a:t>eval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(input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Enter the width: 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))</a:t>
            </a:r>
            <a:endParaRPr lang="en-US" sz="2600" b="1" dirty="0">
              <a:latin typeface="Monaco" charset="0"/>
              <a:ea typeface="ＭＳ Ｐゴシック" charset="0"/>
              <a:cs typeface="Monaco" charset="0"/>
            </a:endParaRP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width</a:t>
            </a: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number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20202"/>
                </a:solidFill>
                <a:latin typeface="Monaco"/>
                <a:ea typeface="ＭＳ Ｐゴシック" charset="0"/>
                <a:cs typeface="Monaco"/>
              </a:rPr>
              <a:t>eval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&amp;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number from user</a:t>
            </a:r>
            <a:endParaRPr lang="en-US" b="1" dirty="0">
              <a:solidFill>
                <a:srgbClr val="020202"/>
              </a:solidFill>
              <a:ea typeface="ＭＳ Ｐゴシック" charset="0"/>
            </a:endParaRPr>
          </a:p>
          <a:p>
            <a:pPr marL="790575" lvl="1" indent="-334963" defTabSz="457200" eaLnBrk="1" hangingPunct="1">
              <a:lnSpc>
                <a:spcPct val="92000"/>
              </a:lnSpc>
            </a:pPr>
            <a:r>
              <a:rPr lang="en-US" sz="2600" b="1" dirty="0" smtClean="0">
                <a:latin typeface="Monaco" charset="0"/>
                <a:ea typeface="ＭＳ Ｐゴシック" charset="0"/>
                <a:cs typeface="Monaco" charset="0"/>
              </a:rPr>
              <a:t>name = input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(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“</a:t>
            </a:r>
            <a:r>
              <a:rPr 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What is your name?</a:t>
            </a:r>
            <a:r>
              <a:rPr lang="ja-JP" altLang="en-US" sz="2600" b="1" dirty="0">
                <a:solidFill>
                  <a:srgbClr val="414141"/>
                </a:solidFill>
                <a:latin typeface="Monaco" charset="0"/>
                <a:ea typeface="ＭＳ Ｐゴシック" charset="0"/>
                <a:cs typeface="Monaco" charset="0"/>
              </a:rPr>
              <a:t>”</a:t>
            </a:r>
            <a:r>
              <a:rPr lang="en-US" sz="2600" b="1" dirty="0">
                <a:latin typeface="Monaco" charset="0"/>
                <a:ea typeface="ＭＳ Ｐゴシック" charset="0"/>
                <a:cs typeface="Monaco" charset="0"/>
              </a:rPr>
              <a:t>)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b="1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name</a:t>
            </a:r>
            <a:r>
              <a:rPr lang="en-US" dirty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is assigned the string the user enters</a:t>
            </a:r>
          </a:p>
          <a:p>
            <a:pPr marL="1190625" lvl="2" indent="-285750" defTabSz="457200" eaLnBrk="1" hangingPunct="1">
              <a:lnSpc>
                <a:spcPct val="92000"/>
              </a:lnSpc>
            </a:pP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Use</a:t>
            </a:r>
            <a:r>
              <a:rPr lang="en-US" dirty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20202"/>
                </a:solidFill>
                <a:latin typeface="Monaco" charset="0"/>
                <a:ea typeface="ＭＳ Ｐゴシック" charset="0"/>
                <a:cs typeface="Monaco" charset="0"/>
              </a:rPr>
              <a:t>input</a:t>
            </a:r>
            <a:r>
              <a:rPr lang="en-US" dirty="0" smtClean="0">
                <a:solidFill>
                  <a:srgbClr val="020202"/>
                </a:solidFill>
                <a:latin typeface="Arial" charset="0"/>
                <a:ea typeface="ＭＳ Ｐゴシック" charset="0"/>
              </a:rPr>
              <a:t> only </a:t>
            </a:r>
            <a:r>
              <a:rPr lang="en-US" dirty="0" smtClean="0">
                <a:solidFill>
                  <a:srgbClr val="020202"/>
                </a:solidFill>
                <a:ea typeface="ＭＳ Ｐゴシック" charset="0"/>
              </a:rPr>
              <a:t>to get a </a:t>
            </a:r>
            <a:r>
              <a:rPr lang="en-US" dirty="0">
                <a:solidFill>
                  <a:srgbClr val="020202"/>
                </a:solidFill>
                <a:ea typeface="ＭＳ Ｐゴシック" charset="0"/>
              </a:rPr>
              <a:t>string from user</a:t>
            </a:r>
          </a:p>
        </p:txBody>
      </p:sp>
      <p:sp>
        <p:nvSpPr>
          <p:cNvPr id="116740" name="AutoShape 4"/>
          <p:cNvSpPr>
            <a:spLocks/>
          </p:cNvSpPr>
          <p:nvPr/>
        </p:nvSpPr>
        <p:spPr bwMode="auto">
          <a:xfrm rot="16200000">
            <a:off x="5943600" y="76200"/>
            <a:ext cx="457200" cy="3505200"/>
          </a:xfrm>
          <a:prstGeom prst="rightBrace">
            <a:avLst>
              <a:gd name="adj1" fmla="val 73611"/>
              <a:gd name="adj2" fmla="val 50000"/>
            </a:avLst>
          </a:prstGeom>
          <a:noFill/>
          <a:ln w="508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4534872" y="1905000"/>
            <a:ext cx="3313728" cy="4401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buClr>
                <a:srgbClr val="020202"/>
              </a:buClr>
              <a:buSzPct val="100000"/>
              <a:buFont typeface="Arial" charset="0"/>
              <a:buNone/>
              <a:defRPr/>
            </a:pPr>
            <a:r>
              <a:rPr lang="en-US" dirty="0">
                <a:latin typeface="Gill Sans"/>
                <a:ea typeface="+mn-ea"/>
                <a:cs typeface="Gill Sans"/>
              </a:rPr>
              <a:t>Prompt displayed to 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4953000"/>
            <a:ext cx="5279242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Gill Sans"/>
                <a:cs typeface="Gill Sans"/>
              </a:rPr>
              <a:t>What do you think the code looks like for </a:t>
            </a:r>
            <a:r>
              <a:rPr lang="en-US" sz="2800" dirty="0" err="1">
                <a:latin typeface="Monaco"/>
                <a:cs typeface="Monaco"/>
              </a:rPr>
              <a:t>input_demo.py</a:t>
            </a:r>
            <a:r>
              <a:rPr lang="en-US" sz="2800" dirty="0"/>
              <a:t>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86400" y="1066800"/>
            <a:ext cx="1323096" cy="442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10199"/>
              </a:buClr>
              <a:buFont typeface="Tahoma" charset="0"/>
              <a:buNone/>
            </a:pPr>
            <a:r>
              <a:rPr lang="en-GB" b="1" dirty="0" smtClean="0">
                <a:solidFill>
                  <a:srgbClr val="FF6600"/>
                </a:solidFill>
                <a:latin typeface="Tahoma" charset="0"/>
                <a:cs typeface="Luxi Sans" charset="0"/>
              </a:rPr>
              <a:t>Prompt</a:t>
            </a:r>
            <a:endParaRPr lang="en-GB" b="1" dirty="0">
              <a:solidFill>
                <a:srgbClr val="FF6600"/>
              </a:solidFill>
              <a:latin typeface="Tahoma" charset="0"/>
              <a:cs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6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32112</TotalTime>
  <Words>1477</Words>
  <Application>Microsoft Macintosh PowerPoint</Application>
  <PresentationFormat>On-screen Show (4:3)</PresentationFormat>
  <Paragraphs>272</Paragraphs>
  <Slides>24</Slides>
  <Notes>20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Intro to Python</vt:lpstr>
      <vt:lpstr>The 7 “Habits” of Highly Effective Programmers</vt:lpstr>
      <vt:lpstr>Recap of Programming Fundamentals</vt:lpstr>
      <vt:lpstr>Bringing It All Together: A simple program</vt:lpstr>
      <vt:lpstr>The 7 “Habits” of Highly Effective Programmers</vt:lpstr>
      <vt:lpstr>Printing Output</vt:lpstr>
      <vt:lpstr>Interactive Programs</vt:lpstr>
      <vt:lpstr>Getting Input From User</vt:lpstr>
      <vt:lpstr>Getting Input From User</vt:lpstr>
      <vt:lpstr>Getting Input from User</vt:lpstr>
      <vt:lpstr>Documenting Your Code</vt:lpstr>
      <vt:lpstr>When to Use Comments</vt:lpstr>
      <vt:lpstr>Documentation</vt:lpstr>
      <vt:lpstr>What should you comment?</vt:lpstr>
      <vt:lpstr>Identify the Parts of a Program</vt:lpstr>
      <vt:lpstr>Identify the Parts of a Program</vt:lpstr>
      <vt:lpstr>Assignment &amp; Arithmetic Review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Division Practice (NOT Math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383</cp:revision>
  <cp:lastPrinted>2014-01-08T20:09:59Z</cp:lastPrinted>
  <dcterms:created xsi:type="dcterms:W3CDTF">2010-09-07T13:14:15Z</dcterms:created>
  <dcterms:modified xsi:type="dcterms:W3CDTF">2015-02-09T22:12:17Z</dcterms:modified>
</cp:coreProperties>
</file>