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6" r:id="rId2"/>
    <p:sldId id="403" r:id="rId3"/>
    <p:sldId id="404" r:id="rId4"/>
    <p:sldId id="405" r:id="rId5"/>
    <p:sldId id="406" r:id="rId6"/>
    <p:sldId id="407" r:id="rId7"/>
    <p:sldId id="408" r:id="rId8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3" autoAdjust="0"/>
  </p:normalViewPr>
  <p:slideViewPr>
    <p:cSldViewPr>
      <p:cViewPr varScale="1">
        <p:scale>
          <a:sx n="69" d="100"/>
          <a:sy n="69" d="100"/>
        </p:scale>
        <p:origin x="-496" y="-112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with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If, </a:t>
            </a:r>
            <a:r>
              <a:rPr lang="en-US" dirty="0" err="1" smtClean="0"/>
              <a:t>elif</a:t>
            </a:r>
            <a:r>
              <a:rPr lang="en-US" dirty="0" smtClean="0"/>
              <a:t>,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9812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2000" y="3505200"/>
            <a:ext cx="6781800" cy="9906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0" y="1447800"/>
            <a:ext cx="6781800" cy="19812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5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0167"/>
          </a:xfrm>
        </p:spPr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167"/>
            <a:ext cx="8229600" cy="558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Sometimes we only do things under certain conditions</a:t>
            </a:r>
          </a:p>
          <a:p>
            <a:r>
              <a:rPr lang="en-US" dirty="0" smtClean="0"/>
              <a:t>If my shirt is brand new</a:t>
            </a:r>
          </a:p>
          <a:p>
            <a:pPr lvl="1"/>
            <a:r>
              <a:rPr lang="en-US" dirty="0" smtClean="0"/>
              <a:t>Take the tags off</a:t>
            </a:r>
          </a:p>
          <a:p>
            <a:r>
              <a:rPr lang="en-US" dirty="0" smtClean="0"/>
              <a:t>If it is raining</a:t>
            </a:r>
          </a:p>
          <a:p>
            <a:pPr lvl="1"/>
            <a:r>
              <a:rPr lang="en-US" dirty="0" smtClean="0"/>
              <a:t>Bring an umbrella</a:t>
            </a:r>
          </a:p>
          <a:p>
            <a:r>
              <a:rPr lang="en-US" dirty="0" smtClean="0"/>
              <a:t>If it is Saturday or Sunday</a:t>
            </a:r>
          </a:p>
          <a:p>
            <a:pPr lvl="1"/>
            <a:r>
              <a:rPr lang="en-US" dirty="0" smtClean="0"/>
              <a:t>Wake up late</a:t>
            </a:r>
          </a:p>
          <a:p>
            <a:r>
              <a:rPr lang="en-US" dirty="0" smtClean="0"/>
              <a:t>If the light is red</a:t>
            </a:r>
          </a:p>
          <a:p>
            <a:pPr lvl="1"/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Otherwise,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9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0167"/>
          </a:xfrm>
        </p:spPr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167"/>
            <a:ext cx="8229600" cy="3881941"/>
          </a:xfrm>
        </p:spPr>
        <p:txBody>
          <a:bodyPr>
            <a:normAutofit/>
          </a:bodyPr>
          <a:lstStyle/>
          <a:p>
            <a:r>
              <a:rPr lang="en-US" dirty="0"/>
              <a:t>Sometimes we only want to execute things under certain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Example: </a:t>
            </a:r>
            <a:r>
              <a:rPr lang="en-US" b="1" dirty="0" smtClean="0"/>
              <a:t>absolute value</a:t>
            </a:r>
          </a:p>
          <a:p>
            <a:pPr lvl="1"/>
            <a:r>
              <a:rPr lang="en-US" dirty="0"/>
              <a:t>|4| = 4</a:t>
            </a:r>
          </a:p>
          <a:p>
            <a:pPr lvl="1"/>
            <a:r>
              <a:rPr lang="en-US" dirty="0"/>
              <a:t>|-10| =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Under what condition do we need to multiply the number by -1?</a:t>
            </a: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827891" y="5003773"/>
            <a:ext cx="5721050" cy="99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400" dirty="0">
                <a:latin typeface="Courier"/>
                <a:ea typeface="Arial" charset="0"/>
                <a:cs typeface="Courier"/>
              </a:rPr>
              <a:t>i</a:t>
            </a:r>
            <a:r>
              <a:rPr lang="en-US" sz="2400" dirty="0" smtClean="0">
                <a:latin typeface="Courier"/>
                <a:ea typeface="Arial" charset="0"/>
                <a:cs typeface="Courier"/>
              </a:rPr>
              <a:t>f </a:t>
            </a:r>
            <a:r>
              <a:rPr lang="en-US" sz="2400" dirty="0" err="1" smtClean="0">
                <a:latin typeface="Courier"/>
                <a:ea typeface="Arial" charset="0"/>
                <a:cs typeface="Courier"/>
              </a:rPr>
              <a:t>num</a:t>
            </a:r>
            <a:r>
              <a:rPr lang="en-US" sz="2400" dirty="0" smtClean="0">
                <a:latin typeface="Courier"/>
                <a:ea typeface="Arial" charset="0"/>
                <a:cs typeface="Courier"/>
              </a:rPr>
              <a:t> &lt; 0:</a:t>
            </a:r>
          </a:p>
          <a:p>
            <a:pPr marL="0" lvl="1" indent="0">
              <a:buNone/>
            </a:pPr>
            <a:r>
              <a:rPr lang="en-US" sz="2400" dirty="0">
                <a:latin typeface="Courier"/>
                <a:ea typeface="Arial" charset="0"/>
                <a:cs typeface="Courier"/>
              </a:rPr>
              <a:t>	</a:t>
            </a:r>
            <a:r>
              <a:rPr lang="en-US" sz="2400" dirty="0" err="1" smtClean="0">
                <a:latin typeface="Courier"/>
                <a:ea typeface="Arial" charset="0"/>
                <a:cs typeface="Courier"/>
              </a:rPr>
              <a:t>abs_value</a:t>
            </a:r>
            <a:r>
              <a:rPr lang="en-US" sz="2400" dirty="0" smtClean="0">
                <a:latin typeface="Courier"/>
                <a:ea typeface="Arial" charset="0"/>
                <a:cs typeface="Courier"/>
              </a:rPr>
              <a:t> = </a:t>
            </a:r>
            <a:r>
              <a:rPr lang="en-US" sz="2400" dirty="0" err="1" smtClean="0">
                <a:latin typeface="Courier"/>
                <a:ea typeface="Arial" charset="0"/>
                <a:cs typeface="Courier"/>
              </a:rPr>
              <a:t>num</a:t>
            </a:r>
            <a:r>
              <a:rPr lang="en-US" sz="2400" dirty="0" smtClean="0">
                <a:latin typeface="Courier"/>
                <a:ea typeface="Arial" charset="0"/>
                <a:cs typeface="Courier"/>
              </a:rPr>
              <a:t> * -1</a:t>
            </a:r>
          </a:p>
        </p:txBody>
      </p:sp>
    </p:spTree>
    <p:extLst>
      <p:ext uri="{BB962C8B-B14F-4D97-AF65-F5344CB8AC3E}">
        <p14:creationId xmlns:p14="http://schemas.microsoft.com/office/powerpoint/2010/main" val="168419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11739"/>
          </a:xfrm>
        </p:spPr>
        <p:txBody>
          <a:bodyPr>
            <a:normAutofit/>
          </a:bodyPr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3" y="1311739"/>
            <a:ext cx="8720667" cy="3069762"/>
          </a:xfrm>
        </p:spPr>
        <p:txBody>
          <a:bodyPr>
            <a:normAutofit/>
          </a:bodyPr>
          <a:lstStyle/>
          <a:p>
            <a:r>
              <a:rPr lang="en-US" dirty="0" smtClean="0"/>
              <a:t>Evaluate to True or False</a:t>
            </a:r>
          </a:p>
          <a:p>
            <a:pPr lvl="1"/>
            <a:r>
              <a:rPr lang="en-US" dirty="0" smtClean="0"/>
              <a:t>A new type… Boolean!</a:t>
            </a:r>
          </a:p>
          <a:p>
            <a:r>
              <a:rPr lang="en-US" dirty="0" smtClean="0"/>
              <a:t>Comparators to compare values:</a:t>
            </a:r>
          </a:p>
          <a:p>
            <a:pPr marL="457200" lvl="1" indent="0">
              <a:buNone/>
            </a:pPr>
            <a:r>
              <a:rPr lang="en-US" dirty="0" smtClean="0"/>
              <a:t>&lt;, &gt;, &lt;=, &gt;=, !=, ==</a:t>
            </a:r>
          </a:p>
          <a:p>
            <a:r>
              <a:rPr lang="en-US" dirty="0" smtClean="0"/>
              <a:t>Combine </a:t>
            </a:r>
            <a:r>
              <a:rPr lang="en-US" dirty="0" err="1" smtClean="0"/>
              <a:t>boolean</a:t>
            </a:r>
            <a:r>
              <a:rPr lang="en-US" dirty="0" smtClean="0"/>
              <a:t> expressions with </a:t>
            </a:r>
            <a:r>
              <a:rPr lang="en-US" dirty="0" smtClean="0">
                <a:latin typeface="Courier"/>
                <a:cs typeface="Courier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or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not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429524" y="274638"/>
            <a:ext cx="2257276" cy="55086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400" dirty="0">
                <a:latin typeface="Courier"/>
                <a:ea typeface="Arial" charset="0"/>
                <a:cs typeface="Courier"/>
              </a:rPr>
              <a:t>i</a:t>
            </a:r>
            <a:r>
              <a:rPr lang="en-US" sz="2400" dirty="0" smtClean="0">
                <a:latin typeface="Courier"/>
                <a:ea typeface="Arial" charset="0"/>
                <a:cs typeface="Courier"/>
              </a:rPr>
              <a:t>f </a:t>
            </a:r>
            <a:r>
              <a:rPr lang="en-US" sz="2400" dirty="0" err="1" smtClean="0">
                <a:latin typeface="Courier"/>
                <a:ea typeface="Arial" charset="0"/>
                <a:cs typeface="Courier"/>
              </a:rPr>
              <a:t>num</a:t>
            </a:r>
            <a:r>
              <a:rPr lang="en-US" sz="2400" dirty="0" smtClean="0">
                <a:latin typeface="Courier"/>
                <a:ea typeface="Arial" charset="0"/>
                <a:cs typeface="Courier"/>
              </a:rPr>
              <a:t> &lt; 0:</a:t>
            </a:r>
          </a:p>
        </p:txBody>
      </p:sp>
      <p:graphicFrame>
        <p:nvGraphicFramePr>
          <p:cNvPr id="5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832459"/>
              </p:ext>
            </p:extLst>
          </p:nvPr>
        </p:nvGraphicFramePr>
        <p:xfrm>
          <a:off x="372532" y="4381497"/>
          <a:ext cx="2895600" cy="1371600"/>
        </p:xfrm>
        <a:graphic>
          <a:graphicData uri="http://schemas.openxmlformats.org/drawingml/2006/table">
            <a:tbl>
              <a:tblPr/>
              <a:tblGrid>
                <a:gridCol w="1449388"/>
                <a:gridCol w="1446212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not 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540297"/>
              </p:ext>
            </p:extLst>
          </p:nvPr>
        </p:nvGraphicFramePr>
        <p:xfrm>
          <a:off x="3555999" y="4360334"/>
          <a:ext cx="5334000" cy="22860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524000"/>
                <a:gridCol w="152400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and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 or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True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</a:rPr>
                        <a:t>False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2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Multiple Choices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English Example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808" y="2174875"/>
            <a:ext cx="3726297" cy="3951288"/>
          </a:xfrm>
        </p:spPr>
        <p:txBody>
          <a:bodyPr/>
          <a:lstStyle/>
          <a:p>
            <a:r>
              <a:rPr lang="en-US" sz="3200" dirty="0"/>
              <a:t>If it is Saturday</a:t>
            </a:r>
          </a:p>
          <a:p>
            <a:pPr lvl="1"/>
            <a:r>
              <a:rPr lang="en-US" sz="2800" dirty="0"/>
              <a:t>Wake up at 9 am</a:t>
            </a:r>
          </a:p>
          <a:p>
            <a:r>
              <a:rPr lang="en-US" sz="3200" dirty="0"/>
              <a:t>If it is Sunday</a:t>
            </a:r>
          </a:p>
          <a:p>
            <a:pPr lvl="1"/>
            <a:r>
              <a:rPr lang="en-US" sz="2800" dirty="0"/>
              <a:t>Wake up at 10 am</a:t>
            </a:r>
          </a:p>
          <a:p>
            <a:r>
              <a:rPr lang="en-US" sz="3200" dirty="0"/>
              <a:t>Else</a:t>
            </a:r>
          </a:p>
          <a:p>
            <a:pPr lvl="1"/>
            <a:r>
              <a:rPr lang="en-US" sz="2800" dirty="0"/>
              <a:t>Wake up at 7 </a:t>
            </a:r>
            <a:r>
              <a:rPr lang="en-US" sz="2800" dirty="0" smtClean="0"/>
              <a:t>am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 Example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88750" y="2665119"/>
            <a:ext cx="5355250" cy="346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DoW</a:t>
            </a:r>
            <a:r>
              <a:rPr lang="en-US" dirty="0">
                <a:latin typeface="Courier"/>
                <a:cs typeface="Courier"/>
              </a:rPr>
              <a:t> == </a:t>
            </a:r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aturday”)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print("Wake up at 9 am")</a:t>
            </a:r>
          </a:p>
          <a:p>
            <a:pPr marL="0" indent="0">
              <a:buNone/>
            </a:pPr>
            <a:r>
              <a:rPr lang="en-US" b="1" dirty="0" err="1">
                <a:latin typeface="Courier"/>
                <a:cs typeface="Courier"/>
              </a:rPr>
              <a:t>elif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DoW</a:t>
            </a:r>
            <a:r>
              <a:rPr lang="en-US" dirty="0">
                <a:latin typeface="Courier"/>
                <a:cs typeface="Courier"/>
              </a:rPr>
              <a:t> == </a:t>
            </a:r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unday”)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print("Wake up at 10 am")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else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print("Wake up at 7 am")</a:t>
            </a:r>
          </a:p>
        </p:txBody>
      </p:sp>
    </p:spTree>
    <p:extLst>
      <p:ext uri="{BB962C8B-B14F-4D97-AF65-F5344CB8AC3E}">
        <p14:creationId xmlns:p14="http://schemas.microsoft.com/office/powerpoint/2010/main" val="150678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if.py</a:t>
            </a:r>
            <a:r>
              <a:rPr lang="en-US" dirty="0" smtClean="0"/>
              <a:t>, </a:t>
            </a:r>
            <a:r>
              <a:rPr lang="en-US" dirty="0" err="1" smtClean="0"/>
              <a:t>dow.py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cs typeface="Arial" charset="0"/>
              </a:rPr>
              <a:t>Get a number as input from the user and print whether it is even or odd</a:t>
            </a:r>
            <a:endParaRPr lang="en-US" dirty="0">
              <a:cs typeface="Time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26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32115</TotalTime>
  <Words>351</Words>
  <Application>Microsoft Macintosh PowerPoint</Application>
  <PresentationFormat>On-screen Show (4:3)</PresentationFormat>
  <Paragraphs>96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 Presentation</vt:lpstr>
      <vt:lpstr>Choosing with Conditions</vt:lpstr>
      <vt:lpstr>The 7 “Habits” of Highly Effective Programmers</vt:lpstr>
      <vt:lpstr>Making Decisions</vt:lpstr>
      <vt:lpstr>Conditionals</vt:lpstr>
      <vt:lpstr>Conditions</vt:lpstr>
      <vt:lpstr>Making Multiple Choices</vt:lpstr>
      <vt:lpstr>Try 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384</cp:revision>
  <cp:lastPrinted>2014-01-08T20:09:59Z</cp:lastPrinted>
  <dcterms:created xsi:type="dcterms:W3CDTF">2010-09-07T13:14:15Z</dcterms:created>
  <dcterms:modified xsi:type="dcterms:W3CDTF">2015-02-09T22:19:35Z</dcterms:modified>
</cp:coreProperties>
</file>