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7"/>
  </p:notesMasterIdLst>
  <p:handoutMasterIdLst>
    <p:handoutMasterId r:id="rId28"/>
  </p:handoutMasterIdLst>
  <p:sldIdLst>
    <p:sldId id="385" r:id="rId2"/>
    <p:sldId id="421" r:id="rId3"/>
    <p:sldId id="422" r:id="rId4"/>
    <p:sldId id="432" r:id="rId5"/>
    <p:sldId id="423" r:id="rId6"/>
    <p:sldId id="424" r:id="rId7"/>
    <p:sldId id="425" r:id="rId8"/>
    <p:sldId id="426" r:id="rId9"/>
    <p:sldId id="433" r:id="rId10"/>
    <p:sldId id="412" r:id="rId11"/>
    <p:sldId id="413" r:id="rId12"/>
    <p:sldId id="414" r:id="rId13"/>
    <p:sldId id="415" r:id="rId14"/>
    <p:sldId id="416" r:id="rId15"/>
    <p:sldId id="434" r:id="rId16"/>
    <p:sldId id="427" r:id="rId17"/>
    <p:sldId id="428" r:id="rId18"/>
    <p:sldId id="429" r:id="rId19"/>
    <p:sldId id="430" r:id="rId20"/>
    <p:sldId id="417" r:id="rId21"/>
    <p:sldId id="418" r:id="rId22"/>
    <p:sldId id="419" r:id="rId23"/>
    <p:sldId id="420" r:id="rId24"/>
    <p:sldId id="431" r:id="rId25"/>
    <p:sldId id="435" r:id="rId2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44" y="-104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775BC99-7D58-8B4E-9678-20554CF8108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C172B3-8DD2-424C-A630-EE0E659F0B3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B9C3F42-2117-4841-A0EB-F410CCE1B324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CEBE449-4A8F-544A-916E-466AE1379150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75E70C2-71CE-A749-B06D-575E8C22835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18309-5F62-DB47-A240-D81F2EB7382C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2485F8D0-4B98-9741-90A8-6118AB831377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3F705B6-D3F7-F74E-93C5-4904B96B75FE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EE0ED17-04FD-074D-887A-A3BE538CD0D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1B4CD-DD25-4245-8B94-CB8CCE39146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EAD498A-8CCF-6B40-A3BE-D8EF3F6DB575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Consider using the wheel</a:t>
            </a:r>
            <a:r>
              <a:rPr lang="en-US" baseline="0" dirty="0" smtClean="0">
                <a:latin typeface="Times" charset="0"/>
                <a:ea typeface="ＭＳ Ｐゴシック" charset="0"/>
                <a:cs typeface="ＭＳ Ｐゴシック" charset="0"/>
              </a:rPr>
              <a:t> of fortune puzzle files instead</a:t>
            </a:r>
          </a:p>
          <a:p>
            <a:pPr eaLnBrk="1" hangingPunct="1"/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F3FE6D7-1953-6642-BBF5-89C2808A6B4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FE25CF19-00B4-FA4E-A625-F444BE1A64F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E12A6F1-7B17-784A-AD30-9BF8124DB3E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8C7C4A6-5595-544C-9455-EF9B7C133B1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CEC60CA-B4A2-154E-9115-CF562D7A1D8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Emily Hill</a:t>
            </a:r>
          </a:p>
          <a:p>
            <a:r>
              <a:rPr lang="en-US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  <a:ea typeface="ＭＳ Ｐゴシック" charset="0"/>
                <a:cs typeface="ＭＳ Ｐゴシック" charset="0"/>
              </a:rPr>
              <a:t>Review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ea typeface="Luxi Sans" charset="0"/>
                <a:cs typeface="Arial"/>
              </a:rPr>
              <a:t>How can we make something repeat when some condition is true?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Every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can be converted into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  <a:p>
            <a:r>
              <a:rPr lang="en-US" dirty="0" smtClean="0">
                <a:latin typeface="Arial"/>
                <a:ea typeface="Luxi Sans" charset="0"/>
                <a:cs typeface="Arial"/>
              </a:rPr>
              <a:t>True or False: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while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 is more powerful than a </a:t>
            </a:r>
            <a:r>
              <a:rPr lang="en-US" dirty="0" smtClean="0">
                <a:solidFill>
                  <a:srgbClr val="660066"/>
                </a:solidFill>
                <a:latin typeface="Monaco"/>
                <a:ea typeface="Luxi Sans" charset="0"/>
                <a:cs typeface="Monaco"/>
              </a:rPr>
              <a:t>for</a:t>
            </a:r>
            <a:r>
              <a:rPr lang="en-US" dirty="0" smtClean="0">
                <a:latin typeface="Arial"/>
                <a:ea typeface="Luxi Sans" charset="0"/>
                <a:cs typeface="Arial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3328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Review: While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Loop Syntax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3200" b="1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sz="320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3200">
                <a:latin typeface="Monaco" charset="0"/>
                <a:ea typeface="ＭＳ Ｐゴシック" charset="0"/>
                <a:cs typeface="Monaco" charset="0"/>
              </a:rPr>
              <a:t>condition :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statement1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statement2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…</a:t>
            </a:r>
          </a:p>
          <a:p>
            <a:pPr marL="1319213" lvl="2" eaLnBrk="1" hangingPunct="1">
              <a:buFontTx/>
              <a:buNone/>
            </a:pPr>
            <a:r>
              <a:rPr lang="en-US" sz="3000">
                <a:latin typeface="Monaco" charset="0"/>
                <a:ea typeface="ＭＳ Ｐゴシック" charset="0"/>
                <a:cs typeface="Monaco" charset="0"/>
              </a:rPr>
              <a:t>statementn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" y="4052888"/>
            <a:ext cx="8915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>
              <a:buClr>
                <a:schemeClr val="hlink"/>
              </a:buClr>
              <a:buSzPct val="120000"/>
              <a:buFont typeface="Times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Like a looped </a:t>
            </a:r>
            <a:r>
              <a:rPr lang="en-US" sz="3200" b="1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sz="3200">
                <a:solidFill>
                  <a:srgbClr val="400080"/>
                </a:solidFill>
                <a:latin typeface="Monaco" charset="0"/>
                <a:cs typeface="Monaco" charset="0"/>
              </a:rPr>
              <a:t> </a:t>
            </a:r>
            <a:r>
              <a:rPr lang="en-US" sz="3200">
                <a:solidFill>
                  <a:schemeClr val="tx1"/>
                </a:solidFill>
                <a:cs typeface="Monaco" charset="0"/>
              </a:rPr>
              <a:t>statement</a:t>
            </a:r>
          </a:p>
          <a:p>
            <a:pPr lvl="1">
              <a:buClr>
                <a:schemeClr val="folHlink"/>
              </a:buClr>
              <a:buFont typeface="Wingdings" charset="0"/>
              <a:buChar char="Ø"/>
            </a:pPr>
            <a:r>
              <a:rPr lang="en-US" sz="2800">
                <a:solidFill>
                  <a:schemeClr val="tx2"/>
                </a:solidFill>
                <a:cs typeface="Monaco" charset="0"/>
              </a:rPr>
              <a:t> Execute statements </a:t>
            </a:r>
            <a:r>
              <a:rPr lang="en-US" sz="2800" b="1">
                <a:solidFill>
                  <a:schemeClr val="tx2"/>
                </a:solidFill>
                <a:cs typeface="Monaco" charset="0"/>
              </a:rPr>
              <a:t>only</a:t>
            </a:r>
            <a:r>
              <a:rPr lang="en-US" sz="2800">
                <a:solidFill>
                  <a:schemeClr val="tx2"/>
                </a:solidFill>
                <a:cs typeface="Monaco" charset="0"/>
              </a:rPr>
              <a:t> when condition is true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4191000" y="2514600"/>
            <a:ext cx="306228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ea typeface="+mn-ea"/>
                <a:cs typeface="+mn-cs"/>
              </a:rPr>
              <a:t>body of while loop</a:t>
            </a:r>
          </a:p>
        </p:txBody>
      </p:sp>
      <p:sp>
        <p:nvSpPr>
          <p:cNvPr id="3" name="AutoShape 10"/>
          <p:cNvSpPr>
            <a:spLocks/>
          </p:cNvSpPr>
          <p:nvPr/>
        </p:nvSpPr>
        <p:spPr bwMode="auto">
          <a:xfrm>
            <a:off x="3657600" y="1752600"/>
            <a:ext cx="533400" cy="2209800"/>
          </a:xfrm>
          <a:prstGeom prst="rightBrace">
            <a:avLst>
              <a:gd name="adj1" fmla="val 3452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 rot="-5400000">
            <a:off x="-125413" y="2836863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keyword</a:t>
            </a:r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 flipV="1">
            <a:off x="533400" y="1676400"/>
            <a:ext cx="457200" cy="762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10200" y="1066800"/>
            <a:ext cx="2971800" cy="628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loop stops when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991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 user tells the computer/program what they think, the program asks, "How does that make you feel?"</a:t>
            </a:r>
          </a:p>
          <a:p>
            <a:r>
              <a:rPr lang="en-US" dirty="0" smtClean="0"/>
              <a:t>Ends when user enters nothing ("")</a:t>
            </a:r>
          </a:p>
          <a:p>
            <a:r>
              <a:rPr lang="en-US" dirty="0" smtClean="0"/>
              <a:t>Partial example output: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396335"/>
            <a:ext cx="240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therapist.py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886200"/>
            <a:ext cx="8001000" cy="2585323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017B8"/>
                </a:solidFill>
                <a:latin typeface="Monaco"/>
                <a:cs typeface="Monaco"/>
              </a:rPr>
              <a:t>Tell </a:t>
            </a:r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me what is bothering you.</a:t>
            </a:r>
          </a:p>
          <a:p>
            <a:r>
              <a:rPr lang="en-US" sz="1800" dirty="0">
                <a:latin typeface="Monaco"/>
                <a:cs typeface="Monaco"/>
              </a:rPr>
              <a:t>There is too much going on in my life.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I feel like I am out of control and can't juggle it all.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r>
              <a:rPr lang="en-US" sz="1800" dirty="0">
                <a:latin typeface="Monaco"/>
                <a:cs typeface="Monaco"/>
              </a:rPr>
              <a:t>Really stressed and tired.</a:t>
            </a:r>
          </a:p>
          <a:p>
            <a:r>
              <a:rPr lang="en-US" sz="1800" dirty="0">
                <a:solidFill>
                  <a:srgbClr val="2017B8"/>
                </a:solidFill>
                <a:latin typeface="Monaco"/>
                <a:cs typeface="Monaco"/>
              </a:rPr>
              <a:t>How does that make you feel?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Thank you!  Come again!</a:t>
            </a:r>
          </a:p>
        </p:txBody>
      </p:sp>
    </p:spTree>
    <p:extLst>
      <p:ext uri="{BB962C8B-B14F-4D97-AF65-F5344CB8AC3E}">
        <p14:creationId xmlns:p14="http://schemas.microsoft.com/office/powerpoint/2010/main" val="226405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Pattern: Sentinel Loop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Sentinel: when to stop</a:t>
            </a:r>
          </a:p>
          <a:p>
            <a:pPr lvl="1" eaLnBrk="1" hangingPunct="1"/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guard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to the loop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895600"/>
            <a:ext cx="5029200" cy="1570038"/>
          </a:xfrm>
          <a:prstGeom prst="rect">
            <a:avLst/>
          </a:prstGeom>
          <a:solidFill>
            <a:srgbClr val="F2F2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initialize</a:t>
            </a:r>
            <a:endParaRPr lang="en-US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>
              <a:defRPr/>
            </a:pPr>
            <a:r>
              <a:rPr lang="en-US" dirty="0">
                <a:solidFill>
                  <a:srgbClr val="660066"/>
                </a:solidFill>
                <a:latin typeface="Monaco" charset="0"/>
                <a:ea typeface="ＭＳ Ｐゴシック" charset="0"/>
                <a:cs typeface="Monaco" charset="0"/>
              </a:rPr>
              <a:t>while</a:t>
            </a:r>
            <a:r>
              <a:rPr lang="en-US" dirty="0">
                <a:solidFill>
                  <a:srgbClr val="40008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value != sentinel :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process value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    value = </a:t>
            </a:r>
            <a:r>
              <a:rPr lang="en-US" dirty="0" smtClean="0">
                <a:solidFill>
                  <a:srgbClr val="000000"/>
                </a:solidFill>
                <a:latin typeface="Monaco" charset="0"/>
                <a:ea typeface="ＭＳ Ｐゴシック" charset="0"/>
                <a:cs typeface="Monaco" charset="0"/>
              </a:rPr>
              <a:t>updated value</a:t>
            </a:r>
            <a:endParaRPr lang="en-US" sz="1100" dirty="0">
              <a:solidFill>
                <a:srgbClr val="000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4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Read from a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5638800" cy="37856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FILENAME="data/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years.dat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"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open(FILENAME, "r")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line != ""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line.rstrip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line)</a:t>
            </a:r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    line = </a:t>
            </a:r>
            <a:r>
              <a:rPr lang="en-US" sz="2000" dirty="0" err="1">
                <a:solidFill>
                  <a:schemeClr val="tx1"/>
                </a:solidFill>
                <a:latin typeface="Monaco"/>
                <a:cs typeface="Monaco"/>
              </a:rPr>
              <a:t>dataFile.readline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Monaco"/>
                <a:cs typeface="Monaco"/>
              </a:rPr>
              <a:t>dataFile.close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867400"/>
            <a:ext cx="3509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file_read_while.py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299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Writing to a File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Create a file object in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write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mode: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myFile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open(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years.txt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</a:t>
            </a:r>
            <a:r>
              <a:rPr lang="ja-JP" altLang="en-US" dirty="0"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create a file from user input</a:t>
            </a:r>
          </a:p>
          <a:p>
            <a:pPr lvl="1" eaLnBrk="1" hangingPunct="1"/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file_write.py</a:t>
            </a:r>
            <a:endParaRPr lang="en-US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04888" y="6345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0" y="4191000"/>
            <a:ext cx="5638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 eaLnBrk="1" hangingPunct="1"/>
            <a:r>
              <a:rPr lang="en-US" dirty="0">
                <a:latin typeface="Gill Sans"/>
                <a:cs typeface="Gill Sans"/>
              </a:rPr>
              <a:t>What happens if </a:t>
            </a:r>
            <a:r>
              <a:rPr lang="en-US" dirty="0" smtClean="0">
                <a:latin typeface="Gill Sans"/>
                <a:cs typeface="Gill Sans"/>
              </a:rPr>
              <a:t>you execute </a:t>
            </a:r>
            <a:r>
              <a:rPr lang="en-US" dirty="0">
                <a:latin typeface="Gill Sans"/>
                <a:cs typeface="Gill Sans"/>
              </a:rPr>
              <a:t>the program again with different user input?</a:t>
            </a:r>
          </a:p>
        </p:txBody>
      </p:sp>
    </p:spTree>
    <p:extLst>
      <p:ext uri="{BB962C8B-B14F-4D97-AF65-F5344CB8AC3E}">
        <p14:creationId xmlns:p14="http://schemas.microsoft.com/office/powerpoint/2010/main" val="81343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  <a:latin typeface="Arial" charset="0"/>
              </a:rPr>
              <a:t>Feb 26, 2014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6C5E39C-E21D-6449-88EF-00E21A3D7B33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</p:txBody>
      </p:sp>
    </p:spTree>
    <p:extLst>
      <p:ext uri="{BB962C8B-B14F-4D97-AF65-F5344CB8AC3E}">
        <p14:creationId xmlns:p14="http://schemas.microsoft.com/office/powerpoint/2010/main" val="386077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Handling Numeric 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been dealing with reading and writing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so far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from a file: get a string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Write to file: use a string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need to do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400080"/>
                </a:solidFill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from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as a numeric type, e.g.,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int </a:t>
            </a:r>
            <a:r>
              <a:rPr lang="en-US">
                <a:latin typeface="Arial" charset="0"/>
                <a:ea typeface="ＭＳ Ｐゴシック" charset="0"/>
              </a:rPr>
              <a:t>or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float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can we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write numbers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 file?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Cast number as a </a:t>
            </a:r>
            <a:r>
              <a:rPr lang="en-US">
                <a:solidFill>
                  <a:srgbClr val="0086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337047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Temperature Data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data file that contains the daily high temperatures for last year at one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Data file contains one temperature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Example: </a:t>
            </a:r>
            <a:r>
              <a:rPr lang="en-US">
                <a:latin typeface="Monaco" charset="0"/>
                <a:ea typeface="ＭＳ Ｐゴシック" charset="0"/>
                <a:cs typeface="Monaco" charset="0"/>
              </a:rPr>
              <a:t>data/florida.dat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What is the average high temperature (to 2 decimal places) for the location?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5791200" y="6319837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Monaco" charset="0"/>
                <a:cs typeface="Monaco" charset="0"/>
              </a:rPr>
              <a:t>avgData.py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953000"/>
            <a:ext cx="82296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b="1" dirty="0">
                <a:latin typeface="Gill Sans"/>
                <a:ea typeface="ＭＳ Ｐゴシック" charset="-128"/>
                <a:cs typeface="Gill Sans"/>
              </a:rPr>
              <a:t>Rule of Thumb</a:t>
            </a:r>
            <a:r>
              <a:rPr lang="en-US" dirty="0" smtClean="0">
                <a:latin typeface="Gill Sans"/>
                <a:ea typeface="ＭＳ Ｐゴシック" charset="-128"/>
                <a:cs typeface="Gill Sans"/>
              </a:rPr>
              <a:t>:  </a:t>
            </a:r>
            <a:r>
              <a:rPr lang="en-US" dirty="0">
                <a:latin typeface="Gill Sans"/>
                <a:ea typeface="ＭＳ Ｐゴシック" charset="-128"/>
                <a:cs typeface="Gill Sans"/>
              </a:rPr>
              <a:t>Always look at data file before processing it</a:t>
            </a:r>
          </a:p>
        </p:txBody>
      </p:sp>
    </p:spTree>
    <p:extLst>
      <p:ext uri="{BB962C8B-B14F-4D97-AF65-F5344CB8AC3E}">
        <p14:creationId xmlns:p14="http://schemas.microsoft.com/office/powerpoint/2010/main" val="17078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Conceptually, a file is a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 use a file in a Python script, create an object of type </a:t>
            </a:r>
            <a:r>
              <a:rPr lang="en-US" b="1" dirty="0">
                <a:solidFill>
                  <a:schemeClr val="bg2"/>
                </a:solidFill>
                <a:latin typeface="Monaco" charset="0"/>
                <a:ea typeface="ＭＳ Ｐゴシック" charset="0"/>
                <a:cs typeface="Monaco" charset="0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file </a:t>
            </a:r>
            <a:r>
              <a:rPr lang="en-US" dirty="0">
                <a:latin typeface="Arial" charset="0"/>
                <a:ea typeface="ＭＳ Ｐゴシック" charset="0"/>
              </a:rPr>
              <a:t>is a </a:t>
            </a:r>
            <a:r>
              <a:rPr lang="en-US" i="1" dirty="0">
                <a:latin typeface="Arial" charset="0"/>
                <a:ea typeface="ＭＳ Ｐゴシック" charset="0"/>
              </a:rPr>
              <a:t>data type</a:t>
            </a:r>
            <a:endParaRPr lang="en-US" b="1" i="1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varname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&gt; = 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open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&lt;filename&gt;,&lt;mode&gt;)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&lt;filename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dirty="0" smtClean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&lt;mode&gt;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string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"</a:t>
            </a:r>
            <a:r>
              <a:rPr lang="en-US" dirty="0">
                <a:latin typeface="Arial" charset="0"/>
                <a:ea typeface="ＭＳ Ｐゴシック" charset="0"/>
              </a:rPr>
              <a:t>r" for </a:t>
            </a:r>
            <a:r>
              <a:rPr lang="en-US" dirty="0" smtClean="0">
                <a:latin typeface="Arial" charset="0"/>
                <a:ea typeface="ＭＳ Ｐゴシック" charset="0"/>
              </a:rPr>
              <a:t>read, "w</a:t>
            </a:r>
            <a:r>
              <a:rPr lang="en-US" dirty="0">
                <a:latin typeface="Arial" charset="0"/>
                <a:ea typeface="ＭＳ Ｐゴシック" charset="0"/>
              </a:rPr>
              <a:t>" for </a:t>
            </a:r>
            <a:r>
              <a:rPr lang="en-US" dirty="0" smtClean="0">
                <a:latin typeface="Arial" charset="0"/>
                <a:ea typeface="ＭＳ Ｐゴシック" charset="0"/>
              </a:rPr>
              <a:t>write, "a</a:t>
            </a:r>
            <a:r>
              <a:rPr lang="en-US" dirty="0">
                <a:latin typeface="Arial" charset="0"/>
                <a:ea typeface="ＭＳ Ｐゴシック" charset="0"/>
              </a:rPr>
              <a:t>" </a:t>
            </a:r>
            <a:r>
              <a:rPr lang="en-US" dirty="0" smtClean="0">
                <a:latin typeface="Arial" charset="0"/>
                <a:ea typeface="ＭＳ Ｐゴシック" charset="0"/>
              </a:rPr>
              <a:t>for append (and others)</a:t>
            </a:r>
            <a:endParaRPr lang="en-US" b="1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Ex: </a:t>
            </a:r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dataFile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open( "</a:t>
            </a:r>
            <a:r>
              <a:rPr lang="en-US" sz="2400" dirty="0" err="1" smtClean="0">
                <a:latin typeface="Monaco" charset="0"/>
                <a:ea typeface="ＭＳ Ｐゴシック" charset="0"/>
                <a:cs typeface="Monaco" charset="0"/>
              </a:rPr>
              <a:t>years.dat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", "r"</a:t>
            </a:r>
            <a:r>
              <a:rPr lang="en-US" altLang="ja-JP" sz="2400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ＭＳ Ｐゴシック" charset="0"/>
                <a:cs typeface="Monaco" charset="0"/>
              </a:rPr>
              <a:t>)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801041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Gill Sans"/>
                <a:cs typeface="Gill Sans"/>
              </a:rPr>
              <a:t>Built-in function</a:t>
            </a:r>
            <a:endParaRPr lang="en-US" dirty="0">
              <a:latin typeface="Gill Sans"/>
              <a:cs typeface="Gill Sans"/>
            </a:endParaRPr>
          </a:p>
          <a:p>
            <a:pPr>
              <a:defRPr/>
            </a:pPr>
            <a:r>
              <a:rPr lang="en-US" dirty="0">
                <a:latin typeface="Gill Sans"/>
                <a:cs typeface="Gill Sans"/>
              </a:rPr>
              <a:t>  </a:t>
            </a:r>
            <a:r>
              <a:rPr lang="en-US" dirty="0" smtClean="0">
                <a:latin typeface="Gill Sans"/>
                <a:cs typeface="Gill Sans"/>
              </a:rPr>
              <a:t>“constructs</a:t>
            </a:r>
            <a:r>
              <a:rPr lang="en-US" dirty="0">
                <a:latin typeface="Gill Sans"/>
                <a:cs typeface="Gill Sans"/>
              </a:rPr>
              <a:t>” a </a:t>
            </a:r>
            <a:r>
              <a:rPr lang="en-US" dirty="0">
                <a:latin typeface="Monaco"/>
                <a:cs typeface="Monaco"/>
              </a:rPr>
              <a:t>file</a:t>
            </a:r>
            <a:r>
              <a:rPr lang="en-US" dirty="0">
                <a:latin typeface="Gill Sans"/>
                <a:cs typeface="Gill Sans"/>
              </a:rPr>
              <a:t> object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 flipH="1">
            <a:off x="4267200" y="3429000"/>
            <a:ext cx="685800" cy="609600"/>
          </a:xfrm>
          <a:prstGeom prst="line">
            <a:avLst/>
          </a:prstGeom>
          <a:noFill/>
          <a:ln w="63500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Given a file of the form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&lt;</a:t>
            </a:r>
            <a:r>
              <a:rPr lang="en-US" dirty="0" err="1">
                <a:latin typeface="Arial" charset="0"/>
                <a:ea typeface="ＭＳ Ｐゴシック" charset="0"/>
              </a:rPr>
              <a:t>lastname</a:t>
            </a:r>
            <a:r>
              <a:rPr lang="en-US" dirty="0">
                <a:latin typeface="Arial" charset="0"/>
                <a:ea typeface="ＭＳ Ｐゴシック" charset="0"/>
              </a:rPr>
              <a:t>&gt; </a:t>
            </a:r>
            <a:r>
              <a:rPr lang="en-US" dirty="0" smtClean="0">
                <a:latin typeface="Arial" charset="0"/>
                <a:ea typeface="ＭＳ Ｐゴシック" charset="0"/>
              </a:rPr>
              <a:t>&lt;year</a:t>
            </a:r>
            <a:r>
              <a:rPr lang="en-US" dirty="0">
                <a:latin typeface="Arial" charset="0"/>
                <a:ea typeface="ＭＳ Ｐゴシック" charset="0"/>
              </a:rPr>
              <a:t>&gt;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Goal: I want to quickly find out what a student’s class year is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How </a:t>
            </a:r>
            <a:r>
              <a:rPr lang="en-US" dirty="0">
                <a:latin typeface="Arial" charset="0"/>
                <a:ea typeface="ＭＳ Ｐゴシック" charset="0"/>
              </a:rPr>
              <a:t>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display the mapping in a pretty way?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order is the data printed in? 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5449888" y="6248400"/>
            <a:ext cx="3694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/>
                <a:cs typeface="Monaco"/>
              </a:rPr>
              <a:t>years_dictionary.py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505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Modify the previous program to keep track of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number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students of each year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do we want to model the data?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What is the key?  What is the value?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Could we solve this using a list?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5029200" y="5943600"/>
            <a:ext cx="3878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Monaco"/>
                <a:cs typeface="Monaco"/>
              </a:rPr>
              <a:t>years_dictionary2.py</a:t>
            </a:r>
          </a:p>
        </p:txBody>
      </p:sp>
    </p:spTree>
    <p:extLst>
      <p:ext uri="{BB962C8B-B14F-4D97-AF65-F5344CB8AC3E}">
        <p14:creationId xmlns:p14="http://schemas.microsoft.com/office/powerpoint/2010/main" val="224130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Analyzing years_dictionary2.py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Anything useful/general that we could put in a function?</a:t>
            </a:r>
          </a:p>
        </p:txBody>
      </p:sp>
    </p:spTree>
    <p:extLst>
      <p:ext uri="{BB962C8B-B14F-4D97-AF65-F5344CB8AC3E}">
        <p14:creationId xmlns:p14="http://schemas.microsoft.com/office/powerpoint/2010/main" val="106304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Equivalent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5867400" cy="1938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value =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3689350"/>
            <a:ext cx="5105400" cy="15684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if</a:t>
            </a:r>
            <a:r>
              <a:rPr lang="en-US" dirty="0">
                <a:latin typeface="Monaco"/>
                <a:cs typeface="Monaco"/>
              </a:rPr>
              <a:t> key </a:t>
            </a: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not in </a:t>
            </a:r>
            <a:r>
              <a:rPr lang="en-US" dirty="0">
                <a:latin typeface="Monaco"/>
                <a:cs typeface="Monaco"/>
              </a:rPr>
              <a:t>dictionary 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= 1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solidFill>
                  <a:srgbClr val="660066"/>
                </a:solidFill>
                <a:latin typeface="Monaco"/>
                <a:cs typeface="Monaco"/>
              </a:rPr>
              <a:t>else</a:t>
            </a:r>
            <a:r>
              <a:rPr lang="en-US" dirty="0">
                <a:latin typeface="Monaco"/>
                <a:cs typeface="Monaco"/>
              </a:rPr>
              <a:t>: </a:t>
            </a:r>
          </a:p>
          <a:p>
            <a:pPr>
              <a:tabLst>
                <a:tab pos="566738" algn="l"/>
              </a:tabLst>
              <a:defRPr/>
            </a:pPr>
            <a:r>
              <a:rPr lang="en-US" dirty="0">
                <a:latin typeface="Monaco"/>
                <a:cs typeface="Monaco"/>
              </a:rPr>
              <a:t>   </a:t>
            </a:r>
            <a:r>
              <a:rPr lang="en-US" dirty="0" err="1">
                <a:latin typeface="Monaco"/>
                <a:cs typeface="Monaco"/>
              </a:rPr>
              <a:t>dictionary[key</a:t>
            </a:r>
            <a:r>
              <a:rPr lang="en-US" dirty="0">
                <a:latin typeface="Monaco"/>
                <a:cs typeface="Monaco"/>
              </a:rPr>
              <a:t>] += 1</a:t>
            </a:r>
          </a:p>
        </p:txBody>
      </p:sp>
    </p:spTree>
    <p:extLst>
      <p:ext uri="{BB962C8B-B14F-4D97-AF65-F5344CB8AC3E}">
        <p14:creationId xmlns:p14="http://schemas.microsoft.com/office/powerpoint/2010/main" val="25760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Problem: Create a Summary Report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Given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a file containing students names and their years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(first years,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sophomore, junior, or senior) for this class</a:t>
            </a:r>
          </a:p>
          <a:p>
            <a:pPr eaLnBrk="1" hangingPunct="1"/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Problem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create a report (in a file) that says the year and how many students from that year are in this class, on the same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743575" y="5943600"/>
            <a:ext cx="332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onaco" charset="0"/>
                <a:cs typeface="Monaco" charset="0"/>
              </a:rPr>
              <a:t>writeSumReport.py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Project 1: Authorship Attribution</a:t>
            </a:r>
          </a:p>
          <a:p>
            <a:r>
              <a:rPr lang="en-US" sz="4000" dirty="0" err="1" smtClean="0"/>
              <a:t>CodeAcademy</a:t>
            </a:r>
            <a:r>
              <a:rPr lang="en-US" sz="4000" dirty="0"/>
              <a:t>: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Lists &amp; Functions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Loops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sz="3600" dirty="0" smtClean="0"/>
              <a:t>Exam Statistics</a:t>
            </a:r>
            <a:endParaRPr lang="en-US" sz="36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2013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Common File Methods</a:t>
            </a:r>
          </a:p>
        </p:txBody>
      </p:sp>
      <p:graphicFrame>
        <p:nvGraphicFramePr>
          <p:cNvPr id="5089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9670"/>
              </p:ext>
            </p:extLst>
          </p:nvPr>
        </p:nvGraphicFramePr>
        <p:xfrm>
          <a:off x="304800" y="1524000"/>
          <a:ext cx="8610600" cy="37832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5600"/>
                <a:gridCol w="5715000"/>
              </a:tblGrid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 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Functionality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 the entire content from the file, returned as a string object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109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readline</a:t>
                      </a: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Read one line from file, returned as a string object (which includes the “\n”).  If it returns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"",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then you’ve reached the end of the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58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write(string)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Write a string to the file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  <a:tr h="76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  <a:latin typeface="Monaco"/>
                          <a:cs typeface="Monaco"/>
                        </a:rPr>
                        <a:t>close()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/>
                        <a:ea typeface="Monaco" charset="0"/>
                        <a:cs typeface="Monaco"/>
                      </a:endParaRPr>
                    </a:p>
                  </a:txBody>
                  <a:tcPr marT="45716" marB="4571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Close the file.  Must close the file after done reading from/writing to a file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38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for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Examples of reading from a file using file methods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Show file: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data/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years.dat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file_read.py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(using </a:t>
            </a:r>
            <a:r>
              <a:rPr lang="en-US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is what Python printed different than the </a:t>
            </a:r>
            <a:r>
              <a:rPr lang="en-US" dirty="0" smtClean="0">
                <a:latin typeface="Arial" charset="0"/>
                <a:ea typeface="ＭＳ Ｐゴシック" charset="0"/>
              </a:rPr>
              <a:t>file’s </a:t>
            </a:r>
            <a:r>
              <a:rPr lang="en-US" dirty="0">
                <a:latin typeface="Arial" charset="0"/>
                <a:ea typeface="ＭＳ Ｐゴシック" charset="0"/>
              </a:rPr>
              <a:t>content?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How to fix?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sing </a:t>
            </a:r>
            <a:r>
              <a:rPr lang="en-US" dirty="0" err="1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readline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Hold off on using to read a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whole file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752600"/>
            <a:ext cx="3962400" cy="1570038"/>
            <a:chOff x="3216" y="1104"/>
            <a:chExt cx="2496" cy="989"/>
          </a:xfrm>
        </p:grpSpPr>
        <p:sp>
          <p:nvSpPr>
            <p:cNvPr id="41992" name="Text Box 5"/>
            <p:cNvSpPr txBox="1">
              <a:spLocks noChangeArrowheads="1"/>
            </p:cNvSpPr>
            <p:nvPr/>
          </p:nvSpPr>
          <p:spPr bwMode="auto">
            <a:xfrm>
              <a:off x="3648" y="1104"/>
              <a:ext cx="2064" cy="9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Typically use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</a:t>
              </a:r>
              <a:r>
                <a:rPr lang="en-US" dirty="0" err="1">
                  <a:solidFill>
                    <a:schemeClr val="tx1"/>
                  </a:solidFill>
                  <a:latin typeface="Monaco" charset="0"/>
                  <a:cs typeface="Monaco" charset="0"/>
                </a:rPr>
                <a:t>dat</a:t>
              </a:r>
              <a:r>
                <a:rPr lang="en-US" dirty="0">
                  <a:solidFill>
                    <a:srgbClr val="020202"/>
                  </a:solidFill>
                  <a:latin typeface="Monaco" charset="0"/>
                  <a:cs typeface="Monaco" charset="0"/>
                </a:rPr>
                <a:t> 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or </a:t>
              </a:r>
              <a:r>
                <a:rPr lang="en-US" dirty="0">
                  <a:solidFill>
                    <a:schemeClr val="tx1"/>
                  </a:solidFill>
                  <a:latin typeface="Monaco" charset="0"/>
                  <a:cs typeface="Monaco" charset="0"/>
                </a:rPr>
                <a:t>.txt</a:t>
              </a:r>
              <a:r>
                <a:rPr lang="en-US" dirty="0">
                  <a:solidFill>
                    <a:srgbClr val="020202"/>
                  </a:solidFill>
                  <a:latin typeface="Gill Sans"/>
                  <a:cs typeface="Gill Sans"/>
                </a:rPr>
                <a:t> file extension for files containing </a:t>
              </a: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/>
              </a:r>
              <a:b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</a:br>
              <a:r>
                <a:rPr lang="en-US" dirty="0" smtClean="0">
                  <a:solidFill>
                    <a:srgbClr val="020202"/>
                  </a:solidFill>
                  <a:latin typeface="Gill Sans"/>
                  <a:cs typeface="Gill Sans"/>
                </a:rPr>
                <a:t>data or text </a:t>
              </a:r>
              <a:endParaRPr lang="en-US" dirty="0">
                <a:solidFill>
                  <a:srgbClr val="020202"/>
                </a:solidFill>
                <a:latin typeface="Gill Sans"/>
                <a:cs typeface="Gill Sans"/>
              </a:endParaRPr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 flipH="1" flipV="1">
              <a:off x="3216" y="1728"/>
              <a:ext cx="576" cy="144"/>
            </a:xfrm>
            <a:prstGeom prst="line">
              <a:avLst/>
            </a:prstGeom>
            <a:ln w="635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80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Reading from a File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 that a file is a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sequence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data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use a </a:t>
            </a:r>
            <a:r>
              <a:rPr lang="en-US" b="1" dirty="0">
                <a:solidFill>
                  <a:srgbClr val="660066"/>
                </a:solidFill>
                <a:latin typeface="Monaco" charset="0"/>
                <a:ea typeface="ＭＳ Ｐゴシック" charset="0"/>
                <a:cs typeface="ＭＳ Ｐゴシック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loop to iterate through a file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Read as: for each line in the file, do something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6248400" y="6172200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file_read2.py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1524000" y="4202113"/>
            <a:ext cx="4710113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line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dataFile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print(line)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533401" y="2971800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 </a:t>
            </a:r>
            <a:r>
              <a:rPr lang="en-US" i="1" dirty="0"/>
              <a:t>line</a:t>
            </a:r>
            <a:r>
              <a:rPr lang="en-US" dirty="0"/>
              <a:t> (of type </a:t>
            </a:r>
            <a:r>
              <a:rPr lang="en-US" b="1" dirty="0" err="1">
                <a:solidFill>
                  <a:schemeClr val="tx2"/>
                </a:solidFill>
                <a:latin typeface="Monaco" charset="0"/>
                <a:cs typeface="Monaco" charset="0"/>
              </a:rPr>
              <a:t>str</a:t>
            </a:r>
            <a:r>
              <a:rPr lang="en-US" dirty="0">
                <a:ea typeface="Monaco" charset="0"/>
                <a:cs typeface="Monaco" charset="0"/>
              </a:rPr>
              <a:t>) from the </a:t>
            </a:r>
            <a:r>
              <a:rPr lang="en-US" dirty="0" smtClean="0">
                <a:ea typeface="Monaco" charset="0"/>
                <a:cs typeface="Monaco" charset="0"/>
              </a:rPr>
              <a:t>file (includes \n)</a:t>
            </a:r>
            <a:endParaRPr lang="en-US" dirty="0">
              <a:ea typeface="Monaco" charset="0"/>
              <a:cs typeface="Monaco" charset="0"/>
            </a:endParaRP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4251325" y="3094038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2017B8"/>
                </a:solidFill>
                <a:latin typeface="Monaco"/>
                <a:cs typeface="Monaco"/>
              </a:rPr>
              <a:t>file</a:t>
            </a:r>
            <a:r>
              <a:rPr lang="en-US" dirty="0"/>
              <a:t> object</a:t>
            </a:r>
          </a:p>
        </p:txBody>
      </p:sp>
      <p:sp>
        <p:nvSpPr>
          <p:cNvPr id="60427" name="Line 8"/>
          <p:cNvSpPr>
            <a:spLocks noChangeShapeType="1"/>
          </p:cNvSpPr>
          <p:nvPr/>
        </p:nvSpPr>
        <p:spPr bwMode="auto">
          <a:xfrm flipH="1">
            <a:off x="4953000" y="3581400"/>
            <a:ext cx="76200" cy="6858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9"/>
          <p:cNvSpPr>
            <a:spLocks noChangeShapeType="1"/>
          </p:cNvSpPr>
          <p:nvPr/>
        </p:nvSpPr>
        <p:spPr bwMode="auto">
          <a:xfrm>
            <a:off x="2362200" y="3779838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open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("</a:t>
            </a:r>
            <a:r>
              <a:rPr lang="en-US" dirty="0" err="1" smtClean="0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"r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7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Types of Loop Variables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  <a:latin typeface="Arial" charset="0"/>
              </a:rPr>
              <a:t>Feb 24, 2014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Arial" charset="0"/>
              </a:rPr>
              <a:t>Sprenkle - CSCI111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9291C613-47BB-7F4A-93CA-8CC989A23F35}" type="slidenum">
              <a:rPr lang="en-US" sz="140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7239000" y="2903538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integer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400800" cy="415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string = "some string"</a:t>
            </a:r>
          </a:p>
          <a:p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= open("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years.dat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", "r")</a:t>
            </a:r>
          </a:p>
          <a:p>
            <a:endParaRPr lang="en-US" b="1" dirty="0">
              <a:solidFill>
                <a:srgbClr val="660066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range(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(string)):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string: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  <a:p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x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dataFile</a:t>
            </a: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:</a:t>
            </a:r>
          </a:p>
          <a:p>
            <a:r>
              <a:rPr lang="en-US" dirty="0">
                <a:solidFill>
                  <a:srgbClr val="196666"/>
                </a:solidFill>
                <a:latin typeface="Monaco" charset="0"/>
                <a:cs typeface="Monaco" charset="0"/>
              </a:rPr>
              <a:t>	# loop body …</a:t>
            </a:r>
          </a:p>
        </p:txBody>
      </p:sp>
      <p:sp>
        <p:nvSpPr>
          <p:cNvPr id="64521" name="Text Box 6"/>
          <p:cNvSpPr txBox="1">
            <a:spLocks noChangeArrowheads="1"/>
          </p:cNvSpPr>
          <p:nvPr/>
        </p:nvSpPr>
        <p:spPr bwMode="auto">
          <a:xfrm>
            <a:off x="6537325" y="38941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single characters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6461125" y="4960938"/>
            <a:ext cx="2682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string </a:t>
            </a:r>
            <a:r>
              <a:rPr lang="en-US">
                <a:latin typeface="Gill Sans"/>
                <a:cs typeface="Gill Sans"/>
                <a:sym typeface="Wingdings" charset="0"/>
              </a:rPr>
              <a:t></a:t>
            </a:r>
            <a:r>
              <a:rPr lang="en-US">
                <a:latin typeface="Gill Sans"/>
                <a:cs typeface="Gill Sans"/>
              </a:rPr>
              <a:t> line (include \n)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153180"/>
            <a:ext cx="7162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800" dirty="0">
                <a:latin typeface="Gill Sans"/>
                <a:cs typeface="Gill Sans"/>
              </a:rPr>
              <a:t>What are the data types of the loop variable </a:t>
            </a:r>
            <a:r>
              <a:rPr lang="en-US" sz="2800" b="1" dirty="0">
                <a:latin typeface="Gill Sans"/>
                <a:cs typeface="Gill Sans"/>
              </a:rPr>
              <a:t>x</a:t>
            </a:r>
            <a:r>
              <a:rPr lang="en-US" sz="2800" dirty="0">
                <a:latin typeface="Gill Sans"/>
                <a:cs typeface="Gill San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545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Reading Files with a 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4081"/>
      </p:ext>
    </p:extLst>
  </p:cSld>
  <p:clrMapOvr>
    <a:masterClrMapping/>
  </p:clrMapOvr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19389</TotalTime>
  <Words>1209</Words>
  <Application>Microsoft Macintosh PowerPoint</Application>
  <PresentationFormat>On-screen Show (4:3)</PresentationFormat>
  <Paragraphs>225</Paragraphs>
  <Slides>25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acad</vt:lpstr>
      <vt:lpstr>File I/O</vt:lpstr>
      <vt:lpstr>Files</vt:lpstr>
      <vt:lpstr>Common File Methods</vt:lpstr>
      <vt:lpstr>Reading Files with a for loop</vt:lpstr>
      <vt:lpstr>Reading from a File</vt:lpstr>
      <vt:lpstr>Reading from a File</vt:lpstr>
      <vt:lpstr>Data Types of Loop Variables</vt:lpstr>
      <vt:lpstr>Data Types of Loop Variables</vt:lpstr>
      <vt:lpstr>Reading Files with a while loop</vt:lpstr>
      <vt:lpstr>Review</vt:lpstr>
      <vt:lpstr>Review: While Loop Syntax</vt:lpstr>
      <vt:lpstr>A Very Simple Therapist</vt:lpstr>
      <vt:lpstr>Design Pattern: Sentinel Loop</vt:lpstr>
      <vt:lpstr>Another Way to Read from a File</vt:lpstr>
      <vt:lpstr>Writing files</vt:lpstr>
      <vt:lpstr>Writing to a File</vt:lpstr>
      <vt:lpstr>Handling Numeric Data</vt:lpstr>
      <vt:lpstr>Handling Numeric Data</vt:lpstr>
      <vt:lpstr>Problem: Temperature Data</vt:lpstr>
      <vt:lpstr>Problem</vt:lpstr>
      <vt:lpstr>Problem</vt:lpstr>
      <vt:lpstr>Analyzing years_dictionary2.py</vt:lpstr>
      <vt:lpstr>Equivalent Solutions</vt:lpstr>
      <vt:lpstr>Problem: Create a Summary Report</vt:lpstr>
      <vt:lpstr>Homework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851</cp:revision>
  <cp:lastPrinted>2014-01-09T19:07:24Z</cp:lastPrinted>
  <dcterms:created xsi:type="dcterms:W3CDTF">2010-01-18T19:39:22Z</dcterms:created>
  <dcterms:modified xsi:type="dcterms:W3CDTF">2014-10-28T18:43:55Z</dcterms:modified>
</cp:coreProperties>
</file>