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72" r:id="rId3"/>
    <p:sldId id="278" r:id="rId4"/>
    <p:sldId id="273" r:id="rId5"/>
    <p:sldId id="274" r:id="rId6"/>
    <p:sldId id="266" r:id="rId7"/>
    <p:sldId id="289" r:id="rId8"/>
    <p:sldId id="288" r:id="rId9"/>
    <p:sldId id="270" r:id="rId10"/>
    <p:sldId id="271" r:id="rId11"/>
    <p:sldId id="268" r:id="rId12"/>
    <p:sldId id="279" r:id="rId13"/>
    <p:sldId id="287" r:id="rId14"/>
    <p:sldId id="263" r:id="rId15"/>
    <p:sldId id="281" r:id="rId16"/>
    <p:sldId id="282" r:id="rId17"/>
    <p:sldId id="283" r:id="rId18"/>
    <p:sldId id="284" r:id="rId19"/>
    <p:sldId id="285" r:id="rId20"/>
    <p:sldId id="286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0004"/>
    <a:srgbClr val="CA2C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078" autoAdjust="0"/>
  </p:normalViewPr>
  <p:slideViewPr>
    <p:cSldViewPr snapToGrid="0" snapToObjects="1">
      <p:cViewPr varScale="1">
        <p:scale>
          <a:sx n="70" d="100"/>
          <a:sy n="70" d="100"/>
        </p:scale>
        <p:origin x="-60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6BAE91-212C-F34F-A74B-874A8C7A7F45}" type="datetimeFigureOut">
              <a:rPr lang="en-US" smtClean="0"/>
              <a:t>1/28/15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646EDC-1F5F-A24A-8FE9-6BAE40A63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023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Favor: submit something</a:t>
            </a:r>
            <a:r>
              <a:rPr lang="en-US" baseline="0" dirty="0" smtClean="0"/>
              <a:t> to HW 1 assignment so I </a:t>
            </a:r>
            <a:r>
              <a:rPr lang="en-US" baseline="0" smtClean="0"/>
              <a:t>can grade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646EDC-1F5F-A24A-8FE9-6BAE40A63EA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4377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646EDC-1F5F-A24A-8FE9-6BAE40A63EA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1929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646EDC-1F5F-A24A-8FE9-6BAE40A63EA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858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 million, </a:t>
            </a:r>
            <a:r>
              <a:rPr lang="en-US" dirty="0" err="1" smtClean="0"/>
              <a:t>code.org</a:t>
            </a:r>
            <a:r>
              <a:rPr lang="en-US" dirty="0" smtClean="0"/>
              <a:t>/stats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646EDC-1F5F-A24A-8FE9-6BAE40A63EA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9145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this assignment we'll investigate the 7 basic concepts in computer programming. Armed with an understanding of these 7 ideas, you could implement any program that's ever been written, in any programming language.</a:t>
            </a:r>
          </a:p>
          <a:p>
            <a:endParaRPr lang="en-US" dirty="0" smtClean="0"/>
          </a:p>
          <a:p>
            <a:r>
              <a:rPr lang="en-US" dirty="0" smtClean="0"/>
              <a:t>A little different from in the book</a:t>
            </a:r>
          </a:p>
          <a:p>
            <a:endParaRPr lang="en-US" dirty="0" smtClean="0"/>
          </a:p>
          <a:p>
            <a:r>
              <a:rPr lang="en-US" dirty="0" smtClean="0"/>
              <a:t>I/O often makes use of functions to implement</a:t>
            </a:r>
          </a:p>
          <a:p>
            <a:endParaRPr lang="en-US" dirty="0" smtClean="0"/>
          </a:p>
          <a:p>
            <a:r>
              <a:rPr lang="en-US" dirty="0" smtClean="0"/>
              <a:t>In using software, have you seen these ideas implemented in the past?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646EDC-1F5F-A24A-8FE9-6BAE40A63EA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9600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Think,</a:t>
            </a:r>
            <a:r>
              <a:rPr lang="en-US" baseline="0" dirty="0" smtClean="0"/>
              <a:t> pair, share</a:t>
            </a:r>
          </a:p>
          <a:p>
            <a:r>
              <a:rPr lang="en-US" baseline="0" dirty="0" smtClean="0"/>
              <a:t>Next time: start with step 1, build confidence, but still want them to see the process of breaking down a problem. Allow </a:t>
            </a:r>
            <a:r>
              <a:rPr lang="en-US" baseline="0" smtClean="0"/>
              <a:t>more time?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646EDC-1F5F-A24A-8FE9-6BAE40A63EA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2343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646EDC-1F5F-A24A-8FE9-6BAE40A63EA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5630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646EDC-1F5F-A24A-8FE9-6BAE40A63EA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5630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Most HWs will get</a:t>
            </a:r>
            <a:r>
              <a:rPr lang="en-US" baseline="0" dirty="0" smtClean="0"/>
              <a:t> check/check+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646EDC-1F5F-A24A-8FE9-6BAE40A63EA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204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www.unix.org</a:t>
            </a:r>
            <a:r>
              <a:rPr lang="en-US" dirty="0" smtClean="0"/>
              <a:t>/</a:t>
            </a:r>
            <a:r>
              <a:rPr lang="en-US" dirty="0" err="1" smtClean="0"/>
              <a:t>what_is_unix</a:t>
            </a:r>
            <a:r>
              <a:rPr lang="en-US" dirty="0" smtClean="0"/>
              <a:t>/</a:t>
            </a:r>
            <a:r>
              <a:rPr lang="en-US" dirty="0" err="1" smtClean="0"/>
              <a:t>history_timeline.html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646EDC-1F5F-A24A-8FE9-6BAE40A63EA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0783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646EDC-1F5F-A24A-8FE9-6BAE40A63EA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302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1/28/15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124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1/28/15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112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1/28/15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621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1/28/15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698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1/28/15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402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1/28/15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124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1/28/15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379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1/28/15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104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1/28/15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577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1/28/15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785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1/28/15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367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D0A52A-683A-E348-B00D-319C34B8C99A}" type="datetimeFigureOut">
              <a:rPr lang="en-US" smtClean="0"/>
              <a:t>1/28/15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698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7 basic</a:t>
            </a:r>
            <a:r>
              <a:rPr lang="en-US" dirty="0"/>
              <a:t> </a:t>
            </a:r>
            <a:r>
              <a:rPr lang="en-US" dirty="0" smtClean="0"/>
              <a:t>concepts </a:t>
            </a:r>
            <a:br>
              <a:rPr lang="en-US" dirty="0" smtClean="0"/>
            </a:br>
            <a:r>
              <a:rPr lang="en-US" dirty="0" smtClean="0"/>
              <a:t>of computer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199"/>
            <a:ext cx="6400800" cy="2409447"/>
          </a:xfrm>
        </p:spPr>
        <p:txBody>
          <a:bodyPr>
            <a:normAutofit/>
          </a:bodyPr>
          <a:lstStyle/>
          <a:p>
            <a:r>
              <a:rPr lang="en-US" sz="2400" dirty="0" smtClean="0"/>
              <a:t>Dr</a:t>
            </a:r>
            <a:r>
              <a:rPr lang="en-US" sz="2400" dirty="0" smtClean="0"/>
              <a:t>. </a:t>
            </a:r>
            <a:r>
              <a:rPr lang="en-US" sz="2400" smtClean="0"/>
              <a:t>Emily </a:t>
            </a:r>
            <a:r>
              <a:rPr lang="en-US" sz="2400" smtClean="0"/>
              <a:t>Hill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5018564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89125"/>
            <a:ext cx="7772400" cy="2886075"/>
          </a:xfrm>
        </p:spPr>
        <p:txBody>
          <a:bodyPr>
            <a:noAutofit/>
          </a:bodyPr>
          <a:lstStyle/>
          <a:p>
            <a:r>
              <a:rPr lang="en-US" sz="3200" dirty="0" smtClean="0"/>
              <a:t>These 7 concepts can be combined </a:t>
            </a:r>
            <a:r>
              <a:rPr lang="en-US" sz="3200" dirty="0"/>
              <a:t>in infinitely many </a:t>
            </a:r>
            <a:r>
              <a:rPr lang="en-US" sz="3200" dirty="0" smtClean="0"/>
              <a:t>ways. </a:t>
            </a:r>
            <a:r>
              <a:rPr lang="en-US" sz="3200" dirty="0"/>
              <a:t>O</a:t>
            </a:r>
            <a:r>
              <a:rPr lang="en-US" sz="3200" dirty="0" smtClean="0"/>
              <a:t>nce </a:t>
            </a:r>
            <a:r>
              <a:rPr lang="en-US" sz="3200" dirty="0"/>
              <a:t>mastered, </a:t>
            </a:r>
            <a:r>
              <a:rPr lang="en-US" sz="3200" dirty="0" smtClean="0"/>
              <a:t>you can implement </a:t>
            </a:r>
            <a:r>
              <a:rPr lang="en-US" sz="3200" dirty="0"/>
              <a:t>any program that's ever been written, in any programming </a:t>
            </a:r>
            <a:r>
              <a:rPr lang="en-US" sz="3200" dirty="0" smtClean="0"/>
              <a:t>language.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976517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  <a:cs typeface="Arial" charset="0"/>
              </a:rPr>
              <a:t>Give it a try…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105400"/>
          </a:xfrm>
        </p:spPr>
        <p:txBody>
          <a:bodyPr>
            <a:normAutofit fontScale="92500" lnSpcReduction="10000"/>
          </a:bodyPr>
          <a:lstStyle/>
          <a:p>
            <a:pPr>
              <a:spcAft>
                <a:spcPts val="1200"/>
              </a:spcAft>
            </a:pPr>
            <a:r>
              <a:rPr lang="en-US" b="1" dirty="0">
                <a:cs typeface="Arial" charset="0"/>
              </a:rPr>
              <a:t>Problem</a:t>
            </a:r>
            <a:r>
              <a:rPr lang="en-US" dirty="0">
                <a:cs typeface="Arial" charset="0"/>
              </a:rPr>
              <a:t>: sum all the even numbers from 1 to 10</a:t>
            </a:r>
          </a:p>
          <a:p>
            <a:pPr>
              <a:spcAft>
                <a:spcPts val="1200"/>
              </a:spcAft>
            </a:pPr>
            <a:r>
              <a:rPr lang="en-US" dirty="0">
                <a:cs typeface="Arial" charset="0"/>
              </a:rPr>
              <a:t>Use the </a:t>
            </a:r>
            <a:r>
              <a:rPr lang="en-US" dirty="0" smtClean="0">
                <a:cs typeface="Arial" charset="0"/>
              </a:rPr>
              <a:t>7 </a:t>
            </a:r>
            <a:r>
              <a:rPr lang="en-US" dirty="0">
                <a:cs typeface="Arial" charset="0"/>
              </a:rPr>
              <a:t>principles </a:t>
            </a:r>
            <a:r>
              <a:rPr lang="en-US" dirty="0" smtClean="0">
                <a:cs typeface="Arial" charset="0"/>
              </a:rPr>
              <a:t>to </a:t>
            </a:r>
            <a:r>
              <a:rPr lang="en-US" dirty="0">
                <a:cs typeface="Arial" charset="0"/>
              </a:rPr>
              <a:t>solve</a:t>
            </a:r>
          </a:p>
          <a:p>
            <a:pPr>
              <a:spcAft>
                <a:spcPts val="1200"/>
              </a:spcAft>
            </a:pPr>
            <a:r>
              <a:rPr lang="en-US" dirty="0">
                <a:cs typeface="Arial" charset="0"/>
              </a:rPr>
              <a:t>Assume the following function is already defined:</a:t>
            </a:r>
            <a:br>
              <a:rPr lang="en-US" dirty="0">
                <a:cs typeface="Arial" charset="0"/>
              </a:rPr>
            </a:br>
            <a:r>
              <a:rPr lang="en-US" dirty="0">
                <a:cs typeface="Arial" charset="0"/>
              </a:rPr>
              <a:t>					</a:t>
            </a:r>
            <a:r>
              <a:rPr lang="en-US" dirty="0" smtClean="0">
                <a:cs typeface="Arial" charset="0"/>
              </a:rPr>
              <a:t>					</a:t>
            </a:r>
            <a:r>
              <a:rPr lang="en-US" sz="2400" dirty="0" smtClean="0">
                <a:cs typeface="Times" charset="0"/>
              </a:rPr>
              <a:t>1 </a:t>
            </a:r>
            <a:r>
              <a:rPr lang="en-US" sz="2400" dirty="0">
                <a:cs typeface="Times" charset="0"/>
              </a:rPr>
              <a:t>if </a:t>
            </a:r>
            <a:r>
              <a:rPr lang="en-US" sz="2400" i="1" dirty="0">
                <a:cs typeface="Times" charset="0"/>
              </a:rPr>
              <a:t>x</a:t>
            </a:r>
            <a:r>
              <a:rPr lang="en-US" sz="2400" dirty="0">
                <a:cs typeface="Times" charset="0"/>
              </a:rPr>
              <a:t> is even</a:t>
            </a:r>
            <a:br>
              <a:rPr lang="en-US" sz="2400" dirty="0">
                <a:cs typeface="Times" charset="0"/>
              </a:rPr>
            </a:br>
            <a:r>
              <a:rPr lang="en-US" sz="2400" dirty="0">
                <a:cs typeface="Times" charset="0"/>
              </a:rPr>
              <a:t>					</a:t>
            </a:r>
            <a:r>
              <a:rPr lang="en-US" sz="2400" dirty="0" smtClean="0">
                <a:cs typeface="Times" charset="0"/>
              </a:rPr>
              <a:t>					0 </a:t>
            </a:r>
            <a:r>
              <a:rPr lang="en-US" sz="2400" dirty="0">
                <a:cs typeface="Times" charset="0"/>
              </a:rPr>
              <a:t>otherwise</a:t>
            </a:r>
          </a:p>
          <a:p>
            <a:pPr>
              <a:spcAft>
                <a:spcPts val="1200"/>
              </a:spcAft>
            </a:pPr>
            <a:r>
              <a:rPr lang="en-US" u="sng" dirty="0">
                <a:cs typeface="Arial" charset="0"/>
              </a:rPr>
              <a:t>Hint</a:t>
            </a:r>
            <a:r>
              <a:rPr lang="en-US" dirty="0">
                <a:cs typeface="Arial" charset="0"/>
              </a:rPr>
              <a:t>: you may find it helpful to build your solution </a:t>
            </a:r>
            <a:r>
              <a:rPr lang="en-US" b="1" i="1" dirty="0">
                <a:cs typeface="Arial" charset="0"/>
              </a:rPr>
              <a:t>incrementally</a:t>
            </a:r>
            <a:r>
              <a:rPr lang="en-US" dirty="0">
                <a:cs typeface="Arial" charset="0"/>
              </a:rPr>
              <a:t>:</a:t>
            </a:r>
          </a:p>
          <a:p>
            <a:pPr lvl="1"/>
            <a:r>
              <a:rPr lang="en-US" dirty="0">
                <a:ea typeface="Arial" charset="0"/>
                <a:cs typeface="Arial" charset="0"/>
              </a:rPr>
              <a:t>Step 1: print out the numbers from 1 to 10</a:t>
            </a:r>
          </a:p>
          <a:p>
            <a:pPr lvl="1"/>
            <a:r>
              <a:rPr lang="en-US" dirty="0">
                <a:ea typeface="Arial" charset="0"/>
                <a:cs typeface="Arial" charset="0"/>
              </a:rPr>
              <a:t>Step 2: print out the even numbers from 1 to 10</a:t>
            </a:r>
          </a:p>
          <a:p>
            <a:pPr lvl="1"/>
            <a:r>
              <a:rPr lang="en-US" dirty="0">
                <a:ea typeface="Arial" charset="0"/>
                <a:cs typeface="Arial" charset="0"/>
              </a:rPr>
              <a:t>Step 3: sum the even numbers from 1 to 10</a:t>
            </a:r>
          </a:p>
        </p:txBody>
      </p:sp>
      <p:sp>
        <p:nvSpPr>
          <p:cNvPr id="35846" name="TextBox 5"/>
          <p:cNvSpPr txBox="1">
            <a:spLocks noChangeArrowheads="1"/>
          </p:cNvSpPr>
          <p:nvPr/>
        </p:nvSpPr>
        <p:spPr bwMode="auto">
          <a:xfrm>
            <a:off x="2667000" y="3200400"/>
            <a:ext cx="18732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sz="2800" b="0" dirty="0" err="1"/>
              <a:t>isEven</a:t>
            </a:r>
            <a:r>
              <a:rPr lang="en-US" sz="2800" b="0" dirty="0"/>
              <a:t>(</a:t>
            </a:r>
            <a:r>
              <a:rPr lang="en-US" sz="2800" b="0" i="1" dirty="0"/>
              <a:t>x</a:t>
            </a:r>
            <a:r>
              <a:rPr lang="en-US" sz="2800" b="0" dirty="0"/>
              <a:t>) = </a:t>
            </a:r>
          </a:p>
        </p:txBody>
      </p:sp>
      <p:sp>
        <p:nvSpPr>
          <p:cNvPr id="5" name="Left Brace 4"/>
          <p:cNvSpPr/>
          <p:nvPr/>
        </p:nvSpPr>
        <p:spPr>
          <a:xfrm>
            <a:off x="4572000" y="3124200"/>
            <a:ext cx="304800" cy="838200"/>
          </a:xfrm>
          <a:prstGeom prst="leftBrace">
            <a:avLst>
              <a:gd name="adj1" fmla="val 19800"/>
              <a:gd name="adj2" fmla="val 50000"/>
            </a:avLst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23931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build="p"/>
      <p:bldP spid="35846" grpId="0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Give it a try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code.org</a:t>
            </a:r>
            <a:r>
              <a:rPr lang="en-US" dirty="0" smtClean="0"/>
              <a:t> HW Stage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470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 to UNIX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316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for next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smtClean="0"/>
              <a:t>See </a:t>
            </a:r>
            <a:r>
              <a:rPr lang="en-US" i="1" dirty="0" err="1" smtClean="0"/>
              <a:t>google</a:t>
            </a:r>
            <a:r>
              <a:rPr lang="en-US" i="1" dirty="0" smtClean="0"/>
              <a:t> classroom site for links:</a:t>
            </a:r>
          </a:p>
          <a:p>
            <a:r>
              <a:rPr lang="en-US" dirty="0" smtClean="0"/>
              <a:t>Read chapter 1 of “Think Python”</a:t>
            </a:r>
          </a:p>
          <a:p>
            <a:r>
              <a:rPr lang="en-US" dirty="0" smtClean="0"/>
              <a:t>Complete stages 2 &amp; 11 on </a:t>
            </a:r>
            <a:r>
              <a:rPr lang="en-US" dirty="0" err="1" smtClean="0"/>
              <a:t>code.org</a:t>
            </a:r>
            <a:r>
              <a:rPr lang="en-US" dirty="0" smtClean="0"/>
              <a:t> &amp; share progress with me</a:t>
            </a:r>
          </a:p>
          <a:p>
            <a:r>
              <a:rPr lang="en-US" dirty="0" smtClean="0"/>
              <a:t>For check plus: complete stages 15 &amp; 17</a:t>
            </a:r>
          </a:p>
          <a:p>
            <a:r>
              <a:rPr lang="en-US" dirty="0" smtClean="0"/>
              <a:t>Read “CS for all” textbook chapter 4.1-4.2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Watch Monty Python &amp; The Holy Grail</a:t>
            </a:r>
            <a:endParaRPr lang="en-US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38478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0"/>
            <a:ext cx="6858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42890"/>
            <a:ext cx="8229600" cy="1143000"/>
          </a:xfrm>
        </p:spPr>
        <p:txBody>
          <a:bodyPr/>
          <a:lstStyle/>
          <a:p>
            <a:r>
              <a:rPr lang="en-US" dirty="0" smtClean="0"/>
              <a:t>What is UNIX?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819" y="1148977"/>
            <a:ext cx="8686800" cy="3580390"/>
          </a:xfrm>
          <a:solidFill>
            <a:schemeClr val="bg1">
              <a:alpha val="70000"/>
            </a:schemeClr>
          </a:solidFill>
        </p:spPr>
        <p:txBody>
          <a:bodyPr>
            <a:normAutofit lnSpcReduction="10000"/>
          </a:bodyPr>
          <a:lstStyle/>
          <a:p>
            <a:r>
              <a:rPr lang="en-US" dirty="0" smtClean="0"/>
              <a:t>A well-known operating system that is one of the oldest and still widely used</a:t>
            </a:r>
          </a:p>
          <a:p>
            <a:r>
              <a:rPr lang="en-US" dirty="0" smtClean="0"/>
              <a:t>Developed at AT&amp;T Bell Labs during the 1970s right here in Murray Hill, NJ</a:t>
            </a:r>
          </a:p>
          <a:p>
            <a:r>
              <a:rPr lang="en-US" dirty="0" smtClean="0"/>
              <a:t>Major functionality re-implemented as open source Linux</a:t>
            </a:r>
          </a:p>
          <a:p>
            <a:r>
              <a:rPr lang="en-US" dirty="0" smtClean="0"/>
              <a:t>Today there are many “flavors”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819" y="4673542"/>
            <a:ext cx="6527162" cy="19372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09258" y="4463391"/>
            <a:ext cx="1812327" cy="2147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1167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24508"/>
            <a:ext cx="8229600" cy="1143000"/>
          </a:xfrm>
        </p:spPr>
        <p:txBody>
          <a:bodyPr/>
          <a:lstStyle/>
          <a:p>
            <a:r>
              <a:rPr lang="en-US" dirty="0" smtClean="0"/>
              <a:t>Why UNIX?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201054"/>
            <a:ext cx="8378371" cy="4917302"/>
          </a:xfrm>
        </p:spPr>
        <p:txBody>
          <a:bodyPr>
            <a:normAutofit/>
          </a:bodyPr>
          <a:lstStyle/>
          <a:p>
            <a:r>
              <a:rPr lang="en-US" dirty="0" smtClean="0"/>
              <a:t>Most expert computer scientists know how to use the UNIX command line</a:t>
            </a:r>
          </a:p>
          <a:p>
            <a:r>
              <a:rPr lang="en-US" dirty="0" smtClean="0"/>
              <a:t>Why?</a:t>
            </a:r>
          </a:p>
          <a:p>
            <a:pPr marL="457200" lvl="1" indent="0">
              <a:buNone/>
            </a:pPr>
            <a:r>
              <a:rPr lang="en-US" dirty="0" smtClean="0"/>
              <a:t>Because it comes with a powerful set of programs to quickly automate tasks with little programming</a:t>
            </a:r>
          </a:p>
          <a:p>
            <a:r>
              <a:rPr lang="en-US" dirty="0" smtClean="0"/>
              <a:t>Why doesn’t everyone use it?</a:t>
            </a:r>
          </a:p>
          <a:p>
            <a:pPr marL="457200" lvl="1" indent="0">
              <a:buNone/>
            </a:pPr>
            <a:r>
              <a:rPr lang="en-US" dirty="0" smtClean="0"/>
              <a:t>Because command line interfaces (CLIs) are not as intuitive as graphical user interfaces (GUIs). However, UNIX is widely used &amp; there is plenty of online help.</a:t>
            </a:r>
          </a:p>
        </p:txBody>
      </p:sp>
    </p:spTree>
    <p:extLst>
      <p:ext uri="{BB962C8B-B14F-4D97-AF65-F5344CB8AC3E}">
        <p14:creationId xmlns:p14="http://schemas.microsoft.com/office/powerpoint/2010/main" val="9292508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6"/>
            <a:ext cx="8229600" cy="850219"/>
          </a:xfrm>
        </p:spPr>
        <p:txBody>
          <a:bodyPr/>
          <a:lstStyle/>
          <a:p>
            <a:r>
              <a:rPr lang="en-US" dirty="0" smtClean="0"/>
              <a:t>My UNIX Experience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6198"/>
            <a:ext cx="8229600" cy="5094514"/>
          </a:xfrm>
        </p:spPr>
        <p:txBody>
          <a:bodyPr>
            <a:normAutofit/>
          </a:bodyPr>
          <a:lstStyle/>
          <a:p>
            <a:r>
              <a:rPr lang="en-US" dirty="0" smtClean="0"/>
              <a:t>Motivation: All the best programmers &amp; hackers I’ve known are proficient in UNIX</a:t>
            </a:r>
          </a:p>
          <a:p>
            <a:pPr lvl="1"/>
            <a:r>
              <a:rPr lang="en-US" dirty="0" smtClean="0"/>
              <a:t>To feel like a “real” computer scientist I wanted to learn how to harness this power for myself</a:t>
            </a:r>
          </a:p>
          <a:p>
            <a:r>
              <a:rPr lang="en-US" dirty="0" smtClean="0"/>
              <a:t>In grad school worked on a Linux machine daily in a lab with more experienced students</a:t>
            </a:r>
          </a:p>
          <a:p>
            <a:pPr lvl="1"/>
            <a:r>
              <a:rPr lang="en-US" dirty="0" smtClean="0"/>
              <a:t>I asked how they did some cool things</a:t>
            </a:r>
          </a:p>
          <a:p>
            <a:pPr lvl="1"/>
            <a:r>
              <a:rPr lang="en-US" dirty="0" smtClean="0"/>
              <a:t>They patiently answered my </a:t>
            </a:r>
            <a:r>
              <a:rPr lang="en-US" dirty="0" err="1" smtClean="0"/>
              <a:t>noob</a:t>
            </a:r>
            <a:r>
              <a:rPr lang="en-US" dirty="0" smtClean="0"/>
              <a:t> questions</a:t>
            </a:r>
          </a:p>
          <a:p>
            <a:r>
              <a:rPr lang="en-US" dirty="0" smtClean="0"/>
              <a:t>Research projects all relied on UNIX</a:t>
            </a:r>
          </a:p>
        </p:txBody>
      </p:sp>
    </p:spTree>
    <p:extLst>
      <p:ext uri="{BB962C8B-B14F-4D97-AF65-F5344CB8AC3E}">
        <p14:creationId xmlns:p14="http://schemas.microsoft.com/office/powerpoint/2010/main" val="17455068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9999" y="1850573"/>
            <a:ext cx="6607629" cy="3175000"/>
          </a:xfrm>
        </p:spPr>
        <p:txBody>
          <a:bodyPr>
            <a:normAutofit/>
          </a:bodyPr>
          <a:lstStyle/>
          <a:p>
            <a:r>
              <a:rPr lang="en-US" sz="3600" dirty="0"/>
              <a:t>In this class, we’ll use UNIX to develop our python programs.</a:t>
            </a:r>
          </a:p>
        </p:txBody>
      </p:sp>
    </p:spTree>
    <p:extLst>
      <p:ext uri="{BB962C8B-B14F-4D97-AF65-F5344CB8AC3E}">
        <p14:creationId xmlns:p14="http://schemas.microsoft.com/office/powerpoint/2010/main" val="17152347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 TIME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3003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HW1 Survey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018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43162"/>
            <a:ext cx="8229600" cy="1143000"/>
          </a:xfrm>
        </p:spPr>
        <p:txBody>
          <a:bodyPr/>
          <a:lstStyle/>
          <a:p>
            <a:r>
              <a:rPr lang="en-US" dirty="0" smtClean="0"/>
              <a:t>Basic UNIX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65144"/>
            <a:ext cx="8229600" cy="5184704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 smtClean="0"/>
              <a:t>ls</a:t>
            </a:r>
            <a:r>
              <a:rPr lang="en-US" dirty="0" smtClean="0"/>
              <a:t>: directory </a:t>
            </a:r>
            <a:r>
              <a:rPr lang="en-US" b="1" dirty="0" smtClean="0"/>
              <a:t>l</a:t>
            </a:r>
            <a:r>
              <a:rPr lang="en-US" dirty="0" smtClean="0"/>
              <a:t>i</a:t>
            </a:r>
            <a:r>
              <a:rPr lang="en-US" b="1" dirty="0" smtClean="0"/>
              <a:t>s</a:t>
            </a:r>
            <a:r>
              <a:rPr lang="en-US" dirty="0" smtClean="0"/>
              <a:t>ting</a:t>
            </a:r>
          </a:p>
          <a:p>
            <a:r>
              <a:rPr lang="en-US" dirty="0" err="1" smtClean="0"/>
              <a:t>pwd</a:t>
            </a:r>
            <a:r>
              <a:rPr lang="en-US" dirty="0" smtClean="0"/>
              <a:t>: </a:t>
            </a:r>
            <a:r>
              <a:rPr lang="en-US" b="1" dirty="0" smtClean="0"/>
              <a:t>p</a:t>
            </a:r>
            <a:r>
              <a:rPr lang="en-US" dirty="0" smtClean="0"/>
              <a:t>resent </a:t>
            </a:r>
            <a:r>
              <a:rPr lang="en-US" b="1" dirty="0" smtClean="0"/>
              <a:t>w</a:t>
            </a:r>
            <a:r>
              <a:rPr lang="en-US" dirty="0" smtClean="0"/>
              <a:t>orking </a:t>
            </a:r>
            <a:r>
              <a:rPr lang="en-US" b="1" dirty="0" smtClean="0"/>
              <a:t>d</a:t>
            </a:r>
            <a:r>
              <a:rPr lang="en-US" dirty="0" smtClean="0"/>
              <a:t>irectory</a:t>
            </a:r>
          </a:p>
          <a:p>
            <a:r>
              <a:rPr lang="en-US" dirty="0" smtClean="0"/>
              <a:t>cd: </a:t>
            </a:r>
            <a:r>
              <a:rPr lang="en-US" b="1" dirty="0" smtClean="0"/>
              <a:t>c</a:t>
            </a:r>
            <a:r>
              <a:rPr lang="en-US" dirty="0" smtClean="0"/>
              <a:t>hange </a:t>
            </a:r>
            <a:r>
              <a:rPr lang="en-US" b="1" dirty="0" smtClean="0"/>
              <a:t>d</a:t>
            </a:r>
            <a:r>
              <a:rPr lang="en-US" dirty="0" smtClean="0"/>
              <a:t>irectory</a:t>
            </a:r>
          </a:p>
          <a:p>
            <a:r>
              <a:rPr lang="en-US" dirty="0" smtClean="0"/>
              <a:t>cat: display (i.e., con</a:t>
            </a:r>
            <a:r>
              <a:rPr lang="en-US" b="1" dirty="0" smtClean="0"/>
              <a:t>cat</a:t>
            </a:r>
            <a:r>
              <a:rPr lang="en-US" dirty="0" smtClean="0"/>
              <a:t>enate) to the screen</a:t>
            </a:r>
          </a:p>
          <a:p>
            <a:r>
              <a:rPr lang="en-US" dirty="0" err="1"/>
              <a:t>r</a:t>
            </a:r>
            <a:r>
              <a:rPr lang="en-US" dirty="0" err="1" smtClean="0"/>
              <a:t>m</a:t>
            </a:r>
            <a:r>
              <a:rPr lang="en-US" dirty="0" smtClean="0"/>
              <a:t>: </a:t>
            </a:r>
            <a:r>
              <a:rPr lang="en-US" b="1" dirty="0" smtClean="0"/>
              <a:t>r</a:t>
            </a:r>
            <a:r>
              <a:rPr lang="en-US" dirty="0" smtClean="0"/>
              <a:t>e</a:t>
            </a:r>
            <a:r>
              <a:rPr lang="en-US" b="1" dirty="0" smtClean="0"/>
              <a:t>m</a:t>
            </a:r>
            <a:r>
              <a:rPr lang="en-US" dirty="0" smtClean="0"/>
              <a:t>ove</a:t>
            </a:r>
          </a:p>
          <a:p>
            <a:r>
              <a:rPr lang="en-US" dirty="0" err="1" smtClean="0"/>
              <a:t>cp</a:t>
            </a:r>
            <a:r>
              <a:rPr lang="en-US" dirty="0" smtClean="0"/>
              <a:t>: </a:t>
            </a:r>
            <a:r>
              <a:rPr lang="en-US" b="1" dirty="0" smtClean="0"/>
              <a:t>c</a:t>
            </a:r>
            <a:r>
              <a:rPr lang="en-US" dirty="0" smtClean="0"/>
              <a:t>o</a:t>
            </a:r>
            <a:r>
              <a:rPr lang="en-US" b="1" dirty="0" smtClean="0"/>
              <a:t>p</a:t>
            </a:r>
            <a:r>
              <a:rPr lang="en-US" dirty="0" smtClean="0"/>
              <a:t>y</a:t>
            </a:r>
          </a:p>
          <a:p>
            <a:r>
              <a:rPr lang="en-US" dirty="0"/>
              <a:t>m</a:t>
            </a:r>
            <a:r>
              <a:rPr lang="en-US" dirty="0" smtClean="0"/>
              <a:t>an: </a:t>
            </a:r>
            <a:r>
              <a:rPr lang="en-US" b="1" dirty="0" smtClean="0"/>
              <a:t>man</a:t>
            </a:r>
            <a:r>
              <a:rPr lang="en-US" dirty="0" smtClean="0"/>
              <a:t>ual page</a:t>
            </a:r>
          </a:p>
          <a:p>
            <a:r>
              <a:rPr lang="en-US" dirty="0" smtClean="0"/>
              <a:t>touch: create an empty file</a:t>
            </a:r>
          </a:p>
          <a:p>
            <a:r>
              <a:rPr lang="en-US" dirty="0" smtClean="0"/>
              <a:t>.: current directory</a:t>
            </a:r>
          </a:p>
          <a:p>
            <a:r>
              <a:rPr lang="en-US" dirty="0" smtClean="0"/>
              <a:t>..: parent directory</a:t>
            </a:r>
          </a:p>
          <a:p>
            <a:r>
              <a:rPr lang="en-US" dirty="0"/>
              <a:t>[tab]: autocomplete</a:t>
            </a:r>
          </a:p>
          <a:p>
            <a:r>
              <a:rPr lang="en-US" dirty="0" smtClean="0"/>
              <a:t>[↑]: previously entered command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3058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Computer Science?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939978"/>
          </a:xfrm>
        </p:spPr>
        <p:txBody>
          <a:bodyPr/>
          <a:lstStyle/>
          <a:p>
            <a:r>
              <a:rPr lang="en-US" dirty="0" smtClean="0"/>
              <a:t>Automated problem solving using information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1832" t="27499" r="14242" b="27323"/>
          <a:stretch/>
        </p:blipFill>
        <p:spPr>
          <a:xfrm>
            <a:off x="1866319" y="2540179"/>
            <a:ext cx="5233390" cy="3098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7044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many more jobs in CS than projected graduates?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0354" y="1643305"/>
            <a:ext cx="6373288" cy="5009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1445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Approx. how many students </a:t>
            </a:r>
            <a:br>
              <a:rPr lang="en-US" dirty="0" smtClean="0"/>
            </a:br>
            <a:r>
              <a:rPr lang="en-US" dirty="0" smtClean="0"/>
              <a:t>graduate with a CS degree?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9473"/>
            <a:ext cx="9144000" cy="5158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3444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+mn-lt"/>
                <a:cs typeface="Arial" charset="0"/>
              </a:rPr>
              <a:t>Problem Solving Process</a:t>
            </a:r>
          </a:p>
        </p:txBody>
      </p:sp>
      <p:pic>
        <p:nvPicPr>
          <p:cNvPr id="35843" name="Content Placeholder 4" descr="ProblemSolving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8572" b="-28572"/>
          <a:stretch>
            <a:fillRect/>
          </a:stretch>
        </p:blipFill>
        <p:spPr>
          <a:xfrm>
            <a:off x="228600" y="152400"/>
            <a:ext cx="8686800" cy="5334000"/>
          </a:xfrm>
        </p:spPr>
      </p:pic>
      <p:sp>
        <p:nvSpPr>
          <p:cNvPr id="6" name="TextBox 5"/>
          <p:cNvSpPr txBox="1"/>
          <p:nvPr/>
        </p:nvSpPr>
        <p:spPr>
          <a:xfrm>
            <a:off x="3276600" y="3962400"/>
            <a:ext cx="2057400" cy="9239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800" b="0" dirty="0">
                <a:ea typeface="ＭＳ Ｐゴシック" charset="-128"/>
                <a:cs typeface="ＭＳ Ｐゴシック" charset="-128"/>
              </a:rPr>
              <a:t>Series of steps for any Programming Language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638800" y="3962400"/>
            <a:ext cx="175260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800" b="0" dirty="0">
                <a:ea typeface="ＭＳ Ｐゴシック" charset="-128"/>
                <a:cs typeface="ＭＳ Ｐゴシック" charset="-128"/>
              </a:rPr>
              <a:t>A specific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12657851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WOD 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WOD = Workout of the Day</a:t>
            </a:r>
          </a:p>
          <a:p>
            <a:r>
              <a:rPr lang="en-US" dirty="0" smtClean="0"/>
              <a:t>Rx: prescribed time the exercise should take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0516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9144000" cy="895407"/>
          </a:xfrm>
        </p:spPr>
        <p:txBody>
          <a:bodyPr>
            <a:normAutofit/>
          </a:bodyPr>
          <a:lstStyle/>
          <a:p>
            <a:r>
              <a:rPr lang="en-US" sz="3600" dirty="0"/>
              <a:t>The 7 “Habits” of Highly Effective Programmers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969" y="895408"/>
            <a:ext cx="9030031" cy="5835592"/>
          </a:xfrm>
        </p:spPr>
        <p:txBody>
          <a:bodyPr>
            <a:no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US" sz="2400" b="1" dirty="0" smtClean="0"/>
              <a:t>Variables</a:t>
            </a:r>
            <a:r>
              <a:rPr lang="en-US" sz="2400" dirty="0"/>
              <a:t>: storing </a:t>
            </a:r>
            <a:r>
              <a:rPr lang="en-US" sz="2400" dirty="0" smtClean="0"/>
              <a:t>information (numbers, text)</a:t>
            </a:r>
            <a:endParaRPr lang="en-US" sz="2400" dirty="0"/>
          </a:p>
          <a:p>
            <a:pPr marL="514350" lvl="0" indent="-514350">
              <a:buFont typeface="+mj-lt"/>
              <a:buAutoNum type="arabicPeriod"/>
            </a:pPr>
            <a:r>
              <a:rPr lang="en-US" sz="2400" b="1" dirty="0"/>
              <a:t>Math &amp; Logic</a:t>
            </a:r>
            <a:r>
              <a:rPr lang="en-US" sz="2400" dirty="0"/>
              <a:t>: writing &amp; evaluating expressions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2400" b="1" dirty="0" err="1"/>
              <a:t>Input/Output</a:t>
            </a:r>
            <a:r>
              <a:rPr lang="en-US" sz="2400" b="1" dirty="0"/>
              <a:t> (IO):</a:t>
            </a:r>
            <a:r>
              <a:rPr lang="en-US" sz="2400" dirty="0"/>
              <a:t> getting information from the user (or a file/DB) and displaying information to the screen </a:t>
            </a:r>
            <a:r>
              <a:rPr lang="en-US" sz="2400" dirty="0" smtClean="0"/>
              <a:t>graphically </a:t>
            </a:r>
            <a:r>
              <a:rPr lang="en-US" sz="2400" dirty="0"/>
              <a:t>or with the console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2400" b="1" dirty="0"/>
              <a:t>Conditions</a:t>
            </a:r>
            <a:r>
              <a:rPr lang="en-US" sz="2400" dirty="0"/>
              <a:t>: changing what code statements are executed under different scenarios (i.e., if the day is Sunday, sleep in; otherwise, get up at 6 am)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2400" b="1" dirty="0"/>
              <a:t>Loops</a:t>
            </a:r>
            <a:r>
              <a:rPr lang="en-US" sz="2400" dirty="0"/>
              <a:t>: repeat code statements (e.g.: while the sink is dirty, keep scrubbing)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2400" b="1" dirty="0"/>
              <a:t>Functions</a:t>
            </a:r>
            <a:r>
              <a:rPr lang="en-US" sz="2400" dirty="0"/>
              <a:t>: grouped set of statements to accomplish a task based on parameters (e.g.: given f(x)=x+5 then f(2) would be 7)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2400" b="1" dirty="0"/>
              <a:t>Lists</a:t>
            </a:r>
            <a:r>
              <a:rPr lang="en-US" sz="2400" dirty="0"/>
              <a:t>: store multiple pieces of information (e.g.: an array that stores the integers 1-5 or the letters of the alphabet</a:t>
            </a:r>
            <a:r>
              <a:rPr lang="en-US" sz="2400" dirty="0" smtClean="0"/>
              <a:t>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830475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472" y="798153"/>
            <a:ext cx="2944854" cy="639762"/>
          </a:xfrm>
        </p:spPr>
        <p:txBody>
          <a:bodyPr/>
          <a:lstStyle/>
          <a:p>
            <a:pPr algn="ctr"/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3472" y="1437914"/>
            <a:ext cx="2944854" cy="5100607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Variables</a:t>
            </a:r>
            <a:br>
              <a:rPr lang="en-US" dirty="0" smtClean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Math</a:t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Input</a:t>
            </a:r>
            <a:r>
              <a:rPr lang="en-US" dirty="0" err="1"/>
              <a:t>/Output</a:t>
            </a:r>
            <a:r>
              <a:rPr lang="en-US" dirty="0"/>
              <a:t> (IO)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Conditionals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Loops</a:t>
            </a:r>
            <a:br>
              <a:rPr lang="en-US" dirty="0" smtClean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Functions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Lists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56717" y="798153"/>
            <a:ext cx="3699929" cy="639762"/>
          </a:xfrm>
        </p:spPr>
        <p:txBody>
          <a:bodyPr/>
          <a:lstStyle/>
          <a:p>
            <a:pPr algn="ctr"/>
            <a:r>
              <a:rPr lang="en-US" dirty="0" smtClean="0"/>
              <a:t>Example from Math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56717" y="1437915"/>
            <a:ext cx="5284746" cy="804308"/>
          </a:xfrm>
        </p:spPr>
        <p:txBody>
          <a:bodyPr/>
          <a:lstStyle/>
          <a:p>
            <a:pPr marL="0" lvl="1" indent="0">
              <a:buNone/>
            </a:pPr>
            <a:r>
              <a:rPr lang="en-US" i="1" dirty="0" smtClean="0">
                <a:latin typeface="Times" charset="0"/>
                <a:ea typeface="Arial" charset="0"/>
                <a:cs typeface="Times" charset="0"/>
              </a:rPr>
              <a:t>x</a:t>
            </a:r>
            <a:r>
              <a:rPr lang="en-US" dirty="0" smtClean="0">
                <a:latin typeface="Times" charset="0"/>
                <a:ea typeface="Arial" charset="0"/>
                <a:cs typeface="Times" charset="0"/>
              </a:rPr>
              <a:t> = 5</a:t>
            </a:r>
            <a:br>
              <a:rPr lang="en-US" dirty="0" smtClean="0">
                <a:latin typeface="Times" charset="0"/>
                <a:ea typeface="Arial" charset="0"/>
                <a:cs typeface="Times" charset="0"/>
              </a:rPr>
            </a:br>
            <a:r>
              <a:rPr lang="en-US" i="1" dirty="0" err="1" smtClean="0">
                <a:latin typeface="Times" charset="0"/>
                <a:ea typeface="Arial" charset="0"/>
                <a:cs typeface="Times" charset="0"/>
              </a:rPr>
              <a:t>hellothere</a:t>
            </a:r>
            <a:r>
              <a:rPr lang="en-US" i="1" dirty="0" smtClean="0">
                <a:latin typeface="Times" charset="0"/>
                <a:ea typeface="Arial" charset="0"/>
                <a:cs typeface="Times" charset="0"/>
              </a:rPr>
              <a:t> </a:t>
            </a:r>
            <a:r>
              <a:rPr lang="en-US" dirty="0" smtClean="0">
                <a:latin typeface="Times" charset="0"/>
                <a:ea typeface="Arial" charset="0"/>
                <a:cs typeface="Times" charset="0"/>
              </a:rPr>
              <a:t>= “howdy”</a:t>
            </a:r>
          </a:p>
          <a:p>
            <a:pPr marL="0" lvl="1" indent="0">
              <a:buNone/>
            </a:pPr>
            <a:endParaRPr lang="en-US" dirty="0" smtClean="0">
              <a:latin typeface="Times" charset="0"/>
              <a:ea typeface="Arial" charset="0"/>
              <a:cs typeface="Times" charset="0"/>
            </a:endParaRPr>
          </a:p>
          <a:p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180558"/>
            <a:ext cx="9144000" cy="697518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The 7 “Habits” of Highly Effective Programmers</a:t>
            </a:r>
            <a:endParaRPr lang="en-US" sz="3600" dirty="0"/>
          </a:p>
        </p:txBody>
      </p:sp>
      <p:sp>
        <p:nvSpPr>
          <p:cNvPr id="8" name="Content Placeholder 5"/>
          <p:cNvSpPr txBox="1">
            <a:spLocks/>
          </p:cNvSpPr>
          <p:nvPr/>
        </p:nvSpPr>
        <p:spPr>
          <a:xfrm>
            <a:off x="3856717" y="2210863"/>
            <a:ext cx="5284746" cy="8043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Font typeface="Arial"/>
              <a:buNone/>
            </a:pPr>
            <a:r>
              <a:rPr lang="en-US" dirty="0" smtClean="0">
                <a:latin typeface="Times" charset="0"/>
                <a:ea typeface="Arial" charset="0"/>
                <a:cs typeface="Times" charset="0"/>
              </a:rPr>
              <a:t>5 * 7 + </a:t>
            </a:r>
            <a:r>
              <a:rPr lang="en-US" i="1" dirty="0" smtClean="0">
                <a:latin typeface="Times" charset="0"/>
                <a:ea typeface="Arial" charset="0"/>
                <a:cs typeface="Times" charset="0"/>
              </a:rPr>
              <a:t>a</a:t>
            </a:r>
            <a:r>
              <a:rPr lang="en-US" dirty="0" smtClean="0">
                <a:latin typeface="Times" charset="0"/>
                <a:ea typeface="Arial" charset="0"/>
                <a:cs typeface="Times" charset="0"/>
              </a:rPr>
              <a:t> - 3 / </a:t>
            </a:r>
            <a:r>
              <a:rPr lang="en-US" i="1" dirty="0" smtClean="0">
                <a:latin typeface="Times" charset="0"/>
                <a:ea typeface="Arial" charset="0"/>
                <a:cs typeface="Times" charset="0"/>
              </a:rPr>
              <a:t>b</a:t>
            </a:r>
            <a:r>
              <a:rPr lang="en-US" dirty="0" smtClean="0">
                <a:latin typeface="Times" charset="0"/>
                <a:ea typeface="Arial" charset="0"/>
                <a:cs typeface="Times" charset="0"/>
              </a:rPr>
              <a:t> % 4</a:t>
            </a:r>
            <a:br>
              <a:rPr lang="en-US" dirty="0" smtClean="0">
                <a:latin typeface="Times" charset="0"/>
                <a:ea typeface="Arial" charset="0"/>
                <a:cs typeface="Times" charset="0"/>
              </a:rPr>
            </a:br>
            <a:r>
              <a:rPr lang="en-US" i="1" dirty="0" smtClean="0">
                <a:latin typeface="Times" charset="0"/>
                <a:ea typeface="Arial" charset="0"/>
                <a:cs typeface="Times" charset="0"/>
              </a:rPr>
              <a:t>a </a:t>
            </a:r>
            <a:r>
              <a:rPr lang="en-US" dirty="0" smtClean="0">
                <a:latin typeface="Times" charset="0"/>
                <a:ea typeface="Arial" charset="0"/>
                <a:cs typeface="Times" charset="0"/>
              </a:rPr>
              <a:t>is 5 AND </a:t>
            </a:r>
            <a:r>
              <a:rPr lang="en-US" i="1" dirty="0" smtClean="0">
                <a:latin typeface="Times" charset="0"/>
                <a:ea typeface="Arial" charset="0"/>
                <a:cs typeface="Times" charset="0"/>
              </a:rPr>
              <a:t>x</a:t>
            </a:r>
            <a:r>
              <a:rPr lang="en-US" dirty="0" smtClean="0">
                <a:latin typeface="Times" charset="0"/>
                <a:ea typeface="Arial" charset="0"/>
                <a:cs typeface="Times" charset="0"/>
              </a:rPr>
              <a:t> </a:t>
            </a:r>
            <a:r>
              <a:rPr lang="en-US" dirty="0">
                <a:latin typeface="Times" charset="0"/>
                <a:ea typeface="Arial" charset="0"/>
                <a:cs typeface="Times" charset="0"/>
              </a:rPr>
              <a:t>&lt;</a:t>
            </a:r>
            <a:r>
              <a:rPr lang="en-US" dirty="0" smtClean="0">
                <a:latin typeface="Times" charset="0"/>
                <a:ea typeface="Arial" charset="0"/>
                <a:cs typeface="Times" charset="0"/>
              </a:rPr>
              <a:t> 7 OR </a:t>
            </a:r>
            <a:r>
              <a:rPr lang="en-US" i="1" dirty="0" smtClean="0">
                <a:latin typeface="Times" charset="0"/>
                <a:ea typeface="Arial" charset="0"/>
                <a:cs typeface="Times" charset="0"/>
              </a:rPr>
              <a:t>degree</a:t>
            </a:r>
            <a:r>
              <a:rPr lang="en-US" dirty="0" smtClean="0">
                <a:latin typeface="Times" charset="0"/>
                <a:ea typeface="Arial" charset="0"/>
                <a:cs typeface="Times" charset="0"/>
              </a:rPr>
              <a:t> ≥ 98</a:t>
            </a:r>
          </a:p>
          <a:p>
            <a:pPr marL="0" lvl="1" indent="0">
              <a:buFont typeface="Arial"/>
              <a:buNone/>
            </a:pPr>
            <a:endParaRPr lang="en-US" dirty="0" smtClean="0">
              <a:latin typeface="Times" charset="0"/>
              <a:ea typeface="Arial" charset="0"/>
              <a:cs typeface="Times" charset="0"/>
            </a:endParaRPr>
          </a:p>
          <a:p>
            <a:endParaRPr lang="en-US" dirty="0"/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3778326" y="5466340"/>
            <a:ext cx="5284746" cy="438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en-US" i="1" dirty="0">
                <a:latin typeface="Times" charset="0"/>
                <a:ea typeface="Arial" charset="0"/>
                <a:cs typeface="Times" charset="0"/>
              </a:rPr>
              <a:t>f(x) = </a:t>
            </a:r>
            <a:r>
              <a:rPr lang="en-US" i="1" dirty="0" smtClean="0">
                <a:latin typeface="Times" charset="0"/>
                <a:ea typeface="Arial" charset="0"/>
                <a:cs typeface="Times" charset="0"/>
              </a:rPr>
              <a:t>x</a:t>
            </a:r>
            <a:r>
              <a:rPr lang="en-US" i="1" baseline="30000" dirty="0" smtClean="0">
                <a:latin typeface="Times" charset="0"/>
                <a:ea typeface="Arial" charset="0"/>
                <a:cs typeface="Times" charset="0"/>
              </a:rPr>
              <a:t>2</a:t>
            </a:r>
            <a:endParaRPr lang="en-US" i="1" baseline="30000" dirty="0">
              <a:latin typeface="Times" charset="0"/>
              <a:ea typeface="Arial" charset="0"/>
              <a:cs typeface="Times" charset="0"/>
            </a:endParaRPr>
          </a:p>
        </p:txBody>
      </p:sp>
      <p:sp>
        <p:nvSpPr>
          <p:cNvPr id="11" name="Content Placeholder 5"/>
          <p:cNvSpPr txBox="1">
            <a:spLocks/>
          </p:cNvSpPr>
          <p:nvPr/>
        </p:nvSpPr>
        <p:spPr>
          <a:xfrm>
            <a:off x="3856717" y="3543718"/>
            <a:ext cx="5284746" cy="8043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en-US" b="1" dirty="0">
                <a:latin typeface="Times" charset="0"/>
                <a:ea typeface="Arial" charset="0"/>
                <a:cs typeface="Times" charset="0"/>
              </a:rPr>
              <a:t>if</a:t>
            </a:r>
            <a:r>
              <a:rPr lang="en-US" dirty="0">
                <a:latin typeface="Times" charset="0"/>
                <a:ea typeface="Arial" charset="0"/>
                <a:cs typeface="Times" charset="0"/>
              </a:rPr>
              <a:t> (</a:t>
            </a:r>
            <a:r>
              <a:rPr lang="en-US" i="1" dirty="0">
                <a:latin typeface="Times" charset="0"/>
                <a:ea typeface="Arial" charset="0"/>
                <a:cs typeface="Times" charset="0"/>
              </a:rPr>
              <a:t>x </a:t>
            </a:r>
            <a:r>
              <a:rPr lang="en-US" dirty="0">
                <a:latin typeface="Times" charset="0"/>
                <a:ea typeface="Arial" charset="0"/>
                <a:cs typeface="Times" charset="0"/>
              </a:rPr>
              <a:t>==</a:t>
            </a:r>
            <a:r>
              <a:rPr lang="en-US" i="1" dirty="0">
                <a:latin typeface="Times" charset="0"/>
                <a:ea typeface="Arial" charset="0"/>
                <a:cs typeface="Times" charset="0"/>
              </a:rPr>
              <a:t> f(x)</a:t>
            </a:r>
            <a:r>
              <a:rPr lang="en-US" dirty="0">
                <a:latin typeface="Times" charset="0"/>
                <a:ea typeface="Arial" charset="0"/>
                <a:cs typeface="Times" charset="0"/>
              </a:rPr>
              <a:t>)</a:t>
            </a:r>
            <a:br>
              <a:rPr lang="en-US" dirty="0">
                <a:latin typeface="Times" charset="0"/>
                <a:ea typeface="Arial" charset="0"/>
                <a:cs typeface="Times" charset="0"/>
              </a:rPr>
            </a:br>
            <a:r>
              <a:rPr lang="en-US" dirty="0" smtClean="0">
                <a:latin typeface="Times" charset="0"/>
                <a:ea typeface="Arial" charset="0"/>
                <a:cs typeface="Times" charset="0"/>
              </a:rPr>
              <a:t>	</a:t>
            </a:r>
            <a:r>
              <a:rPr lang="en-US" b="1" dirty="0" smtClean="0">
                <a:latin typeface="Times" charset="0"/>
                <a:ea typeface="Arial" charset="0"/>
                <a:cs typeface="Times" charset="0"/>
              </a:rPr>
              <a:t>then </a:t>
            </a:r>
            <a:r>
              <a:rPr lang="en-US" dirty="0">
                <a:latin typeface="Times" charset="0"/>
                <a:ea typeface="Arial" charset="0"/>
                <a:cs typeface="Times" charset="0"/>
              </a:rPr>
              <a:t>print “</a:t>
            </a:r>
            <a:r>
              <a:rPr lang="en-US" i="1" dirty="0">
                <a:latin typeface="Times" charset="0"/>
                <a:ea typeface="Arial" charset="0"/>
                <a:cs typeface="Times" charset="0"/>
              </a:rPr>
              <a:t>x</a:t>
            </a:r>
            <a:r>
              <a:rPr lang="en-US" dirty="0">
                <a:latin typeface="Times" charset="0"/>
                <a:ea typeface="Arial" charset="0"/>
                <a:cs typeface="Times" charset="0"/>
              </a:rPr>
              <a:t> is 0 or 1”</a:t>
            </a:r>
            <a:br>
              <a:rPr lang="en-US" dirty="0">
                <a:latin typeface="Times" charset="0"/>
                <a:ea typeface="Arial" charset="0"/>
                <a:cs typeface="Times" charset="0"/>
              </a:rPr>
            </a:br>
            <a:r>
              <a:rPr lang="en-US" dirty="0">
                <a:latin typeface="Times" charset="0"/>
                <a:ea typeface="Arial" charset="0"/>
                <a:cs typeface="Times" charset="0"/>
              </a:rPr>
              <a:t>	</a:t>
            </a:r>
            <a:r>
              <a:rPr lang="en-US" b="1" dirty="0" smtClean="0">
                <a:latin typeface="Times" charset="0"/>
                <a:ea typeface="Arial" charset="0"/>
                <a:cs typeface="Times" charset="0"/>
              </a:rPr>
              <a:t>else </a:t>
            </a:r>
            <a:r>
              <a:rPr lang="en-US" dirty="0">
                <a:latin typeface="Times" charset="0"/>
                <a:ea typeface="Arial" charset="0"/>
                <a:cs typeface="Times" charset="0"/>
              </a:rPr>
              <a:t>print “</a:t>
            </a:r>
            <a:r>
              <a:rPr lang="en-US" i="1" dirty="0">
                <a:latin typeface="Times" charset="0"/>
                <a:ea typeface="Arial" charset="0"/>
                <a:cs typeface="Times" charset="0"/>
              </a:rPr>
              <a:t>x </a:t>
            </a:r>
            <a:r>
              <a:rPr lang="en-US" dirty="0">
                <a:latin typeface="Times" charset="0"/>
                <a:ea typeface="Arial" charset="0"/>
                <a:cs typeface="Times" charset="0"/>
              </a:rPr>
              <a:t>is not 0 or 1</a:t>
            </a:r>
            <a:r>
              <a:rPr lang="en-US" dirty="0" smtClean="0">
                <a:latin typeface="Times" charset="0"/>
                <a:ea typeface="Arial" charset="0"/>
                <a:cs typeface="Times" charset="0"/>
              </a:rPr>
              <a:t>”</a:t>
            </a:r>
            <a:endParaRPr lang="en-US" dirty="0">
              <a:latin typeface="Times" charset="0"/>
              <a:ea typeface="Arial" charset="0"/>
              <a:cs typeface="Times" charset="0"/>
            </a:endParaRPr>
          </a:p>
        </p:txBody>
      </p:sp>
      <p:sp>
        <p:nvSpPr>
          <p:cNvPr id="12" name="Content Placeholder 5"/>
          <p:cNvSpPr txBox="1">
            <a:spLocks/>
          </p:cNvSpPr>
          <p:nvPr/>
        </p:nvSpPr>
        <p:spPr>
          <a:xfrm>
            <a:off x="3856716" y="3037552"/>
            <a:ext cx="5284746" cy="459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en-US" dirty="0" smtClean="0">
                <a:latin typeface="Times" charset="0"/>
                <a:ea typeface="Arial" charset="0"/>
                <a:cs typeface="Times" charset="0"/>
              </a:rPr>
              <a:t>print “Hello World”</a:t>
            </a:r>
            <a:endParaRPr lang="en-US" baseline="30000" dirty="0">
              <a:latin typeface="Times" charset="0"/>
              <a:ea typeface="Arial" charset="0"/>
              <a:cs typeface="Times" charset="0"/>
            </a:endParaRPr>
          </a:p>
        </p:txBody>
      </p:sp>
      <p:sp>
        <p:nvSpPr>
          <p:cNvPr id="13" name="Content Placeholder 5"/>
          <p:cNvSpPr txBox="1">
            <a:spLocks/>
          </p:cNvSpPr>
          <p:nvPr/>
        </p:nvSpPr>
        <p:spPr>
          <a:xfrm>
            <a:off x="3856716" y="5905143"/>
            <a:ext cx="5284746" cy="8043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en-US" i="1" dirty="0">
                <a:latin typeface="Times" charset="0"/>
                <a:ea typeface="Arial" charset="0"/>
                <a:cs typeface="Times" charset="0"/>
              </a:rPr>
              <a:t>array </a:t>
            </a:r>
            <a:r>
              <a:rPr lang="en-US" dirty="0">
                <a:latin typeface="Times" charset="0"/>
                <a:ea typeface="Arial" charset="0"/>
                <a:cs typeface="Times" charset="0"/>
              </a:rPr>
              <a:t>= 1:5</a:t>
            </a:r>
            <a:br>
              <a:rPr lang="en-US" dirty="0">
                <a:latin typeface="Times" charset="0"/>
                <a:ea typeface="Arial" charset="0"/>
                <a:cs typeface="Times" charset="0"/>
              </a:rPr>
            </a:br>
            <a:r>
              <a:rPr lang="en-US" i="1" dirty="0" smtClean="0">
                <a:latin typeface="Times" charset="0"/>
                <a:ea typeface="Arial" charset="0"/>
                <a:cs typeface="Times" charset="0"/>
              </a:rPr>
              <a:t>array </a:t>
            </a:r>
            <a:r>
              <a:rPr lang="en-US" dirty="0">
                <a:latin typeface="Times" charset="0"/>
                <a:ea typeface="Arial" charset="0"/>
                <a:cs typeface="Times" charset="0"/>
              </a:rPr>
              <a:t>= 1, 4, 7, </a:t>
            </a:r>
            <a:r>
              <a:rPr lang="en-US" dirty="0" smtClean="0">
                <a:latin typeface="Times" charset="0"/>
                <a:ea typeface="Arial" charset="0"/>
                <a:cs typeface="Times" charset="0"/>
              </a:rPr>
              <a:t>8, a, b, c, d</a:t>
            </a:r>
          </a:p>
          <a:p>
            <a:endParaRPr lang="en-US" dirty="0"/>
          </a:p>
        </p:txBody>
      </p:sp>
      <p:sp>
        <p:nvSpPr>
          <p:cNvPr id="14" name="Content Placeholder 5"/>
          <p:cNvSpPr txBox="1">
            <a:spLocks/>
          </p:cNvSpPr>
          <p:nvPr/>
        </p:nvSpPr>
        <p:spPr>
          <a:xfrm>
            <a:off x="3856716" y="4635727"/>
            <a:ext cx="5284746" cy="8043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en-US" b="1" dirty="0" err="1">
                <a:latin typeface="Times" charset="0"/>
                <a:ea typeface="Arial" charset="0"/>
                <a:cs typeface="Times" charset="0"/>
              </a:rPr>
              <a:t>foreach</a:t>
            </a:r>
            <a:r>
              <a:rPr lang="en-US" b="1" dirty="0">
                <a:latin typeface="Times" charset="0"/>
                <a:ea typeface="Arial" charset="0"/>
                <a:cs typeface="Times" charset="0"/>
              </a:rPr>
              <a:t> </a:t>
            </a:r>
            <a:r>
              <a:rPr lang="en-US" i="1" dirty="0">
                <a:latin typeface="Times" charset="0"/>
                <a:ea typeface="Arial" charset="0"/>
                <a:cs typeface="Times" charset="0"/>
              </a:rPr>
              <a:t>x</a:t>
            </a:r>
            <a:r>
              <a:rPr lang="en-US" dirty="0">
                <a:latin typeface="Times" charset="0"/>
                <a:ea typeface="Arial" charset="0"/>
                <a:cs typeface="Times" charset="0"/>
              </a:rPr>
              <a:t> </a:t>
            </a:r>
            <a:r>
              <a:rPr lang="en-US" b="1" dirty="0">
                <a:latin typeface="Times" charset="0"/>
                <a:ea typeface="Arial" charset="0"/>
                <a:cs typeface="Times" charset="0"/>
              </a:rPr>
              <a:t>in </a:t>
            </a:r>
            <a:r>
              <a:rPr lang="en-US" dirty="0">
                <a:latin typeface="Times" charset="0"/>
                <a:ea typeface="Arial" charset="0"/>
                <a:cs typeface="Times" charset="0"/>
              </a:rPr>
              <a:t>(</a:t>
            </a:r>
            <a:r>
              <a:rPr lang="en-US" i="1" dirty="0">
                <a:latin typeface="Times" charset="0"/>
                <a:ea typeface="Arial" charset="0"/>
                <a:cs typeface="Times" charset="0"/>
              </a:rPr>
              <a:t>array</a:t>
            </a:r>
            <a:r>
              <a:rPr lang="en-US" dirty="0">
                <a:latin typeface="Times" charset="0"/>
                <a:ea typeface="Arial" charset="0"/>
                <a:cs typeface="Times" charset="0"/>
              </a:rPr>
              <a:t>)</a:t>
            </a:r>
            <a:br>
              <a:rPr lang="en-US" dirty="0">
                <a:latin typeface="Times" charset="0"/>
                <a:ea typeface="Arial" charset="0"/>
                <a:cs typeface="Times" charset="0"/>
              </a:rPr>
            </a:br>
            <a:r>
              <a:rPr lang="en-US" dirty="0">
                <a:latin typeface="Times" charset="0"/>
                <a:ea typeface="Arial" charset="0"/>
                <a:cs typeface="Times" charset="0"/>
              </a:rPr>
              <a:t>	</a:t>
            </a:r>
            <a:r>
              <a:rPr lang="en-US" dirty="0" smtClean="0">
                <a:latin typeface="Times" charset="0"/>
                <a:ea typeface="Arial" charset="0"/>
                <a:cs typeface="Times" charset="0"/>
              </a:rPr>
              <a:t>print </a:t>
            </a:r>
            <a:r>
              <a:rPr lang="en-US" i="1" dirty="0" smtClean="0">
                <a:latin typeface="Times" charset="0"/>
                <a:ea typeface="Arial" charset="0"/>
                <a:cs typeface="Times" charset="0"/>
              </a:rPr>
              <a:t>x</a:t>
            </a:r>
            <a:endParaRPr lang="en-US" i="1" dirty="0">
              <a:latin typeface="Times" charset="0"/>
              <a:ea typeface="Arial" charset="0"/>
              <a:cs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40031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5" grpId="0" build="p"/>
      <p:bldP spid="6" grpId="0" build="p"/>
      <p:bldP spid="8" grpId="0"/>
      <p:bldP spid="9" grpId="0"/>
      <p:bldP spid="11" grpId="0"/>
      <p:bldP spid="12" grpId="0"/>
      <p:bldP spid="13" grpId="0"/>
      <p:bldP spid="1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3678</TotalTime>
  <Words>853</Words>
  <Application>Microsoft Macintosh PowerPoint</Application>
  <PresentationFormat>On-screen Show (4:3)</PresentationFormat>
  <Paragraphs>117</Paragraphs>
  <Slides>20</Slides>
  <Notes>11</Notes>
  <HiddenSlides>3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The 7 basic concepts  of computer programming</vt:lpstr>
      <vt:lpstr>RECAP</vt:lpstr>
      <vt:lpstr>What is Computer Science?</vt:lpstr>
      <vt:lpstr>How many more jobs in CS than projected graduates?</vt:lpstr>
      <vt:lpstr>Approx. how many students  graduate with a CS degree?</vt:lpstr>
      <vt:lpstr>Problem Solving Process</vt:lpstr>
      <vt:lpstr>WOD Recap</vt:lpstr>
      <vt:lpstr>The 7 “Habits” of Highly Effective Programmers</vt:lpstr>
      <vt:lpstr>The 7 “Habits” of Highly Effective Programmers</vt:lpstr>
      <vt:lpstr>These 7 concepts can be combined in infinitely many ways. Once mastered, you can implement any program that's ever been written, in any programming language.</vt:lpstr>
      <vt:lpstr>Give it a try…</vt:lpstr>
      <vt:lpstr>Give it a try</vt:lpstr>
      <vt:lpstr>Intro to UNIX</vt:lpstr>
      <vt:lpstr>Homework for next class</vt:lpstr>
      <vt:lpstr>What is UNIX?</vt:lpstr>
      <vt:lpstr>Why UNIX?</vt:lpstr>
      <vt:lpstr>My UNIX Experience</vt:lpstr>
      <vt:lpstr>In this class, we’ll use UNIX to develop our python programs.</vt:lpstr>
      <vt:lpstr>DEMO TIME</vt:lpstr>
      <vt:lpstr>Basic UNIX commands</vt:lpstr>
    </vt:vector>
  </TitlesOfParts>
  <Company>Montclair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CSCI350:  Net-centric Computing </dc:title>
  <dc:creator>Emily Hill</dc:creator>
  <cp:lastModifiedBy>Emily Hill</cp:lastModifiedBy>
  <cp:revision>67</cp:revision>
  <dcterms:created xsi:type="dcterms:W3CDTF">2014-09-01T19:57:09Z</dcterms:created>
  <dcterms:modified xsi:type="dcterms:W3CDTF">2015-01-28T15:52:10Z</dcterms:modified>
</cp:coreProperties>
</file>