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9" r:id="rId1"/>
  </p:sldMasterIdLst>
  <p:notesMasterIdLst>
    <p:notesMasterId r:id="rId28"/>
  </p:notesMasterIdLst>
  <p:handoutMasterIdLst>
    <p:handoutMasterId r:id="rId29"/>
  </p:handoutMasterIdLst>
  <p:sldIdLst>
    <p:sldId id="385" r:id="rId2"/>
    <p:sldId id="424" r:id="rId3"/>
    <p:sldId id="425" r:id="rId4"/>
    <p:sldId id="426" r:id="rId5"/>
    <p:sldId id="427" r:id="rId6"/>
    <p:sldId id="432" r:id="rId7"/>
    <p:sldId id="433" r:id="rId8"/>
    <p:sldId id="434" r:id="rId9"/>
    <p:sldId id="435" r:id="rId10"/>
    <p:sldId id="431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5" r:id="rId26"/>
    <p:sldId id="456" r:id="rId27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575757"/>
    <a:srgbClr val="FFFFFF"/>
    <a:srgbClr val="D7556D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736" y="-96"/>
      </p:cViewPr>
      <p:guideLst>
        <p:guide orient="horz" pos="24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F0AA15-DA75-F04C-BBBF-C905B5F21D0A}" type="datetime1">
              <a:rPr lang="en-US"/>
              <a:pPr/>
              <a:t>3/30/15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C17C9B-3B5B-3040-913F-671654270B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93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B643F59-CF50-9648-A622-201E6118BE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07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7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0C7B6433-CE28-F743-B5C2-B6ED90051F9D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C11F1FD6-C688-614D-8CEB-21BC28D929CF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B7F82994-8569-9148-9C80-E80637137DD3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72ACCC3C-69B1-774F-A363-8269A022E826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14DD5831-49AD-524C-902A-C1E7D03ADBEA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893D15C2-4548-5B40-BE93-1234109ADE58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154F4309-BBEB-4040-AED4-CF52AB150C3E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EA245C05-A075-CC41-86AC-BEB571DFFF23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C690D224-A8DC-5D4C-8EF1-DAF0DAAE0259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http://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www.asciitable.com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/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32610289-BDF2-154E-9C37-B901D7DA7917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D987012B-F8E0-6F4E-A643-CDAA8E9525E6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194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Removed: How can we improve the search because we’re not ready for it yet.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36D42517-3BA2-074A-A4FD-9B5ED6BDD0BF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CED292BD-DFE5-9C4A-85D4-33D2D9402A36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www.asciitable.com</a:t>
            </a:r>
            <a:r>
              <a:rPr lang="en-US" smtClean="0"/>
              <a:t>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43F59-CF50-9648-A622-201E6118BE5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455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C38BD91E-0897-AE48-BF5B-73C4E9B51744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266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B549DF3C-5BB8-DD41-BF9C-D7B7E42493B5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7B79F57E-B78B-CF48-8A1B-7FC9E1754642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500CD4F6-F658-4247-97C8-23DDEA02CD5A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5C90174B-B1ED-4347-8B19-692DE675D261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CF8CF0E4-8C71-FE4B-BB89-4C488203EA22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32610289-BDF2-154E-9C37-B901D7DA7917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0EA1575E-C54D-714B-8C64-1676C44ABE99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9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AB84BC9-AE71-7A41-B923-5237BB2F93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2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17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4EEC843-DD21-2B4B-B9F9-D82DC999A9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2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2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E07AA2-D486-C640-851C-21F0C01368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1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8231BEA-8A79-BA4E-9CA2-E22747DB1E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A381429-EB98-364E-9A83-48B0EB5923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44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5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30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1C13FFE-8AD1-5644-923B-083EBA0B34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7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0EB48AB-219B-584A-85A0-37228B3EA8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9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68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Calibri"/>
          <a:ea typeface="ＭＳ Ｐゴシック" pitchFamily="-65" charset="-128"/>
          <a:cs typeface="Calibr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latin typeface="Calibri"/>
          <a:ea typeface="ＭＳ Ｐゴシック" pitchFamily="-65" charset="-128"/>
          <a:cs typeface="Calibri"/>
        </a:defRPr>
      </a:lvl1pPr>
      <a:lvl2pPr marL="793750" indent="-3365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Ø"/>
        <a:defRPr sz="2800">
          <a:solidFill>
            <a:schemeClr val="tx2"/>
          </a:solidFill>
          <a:latin typeface="Calibri"/>
          <a:ea typeface="ＭＳ Ｐゴシック" pitchFamily="-65" charset="-128"/>
          <a:cs typeface="Calibri"/>
        </a:defRPr>
      </a:lvl2pPr>
      <a:lvl3pPr marL="1195388" indent="-2873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600">
          <a:solidFill>
            <a:schemeClr val="tx1"/>
          </a:solidFill>
          <a:latin typeface="Calibri"/>
          <a:ea typeface="ＭＳ Ｐゴシック" pitchFamily="-65" charset="-128"/>
          <a:cs typeface="Calibri"/>
        </a:defRPr>
      </a:lvl3pPr>
      <a:lvl4pPr marL="1598613" indent="-2889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Ø"/>
        <a:defRPr sz="2400">
          <a:solidFill>
            <a:schemeClr val="bg2"/>
          </a:solidFill>
          <a:latin typeface="Calibri"/>
          <a:ea typeface="ＭＳ Ｐゴシック" pitchFamily="-65" charset="-128"/>
          <a:cs typeface="Calibri"/>
        </a:defRPr>
      </a:lvl4pPr>
      <a:lvl5pPr marL="2006600" indent="-2921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0"/>
        <a:buChar char="v"/>
        <a:defRPr sz="2200">
          <a:solidFill>
            <a:schemeClr val="tx1"/>
          </a:solidFill>
          <a:latin typeface="Calibri"/>
          <a:ea typeface="ＭＳ Ｐゴシック" pitchFamily="-65" charset="-128"/>
          <a:cs typeface="Calibri"/>
        </a:defRPr>
      </a:lvl5pPr>
      <a:lvl6pPr marL="2463800" indent="-2921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65" charset="2"/>
        <a:buChar char="v"/>
        <a:defRPr sz="2200">
          <a:solidFill>
            <a:schemeClr val="tx1"/>
          </a:solidFill>
          <a:latin typeface="+mn-lt"/>
          <a:ea typeface="ＭＳ Ｐゴシック" pitchFamily="-65" charset="-128"/>
        </a:defRPr>
      </a:lvl6pPr>
      <a:lvl7pPr marL="2921000" indent="-2921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65" charset="2"/>
        <a:buChar char="v"/>
        <a:defRPr sz="2200">
          <a:solidFill>
            <a:schemeClr val="tx1"/>
          </a:solidFill>
          <a:latin typeface="+mn-lt"/>
          <a:ea typeface="ＭＳ Ｐゴシック" pitchFamily="-65" charset="-128"/>
        </a:defRPr>
      </a:lvl7pPr>
      <a:lvl8pPr marL="3378200" indent="-2921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65" charset="2"/>
        <a:buChar char="v"/>
        <a:defRPr sz="2200">
          <a:solidFill>
            <a:schemeClr val="tx1"/>
          </a:solidFill>
          <a:latin typeface="+mn-lt"/>
          <a:ea typeface="ＭＳ Ｐゴシック" pitchFamily="-65" charset="-128"/>
        </a:defRPr>
      </a:lvl8pPr>
      <a:lvl9pPr marL="3835400" indent="-2921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65" charset="2"/>
        <a:buChar char="v"/>
        <a:defRPr sz="22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Emily Hill</a:t>
            </a:r>
          </a:p>
        </p:txBody>
      </p:sp>
    </p:spTree>
    <p:extLst>
      <p:ext uri="{BB962C8B-B14F-4D97-AF65-F5344CB8AC3E}">
        <p14:creationId xmlns:p14="http://schemas.microsoft.com/office/powerpoint/2010/main" val="406851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Why Dictionaries?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Another way to store data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Allow fast lookup of data</a:t>
            </a: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</a:rPr>
              <a:t>Requires </a:t>
            </a:r>
            <a:r>
              <a:rPr lang="en-US" dirty="0">
                <a:latin typeface="Arial" charset="0"/>
                <a:ea typeface="ＭＳ Ｐゴシック" charset="0"/>
              </a:rPr>
              <a:t>unique keys</a:t>
            </a:r>
          </a:p>
          <a:p>
            <a:pPr lvl="2" eaLnBrk="1" hangingPunct="1"/>
            <a:r>
              <a:rPr lang="en-US" dirty="0">
                <a:latin typeface="Arial" charset="0"/>
                <a:ea typeface="ＭＳ Ｐゴシック" charset="0"/>
              </a:rPr>
              <a:t>Data may not have a natural mapping</a:t>
            </a: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52268"/>
              </p:ext>
            </p:extLst>
          </p:nvPr>
        </p:nvGraphicFramePr>
        <p:xfrm>
          <a:off x="609600" y="3856038"/>
          <a:ext cx="7848600" cy="1341119"/>
        </p:xfrm>
        <a:graphic>
          <a:graphicData uri="http://schemas.openxmlformats.org/drawingml/2006/table">
            <a:tbl>
              <a:tblPr/>
              <a:tblGrid>
                <a:gridCol w="4114800"/>
                <a:gridCol w="37338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Pros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Cons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Fast lookup (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much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 faster than lists if a lot of elements)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Requires a lot of space, unique keys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68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Creating Dictionaries in Python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44780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Syntax: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2017B8"/>
                </a:solidFill>
                <a:latin typeface="Monaco" charset="0"/>
                <a:ea typeface="ＭＳ Ｐゴシック" charset="0"/>
                <a:cs typeface="Monaco" charset="0"/>
              </a:rPr>
              <a:t>{&lt;key&gt;:&lt;value&gt;, …, &lt;key&gt;:&lt;value&gt;}</a:t>
            </a:r>
          </a:p>
        </p:txBody>
      </p:sp>
      <p:sp>
        <p:nvSpPr>
          <p:cNvPr id="50183" name="Text Box 4"/>
          <p:cNvSpPr txBox="1">
            <a:spLocks noChangeArrowheads="1"/>
          </p:cNvSpPr>
          <p:nvPr/>
        </p:nvSpPr>
        <p:spPr bwMode="auto">
          <a:xfrm>
            <a:off x="212725" y="3313113"/>
            <a:ext cx="8680450" cy="830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2017B8"/>
                </a:solidFill>
                <a:latin typeface="Monaco"/>
                <a:cs typeface="Monaco"/>
              </a:rPr>
              <a:t>empty = </a:t>
            </a:r>
            <a:r>
              <a:rPr lang="en-US" b="1" dirty="0">
                <a:solidFill>
                  <a:srgbClr val="2017B8"/>
                </a:solidFill>
                <a:latin typeface="Monaco"/>
                <a:cs typeface="Monaco"/>
              </a:rPr>
              <a:t>{}</a:t>
            </a:r>
          </a:p>
          <a:p>
            <a:pPr>
              <a:defRPr/>
            </a:pPr>
            <a:r>
              <a:rPr lang="en-US" dirty="0" err="1">
                <a:solidFill>
                  <a:srgbClr val="2017B8"/>
                </a:solidFill>
                <a:latin typeface="Monaco"/>
                <a:cs typeface="Monaco"/>
              </a:rPr>
              <a:t>ascii</a:t>
            </a:r>
            <a:r>
              <a:rPr lang="en-US" dirty="0">
                <a:solidFill>
                  <a:srgbClr val="2017B8"/>
                </a:solidFill>
                <a:latin typeface="Monaco"/>
                <a:cs typeface="Monaco"/>
              </a:rPr>
              <a:t> =</a:t>
            </a:r>
            <a:r>
              <a:rPr lang="en-US" b="1" dirty="0">
                <a:solidFill>
                  <a:srgbClr val="2017B8"/>
                </a:solidFill>
                <a:latin typeface="Monaco"/>
                <a:cs typeface="Monaco"/>
              </a:rPr>
              <a:t> {</a:t>
            </a:r>
            <a:r>
              <a:rPr lang="en-US" dirty="0">
                <a:solidFill>
                  <a:srgbClr val="2017B8"/>
                </a:solidFill>
                <a:latin typeface="Monaco"/>
                <a:cs typeface="Monaco"/>
              </a:rPr>
              <a:t> 'a'</a:t>
            </a:r>
            <a:r>
              <a:rPr lang="en-US" b="1" dirty="0" smtClean="0">
                <a:solidFill>
                  <a:srgbClr val="2017B8"/>
                </a:solidFill>
                <a:latin typeface="Monaco"/>
                <a:cs typeface="Monaco"/>
              </a:rPr>
              <a:t>:</a:t>
            </a:r>
            <a:r>
              <a:rPr lang="en-US" dirty="0">
                <a:solidFill>
                  <a:srgbClr val="2017B8"/>
                </a:solidFill>
                <a:latin typeface="Monaco"/>
                <a:cs typeface="Monaco"/>
              </a:rPr>
              <a:t>97, </a:t>
            </a:r>
            <a:r>
              <a:rPr lang="en-US" dirty="0" smtClean="0">
                <a:solidFill>
                  <a:srgbClr val="2017B8"/>
                </a:solidFill>
                <a:latin typeface="Monaco"/>
                <a:cs typeface="Monaco"/>
              </a:rPr>
              <a:t>'b</a:t>
            </a:r>
            <a:r>
              <a:rPr lang="en-US" dirty="0">
                <a:solidFill>
                  <a:srgbClr val="2017B8"/>
                </a:solidFill>
                <a:latin typeface="Monaco"/>
                <a:cs typeface="Monaco"/>
              </a:rPr>
              <a:t>'</a:t>
            </a:r>
            <a:r>
              <a:rPr lang="en-US" b="1" dirty="0" smtClean="0">
                <a:solidFill>
                  <a:srgbClr val="2017B8"/>
                </a:solidFill>
                <a:latin typeface="Monaco"/>
                <a:cs typeface="Monaco"/>
              </a:rPr>
              <a:t>:</a:t>
            </a:r>
            <a:r>
              <a:rPr lang="en-US" dirty="0">
                <a:solidFill>
                  <a:srgbClr val="2017B8"/>
                </a:solidFill>
                <a:latin typeface="Monaco"/>
                <a:cs typeface="Monaco"/>
              </a:rPr>
              <a:t>98, </a:t>
            </a:r>
            <a:r>
              <a:rPr lang="en-US" dirty="0" smtClean="0">
                <a:solidFill>
                  <a:srgbClr val="2017B8"/>
                </a:solidFill>
                <a:latin typeface="Monaco"/>
                <a:cs typeface="Monaco"/>
              </a:rPr>
              <a:t>'c</a:t>
            </a:r>
            <a:r>
              <a:rPr lang="en-US" dirty="0">
                <a:solidFill>
                  <a:srgbClr val="2017B8"/>
                </a:solidFill>
                <a:latin typeface="Monaco"/>
                <a:cs typeface="Monaco"/>
              </a:rPr>
              <a:t>'</a:t>
            </a:r>
            <a:r>
              <a:rPr lang="en-US" b="1" dirty="0" smtClean="0">
                <a:solidFill>
                  <a:srgbClr val="2017B8"/>
                </a:solidFill>
                <a:latin typeface="Monaco"/>
                <a:cs typeface="Monaco"/>
              </a:rPr>
              <a:t>:</a:t>
            </a:r>
            <a:r>
              <a:rPr lang="en-US" dirty="0">
                <a:solidFill>
                  <a:srgbClr val="2017B8"/>
                </a:solidFill>
                <a:latin typeface="Monaco"/>
                <a:cs typeface="Monaco"/>
              </a:rPr>
              <a:t>99, …, </a:t>
            </a:r>
            <a:r>
              <a:rPr lang="en-US" dirty="0" smtClean="0">
                <a:solidFill>
                  <a:srgbClr val="2017B8"/>
                </a:solidFill>
                <a:latin typeface="Monaco"/>
                <a:cs typeface="Monaco"/>
              </a:rPr>
              <a:t>'z</a:t>
            </a:r>
            <a:r>
              <a:rPr lang="en-US" dirty="0">
                <a:solidFill>
                  <a:srgbClr val="2017B8"/>
                </a:solidFill>
                <a:latin typeface="Monaco"/>
                <a:cs typeface="Monaco"/>
              </a:rPr>
              <a:t>'</a:t>
            </a:r>
            <a:r>
              <a:rPr lang="en-US" b="1" dirty="0" smtClean="0">
                <a:solidFill>
                  <a:srgbClr val="2017B8"/>
                </a:solidFill>
                <a:latin typeface="Monaco"/>
                <a:cs typeface="Monaco"/>
              </a:rPr>
              <a:t>:</a:t>
            </a:r>
            <a:r>
              <a:rPr lang="en-US" dirty="0">
                <a:solidFill>
                  <a:srgbClr val="2017B8"/>
                </a:solidFill>
                <a:latin typeface="Monaco"/>
                <a:cs typeface="Monaco"/>
              </a:rPr>
              <a:t>122 </a:t>
            </a:r>
            <a:r>
              <a:rPr lang="en-US" b="1" dirty="0">
                <a:solidFill>
                  <a:srgbClr val="2017B8"/>
                </a:solidFill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0640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Dictionary Operations</a:t>
            </a:r>
          </a:p>
        </p:txBody>
      </p:sp>
      <p:graphicFrame>
        <p:nvGraphicFramePr>
          <p:cNvPr id="608259" name="Group 3"/>
          <p:cNvGraphicFramePr>
            <a:graphicFrameLocks noGrp="1"/>
          </p:cNvGraphicFramePr>
          <p:nvPr/>
        </p:nvGraphicFramePr>
        <p:xfrm>
          <a:off x="381000" y="1397000"/>
          <a:ext cx="8382000" cy="2903538"/>
        </p:xfrm>
        <a:graphic>
          <a:graphicData uri="http://schemas.openxmlformats.org/drawingml/2006/table">
            <a:tbl>
              <a:tblPr/>
              <a:tblGrid>
                <a:gridCol w="3290131"/>
                <a:gridCol w="5091869"/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Indexing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&lt;dict&gt;[&lt;key&gt;]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Length (# of keys)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len(&lt;dict&gt;)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Iteration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for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 &lt;key&gt;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in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 &lt;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dict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&gt;: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Membership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&lt;key&gt;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in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 &lt;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dict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Deletion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del &lt;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dict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&gt;[&lt;key&gt;]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50" name="Text Box 23"/>
          <p:cNvSpPr txBox="1">
            <a:spLocks noChangeArrowheads="1"/>
          </p:cNvSpPr>
          <p:nvPr/>
        </p:nvSpPr>
        <p:spPr bwMode="auto">
          <a:xfrm>
            <a:off x="381000" y="4932363"/>
            <a:ext cx="8305800" cy="946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  <a:latin typeface="Gill Sans"/>
                <a:cs typeface="Gill Sans"/>
              </a:rPr>
              <a:t>Unlike strings and lists, doesn’t make sense to do slicing, concatenation, repetition for dictionaries</a:t>
            </a:r>
          </a:p>
        </p:txBody>
      </p:sp>
    </p:spTree>
    <p:extLst>
      <p:ext uri="{BB962C8B-B14F-4D97-AF65-F5344CB8AC3E}">
        <p14:creationId xmlns:p14="http://schemas.microsoft.com/office/powerpoint/2010/main" val="733830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Dictionary Methods</a:t>
            </a:r>
          </a:p>
        </p:txBody>
      </p:sp>
      <p:graphicFrame>
        <p:nvGraphicFramePr>
          <p:cNvPr id="6092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562259"/>
              </p:ext>
            </p:extLst>
          </p:nvPr>
        </p:nvGraphicFramePr>
        <p:xfrm>
          <a:off x="304800" y="1397000"/>
          <a:ext cx="8458200" cy="350901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124200"/>
                <a:gridCol w="5334000"/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Method Name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Functionality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/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&lt;dict&gt;.clear()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Remove all items from dictionary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/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&lt;dict&gt;.keys()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Returns a copy of 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dictionary’s 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keys 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(a set-like object)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/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&lt;dict&gt;.values()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Returns a copy of 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dictionary’s values (a set-like object)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/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</a:t>
                      </a:r>
                      <a:r>
                        <a:rPr kumimoji="0" 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dict</a:t>
                      </a: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&gt;.get(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 </a:t>
                      </a:r>
                      <a:b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[, default</a:t>
                      </a: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])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Returns &lt;</a:t>
                      </a:r>
                      <a:r>
                        <a:rPr kumimoji="0" lang="en-US" sz="2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dict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&gt;[x] if x is a key; Otherwise, returns 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latin typeface="Monaco"/>
                          <a:cs typeface="Monaco"/>
                        </a:rPr>
                        <a:t>None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(or default value)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onaco" charset="0"/>
                        <a:cs typeface="Monaco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453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Accessing Values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Using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Keys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Syntax: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Monaco" charset="0"/>
                <a:ea typeface="ＭＳ Ｐゴシック" charset="0"/>
                <a:cs typeface="Monaco" charset="0"/>
              </a:rPr>
              <a:t>&lt;dictionary&gt;[&lt;key&gt;]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Examples:</a:t>
            </a:r>
          </a:p>
          <a:p>
            <a:pPr eaLnBrk="1" hangingPunct="1">
              <a:lnSpc>
                <a:spcPct val="90000"/>
              </a:lnSpc>
            </a:pPr>
            <a:endParaRPr lang="en-US" b="1">
              <a:solidFill>
                <a:schemeClr val="accent2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b="1">
              <a:solidFill>
                <a:schemeClr val="accent2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b="1">
              <a:solidFill>
                <a:schemeClr val="accent2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b="1">
              <a:solidFill>
                <a:schemeClr val="accent2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KeyError</a:t>
            </a:r>
            <a:r>
              <a:rPr lang="en-US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if key is not in dictionary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</a:rPr>
              <a:t>Runtime error; exits program</a:t>
            </a:r>
          </a:p>
        </p:txBody>
      </p:sp>
      <p:sp>
        <p:nvSpPr>
          <p:cNvPr id="56327" name="Text Box 4"/>
          <p:cNvSpPr txBox="1">
            <a:spLocks noChangeArrowheads="1"/>
          </p:cNvSpPr>
          <p:nvPr/>
        </p:nvSpPr>
        <p:spPr bwMode="auto">
          <a:xfrm>
            <a:off x="1905000" y="2819400"/>
            <a:ext cx="5520261" cy="15696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3200" dirty="0" err="1">
                <a:solidFill>
                  <a:schemeClr val="tx2"/>
                </a:solidFill>
                <a:latin typeface="Monaco" charset="0"/>
                <a:cs typeface="Monaco" charset="0"/>
              </a:rPr>
              <a:t>ascii</a:t>
            </a:r>
            <a:r>
              <a:rPr lang="en-US" sz="3200" dirty="0">
                <a:solidFill>
                  <a:schemeClr val="tx2"/>
                </a:solidFill>
                <a:latin typeface="Monaco" charset="0"/>
                <a:cs typeface="Monaco" charset="0"/>
              </a:rPr>
              <a:t>[</a:t>
            </a:r>
            <a:r>
              <a:rPr lang="ja-JP" altLang="en-US" sz="3200" dirty="0">
                <a:solidFill>
                  <a:schemeClr val="tx2"/>
                </a:solidFill>
                <a:latin typeface="Monaco" charset="0"/>
                <a:cs typeface="Monaco" charset="0"/>
              </a:rPr>
              <a:t>‘</a:t>
            </a:r>
            <a:r>
              <a:rPr lang="en-US" sz="3200" dirty="0">
                <a:solidFill>
                  <a:schemeClr val="tx2"/>
                </a:solidFill>
                <a:latin typeface="Monaco" charset="0"/>
                <a:cs typeface="Monaco" charset="0"/>
              </a:rPr>
              <a:t>z</a:t>
            </a:r>
            <a:r>
              <a:rPr lang="ja-JP" altLang="en-US" sz="3200" dirty="0">
                <a:solidFill>
                  <a:schemeClr val="tx2"/>
                </a:solidFill>
                <a:latin typeface="Monaco" charset="0"/>
                <a:cs typeface="Monaco" charset="0"/>
              </a:rPr>
              <a:t>’</a:t>
            </a:r>
            <a:r>
              <a:rPr lang="en-US" sz="3200" dirty="0">
                <a:solidFill>
                  <a:schemeClr val="tx2"/>
                </a:solidFill>
                <a:latin typeface="Monaco" charset="0"/>
                <a:cs typeface="Monaco" charset="0"/>
              </a:rPr>
              <a:t>]</a:t>
            </a:r>
          </a:p>
          <a:p>
            <a:endParaRPr lang="en-US" sz="3200" dirty="0">
              <a:solidFill>
                <a:schemeClr val="tx2"/>
              </a:solidFill>
              <a:latin typeface="Monaco" charset="0"/>
              <a:cs typeface="Monaco" charset="0"/>
            </a:endParaRPr>
          </a:p>
          <a:p>
            <a:r>
              <a:rPr lang="en-US" sz="3200" dirty="0" smtClean="0">
                <a:solidFill>
                  <a:schemeClr val="tx2"/>
                </a:solidFill>
                <a:latin typeface="Monaco" charset="0"/>
                <a:cs typeface="Monaco" charset="0"/>
              </a:rPr>
              <a:t>contacts[</a:t>
            </a:r>
            <a:r>
              <a:rPr lang="ja-JP" altLang="en-US" sz="3200" dirty="0" smtClean="0">
                <a:solidFill>
                  <a:schemeClr val="tx2"/>
                </a:solidFill>
                <a:latin typeface="Monaco" charset="0"/>
                <a:cs typeface="Monaco" charset="0"/>
              </a:rPr>
              <a:t>‘</a:t>
            </a:r>
            <a:r>
              <a:rPr lang="en-US" sz="3200" dirty="0" err="1" smtClean="0">
                <a:solidFill>
                  <a:schemeClr val="tx2"/>
                </a:solidFill>
                <a:latin typeface="Monaco" charset="0"/>
                <a:cs typeface="Monaco" charset="0"/>
              </a:rPr>
              <a:t>friendname</a:t>
            </a:r>
            <a:r>
              <a:rPr lang="ja-JP" altLang="en-US" sz="3200" dirty="0" smtClean="0">
                <a:solidFill>
                  <a:schemeClr val="tx2"/>
                </a:solidFill>
                <a:latin typeface="Monaco" charset="0"/>
                <a:cs typeface="Monaco" charset="0"/>
              </a:rPr>
              <a:t>’</a:t>
            </a:r>
            <a:r>
              <a:rPr lang="en-US" sz="3200" dirty="0">
                <a:solidFill>
                  <a:schemeClr val="tx2"/>
                </a:solidFill>
                <a:latin typeface="Monaco" charset="0"/>
                <a:cs typeface="Monaco" charset="0"/>
              </a:rPr>
              <a:t>]</a:t>
            </a:r>
            <a:endParaRPr lang="en-US" sz="3200" b="1" dirty="0">
              <a:solidFill>
                <a:schemeClr val="tx2"/>
              </a:solidFill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89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Accessing Values U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sing </a:t>
            </a:r>
            <a:r>
              <a:rPr lang="en-US" b="1" dirty="0">
                <a:latin typeface="Monaco" charset="0"/>
                <a:ea typeface="ＭＳ Ｐゴシック" charset="0"/>
                <a:cs typeface="ＭＳ Ｐゴシック" charset="0"/>
              </a:rPr>
              <a:t>get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Method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&lt;</a:t>
            </a:r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dict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&gt;.get(</a:t>
            </a:r>
            <a:r>
              <a:rPr lang="en-US" sz="3000" i="1" dirty="0">
                <a:solidFill>
                  <a:schemeClr val="bg2"/>
                </a:solidFill>
                <a:latin typeface="Monaco" charset="0"/>
                <a:ea typeface="ＭＳ Ｐゴシック" charset="0"/>
                <a:cs typeface="Monaco" charset="0"/>
              </a:rPr>
              <a:t>x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[,</a:t>
            </a:r>
            <a:r>
              <a:rPr lang="en-US" i="1" dirty="0">
                <a:latin typeface="Monaco" charset="0"/>
                <a:ea typeface="ＭＳ Ｐゴシック" charset="0"/>
                <a:cs typeface="Monaco" charset="0"/>
              </a:rPr>
              <a:t>default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])</a:t>
            </a:r>
          </a:p>
          <a:p>
            <a:pPr lvl="1" eaLnBrk="1" hangingPunct="1"/>
            <a:r>
              <a:rPr lang="en-US" sz="2600" dirty="0">
                <a:latin typeface="Arial" charset="0"/>
                <a:ea typeface="ＭＳ Ｐゴシック" charset="0"/>
              </a:rPr>
              <a:t>Returns </a:t>
            </a:r>
            <a:r>
              <a:rPr lang="en-US" sz="2600" dirty="0">
                <a:latin typeface="Monaco" charset="0"/>
                <a:ea typeface="ＭＳ Ｐゴシック" charset="0"/>
                <a:cs typeface="Monaco" charset="0"/>
              </a:rPr>
              <a:t>&lt;</a:t>
            </a:r>
            <a:r>
              <a:rPr lang="en-US" sz="2600" dirty="0" err="1">
                <a:latin typeface="Monaco" charset="0"/>
                <a:ea typeface="ＭＳ Ｐゴシック" charset="0"/>
                <a:cs typeface="Monaco" charset="0"/>
              </a:rPr>
              <a:t>dict</a:t>
            </a:r>
            <a:r>
              <a:rPr lang="en-US" sz="2600" dirty="0">
                <a:latin typeface="Monaco" charset="0"/>
                <a:ea typeface="ＭＳ Ｐゴシック" charset="0"/>
                <a:cs typeface="Monaco" charset="0"/>
              </a:rPr>
              <a:t>&gt;[</a:t>
            </a:r>
            <a:r>
              <a:rPr lang="en-US" sz="2600" i="1" dirty="0">
                <a:latin typeface="Monaco" charset="0"/>
                <a:ea typeface="ＭＳ Ｐゴシック" charset="0"/>
                <a:cs typeface="Monaco" charset="0"/>
              </a:rPr>
              <a:t>x</a:t>
            </a:r>
            <a:r>
              <a:rPr lang="en-US" sz="2600" dirty="0">
                <a:latin typeface="Monaco" charset="0"/>
                <a:ea typeface="ＭＳ Ｐゴシック" charset="0"/>
                <a:cs typeface="Monaco" charset="0"/>
              </a:rPr>
              <a:t>] </a:t>
            </a:r>
            <a:r>
              <a:rPr lang="en-US" sz="2600" dirty="0">
                <a:latin typeface="Arial" charset="0"/>
                <a:ea typeface="ＭＳ Ｐゴシック" charset="0"/>
              </a:rPr>
              <a:t>if </a:t>
            </a:r>
            <a:r>
              <a:rPr lang="en-US" sz="2600" i="1" dirty="0">
                <a:latin typeface="Monaco" charset="0"/>
                <a:ea typeface="ＭＳ Ｐゴシック" charset="0"/>
                <a:cs typeface="Monaco" charset="0"/>
              </a:rPr>
              <a:t>x</a:t>
            </a:r>
            <a:r>
              <a:rPr lang="en-US" sz="2600" dirty="0">
                <a:latin typeface="Arial" charset="0"/>
                <a:ea typeface="ＭＳ Ｐゴシック" charset="0"/>
              </a:rPr>
              <a:t> is a key; Otherwise, returns </a:t>
            </a:r>
            <a:r>
              <a:rPr lang="en-US" sz="2600" dirty="0">
                <a:latin typeface="Monaco" charset="0"/>
                <a:ea typeface="ＭＳ Ｐゴシック" charset="0"/>
                <a:cs typeface="Monaco" charset="0"/>
              </a:rPr>
              <a:t>None</a:t>
            </a:r>
            <a:r>
              <a:rPr lang="en-US" sz="2600" dirty="0">
                <a:latin typeface="Arial" charset="0"/>
                <a:ea typeface="ＭＳ Ｐゴシック" charset="0"/>
              </a:rPr>
              <a:t> (or default value)</a:t>
            </a:r>
          </a:p>
          <a:p>
            <a:pPr lvl="1" eaLnBrk="1" hangingPunct="1"/>
            <a:endParaRPr lang="en-US" sz="2600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sz="2600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sz="2600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sz="2600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sz="3000" dirty="0">
                <a:latin typeface="Arial" charset="0"/>
                <a:ea typeface="ＭＳ Ｐゴシック" charset="0"/>
                <a:cs typeface="ＭＳ Ｐゴシック" charset="0"/>
              </a:rPr>
              <a:t>If no mapping, </a:t>
            </a:r>
            <a:br>
              <a:rPr lang="en-US" sz="30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3000" b="1" dirty="0" smtClean="0">
                <a:solidFill>
                  <a:schemeClr val="accent2"/>
                </a:solidFill>
                <a:latin typeface="Monaco" charset="0"/>
                <a:ea typeface="ＭＳ Ｐゴシック" charset="0"/>
                <a:cs typeface="ＭＳ Ｐゴシック" charset="0"/>
              </a:rPr>
              <a:t>None</a:t>
            </a:r>
            <a:r>
              <a:rPr lang="en-US" sz="3000" dirty="0" smtClean="0">
                <a:latin typeface="Arial" charset="0"/>
                <a:ea typeface="ＭＳ Ｐゴシック" charset="0"/>
                <a:cs typeface="ＭＳ Ｐゴシック" charset="0"/>
              </a:rPr>
              <a:t> is returned instead </a:t>
            </a:r>
            <a:r>
              <a:rPr lang="en-US" sz="3000" dirty="0">
                <a:latin typeface="Arial" charset="0"/>
                <a:ea typeface="ＭＳ Ｐゴシック" charset="0"/>
                <a:cs typeface="ＭＳ Ｐゴシック" charset="0"/>
              </a:rPr>
              <a:t>of </a:t>
            </a:r>
            <a:r>
              <a:rPr lang="en-US" sz="3000" b="1" dirty="0" err="1">
                <a:solidFill>
                  <a:schemeClr val="accent2"/>
                </a:solidFill>
                <a:latin typeface="Monaco" charset="0"/>
                <a:ea typeface="ＭＳ Ｐゴシック" charset="0"/>
                <a:cs typeface="ＭＳ Ｐゴシック" charset="0"/>
              </a:rPr>
              <a:t>KeyError</a:t>
            </a:r>
            <a:endParaRPr lang="en-US" sz="3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en-US" sz="2600" dirty="0">
              <a:latin typeface="Arial" charset="0"/>
              <a:ea typeface="ＭＳ Ｐゴシック" charset="0"/>
            </a:endParaRPr>
          </a:p>
        </p:txBody>
      </p:sp>
      <p:sp>
        <p:nvSpPr>
          <p:cNvPr id="70663" name="Text Box 4"/>
          <p:cNvSpPr txBox="1">
            <a:spLocks noChangeArrowheads="1"/>
          </p:cNvSpPr>
          <p:nvPr/>
        </p:nvSpPr>
        <p:spPr bwMode="auto">
          <a:xfrm>
            <a:off x="1295400" y="2743200"/>
            <a:ext cx="6002590" cy="138499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>
                <a:latin typeface="Monaco" charset="0"/>
                <a:ea typeface="Monaco" charset="0"/>
                <a:cs typeface="Monaco" charset="0"/>
              </a:rPr>
              <a:t>ascii.get</a:t>
            </a:r>
            <a:r>
              <a:rPr lang="en-US" sz="2800" dirty="0" smtClean="0">
                <a:latin typeface="Monaco" charset="0"/>
                <a:ea typeface="Monaco" charset="0"/>
                <a:cs typeface="Monaco" charset="0"/>
              </a:rPr>
              <a:t>('z')</a:t>
            </a:r>
            <a:endParaRPr lang="en-US" sz="2800" dirty="0">
              <a:latin typeface="Monaco" charset="0"/>
              <a:ea typeface="Monaco" charset="0"/>
              <a:cs typeface="Monaco" charset="0"/>
            </a:endParaRPr>
          </a:p>
          <a:p>
            <a:pPr>
              <a:defRPr/>
            </a:pPr>
            <a:endParaRPr lang="en-US" sz="2800" dirty="0">
              <a:latin typeface="Monaco" charset="0"/>
              <a:ea typeface="Monaco" charset="0"/>
              <a:cs typeface="Monaco" charset="0"/>
            </a:endParaRPr>
          </a:p>
          <a:p>
            <a:pPr>
              <a:defRPr/>
            </a:pPr>
            <a:r>
              <a:rPr lang="en-US" sz="2800" dirty="0" err="1">
                <a:latin typeface="Monaco" charset="0"/>
                <a:ea typeface="Monaco" charset="0"/>
                <a:cs typeface="Monaco" charset="0"/>
              </a:rPr>
              <a:t>directory.get</a:t>
            </a:r>
            <a:r>
              <a:rPr lang="en-US" sz="2800" dirty="0" smtClean="0">
                <a:latin typeface="Monaco" charset="0"/>
                <a:ea typeface="Monaco" charset="0"/>
                <a:cs typeface="Monaco" charset="0"/>
              </a:rPr>
              <a:t>('</a:t>
            </a:r>
            <a:r>
              <a:rPr lang="en-US" sz="2800" dirty="0" err="1" smtClean="0">
                <a:latin typeface="Monaco" charset="0"/>
                <a:ea typeface="Monaco" charset="0"/>
                <a:cs typeface="Monaco" charset="0"/>
              </a:rPr>
              <a:t>friendname</a:t>
            </a:r>
            <a:r>
              <a:rPr lang="en-US" sz="2800" dirty="0" smtClean="0">
                <a:latin typeface="Monaco" charset="0"/>
                <a:ea typeface="Monaco" charset="0"/>
                <a:cs typeface="Monaco" charset="0"/>
              </a:rPr>
              <a:t>')</a:t>
            </a:r>
            <a:endParaRPr lang="en-US" sz="28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736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Accessing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Values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Typically, you will check if dictionary has a key before trying to access the key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Or handle if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returns default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04516" name="Text Box 4"/>
          <p:cNvSpPr txBox="1">
            <a:spLocks noChangeArrowheads="1"/>
          </p:cNvSpPr>
          <p:nvPr/>
        </p:nvSpPr>
        <p:spPr bwMode="auto">
          <a:xfrm>
            <a:off x="609600" y="2362200"/>
            <a:ext cx="6925919" cy="9541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 smtClean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if</a:t>
            </a:r>
            <a:r>
              <a:rPr lang="en-US" sz="28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'friend' </a:t>
            </a:r>
            <a:r>
              <a:rPr lang="en-US" sz="2800" b="1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en-US" sz="28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contacts:</a:t>
            </a:r>
            <a:endParaRPr lang="en-US" sz="28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number = contacts</a:t>
            </a:r>
            <a:r>
              <a:rPr lang="en-US" sz="28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['</a:t>
            </a:r>
            <a:r>
              <a:rPr lang="en-US" sz="28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friend</a:t>
            </a:r>
            <a:r>
              <a:rPr lang="en-US" sz="28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']</a:t>
            </a:r>
          </a:p>
        </p:txBody>
      </p:sp>
      <p:sp>
        <p:nvSpPr>
          <p:cNvPr id="44040" name="Text Box 5"/>
          <p:cNvSpPr txBox="1">
            <a:spLocks noChangeArrowheads="1"/>
          </p:cNvSpPr>
          <p:nvPr/>
        </p:nvSpPr>
        <p:spPr bwMode="auto">
          <a:xfrm>
            <a:off x="5943600" y="3276600"/>
            <a:ext cx="3581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Know mapping exists before trying to access</a:t>
            </a:r>
          </a:p>
        </p:txBody>
      </p:sp>
      <p:sp>
        <p:nvSpPr>
          <p:cNvPr id="704518" name="Text Box 6"/>
          <p:cNvSpPr txBox="1">
            <a:spLocks noChangeArrowheads="1"/>
          </p:cNvSpPr>
          <p:nvPr/>
        </p:nvSpPr>
        <p:spPr bwMode="auto">
          <a:xfrm>
            <a:off x="762000" y="4648200"/>
            <a:ext cx="6864504" cy="138499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number = </a:t>
            </a:r>
            <a:r>
              <a:rPr lang="en-US" sz="2800" dirty="0" err="1" smtClean="0">
                <a:solidFill>
                  <a:schemeClr val="tx1"/>
                </a:solidFill>
                <a:latin typeface="Monaco" charset="0"/>
                <a:cs typeface="Monaco" charset="0"/>
              </a:rPr>
              <a:t>contacts.get</a:t>
            </a:r>
            <a:r>
              <a:rPr lang="en-US" sz="2800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(</a:t>
            </a:r>
            <a:r>
              <a:rPr lang="en-US" sz="28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'</a:t>
            </a:r>
            <a:r>
              <a:rPr lang="en-US" altLang="ja-JP" sz="2800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friend</a:t>
            </a:r>
            <a:r>
              <a:rPr lang="en-US" sz="28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'</a:t>
            </a:r>
            <a:r>
              <a:rPr lang="en-US" sz="2800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)</a:t>
            </a:r>
            <a:r>
              <a:rPr lang="en-US" sz="2800" b="1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 </a:t>
            </a:r>
            <a:endParaRPr lang="en-US" sz="2800" b="1" dirty="0">
              <a:solidFill>
                <a:schemeClr val="tx1"/>
              </a:solidFill>
              <a:latin typeface="Monaco" charset="0"/>
              <a:cs typeface="Monaco" charset="0"/>
            </a:endParaRPr>
          </a:p>
          <a:p>
            <a:r>
              <a:rPr lang="en-US" sz="2800" b="1" dirty="0">
                <a:solidFill>
                  <a:srgbClr val="660066"/>
                </a:solidFill>
                <a:latin typeface="Monaco" charset="0"/>
                <a:cs typeface="Monaco" charset="0"/>
              </a:rPr>
              <a:t>if</a:t>
            </a:r>
            <a:r>
              <a:rPr lang="en-US" sz="2800" dirty="0">
                <a:solidFill>
                  <a:schemeClr val="tx1"/>
                </a:solidFill>
                <a:latin typeface="Monaco" charset="0"/>
                <a:cs typeface="Monaco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number </a:t>
            </a:r>
            <a:r>
              <a:rPr lang="en-US" sz="2800" b="1" dirty="0" smtClean="0">
                <a:solidFill>
                  <a:srgbClr val="660066"/>
                </a:solidFill>
                <a:latin typeface="Monaco" charset="0"/>
                <a:cs typeface="Monaco" charset="0"/>
              </a:rPr>
              <a:t>is</a:t>
            </a:r>
            <a:r>
              <a:rPr lang="en-US" sz="2800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Monaco" charset="0"/>
                <a:cs typeface="Monaco" charset="0"/>
              </a:rPr>
              <a:t>None:</a:t>
            </a:r>
          </a:p>
          <a:p>
            <a:r>
              <a:rPr lang="en-US" sz="2800" dirty="0">
                <a:solidFill>
                  <a:srgbClr val="196666"/>
                </a:solidFill>
                <a:latin typeface="Monaco" charset="0"/>
                <a:cs typeface="Monaco" charset="0"/>
              </a:rPr>
              <a:t>	# do something …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591781" y="5181600"/>
            <a:ext cx="3581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smtClean="0"/>
              <a:t>No phone number exists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22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Special Value </a:t>
            </a:r>
            <a:r>
              <a:rPr lang="en-US" b="1" dirty="0">
                <a:latin typeface="Monaco" charset="0"/>
                <a:ea typeface="ＭＳ Ｐゴシック" charset="0"/>
                <a:cs typeface="ＭＳ Ｐゴシック" charset="0"/>
              </a:rPr>
              <a:t>None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Special value we can use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E.g., Return value from function when there is an error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Similar to </a:t>
            </a:r>
            <a:r>
              <a:rPr lang="en-US" b="1" dirty="0">
                <a:solidFill>
                  <a:schemeClr val="accent2"/>
                </a:solidFill>
                <a:latin typeface="Monaco" charset="0"/>
                <a:ea typeface="ＭＳ Ｐゴシック" charset="0"/>
                <a:cs typeface="ＭＳ Ｐゴシック" charset="0"/>
              </a:rPr>
              <a:t>null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in Java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If you execute</a:t>
            </a: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Prints </a:t>
            </a:r>
            <a:r>
              <a:rPr lang="en-US" dirty="0">
                <a:latin typeface="Monaco" charset="0"/>
                <a:ea typeface="ＭＳ Ｐゴシック" charset="0"/>
              </a:rPr>
              <a:t>None</a:t>
            </a:r>
            <a:r>
              <a:rPr lang="en-US" dirty="0">
                <a:latin typeface="Arial" charset="0"/>
                <a:ea typeface="ＭＳ Ｐゴシック" charset="0"/>
              </a:rPr>
              <a:t> because </a:t>
            </a:r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list.sort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()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</a:rPr>
              <a:t/>
            </a:r>
            <a:br>
              <a:rPr lang="en-US" dirty="0" smtClean="0">
                <a:latin typeface="Arial" charset="0"/>
                <a:ea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</a:rPr>
              <a:t>does </a:t>
            </a:r>
            <a:r>
              <a:rPr lang="en-US" b="1" dirty="0">
                <a:latin typeface="Arial" charset="0"/>
                <a:ea typeface="ＭＳ Ｐゴシック" charset="0"/>
              </a:rPr>
              <a:t>not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b="1" i="1" dirty="0">
                <a:latin typeface="Arial" charset="0"/>
                <a:ea typeface="ＭＳ Ｐゴシック" charset="0"/>
              </a:rPr>
              <a:t>return</a:t>
            </a:r>
            <a:r>
              <a:rPr lang="en-US" dirty="0">
                <a:latin typeface="Arial" charset="0"/>
                <a:ea typeface="ＭＳ Ｐゴシック" charset="0"/>
              </a:rPr>
              <a:t> anything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4495800"/>
            <a:ext cx="4572000" cy="8302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 eaLnBrk="1" hangingPunct="1">
              <a:buFont typeface="Wingdings" charset="2"/>
              <a:buNone/>
              <a:defRPr/>
            </a:pPr>
            <a:r>
              <a:rPr lang="en-US" dirty="0">
                <a:latin typeface="Monaco" charset="0"/>
              </a:rPr>
              <a:t>list = </a:t>
            </a:r>
            <a:r>
              <a:rPr lang="en-US" dirty="0" err="1">
                <a:latin typeface="Monaco" charset="0"/>
              </a:rPr>
              <a:t>list.sort</a:t>
            </a:r>
            <a:r>
              <a:rPr lang="en-US" dirty="0">
                <a:latin typeface="Monaco" charset="0"/>
              </a:rPr>
              <a:t>()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dirty="0">
                <a:latin typeface="Monaco" charset="0"/>
              </a:rPr>
              <a:t>p</a:t>
            </a:r>
            <a:r>
              <a:rPr lang="en-US" dirty="0" smtClean="0">
                <a:latin typeface="Monaco" charset="0"/>
              </a:rPr>
              <a:t>rint(list)</a:t>
            </a:r>
            <a:endParaRPr lang="en-US" dirty="0"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07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Example Using </a:t>
            </a:r>
            <a:r>
              <a:rPr lang="en-US" b="1">
                <a:latin typeface="Monaco" charset="0"/>
                <a:ea typeface="ＭＳ Ｐゴシック" charset="0"/>
                <a:cs typeface="ＭＳ Ｐゴシック" charset="0"/>
              </a:rPr>
              <a:t>None</a:t>
            </a: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6500" name="Text Box 4"/>
          <p:cNvSpPr txBox="1">
            <a:spLocks noChangeArrowheads="1"/>
          </p:cNvSpPr>
          <p:nvPr/>
        </p:nvSpPr>
        <p:spPr bwMode="auto">
          <a:xfrm>
            <a:off x="304800" y="1295400"/>
            <a:ext cx="8342072" cy="22467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tabLst>
                <a:tab pos="571500" algn="l"/>
                <a:tab pos="1143000" algn="l"/>
              </a:tabLs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571500" algn="l"/>
                <a:tab pos="1143000" algn="l"/>
              </a:tabLs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tabLst>
                <a:tab pos="571500" algn="l"/>
                <a:tab pos="1143000" algn="l"/>
              </a:tabLs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tabLst>
                <a:tab pos="571500" algn="l"/>
                <a:tab pos="1143000" algn="l"/>
              </a:tabLs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tabLst>
                <a:tab pos="571500" algn="l"/>
                <a:tab pos="1143000" algn="l"/>
              </a:tabLs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  <a:tab pos="1143000" algn="l"/>
              </a:tabLs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  <a:tab pos="1143000" algn="l"/>
              </a:tabLs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  <a:tab pos="1143000" algn="l"/>
              </a:tabLs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  <a:tab pos="1143000" algn="l"/>
              </a:tabLs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196666"/>
                </a:solidFill>
                <a:latin typeface="Monaco" charset="0"/>
                <a:cs typeface="Monaco" charset="0"/>
              </a:rPr>
              <a:t># returns the lowercase letter translated by the key.</a:t>
            </a:r>
          </a:p>
          <a:p>
            <a:r>
              <a:rPr lang="en-US" sz="2000" dirty="0">
                <a:solidFill>
                  <a:srgbClr val="196666"/>
                </a:solidFill>
                <a:latin typeface="Monaco" charset="0"/>
                <a:cs typeface="Monaco" charset="0"/>
              </a:rPr>
              <a:t># If letter is not a lowercase letter, returns None</a:t>
            </a:r>
            <a:endParaRPr lang="en-US" sz="2000" b="1" dirty="0">
              <a:solidFill>
                <a:srgbClr val="196666"/>
              </a:solidFill>
              <a:latin typeface="Monaco" charset="0"/>
              <a:cs typeface="Monaco" charset="0"/>
            </a:endParaRPr>
          </a:p>
          <a:p>
            <a:r>
              <a:rPr lang="en-US" b="1" dirty="0" err="1">
                <a:solidFill>
                  <a:srgbClr val="660066"/>
                </a:solidFill>
                <a:latin typeface="Monaco" charset="0"/>
                <a:cs typeface="Monaco" charset="0"/>
              </a:rPr>
              <a:t>def</a:t>
            </a:r>
            <a:r>
              <a:rPr lang="en-US" dirty="0">
                <a:solidFill>
                  <a:srgbClr val="010101"/>
                </a:solidFill>
                <a:latin typeface="Monaco" charset="0"/>
                <a:cs typeface="Monaco" charset="0"/>
              </a:rPr>
              <a:t> </a:t>
            </a:r>
            <a:r>
              <a:rPr lang="en-US" dirty="0" err="1">
                <a:solidFill>
                  <a:srgbClr val="010101"/>
                </a:solidFill>
                <a:latin typeface="Monaco" charset="0"/>
                <a:cs typeface="Monaco" charset="0"/>
              </a:rPr>
              <a:t>translateLetter</a:t>
            </a:r>
            <a:r>
              <a:rPr lang="en-US" dirty="0">
                <a:solidFill>
                  <a:srgbClr val="010101"/>
                </a:solidFill>
                <a:latin typeface="Monaco" charset="0"/>
                <a:cs typeface="Monaco" charset="0"/>
              </a:rPr>
              <a:t>( letter, key ):</a:t>
            </a:r>
          </a:p>
          <a:p>
            <a:r>
              <a:rPr lang="en-US" dirty="0">
                <a:solidFill>
                  <a:srgbClr val="010101"/>
                </a:solidFill>
                <a:latin typeface="Monaco" charset="0"/>
                <a:cs typeface="Monaco" charset="0"/>
              </a:rPr>
              <a:t>	</a:t>
            </a:r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if</a:t>
            </a:r>
            <a:r>
              <a:rPr lang="en-US" dirty="0">
                <a:solidFill>
                  <a:srgbClr val="010101"/>
                </a:solidFill>
                <a:latin typeface="Monaco" charset="0"/>
                <a:cs typeface="Monaco" charset="0"/>
              </a:rPr>
              <a:t> letter &lt; </a:t>
            </a:r>
            <a:r>
              <a:rPr lang="en-US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'</a:t>
            </a:r>
            <a:r>
              <a:rPr lang="en-US" dirty="0" smtClean="0">
                <a:solidFill>
                  <a:srgbClr val="010101"/>
                </a:solidFill>
                <a:latin typeface="Monaco" charset="0"/>
                <a:cs typeface="Monaco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'</a:t>
            </a:r>
            <a:r>
              <a:rPr lang="en-US" dirty="0" smtClean="0">
                <a:solidFill>
                  <a:srgbClr val="010101"/>
                </a:solidFill>
                <a:latin typeface="Monaco" charset="0"/>
                <a:cs typeface="Monaco" charset="0"/>
              </a:rPr>
              <a:t> </a:t>
            </a:r>
            <a:r>
              <a:rPr lang="en-US" dirty="0">
                <a:solidFill>
                  <a:srgbClr val="660066"/>
                </a:solidFill>
                <a:latin typeface="Monaco" charset="0"/>
                <a:cs typeface="Monaco" charset="0"/>
              </a:rPr>
              <a:t>or</a:t>
            </a:r>
            <a:r>
              <a:rPr lang="en-US" dirty="0">
                <a:solidFill>
                  <a:srgbClr val="010101"/>
                </a:solidFill>
                <a:latin typeface="Monaco" charset="0"/>
                <a:cs typeface="Monaco" charset="0"/>
              </a:rPr>
              <a:t> letter &gt; </a:t>
            </a:r>
            <a:r>
              <a:rPr lang="en-US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'</a:t>
            </a:r>
            <a:r>
              <a:rPr lang="en-US" dirty="0" smtClean="0">
                <a:solidFill>
                  <a:srgbClr val="010101"/>
                </a:solidFill>
                <a:latin typeface="Monaco" charset="0"/>
                <a:cs typeface="Monaco" charset="0"/>
              </a:rPr>
              <a:t>z</a:t>
            </a:r>
            <a:r>
              <a:rPr lang="en-US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'</a:t>
            </a:r>
            <a:r>
              <a:rPr lang="en-US" dirty="0" smtClean="0">
                <a:solidFill>
                  <a:srgbClr val="010101"/>
                </a:solidFill>
                <a:latin typeface="Monaco" charset="0"/>
                <a:cs typeface="Monaco" charset="0"/>
              </a:rPr>
              <a:t>:</a:t>
            </a:r>
            <a:endParaRPr lang="en-US" dirty="0">
              <a:solidFill>
                <a:srgbClr val="010101"/>
              </a:solidFill>
              <a:latin typeface="Monaco" charset="0"/>
              <a:cs typeface="Monaco" charset="0"/>
            </a:endParaRPr>
          </a:p>
          <a:p>
            <a:r>
              <a:rPr lang="en-US" dirty="0">
                <a:solidFill>
                  <a:srgbClr val="010101"/>
                </a:solidFill>
                <a:latin typeface="Monaco" charset="0"/>
                <a:cs typeface="Monaco" charset="0"/>
              </a:rPr>
              <a:t>		</a:t>
            </a:r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return</a:t>
            </a:r>
            <a:r>
              <a:rPr lang="en-US" dirty="0">
                <a:solidFill>
                  <a:srgbClr val="010101"/>
                </a:solidFill>
                <a:latin typeface="Monaco" charset="0"/>
                <a:cs typeface="Monaco" charset="0"/>
              </a:rPr>
              <a:t> None</a:t>
            </a:r>
          </a:p>
          <a:p>
            <a:r>
              <a:rPr lang="en-US" dirty="0">
                <a:solidFill>
                  <a:srgbClr val="196666"/>
                </a:solidFill>
                <a:latin typeface="Monaco" charset="0"/>
                <a:cs typeface="Monaco" charset="0"/>
              </a:rPr>
              <a:t>	#As usual …</a:t>
            </a:r>
          </a:p>
        </p:txBody>
      </p:sp>
      <p:sp>
        <p:nvSpPr>
          <p:cNvPr id="746501" name="Text Box 5"/>
          <p:cNvSpPr txBox="1">
            <a:spLocks noChangeArrowheads="1"/>
          </p:cNvSpPr>
          <p:nvPr/>
        </p:nvSpPr>
        <p:spPr bwMode="auto">
          <a:xfrm>
            <a:off x="320675" y="3810000"/>
            <a:ext cx="7202488" cy="157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196666"/>
                </a:solidFill>
                <a:latin typeface="Monaco" charset="0"/>
                <a:ea typeface="Monaco" charset="0"/>
                <a:cs typeface="Monaco" charset="0"/>
              </a:rPr>
              <a:t># example use</a:t>
            </a:r>
          </a:p>
          <a:p>
            <a:pPr>
              <a:defRPr/>
            </a:pPr>
            <a:r>
              <a:rPr lang="en-US" dirty="0" err="1">
                <a:solidFill>
                  <a:srgbClr val="010101"/>
                </a:solidFill>
                <a:latin typeface="Monaco" charset="0"/>
                <a:ea typeface="Monaco" charset="0"/>
                <a:cs typeface="Monaco" charset="0"/>
              </a:rPr>
              <a:t>encLetter</a:t>
            </a:r>
            <a:r>
              <a:rPr lang="en-US" dirty="0">
                <a:solidFill>
                  <a:srgbClr val="010101"/>
                </a:solidFill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dirty="0" err="1">
                <a:solidFill>
                  <a:srgbClr val="010101"/>
                </a:solidFill>
                <a:latin typeface="Monaco" charset="0"/>
                <a:ea typeface="Monaco" charset="0"/>
                <a:cs typeface="Monaco" charset="0"/>
              </a:rPr>
              <a:t>translateLetter(char</a:t>
            </a:r>
            <a:r>
              <a:rPr lang="en-US" dirty="0">
                <a:solidFill>
                  <a:srgbClr val="010101"/>
                </a:solidFill>
                <a:latin typeface="Monaco" charset="0"/>
                <a:ea typeface="Monaco" charset="0"/>
                <a:cs typeface="Monaco" charset="0"/>
              </a:rPr>
              <a:t>, key)</a:t>
            </a:r>
          </a:p>
          <a:p>
            <a:pPr>
              <a:defRPr/>
            </a:pPr>
            <a:r>
              <a:rPr lang="en-US" b="1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if</a:t>
            </a:r>
            <a:r>
              <a:rPr lang="en-US" dirty="0">
                <a:solidFill>
                  <a:srgbClr val="01010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err="1">
                <a:solidFill>
                  <a:srgbClr val="010101"/>
                </a:solidFill>
                <a:latin typeface="Monaco" charset="0"/>
                <a:ea typeface="Monaco" charset="0"/>
                <a:cs typeface="Monaco" charset="0"/>
              </a:rPr>
              <a:t>encLetter</a:t>
            </a:r>
            <a:r>
              <a:rPr lang="en-US" dirty="0">
                <a:solidFill>
                  <a:srgbClr val="01010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is</a:t>
            </a:r>
            <a:r>
              <a:rPr lang="en-US" dirty="0">
                <a:solidFill>
                  <a:srgbClr val="010101"/>
                </a:solidFill>
                <a:latin typeface="Monaco" charset="0"/>
                <a:ea typeface="Monaco" charset="0"/>
                <a:cs typeface="Monaco" charset="0"/>
              </a:rPr>
              <a:t> None:</a:t>
            </a:r>
          </a:p>
          <a:p>
            <a:pPr>
              <a:defRPr/>
            </a:pPr>
            <a:r>
              <a:rPr lang="en-US" dirty="0">
                <a:solidFill>
                  <a:srgbClr val="010101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solidFill>
                  <a:srgbClr val="010101"/>
                </a:solidFill>
                <a:latin typeface="Monaco" charset="0"/>
                <a:ea typeface="Monaco" charset="0"/>
                <a:cs typeface="Monaco" charset="0"/>
              </a:rPr>
              <a:t>print("Error </a:t>
            </a:r>
            <a:r>
              <a:rPr lang="en-US" dirty="0">
                <a:solidFill>
                  <a:srgbClr val="010101"/>
                </a:solidFill>
                <a:latin typeface="Monaco" charset="0"/>
                <a:ea typeface="Monaco" charset="0"/>
                <a:cs typeface="Monaco" charset="0"/>
              </a:rPr>
              <a:t>in message: </a:t>
            </a:r>
            <a:r>
              <a:rPr lang="en-US" dirty="0" smtClean="0">
                <a:solidFill>
                  <a:srgbClr val="010101"/>
                </a:solidFill>
                <a:latin typeface="Monaco" charset="0"/>
                <a:ea typeface="Monaco" charset="0"/>
                <a:cs typeface="Monaco" charset="0"/>
              </a:rPr>
              <a:t>", char)</a:t>
            </a:r>
            <a:endParaRPr lang="en-US" dirty="0">
              <a:solidFill>
                <a:srgbClr val="010101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199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Inserting Key-Value Pairs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Syntax:</a:t>
            </a:r>
          </a:p>
          <a:p>
            <a:pPr lvl="1" eaLnBrk="1" hangingPunct="1">
              <a:buFont typeface="Wingdings" charset="0"/>
              <a:buNone/>
            </a:pP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&lt;dictionary&gt;[&lt;key&gt;] = &lt;value&gt;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err="1" smtClean="0">
                <a:latin typeface="Monaco" charset="0"/>
                <a:ea typeface="ＭＳ Ｐゴシック" charset="0"/>
                <a:cs typeface="Monaco" charset="0"/>
              </a:rPr>
              <a:t>ascii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['a']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= 97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Creates new mapping of </a:t>
            </a:r>
            <a:r>
              <a:rPr lang="en-US" dirty="0" smtClean="0">
                <a:latin typeface="Arial" charset="0"/>
                <a:ea typeface="ＭＳ Ｐゴシック" charset="0"/>
              </a:rPr>
              <a:t>'a' </a:t>
            </a:r>
            <a:r>
              <a:rPr lang="en-US" dirty="0">
                <a:latin typeface="Arial" charset="0"/>
                <a:ea typeface="ＭＳ Ｐゴシック" charset="0"/>
                <a:sym typeface="Wingdings" charset="0"/>
              </a:rPr>
              <a:t></a:t>
            </a:r>
            <a:r>
              <a:rPr lang="en-US" dirty="0">
                <a:latin typeface="Arial" charset="0"/>
                <a:ea typeface="ＭＳ Ｐゴシック" charset="0"/>
              </a:rPr>
              <a:t> 97</a:t>
            </a:r>
          </a:p>
        </p:txBody>
      </p:sp>
      <p:sp>
        <p:nvSpPr>
          <p:cNvPr id="50183" name="Text Box 4"/>
          <p:cNvSpPr txBox="1">
            <a:spLocks noChangeArrowheads="1"/>
          </p:cNvSpPr>
          <p:nvPr/>
        </p:nvSpPr>
        <p:spPr bwMode="auto">
          <a:xfrm>
            <a:off x="4572000" y="5867400"/>
            <a:ext cx="36938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 smtClean="0">
                <a:latin typeface="Monaco"/>
                <a:cs typeface="Monaco"/>
              </a:rPr>
              <a:t>ascii_dictionary.py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08181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How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Does </a:t>
            </a:r>
            <a:r>
              <a:rPr lang="en-US" b="1" dirty="0">
                <a:solidFill>
                  <a:srgbClr val="660066"/>
                </a:solidFill>
                <a:latin typeface="Monaco" charset="0"/>
                <a:ea typeface="ＭＳ Ｐゴシック" charset="0"/>
                <a:cs typeface="Monaco" charset="0"/>
              </a:rPr>
              <a:t>in</a:t>
            </a:r>
            <a:r>
              <a:rPr lang="en-US" dirty="0">
                <a:solidFill>
                  <a:srgbClr val="400080"/>
                </a:solidFill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Work for Lists?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038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>
                <a:solidFill>
                  <a:srgbClr val="2017B8"/>
                </a:solidFill>
                <a:latin typeface="Monaco" charset="0"/>
                <a:ea typeface="ＭＳ Ｐゴシック" charset="0"/>
                <a:cs typeface="ＭＳ Ｐゴシック" charset="0"/>
              </a:rPr>
              <a:t>guess </a:t>
            </a:r>
            <a:r>
              <a:rPr lang="en-US" b="1" dirty="0">
                <a:solidFill>
                  <a:srgbClr val="660066"/>
                </a:solidFill>
                <a:latin typeface="Monaco" charset="0"/>
                <a:ea typeface="ＭＳ Ｐゴシック" charset="0"/>
                <a:cs typeface="ＭＳ Ｐゴシック" charset="0"/>
              </a:rPr>
              <a:t>in</a:t>
            </a:r>
            <a:r>
              <a:rPr lang="en-US" dirty="0">
                <a:solidFill>
                  <a:schemeClr val="bg2"/>
                </a:solidFill>
                <a:latin typeface="Monaco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solidFill>
                  <a:srgbClr val="2017B8"/>
                </a:solidFill>
                <a:latin typeface="Monaco" charset="0"/>
                <a:ea typeface="ＭＳ Ｐゴシック" charset="0"/>
                <a:cs typeface="ＭＳ Ｐゴシック" charset="0"/>
              </a:rPr>
              <a:t>prevGuesses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, where </a:t>
            </a:r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prevGuesses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is a list object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For each element in list, checks if element equals (==) </a:t>
            </a:r>
            <a:r>
              <a:rPr lang="en-US" dirty="0">
                <a:latin typeface="Monaco" charset="0"/>
                <a:ea typeface="ＭＳ Ｐゴシック" charset="0"/>
              </a:rPr>
              <a:t>guess</a:t>
            </a:r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 the worst case, how many elements does </a:t>
            </a:r>
            <a:r>
              <a:rPr lang="en-US" b="1" dirty="0">
                <a:solidFill>
                  <a:srgbClr val="660066"/>
                </a:solidFill>
                <a:latin typeface="Monaco" charset="0"/>
                <a:ea typeface="ＭＳ Ｐゴシック" charset="0"/>
                <a:cs typeface="Monaco" charset="0"/>
              </a:rPr>
              <a:t>in</a:t>
            </a:r>
            <a:r>
              <a:rPr lang="en-US" dirty="0">
                <a:solidFill>
                  <a:srgbClr val="400080"/>
                </a:solidFill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have to check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?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814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Textbook’s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Index</a:t>
            </a:r>
          </a:p>
        </p:txBody>
      </p:sp>
      <p:graphicFrame>
        <p:nvGraphicFramePr>
          <p:cNvPr id="738308" name="Group 4"/>
          <p:cNvGraphicFramePr>
            <a:graphicFrameLocks noGrp="1"/>
          </p:cNvGraphicFramePr>
          <p:nvPr/>
        </p:nvGraphicFramePr>
        <p:xfrm>
          <a:off x="5638800" y="1219200"/>
          <a:ext cx="2362200" cy="548640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58" name="Text Box 32"/>
          <p:cNvSpPr txBox="1">
            <a:spLocks noChangeArrowheads="1"/>
          </p:cNvSpPr>
          <p:nvPr/>
        </p:nvSpPr>
        <p:spPr bwMode="auto">
          <a:xfrm>
            <a:off x="2592388" y="2057400"/>
            <a:ext cx="1503987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/>
              <a:t>integer</a:t>
            </a:r>
            <a:r>
              <a:rPr lang="en-US" dirty="0">
                <a:latin typeface="Monaco"/>
                <a:cs typeface="Monaco"/>
              </a:rPr>
              <a:t>"</a:t>
            </a:r>
            <a:endParaRPr lang="en-US" dirty="0"/>
          </a:p>
        </p:txBody>
      </p:sp>
      <p:sp>
        <p:nvSpPr>
          <p:cNvPr id="52259" name="Line 33"/>
          <p:cNvSpPr>
            <a:spLocks noChangeShapeType="1"/>
          </p:cNvSpPr>
          <p:nvPr/>
        </p:nvSpPr>
        <p:spPr bwMode="auto">
          <a:xfrm>
            <a:off x="4038600" y="2362200"/>
            <a:ext cx="1600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0" name="Text Box 34"/>
          <p:cNvSpPr txBox="1">
            <a:spLocks noChangeArrowheads="1"/>
          </p:cNvSpPr>
          <p:nvPr/>
        </p:nvSpPr>
        <p:spPr bwMode="auto">
          <a:xfrm>
            <a:off x="2740025" y="3962400"/>
            <a:ext cx="1317338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/>
              <a:t>string</a:t>
            </a:r>
            <a:r>
              <a:rPr lang="en-US" dirty="0">
                <a:latin typeface="Monaco"/>
                <a:cs typeface="Monaco"/>
              </a:rPr>
              <a:t>"</a:t>
            </a:r>
            <a:endParaRPr lang="en-US" dirty="0"/>
          </a:p>
        </p:txBody>
      </p:sp>
      <p:sp>
        <p:nvSpPr>
          <p:cNvPr id="52261" name="Line 35"/>
          <p:cNvSpPr>
            <a:spLocks noChangeShapeType="1"/>
          </p:cNvSpPr>
          <p:nvPr/>
        </p:nvSpPr>
        <p:spPr bwMode="auto">
          <a:xfrm>
            <a:off x="4038600" y="4232275"/>
            <a:ext cx="1600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2" name="Text Box 36"/>
          <p:cNvSpPr txBox="1">
            <a:spLocks noChangeArrowheads="1"/>
          </p:cNvSpPr>
          <p:nvPr/>
        </p:nvSpPr>
        <p:spPr bwMode="auto">
          <a:xfrm>
            <a:off x="2974975" y="5753100"/>
            <a:ext cx="115398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/>
              <a:t>float</a:t>
            </a:r>
            <a:r>
              <a:rPr lang="en-US" dirty="0">
                <a:latin typeface="Monaco"/>
                <a:cs typeface="Monaco"/>
              </a:rPr>
              <a:t>"</a:t>
            </a:r>
            <a:endParaRPr lang="en-US" dirty="0"/>
          </a:p>
        </p:txBody>
      </p:sp>
      <p:sp>
        <p:nvSpPr>
          <p:cNvPr id="52263" name="Line 37"/>
          <p:cNvSpPr>
            <a:spLocks noChangeShapeType="1"/>
          </p:cNvSpPr>
          <p:nvPr/>
        </p:nvSpPr>
        <p:spPr bwMode="auto">
          <a:xfrm>
            <a:off x="4114800" y="6019800"/>
            <a:ext cx="1524000" cy="31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4" name="Text Box 38"/>
          <p:cNvSpPr txBox="1">
            <a:spLocks noChangeArrowheads="1"/>
          </p:cNvSpPr>
          <p:nvPr/>
        </p:nvSpPr>
        <p:spPr bwMode="auto">
          <a:xfrm>
            <a:off x="3194050" y="3048000"/>
            <a:ext cx="93532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/>
              <a:t>list</a:t>
            </a:r>
            <a:r>
              <a:rPr lang="en-US" dirty="0">
                <a:latin typeface="Monaco"/>
                <a:cs typeface="Monaco"/>
              </a:rPr>
              <a:t>"</a:t>
            </a:r>
            <a:endParaRPr lang="en-US" dirty="0"/>
          </a:p>
        </p:txBody>
      </p:sp>
      <p:sp>
        <p:nvSpPr>
          <p:cNvPr id="52265" name="Line 39"/>
          <p:cNvSpPr>
            <a:spLocks noChangeShapeType="1"/>
          </p:cNvSpPr>
          <p:nvPr/>
        </p:nvSpPr>
        <p:spPr bwMode="auto">
          <a:xfrm flipV="1">
            <a:off x="4114800" y="3317873"/>
            <a:ext cx="1520824" cy="34926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6" name="Text Box 42"/>
          <p:cNvSpPr txBox="1">
            <a:spLocks noChangeArrowheads="1"/>
          </p:cNvSpPr>
          <p:nvPr/>
        </p:nvSpPr>
        <p:spPr bwMode="auto">
          <a:xfrm>
            <a:off x="593725" y="3763963"/>
            <a:ext cx="909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/>
              <a:t>Keys</a:t>
            </a:r>
            <a:endParaRPr lang="en-US"/>
          </a:p>
        </p:txBody>
      </p:sp>
      <p:sp>
        <p:nvSpPr>
          <p:cNvPr id="52267" name="Text Box 43"/>
          <p:cNvSpPr txBox="1">
            <a:spLocks noChangeArrowheads="1"/>
          </p:cNvSpPr>
          <p:nvPr/>
        </p:nvSpPr>
        <p:spPr bwMode="auto">
          <a:xfrm>
            <a:off x="6194425" y="758825"/>
            <a:ext cx="119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/>
              <a:t>Values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8600" y="1219200"/>
            <a:ext cx="4986338" cy="461963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 err="1" smtClean="0">
                <a:latin typeface="Monaco"/>
                <a:cs typeface="Monaco"/>
              </a:rPr>
              <a:t>bookindex</a:t>
            </a:r>
            <a:r>
              <a:rPr lang="en-US" dirty="0" smtClean="0">
                <a:latin typeface="Monaco"/>
                <a:cs typeface="Monaco"/>
              </a:rPr>
              <a:t>["dictionary"]</a:t>
            </a:r>
            <a:r>
              <a:rPr lang="en-US" dirty="0">
                <a:latin typeface="Monaco"/>
                <a:cs typeface="Monaco"/>
              </a:rPr>
              <a:t>=58</a:t>
            </a:r>
          </a:p>
        </p:txBody>
      </p:sp>
    </p:spTree>
    <p:extLst>
      <p:ext uri="{BB962C8B-B14F-4D97-AF65-F5344CB8AC3E}">
        <p14:creationId xmlns:p14="http://schemas.microsoft.com/office/powerpoint/2010/main" val="3185033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Textbook’s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Index</a:t>
            </a:r>
          </a:p>
        </p:txBody>
      </p:sp>
      <p:graphicFrame>
        <p:nvGraphicFramePr>
          <p:cNvPr id="744452" name="Group 4"/>
          <p:cNvGraphicFramePr>
            <a:graphicFrameLocks noGrp="1"/>
          </p:cNvGraphicFramePr>
          <p:nvPr/>
        </p:nvGraphicFramePr>
        <p:xfrm>
          <a:off x="5638800" y="1219200"/>
          <a:ext cx="2362200" cy="548640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307" name="Line 33"/>
          <p:cNvSpPr>
            <a:spLocks noChangeShapeType="1"/>
          </p:cNvSpPr>
          <p:nvPr/>
        </p:nvSpPr>
        <p:spPr bwMode="auto">
          <a:xfrm>
            <a:off x="4114800" y="2362200"/>
            <a:ext cx="1524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9" name="Line 35"/>
          <p:cNvSpPr>
            <a:spLocks noChangeShapeType="1"/>
          </p:cNvSpPr>
          <p:nvPr/>
        </p:nvSpPr>
        <p:spPr bwMode="auto">
          <a:xfrm>
            <a:off x="4038600" y="4232275"/>
            <a:ext cx="1600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11" name="Line 37"/>
          <p:cNvSpPr>
            <a:spLocks noChangeShapeType="1"/>
          </p:cNvSpPr>
          <p:nvPr/>
        </p:nvSpPr>
        <p:spPr bwMode="auto">
          <a:xfrm>
            <a:off x="4114800" y="6019800"/>
            <a:ext cx="1524000" cy="31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13" name="Line 39"/>
          <p:cNvSpPr>
            <a:spLocks noChangeShapeType="1"/>
          </p:cNvSpPr>
          <p:nvPr/>
        </p:nvSpPr>
        <p:spPr bwMode="auto">
          <a:xfrm flipV="1">
            <a:off x="4114800" y="3317875"/>
            <a:ext cx="1520824" cy="349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14" name="Text Box 40"/>
          <p:cNvSpPr txBox="1">
            <a:spLocks noChangeArrowheads="1"/>
          </p:cNvSpPr>
          <p:nvPr/>
        </p:nvSpPr>
        <p:spPr bwMode="auto">
          <a:xfrm>
            <a:off x="2263775" y="4838700"/>
            <a:ext cx="175195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smtClean="0"/>
              <a:t>"dictionary"</a:t>
            </a:r>
            <a:endParaRPr lang="en-US" dirty="0"/>
          </a:p>
        </p:txBody>
      </p:sp>
      <p:sp>
        <p:nvSpPr>
          <p:cNvPr id="54315" name="Line 41"/>
          <p:cNvSpPr>
            <a:spLocks noChangeShapeType="1"/>
          </p:cNvSpPr>
          <p:nvPr/>
        </p:nvSpPr>
        <p:spPr bwMode="auto">
          <a:xfrm>
            <a:off x="4038600" y="5108575"/>
            <a:ext cx="1600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16" name="Text Box 42"/>
          <p:cNvSpPr txBox="1">
            <a:spLocks noChangeArrowheads="1"/>
          </p:cNvSpPr>
          <p:nvPr/>
        </p:nvSpPr>
        <p:spPr bwMode="auto">
          <a:xfrm>
            <a:off x="593725" y="3763963"/>
            <a:ext cx="909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/>
              <a:t>Keys</a:t>
            </a:r>
            <a:endParaRPr lang="en-US"/>
          </a:p>
        </p:txBody>
      </p:sp>
      <p:sp>
        <p:nvSpPr>
          <p:cNvPr id="54317" name="Text Box 43"/>
          <p:cNvSpPr txBox="1">
            <a:spLocks noChangeArrowheads="1"/>
          </p:cNvSpPr>
          <p:nvPr/>
        </p:nvSpPr>
        <p:spPr bwMode="auto">
          <a:xfrm>
            <a:off x="6194425" y="758825"/>
            <a:ext cx="119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/>
              <a:t>Values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28600" y="1219200"/>
            <a:ext cx="4986338" cy="461963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 err="1">
                <a:latin typeface="Monaco"/>
                <a:cs typeface="Monaco"/>
              </a:rPr>
              <a:t>bookindex</a:t>
            </a:r>
            <a:r>
              <a:rPr lang="en-US" dirty="0">
                <a:latin typeface="Monaco"/>
                <a:cs typeface="Monaco"/>
              </a:rPr>
              <a:t>["dictionary"]=58</a:t>
            </a:r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2592388" y="2057400"/>
            <a:ext cx="1503987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/>
              <a:t>integer</a:t>
            </a:r>
            <a:r>
              <a:rPr lang="en-US" dirty="0">
                <a:latin typeface="Monaco"/>
                <a:cs typeface="Monaco"/>
              </a:rPr>
              <a:t>"</a:t>
            </a:r>
            <a:endParaRPr lang="en-US" dirty="0"/>
          </a:p>
        </p:txBody>
      </p: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2740025" y="3962400"/>
            <a:ext cx="1317338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/>
              <a:t>string</a:t>
            </a:r>
            <a:r>
              <a:rPr lang="en-US" dirty="0">
                <a:latin typeface="Monaco"/>
                <a:cs typeface="Monaco"/>
              </a:rPr>
              <a:t>"</a:t>
            </a:r>
            <a:endParaRPr lang="en-US" dirty="0"/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2974975" y="5753100"/>
            <a:ext cx="115398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/>
              <a:t>float</a:t>
            </a:r>
            <a:r>
              <a:rPr lang="en-US" dirty="0">
                <a:latin typeface="Monaco"/>
                <a:cs typeface="Monaco"/>
              </a:rPr>
              <a:t>"</a:t>
            </a:r>
            <a:endParaRPr lang="en-US" dirty="0"/>
          </a:p>
        </p:txBody>
      </p:sp>
      <p:sp>
        <p:nvSpPr>
          <p:cNvPr id="24" name="Text Box 38"/>
          <p:cNvSpPr txBox="1">
            <a:spLocks noChangeArrowheads="1"/>
          </p:cNvSpPr>
          <p:nvPr/>
        </p:nvSpPr>
        <p:spPr bwMode="auto">
          <a:xfrm>
            <a:off x="3194050" y="3048000"/>
            <a:ext cx="93532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/>
              <a:t>list</a:t>
            </a:r>
            <a:r>
              <a:rPr lang="en-US" dirty="0">
                <a:latin typeface="Monaco"/>
                <a:cs typeface="Monaco"/>
              </a:rPr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Adding/Modifying Key-Value Pairs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Syntax:</a:t>
            </a:r>
          </a:p>
          <a:p>
            <a:pPr lvl="1" eaLnBrk="1" hangingPunct="1">
              <a:buFont typeface="Wingdings" charset="0"/>
              <a:buNone/>
            </a:pP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&lt;dictionary&gt;[&lt;key&gt;] = &lt;value&gt;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directory[</a:t>
            </a:r>
            <a:r>
              <a:rPr lang="ja-JP" altLang="en-US" dirty="0" smtClean="0">
                <a:latin typeface="Monaco" charset="0"/>
                <a:ea typeface="ＭＳ Ｐゴシック" charset="0"/>
                <a:cs typeface="Monaco" charset="0"/>
              </a:rPr>
              <a:t>‘</a:t>
            </a:r>
            <a:r>
              <a:rPr lang="en-US" altLang="ja-JP" dirty="0">
                <a:latin typeface="Monaco" charset="0"/>
                <a:ea typeface="ＭＳ Ｐゴシック" charset="0"/>
                <a:cs typeface="Monaco" charset="0"/>
              </a:rPr>
              <a:t>r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egistrar</a:t>
            </a:r>
            <a:r>
              <a:rPr lang="ja-JP" altLang="en-US" dirty="0">
                <a:latin typeface="Monaco" charset="0"/>
                <a:ea typeface="ＭＳ Ｐゴシック" charset="0"/>
                <a:cs typeface="Monaco" charset="0"/>
              </a:rPr>
              <a:t>’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] = 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3025</a:t>
            </a:r>
            <a:endParaRPr lang="en-US" dirty="0">
              <a:latin typeface="Monaco" charset="0"/>
              <a:ea typeface="ＭＳ Ｐゴシック" charset="0"/>
              <a:cs typeface="Monaco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Adds mapping for </a:t>
            </a:r>
            <a:r>
              <a:rPr lang="ja-JP" altLang="en-US" dirty="0">
                <a:latin typeface="Monaco" charset="0"/>
                <a:ea typeface="ＭＳ Ｐゴシック" charset="0"/>
                <a:cs typeface="Monaco" charset="0"/>
              </a:rPr>
              <a:t>‘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registrar</a:t>
            </a:r>
            <a:r>
              <a:rPr lang="ja-JP" altLang="en-US" dirty="0">
                <a:latin typeface="Monaco" charset="0"/>
                <a:ea typeface="ＭＳ Ｐゴシック" charset="0"/>
                <a:cs typeface="Monaco" charset="0"/>
              </a:rPr>
              <a:t>’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</a:rPr>
              <a:t>to </a:t>
            </a:r>
            <a:r>
              <a:rPr lang="en-US" dirty="0" smtClean="0">
                <a:latin typeface="Arial" charset="0"/>
                <a:ea typeface="ＭＳ Ｐゴシック" charset="0"/>
              </a:rPr>
              <a:t>3025</a:t>
            </a:r>
            <a:endParaRPr lang="en-US" dirty="0">
              <a:latin typeface="Arial" charset="0"/>
              <a:ea typeface="ＭＳ Ｐゴシック" charset="0"/>
            </a:endParaRPr>
          </a:p>
          <a:p>
            <a:pPr marL="457200" lvl="1" indent="0" eaLnBrk="1" hangingPunct="1">
              <a:buNone/>
            </a:pPr>
            <a:r>
              <a:rPr lang="en-US" b="1" dirty="0" smtClean="0">
                <a:latin typeface="Arial" charset="0"/>
                <a:ea typeface="ＭＳ Ｐゴシック" charset="0"/>
              </a:rPr>
              <a:t>OR</a:t>
            </a: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</a:rPr>
              <a:t>Modifies </a:t>
            </a:r>
            <a:r>
              <a:rPr lang="en-US" dirty="0">
                <a:latin typeface="Arial" charset="0"/>
                <a:ea typeface="ＭＳ Ｐゴシック" charset="0"/>
              </a:rPr>
              <a:t>old entry </a:t>
            </a:r>
            <a:r>
              <a:rPr lang="en-US" dirty="0" smtClean="0">
                <a:latin typeface="Arial" charset="0"/>
                <a:ea typeface="ＭＳ Ｐゴシック" charset="0"/>
              </a:rPr>
              <a:t>if </a:t>
            </a:r>
            <a:r>
              <a:rPr lang="en-US" dirty="0">
                <a:latin typeface="Arial" charset="0"/>
                <a:ea typeface="ＭＳ Ｐゴシック" charset="0"/>
              </a:rPr>
              <a:t>it existed </a:t>
            </a:r>
            <a:r>
              <a:rPr lang="en-US" smtClean="0">
                <a:latin typeface="Arial" charset="0"/>
                <a:ea typeface="ＭＳ Ｐゴシック" charset="0"/>
              </a:rPr>
              <a:t>to 3025</a:t>
            </a:r>
            <a:endParaRPr lang="en-US" b="1" dirty="0" smtClean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872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81600" y="5943600"/>
            <a:ext cx="3693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using_dictionary.py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1355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sz="3600" dirty="0" smtClean="0">
                <a:latin typeface="Monaco"/>
                <a:cs typeface="Monaco"/>
              </a:rPr>
              <a:t>keys()</a:t>
            </a:r>
            <a:r>
              <a:rPr lang="en-US" dirty="0" smtClean="0"/>
              <a:t> and </a:t>
            </a:r>
            <a:r>
              <a:rPr lang="en-US" sz="3600" dirty="0" smtClean="0">
                <a:latin typeface="Monaco"/>
                <a:cs typeface="Monaco"/>
              </a:rPr>
              <a:t>values()</a:t>
            </a:r>
            <a:endParaRPr lang="en-US" sz="3600" dirty="0">
              <a:latin typeface="Monaco"/>
              <a:cs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actually return a </a:t>
            </a:r>
            <a:r>
              <a:rPr lang="en-US" dirty="0" smtClean="0">
                <a:latin typeface="Monaco"/>
                <a:cs typeface="Monaco"/>
              </a:rPr>
              <a:t>list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But can be used similarly to a list</a:t>
            </a:r>
          </a:p>
          <a:p>
            <a:r>
              <a:rPr lang="en-US" dirty="0" smtClean="0"/>
              <a:t>If you want to make them into a list:</a:t>
            </a:r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3124200"/>
            <a:ext cx="4986762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Monaco"/>
                <a:cs typeface="Monaco"/>
              </a:rPr>
              <a:t>keys = 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list</a:t>
            </a:r>
            <a:r>
              <a:rPr lang="en-US" dirty="0" smtClean="0">
                <a:solidFill>
                  <a:schemeClr val="tx1"/>
                </a:solidFill>
                <a:latin typeface="Monaco"/>
                <a:cs typeface="Monaco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Monaco"/>
                <a:cs typeface="Monaco"/>
              </a:rPr>
              <a:t>mydict.keys</a:t>
            </a:r>
            <a:r>
              <a:rPr lang="en-US" dirty="0" smtClean="0">
                <a:solidFill>
                  <a:schemeClr val="tx1"/>
                </a:solidFill>
                <a:latin typeface="Monaco"/>
                <a:cs typeface="Monaco"/>
              </a:rPr>
              <a:t>())</a:t>
            </a:r>
            <a:endParaRPr lang="en-US" dirty="0">
              <a:solidFill>
                <a:schemeClr val="tx1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16437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lists and dictionaries</a:t>
            </a:r>
          </a:p>
          <a:p>
            <a:pPr lvl="1"/>
            <a:r>
              <a:rPr lang="en-US" dirty="0" smtClean="0"/>
              <a:t>What are their properties?</a:t>
            </a:r>
          </a:p>
          <a:p>
            <a:pPr lvl="1"/>
            <a:r>
              <a:rPr lang="en-US" dirty="0" smtClean="0"/>
              <a:t>How are they similar?</a:t>
            </a:r>
          </a:p>
          <a:p>
            <a:pPr lvl="1"/>
            <a:r>
              <a:rPr lang="en-US" dirty="0" smtClean="0"/>
              <a:t>How are they different?</a:t>
            </a:r>
          </a:p>
          <a:p>
            <a:pPr lvl="1"/>
            <a:r>
              <a:rPr lang="en-US" dirty="0" smtClean="0"/>
              <a:t>When do you use one or the other?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0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Lists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vs. Dictionaries</a:t>
            </a:r>
          </a:p>
        </p:txBody>
      </p:sp>
      <p:graphicFrame>
        <p:nvGraphicFramePr>
          <p:cNvPr id="7628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397852"/>
              </p:ext>
            </p:extLst>
          </p:nvPr>
        </p:nvGraphicFramePr>
        <p:xfrm>
          <a:off x="228600" y="1271588"/>
          <a:ext cx="8686800" cy="4805481"/>
        </p:xfrm>
        <a:graphic>
          <a:graphicData uri="http://schemas.openxmlformats.org/drawingml/2006/table">
            <a:tbl>
              <a:tblPr/>
              <a:tblGrid>
                <a:gridCol w="3733800"/>
                <a:gridCol w="4953000"/>
              </a:tblGrid>
              <a:tr h="518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Lists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Dictionaries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822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integer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positions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(0, …) to any type of value</a:t>
                      </a: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Map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immutable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, float, string) to any type of value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Ordered</a:t>
                      </a: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Unordered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Slower to find a value (</a:t>
                      </a: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in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onaco" charset="0"/>
                          <a:cs typeface="Monaco" charset="0"/>
                        </a:rPr>
                        <a:t>)</a:t>
                      </a: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Fast to find a value (use key)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0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Fast to print in order</a:t>
                      </a: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Slower to print in order (by key)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Only as big as you make it</a:t>
                      </a: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Takes up a lot of space (so can add elements in the middle)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931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Faster Lookups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 my phone’s contacts app,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 wanted to know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my friend’s phone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number,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Would I search through an </a:t>
            </a:r>
            <a:r>
              <a:rPr lang="en-US" dirty="0" smtClean="0">
                <a:latin typeface="Arial" charset="0"/>
                <a:ea typeface="ＭＳ Ｐゴシック" charset="0"/>
              </a:rPr>
              <a:t>ordered list </a:t>
            </a:r>
            <a:r>
              <a:rPr lang="en-US" dirty="0">
                <a:latin typeface="Arial" charset="0"/>
                <a:ea typeface="ＭＳ Ｐゴシック" charset="0"/>
              </a:rPr>
              <a:t>of phone numbers?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No, I would look up </a:t>
            </a:r>
            <a:r>
              <a:rPr lang="en-US" dirty="0" smtClean="0">
                <a:latin typeface="Arial" charset="0"/>
                <a:ea typeface="ＭＳ Ｐゴシック" charset="0"/>
              </a:rPr>
              <a:t>my friend and </a:t>
            </a:r>
            <a:r>
              <a:rPr lang="en-US" dirty="0">
                <a:latin typeface="Arial" charset="0"/>
                <a:ea typeface="ＭＳ Ｐゴシック" charset="0"/>
              </a:rPr>
              <a:t>find the phone number </a:t>
            </a:r>
            <a:r>
              <a:rPr lang="en-US" b="1" dirty="0">
                <a:latin typeface="Arial" charset="0"/>
                <a:ea typeface="ＭＳ Ｐゴシック" charset="0"/>
              </a:rPr>
              <a:t>associated</a:t>
            </a:r>
            <a:r>
              <a:rPr lang="en-US" dirty="0">
                <a:latin typeface="Arial" charset="0"/>
                <a:ea typeface="ＭＳ Ｐゴシック" charset="0"/>
              </a:rPr>
              <a:t> with </a:t>
            </a:r>
            <a:r>
              <a:rPr lang="en-US" dirty="0" smtClean="0">
                <a:latin typeface="Arial" charset="0"/>
                <a:ea typeface="ＭＳ Ｐゴシック" charset="0"/>
              </a:rPr>
              <a:t>my friend</a:t>
            </a:r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This type of data structure is known as a </a:t>
            </a:r>
            <a:r>
              <a:rPr lang="en-US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dictionary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in Python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Maps a </a:t>
            </a:r>
            <a:r>
              <a:rPr lang="en-US" b="1" dirty="0">
                <a:latin typeface="Arial" charset="0"/>
                <a:ea typeface="ＭＳ Ｐゴシック" charset="0"/>
              </a:rPr>
              <a:t>key</a:t>
            </a:r>
            <a:r>
              <a:rPr lang="en-US" dirty="0">
                <a:latin typeface="Arial" charset="0"/>
                <a:ea typeface="ＭＳ Ｐゴシック" charset="0"/>
              </a:rPr>
              <a:t> to a </a:t>
            </a:r>
            <a:r>
              <a:rPr lang="en-US" b="1" dirty="0">
                <a:latin typeface="Arial" charset="0"/>
                <a:ea typeface="ＭＳ Ｐゴシック" charset="0"/>
              </a:rPr>
              <a:t>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</a:rPr>
              <a:t>Contacts’ key</a:t>
            </a:r>
            <a:r>
              <a:rPr lang="en-US" dirty="0">
                <a:latin typeface="Arial" charset="0"/>
                <a:ea typeface="ＭＳ Ｐゴシック" charset="0"/>
              </a:rPr>
              <a:t>: </a:t>
            </a:r>
            <a:r>
              <a:rPr lang="ja-JP" altLang="en-US" dirty="0" smtClean="0">
                <a:latin typeface="Arial" charset="0"/>
                <a:ea typeface="ＭＳ Ｐゴシック" charset="0"/>
              </a:rPr>
              <a:t>“</a:t>
            </a:r>
            <a:r>
              <a:rPr lang="en-US" dirty="0" smtClean="0">
                <a:latin typeface="Arial" charset="0"/>
                <a:ea typeface="ＭＳ Ｐゴシック" charset="0"/>
              </a:rPr>
              <a:t>Friend’s name</a:t>
            </a:r>
            <a:r>
              <a:rPr lang="ja-JP" altLang="en-US" dirty="0" smtClean="0">
                <a:latin typeface="Arial" charset="0"/>
                <a:ea typeface="ＭＳ Ｐゴシック" charset="0"/>
              </a:rPr>
              <a:t>”</a:t>
            </a:r>
            <a:r>
              <a:rPr lang="en-US" dirty="0">
                <a:latin typeface="Arial" charset="0"/>
                <a:ea typeface="ＭＳ Ｐゴシック" charset="0"/>
              </a:rPr>
              <a:t>, value: phone number</a:t>
            </a:r>
          </a:p>
        </p:txBody>
      </p:sp>
    </p:spTree>
    <p:extLst>
      <p:ext uri="{BB962C8B-B14F-4D97-AF65-F5344CB8AC3E}">
        <p14:creationId xmlns:p14="http://schemas.microsoft.com/office/powerpoint/2010/main" val="361523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Examples of Dictionaries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Any other things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we’ve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done/used in class?</a:t>
            </a:r>
          </a:p>
        </p:txBody>
      </p:sp>
      <p:graphicFrame>
        <p:nvGraphicFramePr>
          <p:cNvPr id="576553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280493"/>
              </p:ext>
            </p:extLst>
          </p:nvPr>
        </p:nvGraphicFramePr>
        <p:xfrm>
          <a:off x="228600" y="1295400"/>
          <a:ext cx="8763000" cy="3654499"/>
        </p:xfrm>
        <a:graphic>
          <a:graphicData uri="http://schemas.openxmlformats.org/drawingml/2006/table">
            <a:tbl>
              <a:tblPr/>
              <a:tblGrid>
                <a:gridCol w="3200400"/>
                <a:gridCol w="2641600"/>
                <a:gridCol w="2921000"/>
              </a:tblGrid>
              <a:tr h="677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Dictionary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Keys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676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cs typeface="Gill Sans"/>
                        </a:rPr>
                        <a:t>Dictionary</a:t>
                      </a: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cs typeface="Gill Sans"/>
                        </a:rPr>
                        <a:t>Textbook’s index</a:t>
                      </a: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cs typeface="Gill Sans"/>
                        </a:rPr>
                        <a:t>Cookbook</a:t>
                      </a: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cs typeface="Gill Sans"/>
                        </a:rPr>
                        <a:t>URL (Uniform Resource Locator)</a:t>
                      </a: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376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Examples of Dictionaries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Any other things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we’ve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done/used in class?</a:t>
            </a:r>
          </a:p>
        </p:txBody>
      </p:sp>
      <p:graphicFrame>
        <p:nvGraphicFramePr>
          <p:cNvPr id="576553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852947"/>
              </p:ext>
            </p:extLst>
          </p:nvPr>
        </p:nvGraphicFramePr>
        <p:xfrm>
          <a:off x="228600" y="1295400"/>
          <a:ext cx="8763000" cy="3654743"/>
        </p:xfrm>
        <a:graphic>
          <a:graphicData uri="http://schemas.openxmlformats.org/drawingml/2006/table">
            <a:tbl>
              <a:tblPr/>
              <a:tblGrid>
                <a:gridCol w="3200400"/>
                <a:gridCol w="2641600"/>
                <a:gridCol w="2921000"/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Dictionary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Dictionary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Definition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Textbook’s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Keyword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Page number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Cookbook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Food 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Recipes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URL (Uniform Resource Locator)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URL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Web page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337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Examples of Dictionaries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Real-world:  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Dictionary</a:t>
            </a: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</a:rPr>
              <a:t>Textbook’s </a:t>
            </a:r>
            <a:r>
              <a:rPr lang="en-US" dirty="0">
                <a:latin typeface="Arial" charset="0"/>
                <a:ea typeface="ＭＳ Ｐゴシック" charset="0"/>
              </a:rPr>
              <a:t>index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Cookbook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URL (Uniform Resource Locator)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Examples from class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Variable name </a:t>
            </a:r>
            <a:r>
              <a:rPr lang="en-US" dirty="0">
                <a:latin typeface="Arial" charset="0"/>
                <a:ea typeface="ＭＳ Ｐゴシック" charset="0"/>
                <a:sym typeface="Wingdings" charset="0"/>
              </a:rPr>
              <a:t></a:t>
            </a:r>
            <a:r>
              <a:rPr lang="en-US" dirty="0">
                <a:latin typeface="Arial" charset="0"/>
                <a:ea typeface="ＭＳ Ｐゴシック" charset="0"/>
              </a:rPr>
              <a:t> value</a:t>
            </a: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</a:rPr>
              <a:t>Function </a:t>
            </a:r>
            <a:r>
              <a:rPr lang="en-US" dirty="0">
                <a:latin typeface="Arial" charset="0"/>
                <a:ea typeface="ＭＳ Ｐゴシック" charset="0"/>
              </a:rPr>
              <a:t>name </a:t>
            </a:r>
            <a:r>
              <a:rPr lang="en-US" dirty="0">
                <a:latin typeface="Arial" charset="0"/>
                <a:ea typeface="ＭＳ Ｐゴシック" charset="0"/>
                <a:sym typeface="Wingdings" charset="0"/>
              </a:rPr>
              <a:t></a:t>
            </a:r>
            <a:r>
              <a:rPr lang="en-US" dirty="0">
                <a:latin typeface="Arial" charset="0"/>
                <a:ea typeface="ＭＳ Ｐゴシック" charset="0"/>
              </a:rPr>
              <a:t> function </a:t>
            </a:r>
            <a:r>
              <a:rPr lang="en-US" dirty="0" smtClean="0">
                <a:latin typeface="Arial" charset="0"/>
                <a:ea typeface="ＭＳ Ｐゴシック" charset="0"/>
              </a:rPr>
              <a:t>definition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800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Textbook’s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Index</a:t>
            </a:r>
          </a:p>
        </p:txBody>
      </p:sp>
      <p:graphicFrame>
        <p:nvGraphicFramePr>
          <p:cNvPr id="735236" name="Group 4"/>
          <p:cNvGraphicFramePr>
            <a:graphicFrameLocks noGrp="1"/>
          </p:cNvGraphicFramePr>
          <p:nvPr/>
        </p:nvGraphicFramePr>
        <p:xfrm>
          <a:off x="4875213" y="1219200"/>
          <a:ext cx="2362200" cy="548640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6" name="Text Box 32"/>
          <p:cNvSpPr txBox="1">
            <a:spLocks noChangeArrowheads="1"/>
          </p:cNvSpPr>
          <p:nvPr/>
        </p:nvSpPr>
        <p:spPr bwMode="auto">
          <a:xfrm>
            <a:off x="1828800" y="2057400"/>
            <a:ext cx="1381658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smtClean="0"/>
              <a:t>"</a:t>
            </a:r>
            <a:r>
              <a:rPr lang="en-US" dirty="0"/>
              <a:t>integer"</a:t>
            </a:r>
          </a:p>
        </p:txBody>
      </p:sp>
      <p:sp>
        <p:nvSpPr>
          <p:cNvPr id="28707" name="Line 33"/>
          <p:cNvSpPr>
            <a:spLocks noChangeShapeType="1"/>
          </p:cNvSpPr>
          <p:nvPr/>
        </p:nvSpPr>
        <p:spPr bwMode="auto">
          <a:xfrm>
            <a:off x="3275013" y="2362200"/>
            <a:ext cx="1600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8" name="Text Box 34"/>
          <p:cNvSpPr txBox="1">
            <a:spLocks noChangeArrowheads="1"/>
          </p:cNvSpPr>
          <p:nvPr/>
        </p:nvSpPr>
        <p:spPr bwMode="auto">
          <a:xfrm>
            <a:off x="2052638" y="3924300"/>
            <a:ext cx="1195009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"</a:t>
            </a:r>
            <a:r>
              <a:rPr lang="en-US" dirty="0" smtClean="0"/>
              <a:t>string</a:t>
            </a:r>
            <a:r>
              <a:rPr lang="en-US" dirty="0"/>
              <a:t>"</a:t>
            </a:r>
          </a:p>
        </p:txBody>
      </p:sp>
      <p:sp>
        <p:nvSpPr>
          <p:cNvPr id="28709" name="Line 35"/>
          <p:cNvSpPr>
            <a:spLocks noChangeShapeType="1"/>
          </p:cNvSpPr>
          <p:nvPr/>
        </p:nvSpPr>
        <p:spPr bwMode="auto">
          <a:xfrm>
            <a:off x="3275013" y="4194175"/>
            <a:ext cx="1600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Text Box 36"/>
          <p:cNvSpPr txBox="1">
            <a:spLocks noChangeArrowheads="1"/>
          </p:cNvSpPr>
          <p:nvPr/>
        </p:nvSpPr>
        <p:spPr bwMode="auto">
          <a:xfrm>
            <a:off x="2211388" y="5673725"/>
            <a:ext cx="1031653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"</a:t>
            </a:r>
            <a:r>
              <a:rPr lang="en-US" dirty="0" smtClean="0"/>
              <a:t>float</a:t>
            </a:r>
            <a:r>
              <a:rPr lang="en-US" dirty="0"/>
              <a:t>"</a:t>
            </a:r>
          </a:p>
        </p:txBody>
      </p:sp>
      <p:sp>
        <p:nvSpPr>
          <p:cNvPr id="28711" name="Line 37"/>
          <p:cNvSpPr>
            <a:spLocks noChangeShapeType="1"/>
          </p:cNvSpPr>
          <p:nvPr/>
        </p:nvSpPr>
        <p:spPr bwMode="auto">
          <a:xfrm>
            <a:off x="3275013" y="5943600"/>
            <a:ext cx="1600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2" name="Text Box 38"/>
          <p:cNvSpPr txBox="1">
            <a:spLocks noChangeArrowheads="1"/>
          </p:cNvSpPr>
          <p:nvPr/>
        </p:nvSpPr>
        <p:spPr bwMode="auto">
          <a:xfrm>
            <a:off x="2430463" y="3048000"/>
            <a:ext cx="812993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"</a:t>
            </a:r>
            <a:r>
              <a:rPr lang="en-US" dirty="0" smtClean="0"/>
              <a:t>list</a:t>
            </a:r>
            <a:r>
              <a:rPr lang="en-US" dirty="0"/>
              <a:t>"</a:t>
            </a:r>
          </a:p>
        </p:txBody>
      </p:sp>
      <p:sp>
        <p:nvSpPr>
          <p:cNvPr id="28713" name="Line 39"/>
          <p:cNvSpPr>
            <a:spLocks noChangeShapeType="1"/>
          </p:cNvSpPr>
          <p:nvPr/>
        </p:nvSpPr>
        <p:spPr bwMode="auto">
          <a:xfrm>
            <a:off x="3271838" y="3317875"/>
            <a:ext cx="1600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593725" y="3763963"/>
            <a:ext cx="909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/>
              <a:t>Keys</a:t>
            </a:r>
            <a:endParaRPr lang="en-US"/>
          </a:p>
        </p:txBody>
      </p:sp>
      <p:sp>
        <p:nvSpPr>
          <p:cNvPr id="28715" name="Text Box 43"/>
          <p:cNvSpPr txBox="1">
            <a:spLocks noChangeArrowheads="1"/>
          </p:cNvSpPr>
          <p:nvPr/>
        </p:nvSpPr>
        <p:spPr bwMode="auto">
          <a:xfrm>
            <a:off x="5430838" y="758825"/>
            <a:ext cx="119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/>
              <a:t>Values</a:t>
            </a:r>
            <a:endParaRPr 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7162800" y="2819400"/>
            <a:ext cx="1905000" cy="12003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400080"/>
                </a:solidFill>
                <a:latin typeface="Gill Sans"/>
                <a:cs typeface="Gill Sans"/>
              </a:rPr>
              <a:t>Lots of empty space to add new values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57200" y="4648200"/>
            <a:ext cx="2057400" cy="8302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400080"/>
                </a:solidFill>
                <a:latin typeface="Gill Sans"/>
                <a:cs typeface="Gill Sans"/>
              </a:rPr>
              <a:t>Keys are not in any order</a:t>
            </a:r>
          </a:p>
        </p:txBody>
      </p:sp>
    </p:spTree>
    <p:extLst>
      <p:ext uri="{BB962C8B-B14F-4D97-AF65-F5344CB8AC3E}">
        <p14:creationId xmlns:p14="http://schemas.microsoft.com/office/powerpoint/2010/main" val="889959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Textbook’s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Index</a:t>
            </a:r>
          </a:p>
        </p:txBody>
      </p:sp>
      <p:graphicFrame>
        <p:nvGraphicFramePr>
          <p:cNvPr id="738308" name="Group 4"/>
          <p:cNvGraphicFramePr>
            <a:graphicFrameLocks noGrp="1"/>
          </p:cNvGraphicFramePr>
          <p:nvPr/>
        </p:nvGraphicFramePr>
        <p:xfrm>
          <a:off x="5638800" y="1219200"/>
          <a:ext cx="2362200" cy="548640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58" name="Text Box 32"/>
          <p:cNvSpPr txBox="1">
            <a:spLocks noChangeArrowheads="1"/>
          </p:cNvSpPr>
          <p:nvPr/>
        </p:nvSpPr>
        <p:spPr bwMode="auto">
          <a:xfrm>
            <a:off x="2592388" y="2057400"/>
            <a:ext cx="1503987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/>
              <a:t>integer</a:t>
            </a:r>
            <a:r>
              <a:rPr lang="en-US" dirty="0">
                <a:latin typeface="Monaco"/>
                <a:cs typeface="Monaco"/>
              </a:rPr>
              <a:t>"</a:t>
            </a:r>
            <a:endParaRPr lang="en-US" dirty="0"/>
          </a:p>
        </p:txBody>
      </p:sp>
      <p:sp>
        <p:nvSpPr>
          <p:cNvPr id="52259" name="Line 33"/>
          <p:cNvSpPr>
            <a:spLocks noChangeShapeType="1"/>
          </p:cNvSpPr>
          <p:nvPr/>
        </p:nvSpPr>
        <p:spPr bwMode="auto">
          <a:xfrm>
            <a:off x="4038600" y="2362200"/>
            <a:ext cx="1600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0" name="Text Box 34"/>
          <p:cNvSpPr txBox="1">
            <a:spLocks noChangeArrowheads="1"/>
          </p:cNvSpPr>
          <p:nvPr/>
        </p:nvSpPr>
        <p:spPr bwMode="auto">
          <a:xfrm>
            <a:off x="2740025" y="3962400"/>
            <a:ext cx="1317338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/>
              <a:t>string</a:t>
            </a:r>
            <a:r>
              <a:rPr lang="en-US" dirty="0">
                <a:latin typeface="Monaco"/>
                <a:cs typeface="Monaco"/>
              </a:rPr>
              <a:t>"</a:t>
            </a:r>
            <a:endParaRPr lang="en-US" dirty="0"/>
          </a:p>
        </p:txBody>
      </p:sp>
      <p:sp>
        <p:nvSpPr>
          <p:cNvPr id="52261" name="Line 35"/>
          <p:cNvSpPr>
            <a:spLocks noChangeShapeType="1"/>
          </p:cNvSpPr>
          <p:nvPr/>
        </p:nvSpPr>
        <p:spPr bwMode="auto">
          <a:xfrm>
            <a:off x="4038600" y="4232275"/>
            <a:ext cx="1600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2" name="Text Box 36"/>
          <p:cNvSpPr txBox="1">
            <a:spLocks noChangeArrowheads="1"/>
          </p:cNvSpPr>
          <p:nvPr/>
        </p:nvSpPr>
        <p:spPr bwMode="auto">
          <a:xfrm>
            <a:off x="2974975" y="5753100"/>
            <a:ext cx="115398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/>
              <a:t>float</a:t>
            </a:r>
            <a:r>
              <a:rPr lang="en-US" dirty="0">
                <a:latin typeface="Monaco"/>
                <a:cs typeface="Monaco"/>
              </a:rPr>
              <a:t>"</a:t>
            </a:r>
            <a:endParaRPr lang="en-US" dirty="0"/>
          </a:p>
        </p:txBody>
      </p:sp>
      <p:sp>
        <p:nvSpPr>
          <p:cNvPr id="52263" name="Line 37"/>
          <p:cNvSpPr>
            <a:spLocks noChangeShapeType="1"/>
          </p:cNvSpPr>
          <p:nvPr/>
        </p:nvSpPr>
        <p:spPr bwMode="auto">
          <a:xfrm>
            <a:off x="4114800" y="6019800"/>
            <a:ext cx="1524000" cy="31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4" name="Text Box 38"/>
          <p:cNvSpPr txBox="1">
            <a:spLocks noChangeArrowheads="1"/>
          </p:cNvSpPr>
          <p:nvPr/>
        </p:nvSpPr>
        <p:spPr bwMode="auto">
          <a:xfrm>
            <a:off x="3194050" y="3048000"/>
            <a:ext cx="93532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/>
              <a:t>list</a:t>
            </a:r>
            <a:r>
              <a:rPr lang="en-US" dirty="0">
                <a:latin typeface="Monaco"/>
                <a:cs typeface="Monaco"/>
              </a:rPr>
              <a:t>"</a:t>
            </a:r>
            <a:endParaRPr lang="en-US" dirty="0"/>
          </a:p>
        </p:txBody>
      </p:sp>
      <p:sp>
        <p:nvSpPr>
          <p:cNvPr id="52265" name="Line 39"/>
          <p:cNvSpPr>
            <a:spLocks noChangeShapeType="1"/>
          </p:cNvSpPr>
          <p:nvPr/>
        </p:nvSpPr>
        <p:spPr bwMode="auto">
          <a:xfrm flipV="1">
            <a:off x="4114800" y="3317873"/>
            <a:ext cx="1520824" cy="34926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6" name="Text Box 42"/>
          <p:cNvSpPr txBox="1">
            <a:spLocks noChangeArrowheads="1"/>
          </p:cNvSpPr>
          <p:nvPr/>
        </p:nvSpPr>
        <p:spPr bwMode="auto">
          <a:xfrm>
            <a:off x="593725" y="3763963"/>
            <a:ext cx="909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/>
              <a:t>Keys</a:t>
            </a:r>
            <a:endParaRPr lang="en-US"/>
          </a:p>
        </p:txBody>
      </p:sp>
      <p:sp>
        <p:nvSpPr>
          <p:cNvPr id="52267" name="Text Box 43"/>
          <p:cNvSpPr txBox="1">
            <a:spLocks noChangeArrowheads="1"/>
          </p:cNvSpPr>
          <p:nvPr/>
        </p:nvSpPr>
        <p:spPr bwMode="auto">
          <a:xfrm>
            <a:off x="6194425" y="758825"/>
            <a:ext cx="119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/>
              <a:t>Values</a:t>
            </a:r>
            <a:endParaRPr lang="en-US"/>
          </a:p>
        </p:txBody>
      </p:sp>
      <p:sp>
        <p:nvSpPr>
          <p:cNvPr id="19" name="Text Box 42"/>
          <p:cNvSpPr txBox="1">
            <a:spLocks noChangeArrowheads="1"/>
          </p:cNvSpPr>
          <p:nvPr/>
        </p:nvSpPr>
        <p:spPr bwMode="auto">
          <a:xfrm>
            <a:off x="288925" y="4495800"/>
            <a:ext cx="4519186" cy="12003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FontTx/>
              <a:buChar char="-"/>
              <a:defRPr/>
            </a:pPr>
            <a:r>
              <a:rPr lang="en-US" dirty="0">
                <a:solidFill>
                  <a:schemeClr val="tx1"/>
                </a:solidFill>
                <a:latin typeface="Gill Sans"/>
                <a:cs typeface="Gill Sans"/>
              </a:rPr>
              <a:t> Not in alphabetical order</a:t>
            </a:r>
          </a:p>
          <a:p>
            <a:pPr>
              <a:buFontTx/>
              <a:buChar char="-"/>
              <a:defRPr/>
            </a:pPr>
            <a:r>
              <a:rPr lang="en-US" dirty="0">
                <a:solidFill>
                  <a:schemeClr val="tx1"/>
                </a:solidFill>
                <a:latin typeface="Gill Sans"/>
                <a:cs typeface="Gill Sans"/>
              </a:rPr>
              <a:t> Not in order added to </a:t>
            </a:r>
            <a:r>
              <a:rPr lang="en-US" dirty="0" smtClean="0">
                <a:solidFill>
                  <a:schemeClr val="tx1"/>
                </a:solidFill>
                <a:latin typeface="Gill Sans"/>
                <a:cs typeface="Gill Sans"/>
              </a:rPr>
              <a:t>dictionary</a:t>
            </a:r>
          </a:p>
          <a:p>
            <a:pPr>
              <a:buFontTx/>
              <a:buChar char="-"/>
              <a:defRPr/>
            </a:pPr>
            <a:r>
              <a:rPr lang="en-US" dirty="0">
                <a:solidFill>
                  <a:schemeClr val="tx1"/>
                </a:solidFill>
                <a:latin typeface="Gill Sans"/>
                <a:cs typeface="Gill San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Gill Sans"/>
                <a:cs typeface="Gill Sans"/>
              </a:rPr>
              <a:t>Lots of space</a:t>
            </a:r>
            <a:endParaRPr lang="en-US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18616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Dictionaries in Python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Map </a:t>
            </a:r>
            <a:r>
              <a:rPr lang="en-US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keys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to </a:t>
            </a:r>
            <a:r>
              <a:rPr lang="en-US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values</a:t>
            </a:r>
            <a:endParaRPr lang="en-US" dirty="0">
              <a:solidFill>
                <a:schemeClr val="accent2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Keys are probably </a:t>
            </a:r>
            <a:r>
              <a:rPr lang="en-US" b="1" dirty="0">
                <a:latin typeface="Arial" charset="0"/>
                <a:ea typeface="ＭＳ Ｐゴシック" charset="0"/>
              </a:rPr>
              <a:t>not</a:t>
            </a:r>
            <a:r>
              <a:rPr lang="en-US" dirty="0">
                <a:latin typeface="Arial" charset="0"/>
                <a:ea typeface="ＭＳ Ｐゴシック" charset="0"/>
              </a:rPr>
              <a:t> alphabetized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Mappings are from </a:t>
            </a:r>
            <a:r>
              <a:rPr lang="en-US" b="1" i="1" dirty="0">
                <a:latin typeface="Arial" charset="0"/>
                <a:ea typeface="ＭＳ Ｐゴシック" charset="0"/>
              </a:rPr>
              <a:t>one</a:t>
            </a:r>
            <a:r>
              <a:rPr lang="en-US" dirty="0">
                <a:latin typeface="Arial" charset="0"/>
                <a:ea typeface="ＭＳ Ｐゴシック" charset="0"/>
              </a:rPr>
              <a:t> key to </a:t>
            </a:r>
            <a:r>
              <a:rPr lang="en-US" b="1" dirty="0">
                <a:latin typeface="Arial" charset="0"/>
                <a:ea typeface="ＭＳ Ｐゴシック" charset="0"/>
              </a:rPr>
              <a:t>one</a:t>
            </a:r>
            <a:r>
              <a:rPr lang="en-US" dirty="0">
                <a:latin typeface="Arial" charset="0"/>
                <a:ea typeface="ＭＳ Ｐゴシック" charset="0"/>
              </a:rPr>
              <a:t> value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Keys are </a:t>
            </a:r>
            <a:r>
              <a:rPr lang="en-US" b="1" i="1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unique</a:t>
            </a:r>
            <a:r>
              <a:rPr lang="en-US" dirty="0">
                <a:latin typeface="Arial" charset="0"/>
                <a:ea typeface="ＭＳ Ｐゴシック" charset="0"/>
              </a:rPr>
              <a:t>, Values are not necessarily unique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Example: student id </a:t>
            </a:r>
            <a:r>
              <a:rPr lang="en-US" dirty="0">
                <a:latin typeface="Arial" charset="0"/>
                <a:ea typeface="ＭＳ Ｐゴシック" charset="0"/>
                <a:sym typeface="Wingdings" charset="0"/>
              </a:rPr>
              <a:t></a:t>
            </a:r>
            <a:r>
              <a:rPr lang="en-US" dirty="0">
                <a:latin typeface="Arial" charset="0"/>
                <a:ea typeface="ＭＳ Ｐゴシック" charset="0"/>
              </a:rPr>
              <a:t> last name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Keys must be </a:t>
            </a:r>
            <a:r>
              <a:rPr lang="en-US" b="1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immutable</a:t>
            </a:r>
            <a:r>
              <a:rPr lang="en-US" dirty="0">
                <a:latin typeface="Arial" charset="0"/>
                <a:ea typeface="ＭＳ Ｐゴシック" charset="0"/>
              </a:rPr>
              <a:t> (numbers, strings)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Similar to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Hashtables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HashMaps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 other languages</a:t>
            </a:r>
          </a:p>
        </p:txBody>
      </p:sp>
      <p:sp>
        <p:nvSpPr>
          <p:cNvPr id="602116" name="Text Box 4"/>
          <p:cNvSpPr txBox="1">
            <a:spLocks noChangeArrowheads="1"/>
          </p:cNvSpPr>
          <p:nvPr/>
        </p:nvSpPr>
        <p:spPr bwMode="auto">
          <a:xfrm>
            <a:off x="1752600" y="5334000"/>
            <a:ext cx="5638800" cy="9541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20202"/>
                </a:solidFill>
                <a:latin typeface="Gill Sans"/>
                <a:cs typeface="Gill Sans"/>
              </a:rPr>
              <a:t>How would we handle if there is more than one </a:t>
            </a:r>
            <a:r>
              <a:rPr lang="en-US" sz="2800" i="1" dirty="0">
                <a:solidFill>
                  <a:srgbClr val="020202"/>
                </a:solidFill>
                <a:latin typeface="Gill Sans"/>
                <a:cs typeface="Gill Sans"/>
              </a:rPr>
              <a:t>value</a:t>
            </a:r>
            <a:r>
              <a:rPr lang="en-US" sz="2800" dirty="0">
                <a:solidFill>
                  <a:srgbClr val="020202"/>
                </a:solidFill>
                <a:latin typeface="Gill Sans"/>
                <a:cs typeface="Gill Sans"/>
              </a:rPr>
              <a:t> for </a:t>
            </a:r>
            <a:r>
              <a:rPr lang="en-US" sz="2800" dirty="0" smtClean="0">
                <a:solidFill>
                  <a:srgbClr val="020202"/>
                </a:solidFill>
                <a:latin typeface="Gill Sans"/>
                <a:cs typeface="Gill Sans"/>
              </a:rPr>
              <a:t>a given </a:t>
            </a:r>
            <a:r>
              <a:rPr lang="en-US" sz="2800" dirty="0">
                <a:solidFill>
                  <a:srgbClr val="020202"/>
                </a:solidFill>
                <a:latin typeface="Gill Sans"/>
                <a:cs typeface="Gill Sans"/>
              </a:rPr>
              <a:t>key?</a:t>
            </a:r>
          </a:p>
        </p:txBody>
      </p:sp>
    </p:spTree>
    <p:extLst>
      <p:ext uri="{BB962C8B-B14F-4D97-AF65-F5344CB8AC3E}">
        <p14:creationId xmlns:p14="http://schemas.microsoft.com/office/powerpoint/2010/main" val="188625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6" grpId="0" animBg="1" autoUpdateAnimBg="0"/>
    </p:bldLst>
  </p:timing>
</p:sld>
</file>

<file path=ppt/theme/theme1.xml><?xml version="1.0" encoding="utf-8"?>
<a:theme xmlns:a="http://schemas.openxmlformats.org/drawingml/2006/main" name="acad">
  <a:themeElements>
    <a:clrScheme name="Custom 20">
      <a:dk1>
        <a:srgbClr val="020202"/>
      </a:dk1>
      <a:lt1>
        <a:srgbClr val="FFFFFF"/>
      </a:lt1>
      <a:dk2>
        <a:srgbClr val="2017B8"/>
      </a:dk2>
      <a:lt2>
        <a:srgbClr val="400080"/>
      </a:lt2>
      <a:accent1>
        <a:srgbClr val="33CCCC"/>
      </a:accent1>
      <a:accent2>
        <a:srgbClr val="008000"/>
      </a:accent2>
      <a:accent3>
        <a:srgbClr val="FEFFFF"/>
      </a:accent3>
      <a:accent4>
        <a:srgbClr val="010101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aca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Tahoma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Tahoma" pitchFamily="-65" charset="0"/>
          </a:defRPr>
        </a:defPPr>
      </a:lstStyle>
    </a:lnDef>
  </a:objectDefaults>
  <a:extraClrSchemeLst>
    <a:extraClrScheme>
      <a:clrScheme name="acad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class.potx</Template>
  <TotalTime>19470</TotalTime>
  <Words>1216</Words>
  <Application>Microsoft Macintosh PowerPoint</Application>
  <PresentationFormat>On-screen Show (4:3)</PresentationFormat>
  <Paragraphs>293</Paragraphs>
  <Slides>26</Slides>
  <Notes>23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acad</vt:lpstr>
      <vt:lpstr>Dictionaries</vt:lpstr>
      <vt:lpstr>How Does in Work for Lists?</vt:lpstr>
      <vt:lpstr>Faster Lookups</vt:lpstr>
      <vt:lpstr>Examples of Dictionaries</vt:lpstr>
      <vt:lpstr>Examples of Dictionaries</vt:lpstr>
      <vt:lpstr>Examples of Dictionaries</vt:lpstr>
      <vt:lpstr>Example: Textbook’s Index</vt:lpstr>
      <vt:lpstr>Textbook’s Index</vt:lpstr>
      <vt:lpstr>Dictionaries in Python</vt:lpstr>
      <vt:lpstr>Why Dictionaries?</vt:lpstr>
      <vt:lpstr>Creating Dictionaries in Python</vt:lpstr>
      <vt:lpstr>Dictionary Operations</vt:lpstr>
      <vt:lpstr>Dictionary Methods</vt:lpstr>
      <vt:lpstr>Accessing Values Using Keys</vt:lpstr>
      <vt:lpstr>Accessing Values Using get Method</vt:lpstr>
      <vt:lpstr>Accessing Values</vt:lpstr>
      <vt:lpstr>Special Value None</vt:lpstr>
      <vt:lpstr>Example Using None</vt:lpstr>
      <vt:lpstr>Inserting Key-Value Pairs</vt:lpstr>
      <vt:lpstr>Textbook’s Index</vt:lpstr>
      <vt:lpstr>Textbook’s Index</vt:lpstr>
      <vt:lpstr>Adding/Modifying Key-Value Pairs</vt:lpstr>
      <vt:lpstr>Using Dictionaries</vt:lpstr>
      <vt:lpstr>Methods keys() and values()</vt:lpstr>
      <vt:lpstr>Discussion</vt:lpstr>
      <vt:lpstr>Lists vs. Dictionaries</vt:lpstr>
    </vt:vector>
  </TitlesOfParts>
  <Company>	閬]皤ꌩ嚘뿿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Sprenkle</dc:creator>
  <cp:lastModifiedBy>Emily Hill</cp:lastModifiedBy>
  <cp:revision>857</cp:revision>
  <cp:lastPrinted>2014-01-09T19:07:24Z</cp:lastPrinted>
  <dcterms:created xsi:type="dcterms:W3CDTF">2010-01-18T19:39:22Z</dcterms:created>
  <dcterms:modified xsi:type="dcterms:W3CDTF">2015-03-30T15:49:21Z</dcterms:modified>
</cp:coreProperties>
</file>