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7" r:id="rId3"/>
    <p:sldId id="282" r:id="rId4"/>
    <p:sldId id="302" r:id="rId5"/>
    <p:sldId id="303" r:id="rId6"/>
    <p:sldId id="307" r:id="rId7"/>
    <p:sldId id="316" r:id="rId8"/>
    <p:sldId id="308" r:id="rId9"/>
    <p:sldId id="309" r:id="rId10"/>
    <p:sldId id="310" r:id="rId11"/>
    <p:sldId id="278" r:id="rId12"/>
    <p:sldId id="317" r:id="rId13"/>
    <p:sldId id="319" r:id="rId14"/>
    <p:sldId id="318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FFFF"/>
    <a:srgbClr val="8000FF"/>
    <a:srgbClr val="FF8000"/>
    <a:srgbClr val="00FF00"/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 snapToGrid="0" snapToObjects="1">
      <p:cViewPr varScale="1">
        <p:scale>
          <a:sx n="77" d="100"/>
          <a:sy n="77" d="100"/>
        </p:scale>
        <p:origin x="-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&amp; loops have something in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7, 1, 2, 4, 5, 7,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Loops – see 12-line.py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E0ED17-04FD-074D-887A-A3BE538CD0D0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1B4CD-DD25-4245-8B94-CB8CCE391466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EAD498A-8CCF-6B40-A3BE-D8EF3F6DB575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Consider using the wheel</a:t>
            </a:r>
            <a:r>
              <a:rPr lang="en-US" baseline="0" dirty="0" smtClean="0">
                <a:latin typeface="Times" charset="0"/>
                <a:ea typeface="ＭＳ Ｐゴシック" charset="0"/>
                <a:cs typeface="ＭＳ Ｐゴシック" charset="0"/>
              </a:rPr>
              <a:t> of fortune puzzle files instead</a:t>
            </a:r>
          </a:p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3FE6D7-1953-6642-BBF5-89C2808A6B4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FE25CF19-00B4-FA4E-A625-F444BE1A64F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EE12A6F1-7B17-784A-AD30-9BF8124DB3EA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82862F-0EA5-0B42-8D7F-0A048132D9EF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8C7C4A6-5595-544C-9455-EF9B7C133B15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CEC60CA-B4A2-154E-9115-CF562D7A1D89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775BC99-7D58-8B4E-9678-20554CF81083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C172B3-8DD2-424C-A630-EE0E659F0B37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B9C3F42-2117-4841-A0EB-F410CCE1B324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CEBE449-4A8F-544A-916E-466AE1379150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75E70C2-71CE-A749-B06D-575E8C228357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18309-5F62-DB47-A240-D81F2EB7382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485F8D0-4B98-9741-90A8-6118AB831377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3F705B6-D3F7-F74E-93C5-4904B96B75FE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8C7C4A6-5595-544C-9455-EF9B7C133B15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7110B89-914E-5F45-A64E-A5209A1A221D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6389EB9-8E53-8547-B5FD-7CCC29B004C2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57ED25C-B712-4A4A-B8D8-D27BE5747767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9FBDC83D-6DB3-C94B-B973-4E711A817428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1CCED98-BDAD-2049-8E8D-8B71A62F3F8C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0027167-3DD9-4240-B0E3-D91D465BFF43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094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Emily </a:t>
            </a:r>
            <a:r>
              <a:rPr lang="en-US" sz="2400" dirty="0" smtClean="0"/>
              <a:t>Hill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Infinite Loop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Discussion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Is there ever a time that an infinite loop is wanted?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Yes!  For example in web </a:t>
            </a:r>
            <a:r>
              <a:rPr lang="en-US" dirty="0" smtClean="0">
                <a:ea typeface="ＭＳ Ｐゴシック" charset="0"/>
              </a:rPr>
              <a:t>servers: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Can a computer automatically detect infinite loops?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No that is an </a:t>
            </a:r>
            <a:r>
              <a:rPr lang="en-US" b="1" dirty="0" err="1">
                <a:ea typeface="ＭＳ Ｐゴシック" charset="0"/>
              </a:rPr>
              <a:t>undecidable</a:t>
            </a:r>
            <a:r>
              <a:rPr lang="en-US" dirty="0">
                <a:ea typeface="ＭＳ Ｐゴシック" charset="0"/>
              </a:rPr>
              <a:t>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Best to </a:t>
            </a:r>
            <a:r>
              <a:rPr lang="en-US" b="1" dirty="0">
                <a:ea typeface="ＭＳ Ｐゴシック" charset="0"/>
              </a:rPr>
              <a:t>prevent</a:t>
            </a:r>
            <a:r>
              <a:rPr lang="en-US" dirty="0">
                <a:ea typeface="ＭＳ Ｐゴシック" charset="0"/>
              </a:rPr>
              <a:t> infinite loops (more later)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Benefit of </a:t>
            </a:r>
            <a:r>
              <a:rPr lang="en-US" dirty="0" smtClean="0">
                <a:ea typeface="ＭＳ Ｐゴシック" charset="0"/>
              </a:rPr>
              <a:t>Python’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b="1" dirty="0">
                <a:solidFill>
                  <a:srgbClr val="660066"/>
                </a:solidFill>
                <a:ea typeface="ＭＳ Ｐゴシック" charset="0"/>
              </a:rPr>
              <a:t>for</a:t>
            </a:r>
            <a:r>
              <a:rPr lang="en-US" altLang="ja-JP" dirty="0">
                <a:ea typeface="ＭＳ Ｐゴシック" charset="0"/>
              </a:rPr>
              <a:t> loops: definite loops</a:t>
            </a:r>
            <a:endParaRPr lang="en-US" dirty="0">
              <a:ea typeface="ＭＳ Ｐゴシック" charset="0"/>
            </a:endParaRP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2968171" y="3093216"/>
            <a:ext cx="3139727" cy="923330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dirty="0">
                <a:solidFill>
                  <a:schemeClr val="bg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True: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listenForRequest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handleRequest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127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143000"/>
            <a:ext cx="76962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Write the Python code to print </a:t>
            </a: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following using while loops: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640"/>
            <a:ext cx="8229600" cy="89737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Practicing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Loops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3775"/>
            <a:ext cx="4267200" cy="2093411"/>
          </a:xfrm>
        </p:spPr>
        <p:txBody>
          <a:bodyPr/>
          <a:lstStyle/>
          <a:p>
            <a:pPr marL="0" lvl="1" indent="0">
              <a:buNone/>
            </a:pPr>
            <a:r>
              <a:rPr lang="en-US" dirty="0">
                <a:ea typeface="ＭＳ Ｐゴシック" charset="0"/>
              </a:rPr>
              <a:t>C) </a:t>
            </a:r>
          </a:p>
          <a:p>
            <a:endParaRPr lang="en-US" dirty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952004" y="2053775"/>
            <a:ext cx="38068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A2C36"/>
                </a:solidFill>
                <a:latin typeface="+mn-lt"/>
              </a:rPr>
              <a:t>1 </a:t>
            </a:r>
            <a:endParaRPr lang="en-US" sz="2800" dirty="0" smtClean="0">
              <a:solidFill>
                <a:srgbClr val="CA2C36"/>
              </a:solidFill>
              <a:latin typeface="+mn-lt"/>
            </a:endParaRP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2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3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4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5</a:t>
            </a:r>
            <a:endParaRPr lang="en-US" sz="2800" dirty="0">
              <a:solidFill>
                <a:srgbClr val="CA2C36"/>
              </a:solidFill>
              <a:latin typeface="+mn-lt"/>
            </a:endParaRP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638800" y="2167001"/>
            <a:ext cx="79781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905000" y="4703761"/>
            <a:ext cx="557414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11</a:t>
            </a:r>
            <a:endParaRPr lang="en-US" sz="2800" dirty="0">
              <a:solidFill>
                <a:srgbClr val="CA2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4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Flow Review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matter of </a:t>
            </a:r>
            <a:r>
              <a:rPr lang="en-US" b="1" i="1" u="sng" dirty="0" smtClean="0"/>
              <a:t>scope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600200"/>
            <a:ext cx="8980714" cy="12119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function formal parameters create </a:t>
            </a:r>
            <a:r>
              <a:rPr lang="en-US" b="1" i="1" dirty="0" smtClean="0"/>
              <a:t>local</a:t>
            </a:r>
            <a:r>
              <a:rPr lang="en-US" dirty="0" smtClean="0"/>
              <a:t> variables: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76714"/>
            <a:ext cx="4677230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latin typeface="Monaco" charset="0"/>
                <a:cs typeface="Monaco" charset="0"/>
              </a:rPr>
              <a:t>scope.py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34430" y="3204608"/>
            <a:ext cx="226406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3366FF"/>
                </a:solidFill>
                <a:ea typeface="+mn-ea"/>
                <a:cs typeface="+mn-cs"/>
              </a:rPr>
              <a:t>scope of x &amp; y</a:t>
            </a:r>
            <a:endParaRPr lang="en-US" sz="2800" b="1" dirty="0">
              <a:solidFill>
                <a:srgbClr val="3366FF"/>
              </a:solidFill>
              <a:ea typeface="+mn-ea"/>
              <a:cs typeface="+mn-cs"/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4499318" y="2497037"/>
            <a:ext cx="533400" cy="2033807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69144" y="6248400"/>
            <a:ext cx="1588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 err="1" smtClean="0">
                <a:solidFill>
                  <a:srgbClr val="3366FF"/>
                </a:solidFill>
                <a:latin typeface="+mn-lt"/>
              </a:rPr>
              <a:t>NameError</a:t>
            </a:r>
            <a:endParaRPr lang="en-US" b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1959429" y="5797778"/>
            <a:ext cx="145142" cy="432479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79"/>
            <a:ext cx="8229600" cy="1143000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167263"/>
            <a:ext cx="8980714" cy="7583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order are the statements executed?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342" y="2358571"/>
            <a:ext cx="5529943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1	 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2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3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4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5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6  </a:t>
            </a:r>
            <a:r>
              <a:rPr lang="en-US" sz="2800" b="1" dirty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	</a:t>
            </a: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7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8 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latin typeface="Monaco" charset="0"/>
                <a:cs typeface="Monaco" charset="0"/>
              </a:rPr>
              <a:t>scope.py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633" y="1628651"/>
            <a:ext cx="2832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r>
              <a:rPr lang="en-US" sz="3200" b="1" dirty="0">
                <a:solidFill>
                  <a:srgbClr val="FF0000"/>
                </a:solidFill>
              </a:rPr>
              <a:t>, 1, 2, 4, 5, 7, 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8427" y="3156857"/>
            <a:ext cx="3497944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Functions, conditions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&amp; loops change program control flow from sequential to out of order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7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79"/>
            <a:ext cx="8229600" cy="1143000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167263"/>
            <a:ext cx="8980714" cy="7583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order are the statements executed?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342" y="2358571"/>
            <a:ext cx="5529943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1	 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2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3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4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5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6  </a:t>
            </a:r>
            <a:r>
              <a:rPr lang="en-US" sz="2800" b="1" dirty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	</a:t>
            </a: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7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8 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latin typeface="Monaco" charset="0"/>
                <a:cs typeface="Monaco" charset="0"/>
              </a:rPr>
              <a:t>scope.py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633" y="1628651"/>
            <a:ext cx="2832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r>
              <a:rPr lang="en-US" sz="3200" b="1" dirty="0">
                <a:solidFill>
                  <a:srgbClr val="FF0000"/>
                </a:solidFill>
              </a:rPr>
              <a:t>, 1, 2, 4, 5, 7, 8</a:t>
            </a:r>
          </a:p>
        </p:txBody>
      </p:sp>
    </p:spTree>
    <p:extLst>
      <p:ext uri="{BB962C8B-B14F-4D97-AF65-F5344CB8AC3E}">
        <p14:creationId xmlns:p14="http://schemas.microsoft.com/office/powerpoint/2010/main" val="36745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1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Conceptually, a file is a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use a file in a Python script, create an object of type </a:t>
            </a:r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file </a:t>
            </a:r>
            <a:r>
              <a:rPr lang="en-US" dirty="0">
                <a:latin typeface="Arial" charset="0"/>
                <a:ea typeface="ＭＳ Ｐゴシック" charset="0"/>
              </a:rPr>
              <a:t>is a </a:t>
            </a:r>
            <a:r>
              <a:rPr lang="en-US" i="1" dirty="0">
                <a:latin typeface="Arial" charset="0"/>
                <a:ea typeface="ＭＳ Ｐゴシック" charset="0"/>
              </a:rPr>
              <a:t>data type</a:t>
            </a:r>
            <a:endParaRPr lang="en-US" b="1" i="1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 dirty="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varname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 = 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open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&lt;filename&gt;,&lt;mode&gt;)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&lt;filename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&lt;mode&gt;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r" for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read, "w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" for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write, "a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"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for append (and others)</a:t>
            </a:r>
            <a:endParaRPr lang="en-US" b="1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Ex: </a:t>
            </a:r>
            <a:r>
              <a:rPr lang="en-US" sz="2400" dirty="0" err="1">
                <a:latin typeface="Monaco" charset="0"/>
                <a:ea typeface="ＭＳ Ｐゴシック" charset="0"/>
                <a:cs typeface="Monaco" charset="0"/>
              </a:rPr>
              <a:t>dataFile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open( "</a:t>
            </a:r>
            <a:r>
              <a:rPr lang="en-US" sz="2400" dirty="0" err="1" smtClean="0">
                <a:latin typeface="Monaco" charset="0"/>
                <a:ea typeface="ＭＳ Ｐゴシック" charset="0"/>
                <a:cs typeface="Monaco" charset="0"/>
              </a:rPr>
              <a:t>years.dat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", "r"</a:t>
            </a:r>
            <a:r>
              <a:rPr lang="en-US" altLang="ja-JP" sz="2400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)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4953000" y="2971800"/>
            <a:ext cx="3801041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Gill Sans"/>
                <a:cs typeface="Gill Sans"/>
              </a:rPr>
              <a:t>Built-in function</a:t>
            </a:r>
            <a:endParaRPr lang="en-US" sz="2400" dirty="0">
              <a:latin typeface="Gill Sans"/>
              <a:cs typeface="Gill Sans"/>
            </a:endParaRPr>
          </a:p>
          <a:p>
            <a:pPr>
              <a:defRPr/>
            </a:pPr>
            <a:r>
              <a:rPr lang="en-US" sz="2400" dirty="0">
                <a:latin typeface="Gill Sans"/>
                <a:cs typeface="Gill Sans"/>
              </a:rPr>
              <a:t>  </a:t>
            </a:r>
            <a:r>
              <a:rPr lang="en-US" sz="2400" dirty="0" smtClean="0">
                <a:latin typeface="Gill Sans"/>
                <a:cs typeface="Gill Sans"/>
              </a:rPr>
              <a:t>“constructs</a:t>
            </a:r>
            <a:r>
              <a:rPr lang="en-US" sz="2400" dirty="0">
                <a:latin typeface="Gill Sans"/>
                <a:cs typeface="Gill Sans"/>
              </a:rPr>
              <a:t>” a </a:t>
            </a:r>
            <a:r>
              <a:rPr lang="en-US" sz="2400" dirty="0">
                <a:latin typeface="Monaco"/>
                <a:cs typeface="Monaco"/>
              </a:rPr>
              <a:t>file</a:t>
            </a:r>
            <a:r>
              <a:rPr lang="en-US" sz="2400" dirty="0">
                <a:latin typeface="Gill Sans"/>
                <a:cs typeface="Gill Sans"/>
              </a:rPr>
              <a:t> object</a:t>
            </a: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 flipH="1">
            <a:off x="4267200" y="3429000"/>
            <a:ext cx="685800" cy="609600"/>
          </a:xfrm>
          <a:prstGeom prst="line">
            <a:avLst/>
          </a:prstGeom>
          <a:noFill/>
          <a:ln w="63500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File Methods</a:t>
            </a:r>
          </a:p>
        </p:txBody>
      </p:sp>
      <p:graphicFrame>
        <p:nvGraphicFramePr>
          <p:cNvPr id="50895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89942"/>
              </p:ext>
            </p:extLst>
          </p:nvPr>
        </p:nvGraphicFramePr>
        <p:xfrm>
          <a:off x="304800" y="1524000"/>
          <a:ext cx="8610600" cy="378320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5600"/>
                <a:gridCol w="5715000"/>
              </a:tblGrid>
              <a:tr h="5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 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Functionality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read()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Read the entire content from the file, returned as a string object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109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readline</a:t>
                      </a: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Read one line from file, returned as a string object (which includes the “\n”).  If it returns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"",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then you’ve reached the end of the file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5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write(string)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Write a string to the file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close()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Close the file.  Must close the file after done reading from/writing to a file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98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for</a:t>
            </a:r>
            <a:r>
              <a:rPr lang="en-US" b="1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 Definition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4572000" y="2209800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Gill Sans"/>
                <a:cs typeface="Gill Sans"/>
              </a:rPr>
              <a:t>Times to repeat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658" y="3276600"/>
            <a:ext cx="4602342" cy="2246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eaLnBrk="1" hangingPunct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x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range</a:t>
            </a: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(10):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statement_1		statement_2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…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800" dirty="0" err="1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statement_n</a:t>
            </a:r>
            <a:endParaRPr lang="en-US" sz="2800" dirty="0">
              <a:solidFill>
                <a:srgbClr val="01010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4" name="AutoShape 6"/>
          <p:cNvSpPr>
            <a:spLocks/>
          </p:cNvSpPr>
          <p:nvPr/>
        </p:nvSpPr>
        <p:spPr bwMode="auto">
          <a:xfrm>
            <a:off x="4648200" y="3733800"/>
            <a:ext cx="838200" cy="1828800"/>
          </a:xfrm>
          <a:prstGeom prst="rightBrace">
            <a:avLst>
              <a:gd name="adj1" fmla="val 19697"/>
              <a:gd name="adj2" fmla="val 50000"/>
            </a:avLst>
          </a:prstGeom>
          <a:noFill/>
          <a:ln w="635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5441950" y="4114800"/>
            <a:ext cx="3082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404040"/>
                </a:solidFill>
                <a:latin typeface="Gill Sans"/>
                <a:cs typeface="Gill Sans"/>
              </a:rPr>
              <a:t>“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Body</a:t>
            </a:r>
            <a:r>
              <a:rPr lang="ja-JP" altLang="en-US" dirty="0">
                <a:solidFill>
                  <a:srgbClr val="404040"/>
                </a:solidFill>
                <a:latin typeface="Gill Sans"/>
                <a:cs typeface="Gill Sans"/>
              </a:rPr>
              <a:t>”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 of </a:t>
            </a:r>
            <a:r>
              <a:rPr lang="en-US" altLang="ja-JP" dirty="0">
                <a:solidFill>
                  <a:srgbClr val="660066"/>
                </a:solidFill>
                <a:latin typeface="Monaco"/>
                <a:cs typeface="Monaco"/>
              </a:rPr>
              <a:t>for</a:t>
            </a:r>
            <a:r>
              <a:rPr lang="en-US" altLang="ja-JP" dirty="0">
                <a:solidFill>
                  <a:schemeClr val="bg2"/>
                </a:solidFill>
                <a:latin typeface="Gill Sans"/>
                <a:cs typeface="Gill Sans"/>
              </a:rPr>
              <a:t> 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loop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Gets repeated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Note indentation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4495800" y="2667000"/>
            <a:ext cx="838200" cy="6858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4614" y="1029804"/>
            <a:ext cx="7025039" cy="1699370"/>
          </a:xfrm>
        </p:spPr>
        <p:txBody>
          <a:bodyPr/>
          <a:lstStyle/>
          <a:p>
            <a:r>
              <a:rPr lang="en-US" dirty="0" smtClean="0"/>
              <a:t>When we know how many times a loop will execute</a:t>
            </a:r>
          </a:p>
          <a:p>
            <a:pPr lvl="1"/>
            <a:r>
              <a:rPr lang="en-US" dirty="0" smtClean="0"/>
              <a:t>Repeat N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8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Reading Files with a for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file_read.py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Reading from a File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of reading from a file using file methods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Show file: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data/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years.dat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file_read.py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(using 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read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is what Python printed different than the </a:t>
            </a:r>
            <a:r>
              <a:rPr lang="en-US" dirty="0" smtClean="0">
                <a:latin typeface="Arial" charset="0"/>
                <a:ea typeface="ＭＳ Ｐゴシック" charset="0"/>
              </a:rPr>
              <a:t>file’s </a:t>
            </a:r>
            <a:r>
              <a:rPr lang="en-US" dirty="0">
                <a:latin typeface="Arial" charset="0"/>
                <a:ea typeface="ＭＳ Ｐゴシック" charset="0"/>
              </a:rPr>
              <a:t>content?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to fix?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sing </a:t>
            </a:r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readline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Hold off on using to read a whole file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612" y="1785590"/>
            <a:ext cx="3962400" cy="1570038"/>
            <a:chOff x="3216" y="1104"/>
            <a:chExt cx="2496" cy="989"/>
          </a:xfrm>
        </p:grpSpPr>
        <p:sp>
          <p:nvSpPr>
            <p:cNvPr id="41992" name="Text Box 5"/>
            <p:cNvSpPr txBox="1">
              <a:spLocks noChangeArrowheads="1"/>
            </p:cNvSpPr>
            <p:nvPr/>
          </p:nvSpPr>
          <p:spPr bwMode="auto">
            <a:xfrm>
              <a:off x="3648" y="1104"/>
              <a:ext cx="2064" cy="9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Typically use </a:t>
              </a:r>
              <a:r>
                <a:rPr lang="en-US" dirty="0">
                  <a:solidFill>
                    <a:schemeClr val="tx1"/>
                  </a:solidFill>
                  <a:latin typeface="Monaco" charset="0"/>
                  <a:cs typeface="Monaco" charset="0"/>
                </a:rPr>
                <a:t>.</a:t>
              </a:r>
              <a:r>
                <a:rPr lang="en-US" dirty="0" err="1">
                  <a:solidFill>
                    <a:schemeClr val="tx1"/>
                  </a:solidFill>
                  <a:latin typeface="Monaco" charset="0"/>
                  <a:cs typeface="Monaco" charset="0"/>
                </a:rPr>
                <a:t>dat</a:t>
              </a:r>
              <a:r>
                <a:rPr lang="en-US" dirty="0">
                  <a:solidFill>
                    <a:srgbClr val="020202"/>
                  </a:solidFill>
                  <a:latin typeface="Monaco" charset="0"/>
                  <a:cs typeface="Monaco" charset="0"/>
                </a:rPr>
                <a:t> </a:t>
              </a: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or </a:t>
              </a:r>
              <a:r>
                <a:rPr lang="en-US" dirty="0">
                  <a:solidFill>
                    <a:schemeClr val="tx1"/>
                  </a:solidFill>
                  <a:latin typeface="Monaco" charset="0"/>
                  <a:cs typeface="Monaco" charset="0"/>
                </a:rPr>
                <a:t>.txt</a:t>
              </a: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 file extension for files containing </a:t>
              </a:r>
              <a: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  <a:t/>
              </a:r>
              <a:b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</a:br>
              <a: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  <a:t>data or text </a:t>
              </a:r>
              <a:endParaRPr lang="en-US" dirty="0">
                <a:solidFill>
                  <a:srgbClr val="020202"/>
                </a:solidFill>
                <a:latin typeface="Gill Sans"/>
                <a:cs typeface="Gill Sans"/>
              </a:endParaRPr>
            </a:p>
          </p:txBody>
        </p:sp>
        <p:sp>
          <p:nvSpPr>
            <p:cNvPr id="41993" name="Line 6"/>
            <p:cNvSpPr>
              <a:spLocks noChangeShapeType="1"/>
            </p:cNvSpPr>
            <p:nvPr/>
          </p:nvSpPr>
          <p:spPr bwMode="auto">
            <a:xfrm flipH="1" flipV="1">
              <a:off x="3216" y="1915"/>
              <a:ext cx="576" cy="144"/>
            </a:xfrm>
            <a:prstGeom prst="line">
              <a:avLst/>
            </a:prstGeom>
            <a:ln w="635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9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Reading from a File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 that a file is a </a:t>
            </a:r>
            <a:r>
              <a:rPr lang="en-US" b="1" i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use a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loop to iterate through a file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Read as: for each line in the file, do something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6248400" y="6172200"/>
            <a:ext cx="2585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Monaco" charset="0"/>
                <a:cs typeface="Monaco" charset="0"/>
              </a:rPr>
              <a:t>file_read2.py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510981" name="Text Box 5"/>
          <p:cNvSpPr txBox="1">
            <a:spLocks noChangeArrowheads="1"/>
          </p:cNvSpPr>
          <p:nvPr/>
        </p:nvSpPr>
        <p:spPr bwMode="auto">
          <a:xfrm>
            <a:off x="1524000" y="4202113"/>
            <a:ext cx="4710113" cy="954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line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dataFile</a:t>
            </a:r>
            <a:r>
              <a:rPr lang="en-US" sz="2800" b="1" dirty="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print(line)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533401" y="2971800"/>
            <a:ext cx="365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 </a:t>
            </a:r>
            <a:r>
              <a:rPr lang="en-US" i="1" dirty="0"/>
              <a:t>line</a:t>
            </a:r>
            <a:r>
              <a:rPr lang="en-US" dirty="0"/>
              <a:t> (of type </a:t>
            </a:r>
            <a:r>
              <a:rPr lang="en-US" b="1" dirty="0" err="1">
                <a:solidFill>
                  <a:schemeClr val="tx2"/>
                </a:solidFill>
                <a:latin typeface="Monaco" charset="0"/>
                <a:cs typeface="Monaco" charset="0"/>
              </a:rPr>
              <a:t>str</a:t>
            </a:r>
            <a:r>
              <a:rPr lang="en-US" dirty="0">
                <a:ea typeface="Monaco" charset="0"/>
                <a:cs typeface="Monaco" charset="0"/>
              </a:rPr>
              <a:t>) from the </a:t>
            </a:r>
            <a:r>
              <a:rPr lang="en-US" dirty="0" smtClean="0">
                <a:ea typeface="Monaco" charset="0"/>
                <a:cs typeface="Monaco" charset="0"/>
              </a:rPr>
              <a:t>file (includes \n)</a:t>
            </a:r>
            <a:endParaRPr lang="en-US" dirty="0">
              <a:ea typeface="Monaco" charset="0"/>
              <a:cs typeface="Monaco" charset="0"/>
            </a:endParaRPr>
          </a:p>
        </p:txBody>
      </p:sp>
      <p:sp>
        <p:nvSpPr>
          <p:cNvPr id="60426" name="Text Box 7"/>
          <p:cNvSpPr txBox="1">
            <a:spLocks noChangeArrowheads="1"/>
          </p:cNvSpPr>
          <p:nvPr/>
        </p:nvSpPr>
        <p:spPr bwMode="auto">
          <a:xfrm>
            <a:off x="4251325" y="3094038"/>
            <a:ext cx="1851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file</a:t>
            </a:r>
            <a:r>
              <a:rPr lang="en-US" dirty="0"/>
              <a:t> object</a:t>
            </a:r>
          </a:p>
        </p:txBody>
      </p:sp>
      <p:sp>
        <p:nvSpPr>
          <p:cNvPr id="60427" name="Line 8"/>
          <p:cNvSpPr>
            <a:spLocks noChangeShapeType="1"/>
          </p:cNvSpPr>
          <p:nvPr/>
        </p:nvSpPr>
        <p:spPr bwMode="auto">
          <a:xfrm flipH="1">
            <a:off x="4953000" y="3581400"/>
            <a:ext cx="76200" cy="685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9"/>
          <p:cNvSpPr>
            <a:spLocks noChangeShapeType="1"/>
          </p:cNvSpPr>
          <p:nvPr/>
        </p:nvSpPr>
        <p:spPr bwMode="auto">
          <a:xfrm>
            <a:off x="2362200" y="3779838"/>
            <a:ext cx="4572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Data Types of Loop Variables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400800" cy="415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string =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some string"</a:t>
            </a:r>
          </a:p>
          <a:p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open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("</a:t>
            </a:r>
            <a:r>
              <a:rPr lang="en-US" dirty="0" err="1" smtClean="0">
                <a:solidFill>
                  <a:schemeClr val="tx1"/>
                </a:solidFill>
                <a:latin typeface="Monaco" charset="0"/>
                <a:cs typeface="Monaco" charset="0"/>
              </a:rPr>
              <a:t>years.dat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",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"r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")</a:t>
            </a:r>
          </a:p>
          <a:p>
            <a:endParaRPr lang="en-US" b="1" dirty="0">
              <a:solidFill>
                <a:srgbClr val="660066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(string)):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string: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153180"/>
            <a:ext cx="7162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Gill Sans"/>
                <a:cs typeface="Gill Sans"/>
              </a:rPr>
              <a:t>What are the data types of the loop variable </a:t>
            </a:r>
            <a:r>
              <a:rPr lang="en-US" sz="2800" b="1" dirty="0">
                <a:latin typeface="Gill Sans"/>
                <a:cs typeface="Gill Sans"/>
              </a:rPr>
              <a:t>x</a:t>
            </a:r>
            <a:r>
              <a:rPr lang="en-US" sz="2800" dirty="0">
                <a:latin typeface="Gill Sans"/>
                <a:cs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593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Types of Loop Variables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7239000" y="2903538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integer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400800" cy="415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string = "some string"</a:t>
            </a:r>
          </a:p>
          <a:p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= open("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years.dat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", "r")</a:t>
            </a:r>
          </a:p>
          <a:p>
            <a:endParaRPr lang="en-US" b="1" dirty="0">
              <a:solidFill>
                <a:srgbClr val="660066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range(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(string)):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string: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</p:txBody>
      </p:sp>
      <p:sp>
        <p:nvSpPr>
          <p:cNvPr id="64521" name="Text Box 6"/>
          <p:cNvSpPr txBox="1">
            <a:spLocks noChangeArrowheads="1"/>
          </p:cNvSpPr>
          <p:nvPr/>
        </p:nvSpPr>
        <p:spPr bwMode="auto">
          <a:xfrm>
            <a:off x="6537325" y="3894138"/>
            <a:ext cx="2682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string </a:t>
            </a:r>
            <a:r>
              <a:rPr lang="en-US">
                <a:latin typeface="Gill Sans"/>
                <a:cs typeface="Gill Sans"/>
                <a:sym typeface="Wingdings" charset="0"/>
              </a:rPr>
              <a:t></a:t>
            </a:r>
            <a:r>
              <a:rPr lang="en-US">
                <a:latin typeface="Gill Sans"/>
                <a:cs typeface="Gill Sans"/>
              </a:rPr>
              <a:t> single characters</a:t>
            </a:r>
          </a:p>
        </p:txBody>
      </p:sp>
      <p:sp>
        <p:nvSpPr>
          <p:cNvPr id="64522" name="Text Box 8"/>
          <p:cNvSpPr txBox="1">
            <a:spLocks noChangeArrowheads="1"/>
          </p:cNvSpPr>
          <p:nvPr/>
        </p:nvSpPr>
        <p:spPr bwMode="auto">
          <a:xfrm>
            <a:off x="6461125" y="4960938"/>
            <a:ext cx="2682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string </a:t>
            </a:r>
            <a:r>
              <a:rPr lang="en-US">
                <a:latin typeface="Gill Sans"/>
                <a:cs typeface="Gill Sans"/>
                <a:sym typeface="Wingdings" charset="0"/>
              </a:rPr>
              <a:t></a:t>
            </a:r>
            <a:r>
              <a:rPr lang="en-US">
                <a:latin typeface="Gill Sans"/>
                <a:cs typeface="Gill Sans"/>
              </a:rPr>
              <a:t> line (include \n)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153180"/>
            <a:ext cx="7162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Gill Sans"/>
                <a:cs typeface="Gill Sans"/>
              </a:rPr>
              <a:t>What are the data types of the loop variable </a:t>
            </a:r>
            <a:r>
              <a:rPr lang="en-US" sz="2800" b="1" dirty="0">
                <a:latin typeface="Gill Sans"/>
                <a:cs typeface="Gill Sans"/>
              </a:rPr>
              <a:t>x</a:t>
            </a:r>
            <a:r>
              <a:rPr lang="en-US" sz="2800" dirty="0">
                <a:latin typeface="Gill Sans"/>
                <a:cs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96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Reading Files with a while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charset="0"/>
                <a:ea typeface="ＭＳ Ｐゴシック" charset="0"/>
                <a:cs typeface="ＭＳ Ｐゴシック" charset="0"/>
              </a:rPr>
              <a:t>Review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ea typeface="Luxi Sans" charset="0"/>
                <a:cs typeface="Arial"/>
              </a:rPr>
              <a:t>How can we make something repeat when some condition is true?</a:t>
            </a:r>
          </a:p>
          <a:p>
            <a:r>
              <a:rPr lang="en-US" dirty="0" smtClean="0">
                <a:latin typeface="Arial"/>
                <a:ea typeface="Luxi Sans" charset="0"/>
                <a:cs typeface="Arial"/>
              </a:rPr>
              <a:t>True or False: Every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for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 can be converted into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while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</a:t>
            </a:r>
          </a:p>
          <a:p>
            <a:r>
              <a:rPr lang="en-US" dirty="0" smtClean="0">
                <a:latin typeface="Arial"/>
                <a:ea typeface="Luxi Sans" charset="0"/>
                <a:cs typeface="Arial"/>
              </a:rPr>
              <a:t>True or False: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while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 is more powerful than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for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8207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Review: While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Loop Syntax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3200" b="1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while</a:t>
            </a:r>
            <a:r>
              <a:rPr lang="en-US" sz="320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3200">
                <a:latin typeface="Monaco" charset="0"/>
                <a:ea typeface="ＭＳ Ｐゴシック" charset="0"/>
                <a:cs typeface="Monaco" charset="0"/>
              </a:rPr>
              <a:t>condition :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statement1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statement2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…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statementn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" y="4052888"/>
            <a:ext cx="8915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buClr>
                <a:schemeClr val="hlink"/>
              </a:buClr>
              <a:buSzPct val="120000"/>
              <a:buFont typeface="Times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>
              <a:buClr>
                <a:schemeClr val="hlink"/>
              </a:buClr>
              <a:buSzPct val="120000"/>
              <a:buFont typeface="Times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Like a looped </a:t>
            </a:r>
            <a:r>
              <a:rPr lang="en-US" sz="3200" b="1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sz="320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3200">
                <a:solidFill>
                  <a:schemeClr val="tx1"/>
                </a:solidFill>
                <a:cs typeface="Monaco" charset="0"/>
              </a:rPr>
              <a:t>statement</a:t>
            </a:r>
          </a:p>
          <a:p>
            <a:pPr lvl="1">
              <a:buClr>
                <a:schemeClr val="folHlink"/>
              </a:buClr>
              <a:buFont typeface="Wingdings" charset="0"/>
              <a:buChar char="Ø"/>
            </a:pPr>
            <a:r>
              <a:rPr lang="en-US" sz="2800">
                <a:solidFill>
                  <a:schemeClr val="tx2"/>
                </a:solidFill>
                <a:cs typeface="Monaco" charset="0"/>
              </a:rPr>
              <a:t> Execute statements </a:t>
            </a:r>
            <a:r>
              <a:rPr lang="en-US" sz="2800" b="1">
                <a:solidFill>
                  <a:schemeClr val="tx2"/>
                </a:solidFill>
                <a:cs typeface="Monaco" charset="0"/>
              </a:rPr>
              <a:t>only</a:t>
            </a:r>
            <a:r>
              <a:rPr lang="en-US" sz="2800">
                <a:solidFill>
                  <a:schemeClr val="tx2"/>
                </a:solidFill>
                <a:cs typeface="Monaco" charset="0"/>
              </a:rPr>
              <a:t> when condition is true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810250" y="2690813"/>
            <a:ext cx="306228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ea typeface="+mn-ea"/>
                <a:cs typeface="+mn-cs"/>
              </a:rPr>
              <a:t>body of while loop</a:t>
            </a:r>
          </a:p>
        </p:txBody>
      </p:sp>
      <p:sp>
        <p:nvSpPr>
          <p:cNvPr id="3" name="AutoShape 10"/>
          <p:cNvSpPr>
            <a:spLocks/>
          </p:cNvSpPr>
          <p:nvPr/>
        </p:nvSpPr>
        <p:spPr bwMode="auto">
          <a:xfrm>
            <a:off x="5276850" y="1928813"/>
            <a:ext cx="533400" cy="2209800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 rot="-5400000">
            <a:off x="74612" y="3375026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keyword</a:t>
            </a: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 flipV="1">
            <a:off x="733425" y="2214563"/>
            <a:ext cx="457200" cy="7620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10250" y="1362075"/>
            <a:ext cx="1968500" cy="538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loop stops when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362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 user tells the computer/program what they think, the program asks, "How does that make you feel?"</a:t>
            </a:r>
          </a:p>
          <a:p>
            <a:r>
              <a:rPr lang="en-US" dirty="0" smtClean="0"/>
              <a:t>Ends when user enters nothing ("")</a:t>
            </a:r>
          </a:p>
          <a:p>
            <a:r>
              <a:rPr lang="en-US" dirty="0" smtClean="0"/>
              <a:t>Partial example output: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6396335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therapist.py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" y="3886200"/>
            <a:ext cx="8001000" cy="2585323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2017B8"/>
                </a:solidFill>
                <a:latin typeface="Monaco"/>
                <a:cs typeface="Monaco"/>
              </a:rPr>
              <a:t>Tell </a:t>
            </a:r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me what is bothering you.</a:t>
            </a:r>
          </a:p>
          <a:p>
            <a:r>
              <a:rPr lang="en-US" sz="1800" dirty="0">
                <a:latin typeface="Monaco"/>
                <a:cs typeface="Monaco"/>
              </a:rPr>
              <a:t>There is too much going on in my life.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r>
              <a:rPr lang="en-US" sz="1800" dirty="0">
                <a:latin typeface="Monaco"/>
                <a:cs typeface="Monaco"/>
              </a:rPr>
              <a:t>I feel like I am out of control and can't juggle it all.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r>
              <a:rPr lang="en-US" sz="1800" dirty="0">
                <a:latin typeface="Monaco"/>
                <a:cs typeface="Monaco"/>
              </a:rPr>
              <a:t>Really stressed and tired.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sz="1800" dirty="0">
                <a:latin typeface="Monaco"/>
                <a:cs typeface="Monaco"/>
              </a:rPr>
              <a:t>Thank you!  Come again!</a:t>
            </a:r>
          </a:p>
        </p:txBody>
      </p:sp>
    </p:spTree>
    <p:extLst>
      <p:ext uri="{BB962C8B-B14F-4D97-AF65-F5344CB8AC3E}">
        <p14:creationId xmlns:p14="http://schemas.microsoft.com/office/powerpoint/2010/main" val="271999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Pattern: Sentinel Loop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Sentinel: when to stop</a:t>
            </a:r>
          </a:p>
          <a:p>
            <a:pPr lvl="1" eaLnBrk="1" hangingPunct="1"/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guard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to the loop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95600"/>
            <a:ext cx="5029200" cy="1570038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value 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initialize</a:t>
            </a:r>
            <a:endParaRPr lang="en-US" dirty="0">
              <a:solidFill>
                <a:srgbClr val="00000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>
              <a:defRPr/>
            </a:pPr>
            <a:r>
              <a:rPr lang="en-US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while</a:t>
            </a:r>
            <a:r>
              <a:rPr lang="en-US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value != sentinel :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    process value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    value 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updated value</a:t>
            </a:r>
            <a:endParaRPr lang="en-US" sz="1100" dirty="0">
              <a:solidFill>
                <a:srgbClr val="000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0943" cy="49130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loops are definite: we know in advance exactly how many times they should execute</a:t>
            </a:r>
          </a:p>
          <a:p>
            <a:r>
              <a:rPr lang="en-US" dirty="0" smtClean="0"/>
              <a:t>What if we don’t know how many times a loop should execute?</a:t>
            </a:r>
          </a:p>
          <a:p>
            <a:r>
              <a:rPr lang="en-US" dirty="0" smtClean="0"/>
              <a:t>Real-life examples:</a:t>
            </a:r>
          </a:p>
          <a:p>
            <a:pPr lvl="1"/>
            <a:r>
              <a:rPr lang="en-US" dirty="0" smtClean="0"/>
              <a:t>Folding socks</a:t>
            </a:r>
          </a:p>
          <a:p>
            <a:pPr lvl="1"/>
            <a:r>
              <a:rPr lang="en-US" dirty="0" smtClean="0"/>
              <a:t>Checking status (</a:t>
            </a:r>
            <a:r>
              <a:rPr lang="en-US" dirty="0"/>
              <a:t>Are we there yet</a:t>
            </a:r>
            <a:r>
              <a:rPr lang="en-US" dirty="0" smtClean="0"/>
              <a:t>? Any new texts?)</a:t>
            </a:r>
          </a:p>
          <a:p>
            <a:r>
              <a:rPr lang="en-US" dirty="0" smtClean="0"/>
              <a:t>Programming:</a:t>
            </a:r>
          </a:p>
          <a:p>
            <a:pPr lvl="1"/>
            <a:r>
              <a:rPr lang="en-US" dirty="0" smtClean="0"/>
              <a:t>Requesting user input</a:t>
            </a:r>
          </a:p>
          <a:p>
            <a:pPr lvl="1"/>
            <a:r>
              <a:rPr lang="en-US" dirty="0" smtClean="0"/>
              <a:t>Reading in data from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3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Read from a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371600"/>
            <a:ext cx="5638800" cy="37856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FILENAME="data/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years.dat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"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dataFile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 open(FILENAME, "r")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dataFile.readline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line != ""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   line = </a:t>
            </a:r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line.rstrip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line)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   line = 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dataFile.readline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dataFile.close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867400"/>
            <a:ext cx="3509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file_read_while.py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876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Writing to a File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Create a file object in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write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mode:</a:t>
            </a:r>
          </a:p>
          <a:p>
            <a:pPr lvl="1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myFile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open(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years.txt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, 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w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create a file from user input</a:t>
            </a: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file_write.py</a:t>
            </a:r>
            <a:endParaRPr lang="en-US" dirty="0">
              <a:solidFill>
                <a:schemeClr val="accent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04888" y="6345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0" y="4778375"/>
            <a:ext cx="5638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eaLnBrk="1" hangingPunct="1"/>
            <a:r>
              <a:rPr lang="en-US" sz="2400" dirty="0">
                <a:latin typeface="Gill Sans"/>
                <a:cs typeface="Gill Sans"/>
              </a:rPr>
              <a:t>What happens if </a:t>
            </a:r>
            <a:r>
              <a:rPr lang="en-US" sz="2400" dirty="0" smtClean="0">
                <a:latin typeface="Gill Sans"/>
                <a:cs typeface="Gill Sans"/>
              </a:rPr>
              <a:t>you execute </a:t>
            </a:r>
            <a:r>
              <a:rPr lang="en-US" sz="2400" dirty="0">
                <a:latin typeface="Gill Sans"/>
                <a:cs typeface="Gill Sans"/>
              </a:rPr>
              <a:t>the program again with different user input?</a:t>
            </a:r>
          </a:p>
        </p:txBody>
      </p:sp>
    </p:spTree>
    <p:extLst>
      <p:ext uri="{BB962C8B-B14F-4D97-AF65-F5344CB8AC3E}">
        <p14:creationId xmlns:p14="http://schemas.microsoft.com/office/powerpoint/2010/main" val="326869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Handling Numeric Data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been dealing with reading and writing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so far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from a file: get a string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Write to file: use a string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need to do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a file?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can we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write numbers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 file?</a:t>
            </a:r>
          </a:p>
        </p:txBody>
      </p:sp>
    </p:spTree>
    <p:extLst>
      <p:ext uri="{BB962C8B-B14F-4D97-AF65-F5344CB8AC3E}">
        <p14:creationId xmlns:p14="http://schemas.microsoft.com/office/powerpoint/2010/main" val="224629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Handling Numeric Data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been dealing with reading and writing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so far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from a file: get a string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Write to file: use a string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need to do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a file?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Cast as a numeric type, e.g.,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int </a:t>
            </a:r>
            <a:r>
              <a:rPr lang="en-US">
                <a:latin typeface="Arial" charset="0"/>
                <a:ea typeface="ＭＳ Ｐゴシック" charset="0"/>
              </a:rPr>
              <a:t>or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float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can we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write numbers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 file?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Cast number as a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29277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Temperature Data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data file that contains the daily high temperatures for last year at one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Data file contains one temperature per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Example: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data/florida.dat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What is the average high temperature (to 2 decimal places) for the location?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5791200" y="6319837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Monaco" charset="0"/>
                <a:cs typeface="Monaco" charset="0"/>
              </a:rPr>
              <a:t>avgData.py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953000"/>
            <a:ext cx="8229600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 b="1" dirty="0">
                <a:latin typeface="Gill Sans"/>
                <a:ea typeface="ＭＳ Ｐゴシック" charset="-128"/>
                <a:cs typeface="Gill Sans"/>
              </a:rPr>
              <a:t>Rule of Thumb</a:t>
            </a:r>
            <a:r>
              <a:rPr lang="en-US" sz="2400" dirty="0" smtClean="0">
                <a:latin typeface="Gill Sans"/>
                <a:ea typeface="ＭＳ Ｐゴシック" charset="-128"/>
                <a:cs typeface="Gill Sans"/>
              </a:rPr>
              <a:t>:  </a:t>
            </a:r>
            <a:r>
              <a:rPr lang="en-US" sz="2400" dirty="0">
                <a:latin typeface="Gill Sans"/>
                <a:ea typeface="ＭＳ Ｐゴシック" charset="-128"/>
                <a:cs typeface="Gill Sans"/>
              </a:rPr>
              <a:t>Always look at data file before processing it</a:t>
            </a:r>
          </a:p>
        </p:txBody>
      </p:sp>
    </p:spTree>
    <p:extLst>
      <p:ext uri="{BB962C8B-B14F-4D97-AF65-F5344CB8AC3E}">
        <p14:creationId xmlns:p14="http://schemas.microsoft.com/office/powerpoint/2010/main" val="42620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Given a file of the form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&lt;</a:t>
            </a:r>
            <a:r>
              <a:rPr lang="en-US" dirty="0" err="1">
                <a:latin typeface="Arial" charset="0"/>
                <a:ea typeface="ＭＳ Ｐゴシック" charset="0"/>
              </a:rPr>
              <a:t>lastname</a:t>
            </a:r>
            <a:r>
              <a:rPr lang="en-US" dirty="0">
                <a:latin typeface="Arial" charset="0"/>
                <a:ea typeface="ＭＳ Ｐゴシック" charset="0"/>
              </a:rPr>
              <a:t>&gt; </a:t>
            </a:r>
            <a:r>
              <a:rPr lang="en-US" dirty="0" smtClean="0">
                <a:latin typeface="Arial" charset="0"/>
                <a:ea typeface="ＭＳ Ｐゴシック" charset="0"/>
              </a:rPr>
              <a:t>&lt;year</a:t>
            </a:r>
            <a:r>
              <a:rPr lang="en-US" dirty="0">
                <a:latin typeface="Arial" charset="0"/>
                <a:ea typeface="ＭＳ Ｐゴシック" charset="0"/>
              </a:rPr>
              <a:t>&gt;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Goal: I want to quickly find out what a student’s class year is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How </a:t>
            </a:r>
            <a:r>
              <a:rPr lang="en-US" dirty="0">
                <a:latin typeface="Arial" charset="0"/>
                <a:ea typeface="ＭＳ Ｐゴシック" charset="0"/>
              </a:rPr>
              <a:t>do we want to model the data?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is the key?  What is the value?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to display the mapping in a pretty way?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order is the data printed in?  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5449888" y="6248400"/>
            <a:ext cx="3694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onaco"/>
                <a:cs typeface="Monaco"/>
              </a:rPr>
              <a:t>years_dictionary.py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5795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Modify the previous program to keep track of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number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students of each year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do we want to model the data?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is the key?  What is the value?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Could we solve this using a list?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5029200" y="5943600"/>
            <a:ext cx="3878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years_dictionary2.py</a:t>
            </a:r>
          </a:p>
        </p:txBody>
      </p:sp>
    </p:spTree>
    <p:extLst>
      <p:ext uri="{BB962C8B-B14F-4D97-AF65-F5344CB8AC3E}">
        <p14:creationId xmlns:p14="http://schemas.microsoft.com/office/powerpoint/2010/main" val="268784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Analyzing years_dictionary2.py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Anything useful/general that we could put in a function?</a:t>
            </a:r>
          </a:p>
        </p:txBody>
      </p:sp>
    </p:spTree>
    <p:extLst>
      <p:ext uri="{BB962C8B-B14F-4D97-AF65-F5344CB8AC3E}">
        <p14:creationId xmlns:p14="http://schemas.microsoft.com/office/powerpoint/2010/main" val="172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Equivalent Solutions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417638"/>
            <a:ext cx="4749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if</a:t>
            </a:r>
            <a:r>
              <a:rPr lang="en-US" dirty="0">
                <a:latin typeface="Monaco"/>
                <a:cs typeface="Monaco"/>
              </a:rPr>
              <a:t> key </a:t>
            </a: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not in </a:t>
            </a:r>
            <a:r>
              <a:rPr lang="en-US" dirty="0">
                <a:latin typeface="Monaco"/>
                <a:cs typeface="Monaco"/>
              </a:rPr>
              <a:t>dictionary 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else</a:t>
            </a:r>
            <a:r>
              <a:rPr lang="en-US" dirty="0">
                <a:latin typeface="Monaco"/>
                <a:cs typeface="Monaco"/>
              </a:rPr>
              <a:t>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value =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+ 1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3689350"/>
            <a:ext cx="383857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if</a:t>
            </a:r>
            <a:r>
              <a:rPr lang="en-US" dirty="0">
                <a:latin typeface="Monaco"/>
                <a:cs typeface="Monaco"/>
              </a:rPr>
              <a:t> key </a:t>
            </a: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not in </a:t>
            </a:r>
            <a:r>
              <a:rPr lang="en-US" dirty="0">
                <a:latin typeface="Monaco"/>
                <a:cs typeface="Monaco"/>
              </a:rPr>
              <a:t>dictionary 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else</a:t>
            </a:r>
            <a:r>
              <a:rPr lang="en-US" dirty="0">
                <a:latin typeface="Monaco"/>
                <a:cs typeface="Monaco"/>
              </a:rPr>
              <a:t>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+= 1</a:t>
            </a:r>
          </a:p>
        </p:txBody>
      </p:sp>
    </p:spTree>
    <p:extLst>
      <p:ext uri="{BB962C8B-B14F-4D97-AF65-F5344CB8AC3E}">
        <p14:creationId xmlns:p14="http://schemas.microsoft.com/office/powerpoint/2010/main" val="143771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Indefinite While Loops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15391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32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sz="3200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"/>
                <a:ea typeface="ＭＳ Ｐゴシック" charset="0"/>
                <a:cs typeface="Courier"/>
              </a:rPr>
              <a:t>condition 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:</a:t>
            </a:r>
          </a:p>
          <a:p>
            <a:pPr marL="1319213" lvl="2" eaLnBrk="1" hangingPunct="1">
              <a:buFontTx/>
              <a:buNone/>
            </a:pPr>
            <a:r>
              <a:rPr lang="en-US" sz="3000" dirty="0" smtClean="0">
                <a:latin typeface="Courier"/>
                <a:ea typeface="ＭＳ Ｐゴシック" charset="0"/>
                <a:cs typeface="Courier"/>
              </a:rPr>
              <a:t>statement_1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  <a:p>
            <a:pPr marL="1319213" lvl="2" eaLnBrk="1" hangingPunct="1">
              <a:buFontTx/>
              <a:buNone/>
            </a:pPr>
            <a:r>
              <a:rPr lang="en-US" sz="3000" dirty="0" smtClean="0">
                <a:latin typeface="Courier"/>
                <a:ea typeface="ＭＳ Ｐゴシック" charset="0"/>
                <a:cs typeface="Courier"/>
              </a:rPr>
              <a:t>statement_2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  <a:p>
            <a:pPr marL="1319213" lvl="2" eaLnBrk="1" hangingPunct="1">
              <a:buFontTx/>
              <a:buNone/>
            </a:pPr>
            <a:r>
              <a:rPr lang="en-US" sz="3000" dirty="0">
                <a:latin typeface="Courier"/>
                <a:ea typeface="ＭＳ Ｐゴシック" charset="0"/>
                <a:cs typeface="Courier"/>
              </a:rPr>
              <a:t>…</a:t>
            </a:r>
          </a:p>
          <a:p>
            <a:pPr marL="1319213" lvl="2" eaLnBrk="1" hangingPunct="1">
              <a:buFontTx/>
              <a:buNone/>
            </a:pPr>
            <a:r>
              <a:rPr lang="en-US" sz="3000" dirty="0" err="1" smtClean="0">
                <a:latin typeface="Courier"/>
                <a:ea typeface="ＭＳ Ｐゴシック" charset="0"/>
                <a:cs typeface="Courier"/>
              </a:rPr>
              <a:t>statement_n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805841" y="2826532"/>
            <a:ext cx="289489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3366FF"/>
                </a:solidFill>
                <a:ea typeface="+mn-ea"/>
                <a:cs typeface="+mn-cs"/>
              </a:rPr>
              <a:t>body of while loop</a:t>
            </a:r>
          </a:p>
        </p:txBody>
      </p:sp>
      <p:sp>
        <p:nvSpPr>
          <p:cNvPr id="3" name="AutoShape 10"/>
          <p:cNvSpPr>
            <a:spLocks/>
          </p:cNvSpPr>
          <p:nvPr/>
        </p:nvSpPr>
        <p:spPr bwMode="auto">
          <a:xfrm>
            <a:off x="5188744" y="2242577"/>
            <a:ext cx="533400" cy="2033807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257629" y="732292"/>
            <a:ext cx="1302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660066"/>
                </a:solidFill>
                <a:latin typeface="+mn-lt"/>
              </a:rPr>
              <a:t>keyword</a:t>
            </a: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>
            <a:off x="834570" y="1189492"/>
            <a:ext cx="156029" cy="486908"/>
          </a:xfrm>
          <a:prstGeom prst="line">
            <a:avLst/>
          </a:prstGeom>
          <a:noFill/>
          <a:ln w="508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15000" y="1614714"/>
            <a:ext cx="2971800" cy="6278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020202"/>
                </a:solidFill>
                <a:cs typeface="Gill Sans"/>
              </a:rPr>
              <a:t>loop stops when condition is False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199" y="4754111"/>
            <a:ext cx="8450943" cy="175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Like a looped if: execute loop body only while condition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4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3" grpId="0" animBg="1"/>
      <p:bldP spid="20489" grpId="0"/>
      <p:bldP spid="20490" grpId="0" animBg="1"/>
      <p:bldP spid="2" grpId="0" animBg="1"/>
      <p:bldP spid="1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Create a Summary Report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a file containing students names and their years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(first years,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sophomore, junior, or senior) for this class</a:t>
            </a:r>
          </a:p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create a report (in a file) that says the year and how many students from that year are in this class, on the same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743575" y="5943600"/>
            <a:ext cx="332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onaco" charset="0"/>
                <a:cs typeface="Monaco" charset="0"/>
              </a:rPr>
              <a:t>writeSumReport.py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1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While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 Example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5119189" y="3294116"/>
            <a:ext cx="2955106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print("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equals", 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5831114" y="2339033"/>
            <a:ext cx="1531256" cy="369332"/>
          </a:xfrm>
          <a:prstGeom prst="rect">
            <a:avLst/>
          </a:prstGeom>
          <a:solidFill>
            <a:srgbClr val="FF99CC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 &lt; 10</a:t>
            </a:r>
          </a:p>
        </p:txBody>
      </p:sp>
      <p:cxnSp>
        <p:nvCxnSpPr>
          <p:cNvPr id="2" name="AutoShape 5"/>
          <p:cNvCxnSpPr>
            <a:cxnSpLocks noChangeShapeType="1"/>
            <a:stCxn id="22534" idx="2"/>
            <a:endCxn id="22541" idx="0"/>
          </p:cNvCxnSpPr>
          <p:nvPr/>
        </p:nvCxnSpPr>
        <p:spPr bwMode="auto">
          <a:xfrm>
            <a:off x="6596742" y="3663448"/>
            <a:ext cx="0" cy="69746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6"/>
          <p:cNvCxnSpPr>
            <a:cxnSpLocks noChangeShapeType="1"/>
            <a:stCxn id="22541" idx="2"/>
            <a:endCxn id="22535" idx="1"/>
          </p:cNvCxnSpPr>
          <p:nvPr/>
        </p:nvCxnSpPr>
        <p:spPr bwMode="auto">
          <a:xfrm rot="5400000" flipH="1">
            <a:off x="5110653" y="3244160"/>
            <a:ext cx="2206549" cy="765628"/>
          </a:xfrm>
          <a:prstGeom prst="bentConnector4">
            <a:avLst>
              <a:gd name="adj1" fmla="val -10360"/>
              <a:gd name="adj2" fmla="val 229384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5910942" y="1328791"/>
            <a:ext cx="1371600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0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636176" y="2747738"/>
            <a:ext cx="886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7438271" y="2041490"/>
            <a:ext cx="981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541" name="Rectangle 10"/>
          <p:cNvSpPr>
            <a:spLocks noChangeArrowheads="1"/>
          </p:cNvSpPr>
          <p:nvPr/>
        </p:nvSpPr>
        <p:spPr bwMode="auto">
          <a:xfrm>
            <a:off x="5871177" y="4360916"/>
            <a:ext cx="1451129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Courier"/>
                <a:ea typeface="Monaco" charset="0"/>
                <a:cs typeface="Couri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+ 1</a:t>
            </a:r>
            <a:endParaRPr lang="en-US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</p:txBody>
      </p:sp>
      <p:cxnSp>
        <p:nvCxnSpPr>
          <p:cNvPr id="4" name="AutoShape 11"/>
          <p:cNvCxnSpPr>
            <a:cxnSpLocks noChangeShapeType="1"/>
            <a:stCxn id="22535" idx="2"/>
            <a:endCxn id="22534" idx="0"/>
          </p:cNvCxnSpPr>
          <p:nvPr/>
        </p:nvCxnSpPr>
        <p:spPr bwMode="auto">
          <a:xfrm>
            <a:off x="6596742" y="2708365"/>
            <a:ext cx="0" cy="58575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2"/>
          <p:cNvCxnSpPr>
            <a:cxnSpLocks noChangeShapeType="1"/>
            <a:stCxn id="22538" idx="2"/>
            <a:endCxn id="22535" idx="0"/>
          </p:cNvCxnSpPr>
          <p:nvPr/>
        </p:nvCxnSpPr>
        <p:spPr bwMode="auto">
          <a:xfrm>
            <a:off x="6596742" y="1698123"/>
            <a:ext cx="0" cy="64091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Rectangle 13"/>
          <p:cNvSpPr>
            <a:spLocks noChangeArrowheads="1"/>
          </p:cNvSpPr>
          <p:nvPr/>
        </p:nvSpPr>
        <p:spPr bwMode="auto">
          <a:xfrm>
            <a:off x="5396233" y="5823003"/>
            <a:ext cx="2401018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print("Done", 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</a:p>
        </p:txBody>
      </p:sp>
      <p:cxnSp>
        <p:nvCxnSpPr>
          <p:cNvPr id="5" name="AutoShape 14"/>
          <p:cNvCxnSpPr>
            <a:cxnSpLocks noChangeShapeType="1"/>
            <a:stCxn id="22535" idx="3"/>
            <a:endCxn id="22544" idx="0"/>
          </p:cNvCxnSpPr>
          <p:nvPr/>
        </p:nvCxnSpPr>
        <p:spPr bwMode="auto">
          <a:xfrm flipH="1">
            <a:off x="6596742" y="2523699"/>
            <a:ext cx="765628" cy="3299304"/>
          </a:xfrm>
          <a:prstGeom prst="bentConnector4">
            <a:avLst>
              <a:gd name="adj1" fmla="val -134123"/>
              <a:gd name="adj2" fmla="val 86893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355601" y="1219200"/>
            <a:ext cx="40386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0</a:t>
            </a:r>
          </a:p>
          <a:p>
            <a:pPr>
              <a:defRPr/>
            </a:pPr>
            <a:r>
              <a:rPr lang="en-US" sz="2000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&lt; 10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   </a:t>
            </a:r>
            <a:r>
              <a:rPr lang="en-US" sz="2000" dirty="0" smtClean="0">
                <a:solidFill>
                  <a:srgbClr val="2017B8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("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equals",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+ 1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2017B8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("Done",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22547" name="Text Box 17"/>
          <p:cNvSpPr txBox="1">
            <a:spLocks noChangeArrowheads="1"/>
          </p:cNvSpPr>
          <p:nvPr/>
        </p:nvSpPr>
        <p:spPr bwMode="auto">
          <a:xfrm>
            <a:off x="228600" y="6191024"/>
            <a:ext cx="166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while.py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28600" y="3500161"/>
            <a:ext cx="428897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What will be printed?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Monaco" charset="0"/>
              </a:rPr>
              <a:t>How many times is the loop body executed?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Monaco" charset="0"/>
              </a:rPr>
              <a:t>How many times is the loop condition evaluated?</a:t>
            </a:r>
            <a:endParaRPr lang="en-US" sz="2800" dirty="0">
              <a:solidFill>
                <a:schemeClr val="tx1"/>
              </a:solidFill>
              <a:latin typeface="+mn-lt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35" grpId="0" animBg="1"/>
      <p:bldP spid="22538" grpId="0" animBg="1"/>
      <p:bldP spid="3" grpId="0"/>
      <p:bldP spid="22539" grpId="0"/>
      <p:bldP spid="22541" grpId="0" animBg="1"/>
      <p:bldP spid="22544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dirty="0" smtClean="0">
                <a:solidFill>
                  <a:srgbClr val="660066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endParaRPr lang="en-US" b="1" dirty="0">
              <a:solidFill>
                <a:srgbClr val="660066"/>
              </a:solidFill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30722" name="Content Placeholder 14"/>
          <p:cNvSpPr>
            <a:spLocks noGrp="1"/>
          </p:cNvSpPr>
          <p:nvPr>
            <p:ph idx="1"/>
          </p:nvPr>
        </p:nvSpPr>
        <p:spPr>
          <a:xfrm>
            <a:off x="337458" y="1600201"/>
            <a:ext cx="8458200" cy="2209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Any for loop can be written as a while loop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i.e., any definite loop can be written as a while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OR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 for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</a:t>
            </a:r>
            <a:r>
              <a:rPr lang="en-US" dirty="0">
                <a:ea typeface="ＭＳ Ｐゴシック" charset="0"/>
                <a:cs typeface="ＭＳ Ｐゴシック" charset="0"/>
              </a:rPr>
              <a:t>are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differences </a:t>
            </a:r>
            <a:r>
              <a:rPr lang="en-US" dirty="0">
                <a:ea typeface="ＭＳ Ｐゴシック" charset="0"/>
                <a:cs typeface="ＭＳ Ｐゴシック" charset="0"/>
              </a:rPr>
              <a:t>between these loops?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are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advantages/disadvantages </a:t>
            </a:r>
            <a:r>
              <a:rPr lang="en-US" dirty="0">
                <a:ea typeface="ＭＳ Ｐゴシック" charset="0"/>
                <a:cs typeface="ＭＳ Ｐゴシック" charset="0"/>
              </a:rPr>
              <a:t>of each?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Text Box 17"/>
          <p:cNvSpPr txBox="1">
            <a:spLocks noChangeArrowheads="1"/>
          </p:cNvSpPr>
          <p:nvPr/>
        </p:nvSpPr>
        <p:spPr bwMode="auto">
          <a:xfrm>
            <a:off x="5562600" y="6248400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latin typeface="Monaco" charset="0"/>
                <a:cs typeface="Monaco" charset="0"/>
              </a:rPr>
              <a:t>whilevsfor.py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4917072" y="4245435"/>
            <a:ext cx="3878586" cy="1631216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660066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 smtClean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(10):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equals",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Done",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i+1)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37458" y="4245435"/>
            <a:ext cx="4038600" cy="1631950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pPr>
              <a:defRPr/>
            </a:pPr>
            <a:r>
              <a:rPr lang="en-US" sz="2000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 10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equals",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+ 1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("Done",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507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70"/>
            <a:ext cx="8229600" cy="1611085"/>
          </a:xfrm>
        </p:spPr>
        <p:txBody>
          <a:bodyPr>
            <a:normAutofit/>
          </a:bodyPr>
          <a:lstStyle/>
          <a:p>
            <a:r>
              <a:rPr lang="en-US" dirty="0" smtClean="0"/>
              <a:t>Make loop increment/decrement easier</a:t>
            </a:r>
          </a:p>
          <a:p>
            <a:r>
              <a:rPr lang="en-US" dirty="0" smtClean="0"/>
              <a:t>The following are equivalent: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6815" y="2725049"/>
            <a:ext cx="2224314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+ 1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+=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2072" y="2693297"/>
            <a:ext cx="2224314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- 1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-=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3359" y="3975276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 10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*=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7643" y="3957133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/ 10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/=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7643" y="5206061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% 10</a:t>
            </a: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%=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3359" y="5220782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** 2</a:t>
            </a: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**= 2</a:t>
            </a:r>
          </a:p>
        </p:txBody>
      </p:sp>
    </p:spTree>
    <p:extLst>
      <p:ext uri="{BB962C8B-B14F-4D97-AF65-F5344CB8AC3E}">
        <p14:creationId xmlns:p14="http://schemas.microsoft.com/office/powerpoint/2010/main" val="309508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will </a:t>
            </a:r>
            <a:r>
              <a:rPr lang="en-US" dirty="0">
                <a:ea typeface="ＭＳ Ｐゴシック" charset="0"/>
                <a:cs typeface="ＭＳ Ｐゴシック" charset="0"/>
              </a:rPr>
              <a:t>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his </a:t>
            </a:r>
            <a:r>
              <a:rPr lang="en-US" dirty="0">
                <a:ea typeface="ＭＳ Ｐゴシック" charset="0"/>
                <a:cs typeface="ＭＳ Ｐゴシック" charset="0"/>
              </a:rPr>
              <a:t>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oop </a:t>
            </a:r>
            <a:r>
              <a:rPr lang="en-US" dirty="0">
                <a:ea typeface="ＭＳ Ｐゴシック" charset="0"/>
                <a:cs typeface="ＭＳ Ｐゴシック" charset="0"/>
              </a:rPr>
              <a:t>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6655174" y="6319838"/>
            <a:ext cx="1477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loop.py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685" y="2423891"/>
            <a:ext cx="3712029" cy="1816100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= 1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&gt; 0: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count += 1</a:t>
            </a:r>
          </a:p>
        </p:txBody>
      </p:sp>
    </p:spTree>
    <p:extLst>
      <p:ext uri="{BB962C8B-B14F-4D97-AF65-F5344CB8AC3E}">
        <p14:creationId xmlns:p14="http://schemas.microsoft.com/office/powerpoint/2010/main" val="301911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Infinite Loop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Condition will never be </a:t>
            </a:r>
            <a:r>
              <a:rPr lang="en-US" dirty="0">
                <a:ea typeface="ＭＳ Ｐゴシック" charset="0"/>
                <a:cs typeface="Monaco"/>
              </a:rPr>
              <a:t>False</a:t>
            </a:r>
            <a:r>
              <a:rPr lang="en-US" dirty="0">
                <a:ea typeface="ＭＳ Ｐゴシック" charset="0"/>
                <a:cs typeface="ＭＳ Ｐゴシック" charset="0"/>
              </a:rPr>
              <a:t> so keeps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executing!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 stop an executing program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use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Control-C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8685" y="2460177"/>
            <a:ext cx="3712029" cy="1816100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= 1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&gt; 0: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count += 1</a:t>
            </a:r>
          </a:p>
        </p:txBody>
      </p:sp>
    </p:spTree>
    <p:extLst>
      <p:ext uri="{BB962C8B-B14F-4D97-AF65-F5344CB8AC3E}">
        <p14:creationId xmlns:p14="http://schemas.microsoft.com/office/powerpoint/2010/main" val="77385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1858</Words>
  <Application>Microsoft Macintosh PowerPoint</Application>
  <PresentationFormat>On-screen Show (4:3)</PresentationFormat>
  <Paragraphs>397</Paragraphs>
  <Slides>40</Slides>
  <Notes>29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Indefinite Loops</vt:lpstr>
      <vt:lpstr>for Loop Definition</vt:lpstr>
      <vt:lpstr>Indefinite While Loops</vt:lpstr>
      <vt:lpstr>Indefinite While Loops</vt:lpstr>
      <vt:lpstr>While Loop Example</vt:lpstr>
      <vt:lpstr>while vs for</vt:lpstr>
      <vt:lpstr>Shorthand Arithmetic</vt:lpstr>
      <vt:lpstr>What will this loop do?</vt:lpstr>
      <vt:lpstr>Infinite Loop</vt:lpstr>
      <vt:lpstr>Infinite Loop Discussion</vt:lpstr>
      <vt:lpstr>Try it!</vt:lpstr>
      <vt:lpstr>Practicing while Loops</vt:lpstr>
      <vt:lpstr>Control Flow Review</vt:lpstr>
      <vt:lpstr>A matter of scope…</vt:lpstr>
      <vt:lpstr>Control Flow</vt:lpstr>
      <vt:lpstr>Control Flow</vt:lpstr>
      <vt:lpstr>File I/O</vt:lpstr>
      <vt:lpstr>Files</vt:lpstr>
      <vt:lpstr>Common File Methods</vt:lpstr>
      <vt:lpstr>Reading Files with a for loop</vt:lpstr>
      <vt:lpstr>Reading from a File</vt:lpstr>
      <vt:lpstr>Reading from a File</vt:lpstr>
      <vt:lpstr>Data Types of Loop Variables</vt:lpstr>
      <vt:lpstr>Data Types of Loop Variables</vt:lpstr>
      <vt:lpstr>Reading Files with a while loop</vt:lpstr>
      <vt:lpstr>Review</vt:lpstr>
      <vt:lpstr>Review: While Loop Syntax</vt:lpstr>
      <vt:lpstr>A Very Simple Therapist</vt:lpstr>
      <vt:lpstr>Design Pattern: Sentinel Loop</vt:lpstr>
      <vt:lpstr>Another Way to Read from a File</vt:lpstr>
      <vt:lpstr>Writing files</vt:lpstr>
      <vt:lpstr>Writing to a File</vt:lpstr>
      <vt:lpstr>Handling Numeric Data</vt:lpstr>
      <vt:lpstr>Handling Numeric Data</vt:lpstr>
      <vt:lpstr>Problem: Temperature Data</vt:lpstr>
      <vt:lpstr>Problem</vt:lpstr>
      <vt:lpstr>Problem</vt:lpstr>
      <vt:lpstr>Analyzing years_dictionary2.py</vt:lpstr>
      <vt:lpstr>Equivalent Solutions</vt:lpstr>
      <vt:lpstr>Problem: Create a Summary Report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167</cp:revision>
  <dcterms:created xsi:type="dcterms:W3CDTF">2014-09-01T19:57:09Z</dcterms:created>
  <dcterms:modified xsi:type="dcterms:W3CDTF">2015-04-01T04:32:31Z</dcterms:modified>
</cp:coreProperties>
</file>