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21" r:id="rId29"/>
    <p:sldId id="318" r:id="rId30"/>
    <p:sldId id="31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First: go over WOD2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D75B13-7746-B049-9C41-06C33237EA83}" type="slidenum">
              <a:rPr lang="en-GB" sz="1200"/>
              <a:pPr eaLnBrk="1" hangingPunct="1"/>
              <a:t>10</a:t>
            </a:fld>
            <a:endParaRPr lang="en-GB" sz="12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F4C1C2-3CB4-8F47-A443-E750D1FCA019}" type="slidenum">
              <a:rPr lang="en-GB" sz="1200"/>
              <a:pPr eaLnBrk="1" hangingPunct="1"/>
              <a:t>11</a:t>
            </a:fld>
            <a:endParaRPr lang="en-GB" sz="12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002653-40DB-7243-98A9-DF8E69164018}" type="slidenum">
              <a:rPr lang="en-GB" sz="1200"/>
              <a:pPr eaLnBrk="1" hangingPunct="1"/>
              <a:t>12</a:t>
            </a:fld>
            <a:endParaRPr lang="en-GB" sz="12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06DC67-CDB1-C949-8CCB-D1F8FDD958C3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CA5992-1FF4-DB4A-88C2-49F8679059BE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27C78-58BA-0441-B6F6-2767C2947FF4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7CEE65-B8DA-C846-AED8-4BCC7471569D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9F857A-D06D-ED41-ABDF-9F9FCDEA2FDF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6A549-8CE9-7F4B-A9E2-AD541ACE94B7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A2F1BE-CFAD-CB46-8952-8D87501DF3E8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954BAF-B1D7-6D41-A1A6-CD35F619507C}" type="slidenum">
              <a:rPr lang="en-GB" sz="1200"/>
              <a:pPr eaLnBrk="1" hangingPunct="1"/>
              <a:t>2</a:t>
            </a:fld>
            <a:endParaRPr lang="en-GB" sz="12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859818-2683-7A4C-9EB4-2571D1CAD0F8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1080FC-6AA1-A049-8BD3-2EA0166347C7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C55423-FB93-F347-8B0C-F5B82EAB71D9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BAE4C9-D195-C44F-8317-F71B9842A255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64F208-0923-864E-922D-9FF60CFDBCEF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A56DFF-2B8F-0440-B147-C0D75F0ECDDC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35A0EA-DFE8-014C-A516-387DCBFCA5D4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04A95-A426-0544-ABAB-71F7F83B58D1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Should this example wait? Good intro to shopping cart…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E3C220-27FD-754D-90F5-969A49E06266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EA0989-008E-D945-AF2B-7839F1B62515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BAB3D-D902-274F-B8AF-8E422C9CAE67}" type="slidenum">
              <a:rPr lang="en-GB" sz="1200"/>
              <a:pPr eaLnBrk="1" hangingPunct="1"/>
              <a:t>3</a:t>
            </a:fld>
            <a:endParaRPr lang="en-GB" sz="12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F1EAAE-3A02-164A-A0D2-9F671725D47D}" type="slidenum">
              <a:rPr lang="en-GB" sz="1200"/>
              <a:pPr eaLnBrk="1" hangingPunct="1"/>
              <a:t>4</a:t>
            </a:fld>
            <a:endParaRPr lang="en-GB" sz="120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8C5FC5-E2D7-3B4C-B064-1C0CE568FC53}" type="slidenum">
              <a:rPr lang="en-GB" sz="1200"/>
              <a:pPr eaLnBrk="1" hangingPunct="1"/>
              <a:t>5</a:t>
            </a:fld>
            <a:endParaRPr lang="en-GB" sz="120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91E94C-841F-9C45-A283-B9A50221DA5A}" type="slidenum">
              <a:rPr lang="en-GB" sz="1200"/>
              <a:pPr eaLnBrk="1" hangingPunct="1"/>
              <a:t>6</a:t>
            </a:fld>
            <a:endParaRPr lang="en-GB" sz="120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D0382-DA99-9148-AD0B-7EB43AA7D155}" type="slidenum">
              <a:rPr lang="en-GB" sz="1200"/>
              <a:pPr eaLnBrk="1" hangingPunct="1"/>
              <a:t>7</a:t>
            </a:fld>
            <a:endParaRPr lang="en-GB" sz="120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1B143E-5057-9445-928B-F8293048AB81}" type="slidenum">
              <a:rPr lang="en-GB" sz="1200"/>
              <a:pPr eaLnBrk="1" hangingPunct="1"/>
              <a:t>8</a:t>
            </a:fld>
            <a:endParaRPr lang="en-GB" sz="12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4CE83F-DBD1-0540-8D2E-B581A8F89AF9}" type="slidenum">
              <a:rPr lang="en-GB" sz="1200"/>
              <a:pPr eaLnBrk="1" hangingPunct="1"/>
              <a:t>9</a:t>
            </a:fld>
            <a:endParaRPr lang="en-GB" sz="12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Collections, Loops, &amp; Ifs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7043738" cy="3387725"/>
          </a:xfrm>
          <a:prstGeom prst="rect">
            <a:avLst/>
          </a:prstGeom>
          <a:solidFill>
            <a:srgbClr val="FFFFFF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public void showNote(int noteNumber)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if(noteNumber &lt; 0)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// This is not a valid note number.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else </a:t>
            </a:r>
            <a:r>
              <a:rPr noProof="1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noProof="1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noProof="1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noProof="1">
                <a:latin typeface="Courier" charset="0"/>
                <a:ea typeface="Courier" charset="0"/>
                <a:cs typeface="Courier" charset="0"/>
              </a:rPr>
              <a:t>noteNumber &lt; numberOfNotes())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System.out.println(notes.get(noteNumber));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else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// This is not a valid note number.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Retrieving an object</a:t>
            </a: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746125" y="17541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en-GB" sz="1600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6629400" y="1905000"/>
            <a:ext cx="22860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Index validity checks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3506788" y="2209800"/>
            <a:ext cx="312420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4802188" y="2362200"/>
            <a:ext cx="2590800" cy="1295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AutoShape 10"/>
          <p:cNvSpPr>
            <a:spLocks noChangeArrowheads="1"/>
          </p:cNvSpPr>
          <p:nvPr/>
        </p:nvSpPr>
        <p:spPr bwMode="auto">
          <a:xfrm>
            <a:off x="5105400" y="5638800"/>
            <a:ext cx="30480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Retrieve and print the note</a:t>
            </a: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 flipH="1" flipV="1">
            <a:off x="5715000" y="4191000"/>
            <a:ext cx="762000" cy="1600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89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 animBg="1"/>
      <p:bldP spid="48136" grpId="0" animBg="1"/>
      <p:bldP spid="48137" grpId="0"/>
      <p:bldP spid="481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Removal may affect numbering</a:t>
            </a:r>
          </a:p>
        </p:txBody>
      </p:sp>
      <p:pic>
        <p:nvPicPr>
          <p:cNvPr id="50180" name="Picture 6" descr="fig4-4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8486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1382712"/>
            <a:ext cx="2438400" cy="3698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sz="1800" noProof="1">
                <a:latin typeface="Courier" charset="0"/>
                <a:cs typeface="Courier" charset="0"/>
              </a:rPr>
              <a:t>notes.remove(1);</a:t>
            </a:r>
            <a:endParaRPr lang="en-US" sz="18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31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Removal may affect numbering</a:t>
            </a:r>
          </a:p>
        </p:txBody>
      </p:sp>
      <p:pic>
        <p:nvPicPr>
          <p:cNvPr id="52228" name="Picture 7" descr="fig4-6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689100"/>
            <a:ext cx="76327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1382712"/>
            <a:ext cx="2438400" cy="3698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sz="1800" noProof="1">
                <a:latin typeface="Courier" charset="0"/>
                <a:cs typeface="Courier" charset="0"/>
              </a:rPr>
              <a:t>notes.remove(1);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98009661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3600" dirty="0">
                <a:latin typeface="Calibri"/>
                <a:cs typeface="Calibri"/>
              </a:rPr>
              <a:t>The </a:t>
            </a:r>
            <a:r>
              <a:rPr lang="en-US" sz="3600" dirty="0" err="1">
                <a:latin typeface="Calibri"/>
                <a:cs typeface="Calibri"/>
              </a:rPr>
              <a:t>ArrayList</a:t>
            </a:r>
            <a:r>
              <a:rPr lang="en-US" sz="3600" dirty="0">
                <a:latin typeface="Calibri"/>
                <a:cs typeface="Calibri"/>
              </a:rPr>
              <a:t> Class </a:t>
            </a:r>
            <a:r>
              <a:rPr lang="en-US" sz="3600" dirty="0" smtClean="0">
                <a:latin typeface="Calibri"/>
                <a:cs typeface="Calibri"/>
              </a:rPr>
              <a:t/>
            </a:r>
            <a:br>
              <a:rPr lang="en-US" sz="3600" dirty="0" smtClean="0">
                <a:latin typeface="Calibri"/>
                <a:cs typeface="Calibri"/>
              </a:rPr>
            </a:br>
            <a:r>
              <a:rPr lang="en-US" sz="2800" dirty="0" smtClean="0">
                <a:latin typeface="Arial" charset="0"/>
              </a:rPr>
              <a:t>(</a:t>
            </a:r>
            <a:r>
              <a:rPr lang="en-US" sz="2800" dirty="0" err="1">
                <a:latin typeface="Courier New" charset="0"/>
              </a:rPr>
              <a:t>java.util.ArrayList</a:t>
            </a:r>
            <a:r>
              <a:rPr lang="en-US" sz="2800" dirty="0">
                <a:latin typeface="Courier New" charset="0"/>
              </a:rPr>
              <a:t>)</a:t>
            </a:r>
            <a:endParaRPr lang="en-US" sz="3600" dirty="0">
              <a:latin typeface="Arial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89124"/>
            <a:ext cx="8763000" cy="382587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ArrayList</a:t>
            </a:r>
            <a:r>
              <a:rPr lang="en-US" dirty="0">
                <a:latin typeface="Arial" charset="0"/>
                <a:cs typeface="Courier New" charset="0"/>
              </a:rPr>
              <a:t> </a:t>
            </a:r>
            <a:r>
              <a:rPr lang="en-US" dirty="0">
                <a:latin typeface="Calibri"/>
                <a:cs typeface="Calibri"/>
              </a:rPr>
              <a:t>object stores a list of objects, and is often processed using a </a:t>
            </a:r>
            <a:r>
              <a:rPr lang="en-US" u="sng" dirty="0">
                <a:latin typeface="Calibri"/>
                <a:cs typeface="Calibri"/>
              </a:rPr>
              <a:t>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Courier New" charset="0"/>
              </a:rPr>
              <a:t>ArrayList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object grows and shrinks as needed, adjusting its capacity as necessary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You can reference each object in the list using a numeric index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dirty="0">
              <a:latin typeface="Arial" charset="0"/>
            </a:endParaRP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982333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 err="1">
                <a:latin typeface="Calibri"/>
                <a:cs typeface="Calibri"/>
              </a:rPr>
              <a:t>ArrayList</a:t>
            </a:r>
            <a:r>
              <a:rPr lang="en-US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8763000" cy="5135562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Index values of an 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alibri"/>
                <a:cs typeface="Calibri"/>
              </a:rPr>
              <a:t> begin at </a:t>
            </a:r>
            <a:r>
              <a:rPr lang="en-US" dirty="0" smtClean="0">
                <a:latin typeface="Calibri"/>
                <a:cs typeface="Calibri"/>
              </a:rPr>
              <a:t>0: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0	"Bashful"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1	"Sleepy"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2	"Happy"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3	"Dopey"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4	"Doc"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Elements can be inserted and removed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The indexes of the elements adjust accordingly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5016924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Some </a:t>
            </a:r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Methods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41500"/>
            <a:ext cx="8686800" cy="4330700"/>
          </a:xfrm>
        </p:spPr>
        <p:txBody>
          <a:bodyPr/>
          <a:lstStyle/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</a:t>
            </a:r>
            <a:r>
              <a:rPr lang="en-US" sz="2400" b="1" dirty="0" err="1">
                <a:latin typeface="Courier New" charset="0"/>
                <a:cs typeface="Courier New" charset="0"/>
              </a:rPr>
              <a:t>boolean</a:t>
            </a:r>
            <a:r>
              <a:rPr lang="en-US" sz="2400" b="1" dirty="0">
                <a:latin typeface="Courier New" charset="0"/>
                <a:cs typeface="Courier New" charset="0"/>
              </a:rPr>
              <a:t> add (E </a:t>
            </a:r>
            <a:r>
              <a:rPr lang="en-US" sz="2400" b="1" dirty="0" err="1">
                <a:latin typeface="Courier New" charset="0"/>
                <a:cs typeface="Courier New" charset="0"/>
              </a:rPr>
              <a:t>obj</a:t>
            </a:r>
            <a:r>
              <a:rPr lang="en-US" sz="24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void add (</a:t>
            </a:r>
            <a:r>
              <a:rPr lang="en-US" sz="2400" b="1" dirty="0" err="1"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cs typeface="Courier New" charset="0"/>
              </a:rPr>
              <a:t> index, E </a:t>
            </a:r>
            <a:r>
              <a:rPr lang="en-US" sz="2400" b="1" dirty="0" err="1">
                <a:latin typeface="Courier New" charset="0"/>
                <a:cs typeface="Courier New" charset="0"/>
              </a:rPr>
              <a:t>obj</a:t>
            </a:r>
            <a:r>
              <a:rPr lang="en-US" sz="24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Object remove (</a:t>
            </a:r>
            <a:r>
              <a:rPr lang="en-US" sz="2400" b="1" dirty="0" err="1"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cs typeface="Courier New" charset="0"/>
              </a:rPr>
              <a:t>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Object get (</a:t>
            </a:r>
            <a:r>
              <a:rPr lang="en-US" sz="2400" b="1" dirty="0" err="1"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cs typeface="Courier New" charset="0"/>
              </a:rPr>
              <a:t>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</a:t>
            </a:r>
            <a:r>
              <a:rPr lang="en-US" sz="2400" b="1" dirty="0" err="1">
                <a:latin typeface="Courier New" charset="0"/>
                <a:cs typeface="Courier New" charset="0"/>
              </a:rPr>
              <a:t>boolean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cs typeface="Courier New" charset="0"/>
              </a:rPr>
              <a:t>isEmpty</a:t>
            </a:r>
            <a:r>
              <a:rPr lang="en-US" sz="2400" b="1" dirty="0">
                <a:latin typeface="Courier New" charset="0"/>
                <a:cs typeface="Courier New" charset="0"/>
              </a:rPr>
              <a:t>()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</a:t>
            </a:r>
            <a:r>
              <a:rPr lang="en-US" sz="2400" b="1" dirty="0" err="1"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cs typeface="Courier New" charset="0"/>
              </a:rPr>
              <a:t> size()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47610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 err="1">
                <a:latin typeface="Calibri"/>
                <a:cs typeface="Calibri"/>
              </a:rPr>
              <a:t>ArrayList</a:t>
            </a:r>
            <a:r>
              <a:rPr lang="en-US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19250"/>
            <a:ext cx="8763000" cy="493395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alibri"/>
                <a:cs typeface="Calibri"/>
              </a:rPr>
              <a:t>The type of object stored in the list is established when the 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alibri"/>
                <a:cs typeface="Calibri"/>
              </a:rPr>
              <a:t> object is created: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</a:t>
            </a:r>
            <a:r>
              <a:rPr lang="en-US" sz="2000" b="1" dirty="0" err="1">
                <a:latin typeface="Courier New" charset="0"/>
                <a:cs typeface="Courier New" charset="0"/>
              </a:rPr>
              <a:t>ArrayList</a:t>
            </a:r>
            <a:r>
              <a:rPr lang="en-US" sz="2000" b="1" dirty="0">
                <a:latin typeface="Courier New" charset="0"/>
                <a:cs typeface="Courier New" charset="0"/>
              </a:rPr>
              <a:t>&lt;String&gt; names = new </a:t>
            </a:r>
            <a:r>
              <a:rPr lang="en-US" sz="2000" b="1" dirty="0" err="1">
                <a:latin typeface="Courier New" charset="0"/>
                <a:cs typeface="Courier New" charset="0"/>
              </a:rPr>
              <a:t>ArrayList</a:t>
            </a:r>
            <a:r>
              <a:rPr lang="en-US" sz="2000" b="1" dirty="0">
                <a:latin typeface="Courier New" charset="0"/>
                <a:cs typeface="Courier New" charset="0"/>
              </a:rPr>
              <a:t>&lt;String&gt;();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</a:t>
            </a:r>
            <a:r>
              <a:rPr lang="en-US" sz="2000" b="1" dirty="0" err="1">
                <a:latin typeface="Courier New" charset="0"/>
                <a:cs typeface="Courier New" charset="0"/>
              </a:rPr>
              <a:t>ArrayList</a:t>
            </a:r>
            <a:r>
              <a:rPr lang="en-US" sz="2000" b="1" dirty="0">
                <a:latin typeface="Courier New" charset="0"/>
                <a:cs typeface="Courier New" charset="0"/>
              </a:rPr>
              <a:t>&lt;Book&gt; list = new </a:t>
            </a:r>
            <a:r>
              <a:rPr lang="en-US" sz="2000" b="1" dirty="0" err="1">
                <a:latin typeface="Courier New" charset="0"/>
                <a:cs typeface="Courier New" charset="0"/>
              </a:rPr>
              <a:t>ArrayList</a:t>
            </a:r>
            <a:r>
              <a:rPr lang="en-US" sz="2000" b="1" dirty="0">
                <a:latin typeface="Courier New" charset="0"/>
                <a:cs typeface="Courier New" charset="0"/>
              </a:rPr>
              <a:t>&lt;Book&gt;();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alibri"/>
                <a:cs typeface="Calibri"/>
              </a:rPr>
              <a:t>This makes use of Java </a:t>
            </a:r>
            <a:r>
              <a:rPr lang="en-US" i="1" dirty="0">
                <a:latin typeface="Calibri"/>
                <a:cs typeface="Calibri"/>
              </a:rPr>
              <a:t>generics</a:t>
            </a:r>
            <a:r>
              <a:rPr lang="en-US" dirty="0">
                <a:latin typeface="Calibri"/>
                <a:cs typeface="Calibri"/>
              </a:rPr>
              <a:t>, which provide additional type checking at compile time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alibri"/>
                <a:cs typeface="Calibri"/>
              </a:rPr>
              <a:t>An 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alibri"/>
                <a:cs typeface="Calibri"/>
              </a:rPr>
              <a:t> object cannot store primitive types, </a:t>
            </a:r>
            <a:r>
              <a:rPr lang="en-US" dirty="0" smtClean="0">
                <a:latin typeface="Calibri"/>
                <a:cs typeface="Calibri"/>
              </a:rPr>
              <a:t>use </a:t>
            </a:r>
            <a:r>
              <a:rPr lang="en-US" dirty="0">
                <a:latin typeface="Calibri"/>
                <a:cs typeface="Calibri"/>
              </a:rPr>
              <a:t>wrapper classes </a:t>
            </a:r>
            <a:r>
              <a:rPr lang="en-US" dirty="0" smtClean="0">
                <a:latin typeface="Calibri"/>
                <a:cs typeface="Calibri"/>
              </a:rPr>
              <a:t>instead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dirty="0">
                <a:latin typeface="Calibri"/>
                <a:cs typeface="Calibri"/>
              </a:rPr>
              <a:t>Integer, Double, Character, etc.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6892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Beatles.java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ArrayList object.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java.util.ArrayList;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Beatles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Stores and modifies a list of band members.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ArrayList&lt;String&gt; band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ArrayList&lt;String&gt;();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("Paul");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("John");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("George");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52444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location = band.indexOf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band.remove (location);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("At index 1: " + band.get(1));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(2, "Ringo");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("Size of the band: " + band.size());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(String name : band)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(name);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8729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location = band.indexOf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band.remove (location);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("At index 1: " + band.get(1));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(2, "Ringo");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("Size of the band: " + band.size());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(String name : band)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(name);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601913" y="1039813"/>
            <a:ext cx="3570287" cy="2770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[Paul, Pete, John, George]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[Paul, John, George]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At index 1: John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Size of the band: 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Paul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John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Ringo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George</a:t>
            </a:r>
          </a:p>
        </p:txBody>
      </p:sp>
    </p:spTree>
    <p:extLst>
      <p:ext uri="{BB962C8B-B14F-4D97-AF65-F5344CB8AC3E}">
        <p14:creationId xmlns:p14="http://schemas.microsoft.com/office/powerpoint/2010/main" val="29627941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Grouping </a:t>
            </a:r>
            <a:r>
              <a:rPr lang="en-US" dirty="0" smtClean="0">
                <a:latin typeface="Calibri"/>
                <a:cs typeface="Calibri"/>
              </a:rPr>
              <a:t>objects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4000" dirty="0" smtClean="0">
                <a:latin typeface="Calibri"/>
                <a:cs typeface="Calibri"/>
              </a:rPr>
              <a:t>(i.e., Collections &amp; Lists)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Many applications involve collections of objects: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Personal organizers.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Library catalogs.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Student-record system.</a:t>
            </a:r>
          </a:p>
          <a:p>
            <a:r>
              <a:rPr lang="en-US" dirty="0">
                <a:latin typeface="Calibri"/>
                <a:cs typeface="Calibri"/>
              </a:rPr>
              <a:t>The number of items to be stored varies.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Items added.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Items deleted.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220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Loops &amp; Repetition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82750"/>
            <a:ext cx="8686800" cy="448945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Java </a:t>
            </a:r>
            <a:r>
              <a:rPr lang="en-US" dirty="0">
                <a:latin typeface="Calibri"/>
                <a:cs typeface="Calibri"/>
              </a:rPr>
              <a:t>has three kinds of repetition statements: </a:t>
            </a:r>
            <a:r>
              <a:rPr lang="en-US" dirty="0">
                <a:latin typeface="Courier"/>
                <a:cs typeface="Courier"/>
              </a:rPr>
              <a:t>while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for</a:t>
            </a:r>
            <a:r>
              <a:rPr lang="en-US" dirty="0" smtClean="0">
                <a:latin typeface="Calibri"/>
                <a:cs typeface="Calibri"/>
              </a:rPr>
              <a:t>, </a:t>
            </a:r>
            <a:r>
              <a:rPr lang="en-US" dirty="0">
                <a:latin typeface="Calibri"/>
                <a:cs typeface="Calibri"/>
              </a:rPr>
              <a:t>and </a:t>
            </a:r>
            <a:r>
              <a:rPr lang="en-US" dirty="0" smtClean="0">
                <a:latin typeface="Courier"/>
                <a:cs typeface="Courier"/>
              </a:rPr>
              <a:t>for each</a:t>
            </a:r>
            <a:r>
              <a:rPr lang="en-US" dirty="0" smtClean="0">
                <a:latin typeface="Calibri"/>
                <a:cs typeface="Calibri"/>
              </a:rPr>
              <a:t> loops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Like </a:t>
            </a:r>
            <a:r>
              <a:rPr lang="en-US" dirty="0">
                <a:latin typeface="Calibri"/>
                <a:cs typeface="Calibri"/>
              </a:rPr>
              <a:t>if statements, if you want to repeat more than one line, </a:t>
            </a:r>
            <a:r>
              <a:rPr lang="en-US" dirty="0" smtClean="0">
                <a:latin typeface="Calibri"/>
                <a:cs typeface="Calibri"/>
              </a:rPr>
              <a:t>use </a:t>
            </a:r>
            <a:r>
              <a:rPr lang="en-US" dirty="0">
                <a:latin typeface="Calibri"/>
                <a:cs typeface="Calibri"/>
              </a:rPr>
              <a:t>curly braces </a:t>
            </a:r>
            <a:r>
              <a:rPr lang="en-US" dirty="0" smtClean="0">
                <a:latin typeface="Courier"/>
                <a:cs typeface="Courier"/>
              </a:rPr>
              <a:t>{}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917828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For each </a:t>
            </a:r>
            <a:r>
              <a:rPr lang="en-US" dirty="0">
                <a:latin typeface="Calibri"/>
                <a:cs typeface="Calibri"/>
              </a:rPr>
              <a:t>Loops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5124"/>
            <a:ext cx="8534400" cy="47656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 dirty="0">
                <a:latin typeface="Calibri"/>
                <a:cs typeface="Calibri"/>
              </a:rPr>
              <a:t>Simplifies repetitive processing of items in a collection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 dirty="0">
                <a:latin typeface="Calibri"/>
                <a:cs typeface="Calibri"/>
              </a:rPr>
              <a:t>For example, suppose </a:t>
            </a:r>
            <a:r>
              <a:rPr lang="en-US" sz="2600" dirty="0" err="1">
                <a:latin typeface="Courier New" charset="0"/>
              </a:rPr>
              <a:t>bookList</a:t>
            </a:r>
            <a:r>
              <a:rPr lang="en-US" sz="2600" dirty="0">
                <a:latin typeface="Calibri"/>
                <a:cs typeface="Calibri"/>
              </a:rPr>
              <a:t> is an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err="1">
                <a:latin typeface="Courier New" charset="0"/>
                <a:cs typeface="Courier New" charset="0"/>
              </a:rPr>
              <a:t>ArrayList</a:t>
            </a:r>
            <a:r>
              <a:rPr lang="en-US" sz="2600" dirty="0">
                <a:latin typeface="Courier New" charset="0"/>
                <a:cs typeface="Courier New" charset="0"/>
              </a:rPr>
              <a:t>&lt;Book&gt;</a:t>
            </a:r>
            <a:r>
              <a:rPr lang="en-US" sz="2600" dirty="0">
                <a:latin typeface="Arial" charset="0"/>
                <a:cs typeface="Courier New" charset="0"/>
              </a:rPr>
              <a:t> </a:t>
            </a:r>
            <a:r>
              <a:rPr lang="en-US" sz="2600" dirty="0">
                <a:latin typeface="Calibri"/>
                <a:cs typeface="Calibri"/>
              </a:rPr>
              <a:t>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 dirty="0">
                <a:latin typeface="Calibri"/>
                <a:cs typeface="Calibri"/>
              </a:rPr>
              <a:t>The following loop will print each book: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charset="0"/>
                <a:cs typeface="Courier New" charset="0"/>
              </a:rPr>
              <a:t>		for (Book </a:t>
            </a:r>
            <a:r>
              <a:rPr lang="en-US" sz="2200" b="1" dirty="0" err="1">
                <a:latin typeface="Courier New" charset="0"/>
                <a:cs typeface="Courier New" charset="0"/>
              </a:rPr>
              <a:t>myBook</a:t>
            </a:r>
            <a:r>
              <a:rPr lang="en-US" sz="2200" b="1" dirty="0">
                <a:latin typeface="Courier New" charset="0"/>
                <a:cs typeface="Courier New" charset="0"/>
              </a:rPr>
              <a:t> : </a:t>
            </a:r>
            <a:r>
              <a:rPr lang="en-US" sz="2200" b="1" dirty="0" err="1">
                <a:latin typeface="Courier New" charset="0"/>
                <a:cs typeface="Courier New" charset="0"/>
              </a:rPr>
              <a:t>bookList</a:t>
            </a:r>
            <a:r>
              <a:rPr lang="en-US" sz="22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sz="2200" b="1" dirty="0">
                <a:latin typeface="Courier New" charset="0"/>
                <a:cs typeface="Courier New" charset="0"/>
              </a:rPr>
              <a:t>		   </a:t>
            </a:r>
            <a:r>
              <a:rPr lang="en-US" sz="22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2200" b="1" dirty="0"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latin typeface="Courier New" charset="0"/>
                <a:cs typeface="Courier New" charset="0"/>
              </a:rPr>
              <a:t>myBook</a:t>
            </a:r>
            <a:r>
              <a:rPr lang="en-US" sz="2200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7066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04099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Logic of a for-each loop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819400" y="3733800"/>
            <a:ext cx="2971800" cy="1611313"/>
            <a:chOff x="1920" y="2155"/>
            <a:chExt cx="1456" cy="629"/>
          </a:xfrm>
        </p:grpSpPr>
        <p:grpSp>
          <p:nvGrpSpPr>
            <p:cNvPr id="72717" name="Group 19"/>
            <p:cNvGrpSpPr>
              <a:grpSpLocks/>
            </p:cNvGrpSpPr>
            <p:nvPr/>
          </p:nvGrpSpPr>
          <p:grpSpPr bwMode="auto">
            <a:xfrm>
              <a:off x="1920" y="2527"/>
              <a:ext cx="1456" cy="257"/>
              <a:chOff x="1920" y="2527"/>
              <a:chExt cx="1456" cy="257"/>
            </a:xfrm>
          </p:grpSpPr>
          <p:sp>
            <p:nvSpPr>
              <p:cNvPr id="72720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1" name="Text Box 6"/>
              <p:cNvSpPr txBox="1">
                <a:spLocks noChangeArrowheads="1"/>
              </p:cNvSpPr>
              <p:nvPr/>
            </p:nvSpPr>
            <p:spPr bwMode="auto">
              <a:xfrm>
                <a:off x="1920" y="2527"/>
                <a:ext cx="145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b="1" dirty="0">
                    <a:latin typeface="Arial"/>
                    <a:cs typeface="Arial"/>
                  </a:rPr>
                  <a:t>Statements to </a:t>
                </a:r>
                <a:br>
                  <a:rPr lang="en-US" sz="1800" b="1" dirty="0">
                    <a:latin typeface="Arial"/>
                    <a:cs typeface="Arial"/>
                  </a:rPr>
                </a:br>
                <a:r>
                  <a:rPr lang="en-US" sz="1800" b="1" dirty="0">
                    <a:latin typeface="Arial"/>
                    <a:cs typeface="Arial"/>
                  </a:rPr>
                  <a:t>process each item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72718" name="AutoShape 7"/>
            <p:cNvCxnSpPr>
              <a:cxnSpLocks noChangeShapeType="1"/>
              <a:stCxn id="72713" idx="2"/>
              <a:endCxn id="72720" idx="0"/>
            </p:cNvCxnSpPr>
            <p:nvPr/>
          </p:nvCxnSpPr>
          <p:spPr bwMode="auto">
            <a:xfrm rot="5400000">
              <a:off x="2424" y="2352"/>
              <a:ext cx="384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9" name="Text Box 8"/>
            <p:cNvSpPr txBox="1">
              <a:spLocks noChangeArrowheads="1"/>
            </p:cNvSpPr>
            <p:nvPr/>
          </p:nvSpPr>
          <p:spPr bwMode="auto">
            <a:xfrm>
              <a:off x="2563" y="2155"/>
              <a:ext cx="40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dirty="0">
                  <a:solidFill>
                    <a:srgbClr val="008000"/>
                  </a:solidFill>
                  <a:latin typeface="Arial"/>
                  <a:cs typeface="Arial"/>
                </a:rPr>
                <a:t>true</a:t>
              </a:r>
              <a:endParaRPr lang="en-US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58377" name="AutoShape 9"/>
          <p:cNvCxnSpPr>
            <a:cxnSpLocks noChangeShapeType="1"/>
            <a:stCxn id="72720" idx="1"/>
            <a:endCxn id="72713" idx="1"/>
          </p:cNvCxnSpPr>
          <p:nvPr/>
        </p:nvCxnSpPr>
        <p:spPr bwMode="auto">
          <a:xfrm rot="10800000">
            <a:off x="2895600" y="2971800"/>
            <a:ext cx="315913" cy="2065338"/>
          </a:xfrm>
          <a:prstGeom prst="bentConnector3">
            <a:avLst>
              <a:gd name="adj1" fmla="val 256606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249738" y="2971800"/>
            <a:ext cx="2227262" cy="3502025"/>
            <a:chOff x="2412" y="1870"/>
            <a:chExt cx="1403" cy="1489"/>
          </a:xfrm>
        </p:grpSpPr>
        <p:cxnSp>
          <p:nvCxnSpPr>
            <p:cNvPr id="72715" name="AutoShape 16"/>
            <p:cNvCxnSpPr>
              <a:cxnSpLocks noChangeShapeType="1"/>
              <a:stCxn id="72713" idx="3"/>
            </p:cNvCxnSpPr>
            <p:nvPr/>
          </p:nvCxnSpPr>
          <p:spPr bwMode="auto">
            <a:xfrm flipH="1">
              <a:off x="2412" y="1870"/>
              <a:ext cx="827" cy="1489"/>
            </a:xfrm>
            <a:prstGeom prst="bentConnector4">
              <a:avLst>
                <a:gd name="adj1" fmla="val -17412"/>
                <a:gd name="adj2" fmla="val 83167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6" name="Text Box 17"/>
            <p:cNvSpPr txBox="1">
              <a:spLocks noChangeArrowheads="1"/>
            </p:cNvSpPr>
            <p:nvPr/>
          </p:nvSpPr>
          <p:spPr bwMode="auto">
            <a:xfrm>
              <a:off x="3373" y="2148"/>
              <a:ext cx="44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dirty="0">
                  <a:solidFill>
                    <a:srgbClr val="008000"/>
                  </a:solidFill>
                  <a:latin typeface="Arial"/>
                  <a:cs typeface="Arial"/>
                </a:rPr>
                <a:t>false</a:t>
              </a:r>
              <a:endParaRPr lang="en-US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895600" y="1063625"/>
            <a:ext cx="2667000" cy="2743200"/>
            <a:chOff x="1968" y="864"/>
            <a:chExt cx="1296" cy="1104"/>
          </a:xfrm>
        </p:grpSpPr>
        <p:cxnSp>
          <p:nvCxnSpPr>
            <p:cNvPr id="72711" name="AutoShape 14"/>
            <p:cNvCxnSpPr>
              <a:cxnSpLocks noChangeShapeType="1"/>
              <a:endCxn id="72713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712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72713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4" name="Text Box 13"/>
              <p:cNvSpPr txBox="1">
                <a:spLocks noChangeArrowheads="1"/>
              </p:cNvSpPr>
              <p:nvPr/>
            </p:nvSpPr>
            <p:spPr bwMode="auto">
              <a:xfrm>
                <a:off x="2016" y="1449"/>
                <a:ext cx="1182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b="1" dirty="0">
                    <a:latin typeface="Arial"/>
                    <a:cs typeface="Arial"/>
                  </a:rPr>
                  <a:t>Are there more items in the collection?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7666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Quick Check</a:t>
            </a:r>
          </a:p>
        </p:txBody>
      </p:sp>
      <p:sp>
        <p:nvSpPr>
          <p:cNvPr id="747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74756" name="TextBox 5"/>
          <p:cNvSpPr txBox="1">
            <a:spLocks noChangeArrowheads="1"/>
          </p:cNvSpPr>
          <p:nvPr/>
        </p:nvSpPr>
        <p:spPr bwMode="auto">
          <a:xfrm>
            <a:off x="304800" y="1463675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Write a for-each loop that prints all of the </a:t>
            </a:r>
            <a:r>
              <a:rPr lang="en-US" sz="2800" dirty="0">
                <a:latin typeface="Courier New" charset="0"/>
                <a:cs typeface="Courier New" charset="0"/>
              </a:rPr>
              <a:t>Student </a:t>
            </a:r>
            <a:r>
              <a:rPr lang="en-US" sz="2800" dirty="0">
                <a:latin typeface="Calibri"/>
                <a:cs typeface="Calibri"/>
              </a:rPr>
              <a:t>objects in an </a:t>
            </a:r>
            <a:r>
              <a:rPr lang="en-US" sz="2800" dirty="0" err="1">
                <a:latin typeface="Courier New" charset="0"/>
                <a:cs typeface="Courier New" charset="0"/>
              </a:rPr>
              <a:t>ArrayList</a:t>
            </a:r>
            <a:r>
              <a:rPr lang="en-US" sz="2800" dirty="0">
                <a:latin typeface="Courier New" charset="0"/>
                <a:cs typeface="Courier New" charset="0"/>
              </a:rPr>
              <a:t>&lt;Student&gt;</a:t>
            </a:r>
            <a:r>
              <a:rPr lang="en-US" sz="2800" dirty="0">
                <a:cs typeface="Courier New" charset="0"/>
              </a:rPr>
              <a:t> </a:t>
            </a:r>
            <a:r>
              <a:rPr lang="en-US" sz="2800" dirty="0">
                <a:latin typeface="Calibri"/>
                <a:cs typeface="Calibri"/>
              </a:rPr>
              <a:t>object called </a:t>
            </a:r>
            <a:r>
              <a:rPr lang="en-US" sz="2800" dirty="0">
                <a:latin typeface="Courier New" charset="0"/>
                <a:cs typeface="Courier New" charset="0"/>
              </a:rPr>
              <a:t>roster</a:t>
            </a:r>
            <a:r>
              <a:rPr lang="en-US" sz="2800" dirty="0"/>
              <a:t>.</a:t>
            </a:r>
          </a:p>
          <a:p>
            <a:pPr eaLnBrk="1" hangingPunct="1"/>
            <a:endParaRPr lang="en-US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481138" y="2870200"/>
            <a:ext cx="60944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b="1">
                <a:latin typeface="Courier New" charset="0"/>
                <a:cs typeface="Courier New" charset="0"/>
              </a:rPr>
              <a:t>for (Student student : roster)</a:t>
            </a:r>
          </a:p>
          <a:p>
            <a:pPr eaLnBrk="1" hangingPunct="1">
              <a:spcAft>
                <a:spcPts val="600"/>
              </a:spcAft>
            </a:pPr>
            <a:r>
              <a:rPr lang="en-US" b="1">
                <a:latin typeface="Courier New" charset="0"/>
                <a:cs typeface="Courier New" charset="0"/>
              </a:rPr>
              <a:t>   System.out.println (student);</a:t>
            </a:r>
          </a:p>
        </p:txBody>
      </p:sp>
    </p:spTree>
    <p:extLst>
      <p:ext uri="{BB962C8B-B14F-4D97-AF65-F5344CB8AC3E}">
        <p14:creationId xmlns:p14="http://schemas.microsoft.com/office/powerpoint/2010/main" val="40252275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Collection Basics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List (e.g., </a:t>
            </a:r>
            <a:r>
              <a:rPr lang="en-US" dirty="0" err="1">
                <a:latin typeface="Courier"/>
                <a:cs typeface="Courier"/>
              </a:rPr>
              <a:t>java.util.ArrayList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Ordered elements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Allows duplicates</a:t>
            </a:r>
          </a:p>
          <a:p>
            <a:r>
              <a:rPr lang="en-US" dirty="0">
                <a:latin typeface="Calibri"/>
                <a:cs typeface="Calibri"/>
              </a:rPr>
              <a:t>Set (e.g., </a:t>
            </a:r>
            <a:r>
              <a:rPr lang="en-US" dirty="0" err="1">
                <a:latin typeface="Courier"/>
                <a:cs typeface="Courier"/>
              </a:rPr>
              <a:t>java.util.HashSet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Unordered elements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No duplicates</a:t>
            </a:r>
          </a:p>
          <a:p>
            <a:r>
              <a:rPr lang="en-US" dirty="0">
                <a:latin typeface="Calibri"/>
                <a:cs typeface="Calibri"/>
              </a:rPr>
              <a:t>Map (e.g. </a:t>
            </a:r>
            <a:r>
              <a:rPr lang="en-US" dirty="0" err="1">
                <a:latin typeface="Courier"/>
                <a:cs typeface="Courier"/>
              </a:rPr>
              <a:t>java.util.HashMap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Unordered elements, stored as key-value pairs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No duplicate keys (can be duplicate values)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1600199"/>
            <a:ext cx="7813676" cy="1495425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57199" y="3095623"/>
            <a:ext cx="7813676" cy="30305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263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Using collections example</a:t>
            </a:r>
          </a:p>
        </p:txBody>
      </p:sp>
      <p:pic>
        <p:nvPicPr>
          <p:cNvPr id="7885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444625"/>
            <a:ext cx="94710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8767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collections example</a:t>
            </a:r>
          </a:p>
        </p:txBody>
      </p:sp>
      <p:pic>
        <p:nvPicPr>
          <p:cNvPr id="8090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767763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-11113"/>
            <a:ext cx="3581400" cy="2754313"/>
          </a:xfrm>
          <a:prstGeom prst="rect">
            <a:avLst/>
          </a:prstGeom>
          <a:effectLst>
            <a:outerShdw blurRad="50800" dist="88900" dir="714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98978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collections example</a:t>
            </a:r>
          </a:p>
        </p:txBody>
      </p:sp>
      <p:pic>
        <p:nvPicPr>
          <p:cNvPr id="8294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4825"/>
            <a:ext cx="7853363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0"/>
            <a:ext cx="38068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823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iTunes &amp; Song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6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iTunes </a:t>
            </a:r>
            <a:r>
              <a:rPr lang="en-US" sz="3600" dirty="0">
                <a:latin typeface="Calibri"/>
                <a:cs typeface="Calibri"/>
              </a:rPr>
              <a:t>class (Review)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228600" y="1417637"/>
            <a:ext cx="8686800" cy="51704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Create a class Song with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4 Fields: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private String title;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private String artist;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private String album;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private double price;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2 Constructors: default, &amp; with a parameter for each field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9 Methods: getters &amp; setters for each field, and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toString</a:t>
            </a:r>
            <a:endParaRPr lang="en-US" dirty="0">
              <a:latin typeface="Calibri"/>
              <a:ea typeface="Arial" charset="0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Create an iTunes class that stores a list of songs as an </a:t>
            </a:r>
            <a:r>
              <a:rPr lang="en-US" dirty="0" err="1">
                <a:latin typeface="Calibri"/>
                <a:cs typeface="Calibri"/>
              </a:rPr>
              <a:t>ArrayList</a:t>
            </a:r>
            <a:r>
              <a:rPr lang="en-US" dirty="0">
                <a:latin typeface="Calibri"/>
                <a:cs typeface="Calibri"/>
              </a:rPr>
              <a:t>, and initialize the list to be empty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Create a method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addSong</a:t>
            </a:r>
            <a:r>
              <a:rPr lang="en-US" dirty="0">
                <a:latin typeface="Calibri"/>
                <a:ea typeface="Arial" charset="0"/>
                <a:cs typeface="Calibri"/>
              </a:rPr>
              <a:t> to the iTunes class</a:t>
            </a:r>
          </a:p>
          <a:p>
            <a:r>
              <a:rPr lang="en-US" dirty="0">
                <a:latin typeface="Calibri"/>
                <a:cs typeface="Calibri"/>
              </a:rPr>
              <a:t>Create a </a:t>
            </a:r>
            <a:r>
              <a:rPr lang="en-US" b="1" dirty="0">
                <a:latin typeface="Calibri"/>
                <a:cs typeface="Calibri"/>
              </a:rPr>
              <a:t>main </a:t>
            </a:r>
            <a:r>
              <a:rPr lang="en-US" dirty="0">
                <a:latin typeface="Calibri"/>
                <a:cs typeface="Calibri"/>
              </a:rPr>
              <a:t>method that adds 3 songs to iTunes (don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altLang="ja-JP" dirty="0">
                <a:latin typeface="Calibri"/>
                <a:cs typeface="Calibri"/>
              </a:rPr>
              <a:t>t use the default constructor)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6012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A personal notebook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Notes may be stored.</a:t>
            </a:r>
          </a:p>
          <a:p>
            <a:r>
              <a:rPr lang="en-US" dirty="0">
                <a:latin typeface="Calibri"/>
                <a:cs typeface="Calibri"/>
              </a:rPr>
              <a:t>Individual notes can be viewed.</a:t>
            </a:r>
          </a:p>
          <a:p>
            <a:r>
              <a:rPr lang="en-US" dirty="0">
                <a:latin typeface="Calibri"/>
                <a:cs typeface="Calibri"/>
              </a:rPr>
              <a:t>There is no limit to the number of notes.</a:t>
            </a:r>
          </a:p>
          <a:p>
            <a:r>
              <a:rPr lang="en-US" dirty="0">
                <a:latin typeface="Calibri"/>
                <a:cs typeface="Calibri"/>
              </a:rPr>
              <a:t>It will tell how many notes are stored.</a:t>
            </a:r>
          </a:p>
          <a:p>
            <a:r>
              <a:rPr lang="en-US" dirty="0">
                <a:latin typeface="Calibri"/>
                <a:cs typeface="Calibri"/>
              </a:rPr>
              <a:t>Consider a </a:t>
            </a:r>
            <a:r>
              <a:rPr lang="en-US" i="1" dirty="0">
                <a:latin typeface="Calibri"/>
                <a:cs typeface="Calibri"/>
              </a:rPr>
              <a:t>Notebook</a:t>
            </a:r>
            <a:r>
              <a:rPr lang="en-US" dirty="0">
                <a:latin typeface="Calibri"/>
                <a:cs typeface="Calibri"/>
              </a:rPr>
              <a:t> project.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726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iTunes </a:t>
            </a:r>
            <a:r>
              <a:rPr lang="en-US" dirty="0">
                <a:latin typeface="Calibri"/>
                <a:cs typeface="Calibri"/>
              </a:rPr>
              <a:t>class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269875" y="1600200"/>
            <a:ext cx="8635999" cy="452596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Create a </a:t>
            </a:r>
            <a:r>
              <a:rPr lang="en-US" b="1" dirty="0">
                <a:latin typeface="Calibri"/>
                <a:cs typeface="Calibri"/>
              </a:rPr>
              <a:t>print </a:t>
            </a:r>
            <a:r>
              <a:rPr lang="en-US" dirty="0">
                <a:latin typeface="Calibri"/>
                <a:cs typeface="Calibri"/>
              </a:rPr>
              <a:t>method that prints the entire song list using a for each loop</a:t>
            </a:r>
          </a:p>
          <a:p>
            <a:r>
              <a:rPr lang="en-US" dirty="0">
                <a:latin typeface="Calibri"/>
                <a:cs typeface="Calibri"/>
              </a:rPr>
              <a:t>Create a </a:t>
            </a:r>
            <a:r>
              <a:rPr lang="en-US" b="1" dirty="0" err="1">
                <a:latin typeface="Calibri"/>
                <a:cs typeface="Calibri"/>
              </a:rPr>
              <a:t>getTotalPrice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method that returns the total cost of the entire song list</a:t>
            </a:r>
          </a:p>
          <a:p>
            <a:r>
              <a:rPr lang="en-US" dirty="0">
                <a:latin typeface="Calibri"/>
                <a:cs typeface="Calibri"/>
              </a:rPr>
              <a:t>Create a </a:t>
            </a:r>
            <a:r>
              <a:rPr lang="en-US" b="1" dirty="0" err="1">
                <a:latin typeface="Calibri"/>
                <a:cs typeface="Calibri"/>
              </a:rPr>
              <a:t>getMinimumPrice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method that returns the </a:t>
            </a:r>
            <a:r>
              <a:rPr lang="en-US" dirty="0" smtClean="0">
                <a:latin typeface="Calibri"/>
                <a:cs typeface="Calibri"/>
              </a:rPr>
              <a:t>Song </a:t>
            </a:r>
            <a:r>
              <a:rPr lang="en-US" dirty="0">
                <a:latin typeface="Calibri"/>
                <a:cs typeface="Calibri"/>
              </a:rPr>
              <a:t>with the lowest price in the list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1730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7239000" cy="5859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java.util.ArrayList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/**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*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*/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Notebook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// Storage for an arbitrary number of notes.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private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 notes;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/**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Perform any initialization required for the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notebook.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*/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Notebook()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notes = new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&lt;String&gt;();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62400" y="1752600"/>
            <a:ext cx="249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>
                <a:solidFill>
                  <a:srgbClr val="FF6600"/>
                </a:solidFill>
              </a:rPr>
              <a:t>the type of collection</a:t>
            </a:r>
            <a:endParaRPr lang="en-US" sz="1800" b="1">
              <a:solidFill>
                <a:srgbClr val="FF66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4600" y="2590800"/>
            <a:ext cx="1447800" cy="4572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3989388" y="1371600"/>
            <a:ext cx="468312" cy="1970088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57800" y="28956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>
                <a:solidFill>
                  <a:srgbClr val="FF6600"/>
                </a:solidFill>
              </a:rPr>
              <a:t>the type of objects in the collection</a:t>
            </a:r>
            <a:endParaRPr lang="en-US" sz="1800" b="1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86200" y="2590800"/>
            <a:ext cx="1066800" cy="4572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/>
          <p:cNvCxnSpPr>
            <a:stCxn id="8" idx="1"/>
            <a:endCxn id="9" idx="5"/>
          </p:cNvCxnSpPr>
          <p:nvPr/>
        </p:nvCxnSpPr>
        <p:spPr>
          <a:xfrm rot="10800000">
            <a:off x="4797425" y="2981325"/>
            <a:ext cx="460375" cy="238125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316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Object structures with collections</a:t>
            </a:r>
          </a:p>
        </p:txBody>
      </p:sp>
      <p:pic>
        <p:nvPicPr>
          <p:cNvPr id="37892" name="Picture 6" descr="fig4-2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3406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69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Adding a third note</a:t>
            </a:r>
          </a:p>
        </p:txBody>
      </p:sp>
      <p:pic>
        <p:nvPicPr>
          <p:cNvPr id="39940" name="Picture 6" descr="fig4-3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2450"/>
            <a:ext cx="7799388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796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Features of </a:t>
            </a:r>
            <a:r>
              <a:rPr lang="en-US" dirty="0" smtClean="0">
                <a:latin typeface="Calibri"/>
                <a:cs typeface="Calibri"/>
              </a:rPr>
              <a:t>collections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It increases its capacity as necessary.</a:t>
            </a:r>
          </a:p>
          <a:p>
            <a:r>
              <a:rPr lang="en-US" dirty="0">
                <a:latin typeface="Calibri"/>
                <a:cs typeface="Calibri"/>
              </a:rPr>
              <a:t>It keeps a private count (</a:t>
            </a:r>
            <a:r>
              <a:rPr lang="en-US" dirty="0">
                <a:latin typeface="Courier"/>
                <a:cs typeface="Courier"/>
              </a:rPr>
              <a:t>size() </a:t>
            </a:r>
            <a:r>
              <a:rPr lang="en-US" dirty="0">
                <a:latin typeface="Calibri"/>
                <a:cs typeface="Calibri"/>
              </a:rPr>
              <a:t>method).</a:t>
            </a:r>
          </a:p>
          <a:p>
            <a:r>
              <a:rPr lang="en-US" dirty="0">
                <a:latin typeface="Calibri"/>
                <a:cs typeface="Calibri"/>
              </a:rPr>
              <a:t>It keeps the objects in order.</a:t>
            </a:r>
          </a:p>
          <a:p>
            <a:r>
              <a:rPr lang="en-US" dirty="0">
                <a:latin typeface="Calibri"/>
                <a:cs typeface="Calibri"/>
              </a:rPr>
              <a:t>Details of how all this is done are hidden.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Does that matter? Does not knowing how prevent us from using it?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388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</a:t>
            </a:r>
            <a:r>
              <a:rPr lang="en-US" dirty="0" smtClean="0">
                <a:latin typeface="Calibri"/>
                <a:cs typeface="Calibri"/>
              </a:rPr>
              <a:t>a collection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127125" y="1600200"/>
            <a:ext cx="5397500" cy="476091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Notebook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private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 notes;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storeNote(String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note)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notes.add(note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numberOfNotes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notes.size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4037" name="AutoShape 6"/>
          <p:cNvSpPr>
            <a:spLocks noChangeArrowheads="1"/>
          </p:cNvSpPr>
          <p:nvPr/>
        </p:nvSpPr>
        <p:spPr bwMode="auto">
          <a:xfrm>
            <a:off x="5943600" y="3505200"/>
            <a:ext cx="20574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Adding a new note</a:t>
            </a:r>
          </a:p>
        </p:txBody>
      </p:sp>
      <p:sp>
        <p:nvSpPr>
          <p:cNvPr id="44038" name="AutoShape 7"/>
          <p:cNvSpPr>
            <a:spLocks noChangeArrowheads="1"/>
          </p:cNvSpPr>
          <p:nvPr/>
        </p:nvSpPr>
        <p:spPr bwMode="auto">
          <a:xfrm>
            <a:off x="5943600" y="4724400"/>
            <a:ext cx="25146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6600"/>
                </a:solidFill>
              </a:rPr>
              <a:t>Returning the number </a:t>
            </a:r>
          </a:p>
          <a:p>
            <a:pPr algn="ctr"/>
            <a:r>
              <a:rPr lang="en-US" b="1">
                <a:solidFill>
                  <a:srgbClr val="FF6600"/>
                </a:solidFill>
              </a:rPr>
              <a:t>of notes (</a:t>
            </a:r>
            <a:r>
              <a:rPr lang="en-US" b="1" i="1">
                <a:solidFill>
                  <a:srgbClr val="FF6600"/>
                </a:solidFill>
              </a:rPr>
              <a:t>delegation</a:t>
            </a:r>
            <a:r>
              <a:rPr lang="en-US" b="1">
                <a:solidFill>
                  <a:srgbClr val="FF6600"/>
                </a:solidFill>
              </a:rPr>
              <a:t>)</a:t>
            </a:r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H="1">
            <a:off x="4575175" y="3733800"/>
            <a:ext cx="1371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 flipH="1" flipV="1">
            <a:off x="5181600" y="5105400"/>
            <a:ext cx="762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45160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341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8" grpId="0"/>
      <p:bldP spid="44039" grpId="0" animBg="1"/>
      <p:bldP spid="440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Index numbering</a:t>
            </a:r>
          </a:p>
        </p:txBody>
      </p:sp>
      <p:pic>
        <p:nvPicPr>
          <p:cNvPr id="46084" name="Picture 6" descr="fig4-4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8486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235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1709</Words>
  <Application>Microsoft Macintosh PowerPoint</Application>
  <PresentationFormat>On-screen Show (4:3)</PresentationFormat>
  <Paragraphs>302</Paragraphs>
  <Slides>30</Slides>
  <Notes>29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Collections, Loops, &amp; Ifs</vt:lpstr>
      <vt:lpstr>Grouping objects (i.e., Collections &amp; Lists)</vt:lpstr>
      <vt:lpstr>Example: A personal notebook</vt:lpstr>
      <vt:lpstr>PowerPoint Presentation</vt:lpstr>
      <vt:lpstr>Object structures with collections</vt:lpstr>
      <vt:lpstr>Adding a third note</vt:lpstr>
      <vt:lpstr>Features of collections</vt:lpstr>
      <vt:lpstr>Using a collection</vt:lpstr>
      <vt:lpstr>Index numbering</vt:lpstr>
      <vt:lpstr>Retrieving an object</vt:lpstr>
      <vt:lpstr>Removal may affect numbering</vt:lpstr>
      <vt:lpstr>Removal may affect numbering</vt:lpstr>
      <vt:lpstr>The ArrayList Class  (java.util.ArrayList)</vt:lpstr>
      <vt:lpstr>The ArrayList Class</vt:lpstr>
      <vt:lpstr>Some ArrayList Methods</vt:lpstr>
      <vt:lpstr>The ArrayList Class</vt:lpstr>
      <vt:lpstr>PowerPoint Presentation</vt:lpstr>
      <vt:lpstr>PowerPoint Presentation</vt:lpstr>
      <vt:lpstr>PowerPoint Presentation</vt:lpstr>
      <vt:lpstr>Loops &amp; Repetition</vt:lpstr>
      <vt:lpstr>For each Loops</vt:lpstr>
      <vt:lpstr>Logic of a for-each loop</vt:lpstr>
      <vt:lpstr>Quick Check</vt:lpstr>
      <vt:lpstr>Collection Basics</vt:lpstr>
      <vt:lpstr>Using collections example</vt:lpstr>
      <vt:lpstr>Using collections example</vt:lpstr>
      <vt:lpstr>Using collections example</vt:lpstr>
      <vt:lpstr>Try it!</vt:lpstr>
      <vt:lpstr>iTunes class (Review)</vt:lpstr>
      <vt:lpstr>iTunes class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115</cp:revision>
  <dcterms:created xsi:type="dcterms:W3CDTF">2014-09-01T19:57:09Z</dcterms:created>
  <dcterms:modified xsi:type="dcterms:W3CDTF">2015-02-22T18:14:30Z</dcterms:modified>
</cp:coreProperties>
</file>