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17</a:t>
            </a:fld>
            <a:endParaRPr lang="en-GB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20</a:t>
            </a:fld>
            <a:endParaRPr lang="en-GB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22</a:t>
            </a:fld>
            <a:endParaRPr lang="en-GB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23</a:t>
            </a:fld>
            <a:endParaRPr lang="en-GB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private 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err="1" smtClean="0">
                <a:latin typeface="Calibri"/>
                <a:cs typeface="Calibri"/>
              </a:rPr>
              <a:t>drawvmethod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BoxCarParts</a:t>
            </a:r>
            <a:r>
              <a:rPr lang="en-US" dirty="0" smtClean="0"/>
              <a:t> and </a:t>
            </a:r>
            <a:r>
              <a:rPr lang="en-US" dirty="0" err="1" smtClean="0"/>
              <a:t>BoxCars</a:t>
            </a: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Grouping (i.e., collecting) objects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Many applications involve collections of objects: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Personal organizers.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Library catalogs.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Student-record system.</a:t>
            </a:r>
          </a:p>
          <a:p>
            <a:r>
              <a:rPr lang="en-US">
                <a:latin typeface="Arial" charset="0"/>
              </a:rPr>
              <a:t>The number of items to be stored varies.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added.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deleted.</a:t>
            </a: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Notes may be stored.</a:t>
            </a:r>
          </a:p>
          <a:p>
            <a:r>
              <a:rPr lang="en-US">
                <a:latin typeface="Arial" charset="0"/>
              </a:rPr>
              <a:t>Individual notes can be viewed.</a:t>
            </a:r>
          </a:p>
          <a:p>
            <a:r>
              <a:rPr lang="en-US">
                <a:latin typeface="Arial" charset="0"/>
              </a:rPr>
              <a:t>There is no limit to the number of notes.</a:t>
            </a:r>
          </a:p>
          <a:p>
            <a:r>
              <a:rPr lang="en-US">
                <a:latin typeface="Arial" charset="0"/>
              </a:rPr>
              <a:t>It will tell how many notes are stored.</a:t>
            </a:r>
          </a:p>
          <a:p>
            <a:r>
              <a:rPr lang="en-US">
                <a:latin typeface="Arial" charset="0"/>
              </a:rPr>
              <a:t>Consider a </a:t>
            </a:r>
            <a:r>
              <a:rPr lang="en-US" i="1">
                <a:latin typeface="Arial" charset="0"/>
              </a:rPr>
              <a:t>Notebook</a:t>
            </a:r>
            <a:r>
              <a:rPr lang="en-US">
                <a:latin typeface="Arial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Features of the collection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It increases its capacity as necessary.</a:t>
            </a:r>
          </a:p>
          <a:p>
            <a:r>
              <a:rPr lang="en-US">
                <a:latin typeface="Arial" charset="0"/>
              </a:rPr>
              <a:t>It keeps a private count (</a:t>
            </a:r>
            <a:r>
              <a:rPr lang="en-US">
                <a:latin typeface="Courier New" charset="0"/>
              </a:rPr>
              <a:t>size()</a:t>
            </a:r>
            <a:r>
              <a:rPr lang="en-US">
                <a:latin typeface="Arial" charset="0"/>
              </a:rPr>
              <a:t> method).</a:t>
            </a:r>
          </a:p>
          <a:p>
            <a:r>
              <a:rPr lang="en-US">
                <a:latin typeface="Arial" charset="0"/>
              </a:rPr>
              <a:t>It keeps the objects in order.</a:t>
            </a:r>
          </a:p>
          <a:p>
            <a:r>
              <a:rPr lang="en-US">
                <a:latin typeface="Arial" charset="0"/>
              </a:rPr>
              <a:t>Details of how all this is done are hidden.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 that matter? Does not knowing how prevent us from using it?</a:t>
            </a: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collection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if(noteNumber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>
                <a:latin typeface="Arial" charset="0"/>
              </a:rPr>
              <a:t>The ArrayList Class </a:t>
            </a:r>
            <a:r>
              <a:rPr lang="en-US" sz="2800">
                <a:latin typeface="Arial" charset="0"/>
              </a:rPr>
              <a:t>(</a:t>
            </a:r>
            <a:r>
              <a:rPr lang="en-US" sz="2800">
                <a:latin typeface="Courier New" charset="0"/>
              </a:rPr>
              <a:t>java.util.ArrayList)</a:t>
            </a:r>
            <a:endParaRPr lang="en-US" sz="360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stores a list of objects, and is often processed using a </a:t>
            </a:r>
            <a:r>
              <a:rPr lang="en-US" u="sng">
                <a:latin typeface="Arial" charset="0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</a:rPr>
              <a:t>ArrayList</a:t>
            </a:r>
            <a:r>
              <a:rPr lang="en-US">
                <a:latin typeface="Arial" charset="0"/>
              </a:rPr>
              <a:t> 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Index values of 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begin at 0 (not 1):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>
                <a:latin typeface="Arial" charset="0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ArrayList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Some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methods: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add (E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void add (int index, 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remove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get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isEmpty()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int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The type of object stored in the list is established when the </a:t>
            </a:r>
            <a:r>
              <a:rPr lang="en-US">
                <a:latin typeface="Courier New" charset="0"/>
                <a:cs typeface="Courier New" charset="0"/>
              </a:rPr>
              <a:t>ArrayList </a:t>
            </a:r>
            <a:r>
              <a:rPr lang="en-US">
                <a:latin typeface="Arial" charset="0"/>
              </a:rPr>
              <a:t>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ArrayList&lt;String&gt; names = new ArrayList&lt;String&gt;();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ArrayList&lt;Book&gt; list = new ArrayList&lt;Book&gt;();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This makes use of Java </a:t>
            </a:r>
            <a:r>
              <a:rPr lang="en-US" i="1">
                <a:latin typeface="Arial" charset="0"/>
              </a:rPr>
              <a:t>generics</a:t>
            </a:r>
            <a:r>
              <a:rPr lang="en-US">
                <a:latin typeface="Arial" charset="0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cannot store primitive types, but that's what wrapper classes are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(Integer, Double, Character, etc.)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Beatles.java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Repetition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Repetition statements</a:t>
            </a:r>
            <a:r>
              <a:rPr lang="en-US">
                <a:latin typeface="Arial" charset="0"/>
              </a:rPr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Often they are referred to as </a:t>
            </a:r>
            <a:r>
              <a:rPr lang="en-US" i="1">
                <a:latin typeface="Arial" charset="0"/>
              </a:rPr>
              <a:t>loops</a:t>
            </a:r>
            <a:endParaRPr lang="en-US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Java has three kinds of repetition statements: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do</a:t>
            </a:r>
            <a:r>
              <a:rPr lang="en-US">
                <a:latin typeface="Arial" charset="0"/>
              </a:rPr>
              <a:t>, and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loops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if statements, if you want to repeat more than one line, you will need to use curly braces ({})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For-each 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For example, suppose </a:t>
            </a:r>
            <a:r>
              <a:rPr lang="en-US" sz="2600">
                <a:latin typeface="Courier New" charset="0"/>
              </a:rPr>
              <a:t>bookList</a:t>
            </a:r>
            <a:r>
              <a:rPr lang="en-US" sz="2600">
                <a:latin typeface="Arial" charset="0"/>
              </a:rPr>
              <a:t> is an </a:t>
            </a:r>
            <a:r>
              <a:rPr lang="en-US" sz="2600">
                <a:latin typeface="Courier New" charset="0"/>
                <a:cs typeface="Courier New" charset="0"/>
              </a:rPr>
              <a:t>ArrayList&lt;Book&gt;</a:t>
            </a: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for (Book myBook : bookList)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   System.out.println (myBook);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Statements to </a:t>
                </a:r>
                <a:br>
                  <a:rPr lang="en-US" sz="1800" b="1">
                    <a:latin typeface="Arial Unicode MS" charset="0"/>
                  </a:rPr>
                </a:br>
                <a:r>
                  <a:rPr lang="en-US" sz="1800" b="1">
                    <a:latin typeface="Arial Unicode MS" charset="0"/>
                  </a:rPr>
                  <a:t>process each item</a:t>
                </a:r>
                <a:endParaRPr lang="en-US">
                  <a:latin typeface="Arial Unicode MS" charset="0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501"/>
                <a:ext cx="118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Are there more items in the collection?</a:t>
                </a:r>
                <a:endParaRPr lang="en-US">
                  <a:latin typeface="Arial Unicode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Write a for-each loop that prints all of the </a:t>
            </a:r>
            <a:r>
              <a:rPr lang="en-US" sz="2800">
                <a:latin typeface="Courier New" charset="0"/>
                <a:cs typeface="Courier New" charset="0"/>
              </a:rPr>
              <a:t>Student </a:t>
            </a:r>
            <a:r>
              <a:rPr lang="en-US" sz="2800"/>
              <a:t>objects in an </a:t>
            </a:r>
            <a:r>
              <a:rPr lang="en-US" sz="2800">
                <a:latin typeface="Courier New" charset="0"/>
                <a:cs typeface="Courier New" charset="0"/>
              </a:rPr>
              <a:t>ArrayList&lt;Student&gt;</a:t>
            </a:r>
            <a:r>
              <a:rPr lang="en-US" sz="2800">
                <a:cs typeface="Courier New" charset="0"/>
              </a:rPr>
              <a:t> </a:t>
            </a:r>
            <a:r>
              <a:rPr lang="en-US" sz="2800"/>
              <a:t>object called </a:t>
            </a:r>
            <a:r>
              <a:rPr lang="en-US" sz="2800">
                <a:latin typeface="Courier New" charset="0"/>
                <a:cs typeface="Courier New" charset="0"/>
              </a:rPr>
              <a:t>roster</a:t>
            </a:r>
            <a:r>
              <a:rPr lang="en-US" sz="2800"/>
              <a:t>.</a:t>
            </a:r>
          </a:p>
          <a:p>
            <a:pPr eaLnBrk="1" hangingPunct="1"/>
            <a:endParaRPr lang="en-US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charset="0"/>
              </a:rPr>
              <a:t>List (e.g., </a:t>
            </a:r>
            <a:r>
              <a:rPr lang="en-US">
                <a:latin typeface="Courier New" charset="0"/>
              </a:rPr>
              <a:t>java.util.ArrayList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Allows duplicates</a:t>
            </a:r>
          </a:p>
          <a:p>
            <a:r>
              <a:rPr lang="en-US">
                <a:latin typeface="Arial" charset="0"/>
              </a:rPr>
              <a:t>Set (e.g., </a:t>
            </a:r>
            <a:r>
              <a:rPr lang="en-US">
                <a:latin typeface="Courier New" charset="0"/>
              </a:rPr>
              <a:t>java.util.HashSet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duplicates</a:t>
            </a:r>
          </a:p>
          <a:p>
            <a:r>
              <a:rPr lang="en-US">
                <a:latin typeface="Arial" charset="0"/>
              </a:rPr>
              <a:t>Map (e.g. </a:t>
            </a:r>
            <a:r>
              <a:rPr lang="en-US">
                <a:latin typeface="Courier New" charset="0"/>
              </a:rPr>
              <a:t>java.util.HashMap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elements, stored as key-value pairs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 keys (can be duplicate values)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Group Exercise: iTunes 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</a:rPr>
              <a:t>Create a class Song with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4 Fields: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title;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artist;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album;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double price;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2 Constructors: default, &amp; with a parameter for each field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9 Methods: getters &amp; setters for each field, and toString</a:t>
            </a:r>
          </a:p>
          <a:p>
            <a:r>
              <a:rPr lang="en-US">
                <a:latin typeface="Arial" charset="0"/>
              </a:rPr>
              <a:t>Create an iTunes class that stores a list of songs as an ArrayList, and initialize the list to be empty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Create a method addSong to the iTunes class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main </a:t>
            </a:r>
            <a:r>
              <a:rPr lang="en-US">
                <a:latin typeface="Arial" charset="0"/>
              </a:rPr>
              <a:t>method that adds 3 songs to iTunes (don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use the default constructor)</a:t>
            </a:r>
            <a:endParaRPr lang="en-US">
              <a:latin typeface="Arial" charset="0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Group Exercise: iTunes 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print </a:t>
            </a:r>
            <a:r>
              <a:rPr lang="en-US">
                <a:latin typeface="Arial" charset="0"/>
              </a:rPr>
              <a:t>method that prints the entire song list using a for each loop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getTotalPrice </a:t>
            </a:r>
            <a:r>
              <a:rPr lang="en-US">
                <a:latin typeface="Arial" charset="0"/>
              </a:rPr>
              <a:t>method that returns the total cost of the entire song list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getMinimumPrice </a:t>
            </a:r>
            <a:r>
              <a:rPr lang="en-US">
                <a:latin typeface="Arial" charset="0"/>
              </a:rPr>
              <a:t>method that returns the song with the lowest price in the list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2367</Words>
  <Application>Microsoft Macintosh PowerPoint</Application>
  <PresentationFormat>On-screen Show (4:3)</PresentationFormat>
  <Paragraphs>393</Paragraphs>
  <Slides>40</Slides>
  <Notes>37</Notes>
  <HiddenSlides>29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  <vt:lpstr>Next steps</vt:lpstr>
      <vt:lpstr>Grouping (i.e., collecting) objects</vt:lpstr>
      <vt:lpstr>Example: A personal notebook</vt:lpstr>
      <vt:lpstr>PowerPoint Presentation</vt:lpstr>
      <vt:lpstr>Object structures with collections</vt:lpstr>
      <vt:lpstr>Adding a third note</vt:lpstr>
      <vt:lpstr>Features of the collection</vt:lpstr>
      <vt:lpstr>Using the collection</vt:lpstr>
      <vt:lpstr>Index numbering</vt:lpstr>
      <vt:lpstr>Retrieving an object</vt:lpstr>
      <vt:lpstr>Removal may affect numbering</vt:lpstr>
      <vt:lpstr>Removal may affect numbering</vt:lpstr>
      <vt:lpstr>The ArrayList Class (java.util.ArrayList)</vt:lpstr>
      <vt:lpstr>The ArrayList Class</vt:lpstr>
      <vt:lpstr>ArrayList Methods</vt:lpstr>
      <vt:lpstr>The ArrayList Class</vt:lpstr>
      <vt:lpstr>PowerPoint Presentation</vt:lpstr>
      <vt:lpstr>PowerPoint Presentation</vt:lpstr>
      <vt:lpstr>PowerPoint Presentation</vt:lpstr>
      <vt:lpstr>Repetition Statements</vt:lpstr>
      <vt:lpstr>For-each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Group Exercise: iTunes class (Review)</vt:lpstr>
      <vt:lpstr>Group Exercise: 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106</cp:revision>
  <dcterms:created xsi:type="dcterms:W3CDTF">2014-09-01T19:57:09Z</dcterms:created>
  <dcterms:modified xsi:type="dcterms:W3CDTF">2015-02-20T15:53:04Z</dcterms:modified>
</cp:coreProperties>
</file>